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520" r:id="rId3"/>
    <p:sldId id="640" r:id="rId5"/>
    <p:sldId id="641" r:id="rId6"/>
    <p:sldId id="642" r:id="rId7"/>
    <p:sldId id="643" r:id="rId8"/>
    <p:sldId id="644" r:id="rId9"/>
    <p:sldId id="645" r:id="rId10"/>
    <p:sldId id="646" r:id="rId11"/>
    <p:sldId id="647" r:id="rId12"/>
    <p:sldId id="648" r:id="rId13"/>
    <p:sldId id="649" r:id="rId14"/>
    <p:sldId id="650" r:id="rId15"/>
    <p:sldId id="651" r:id="rId16"/>
    <p:sldId id="652" r:id="rId17"/>
    <p:sldId id="653" r:id="rId18"/>
    <p:sldId id="654" r:id="rId19"/>
    <p:sldId id="655" r:id="rId20"/>
    <p:sldId id="656" r:id="rId21"/>
    <p:sldId id="657" r:id="rId22"/>
    <p:sldId id="658" r:id="rId23"/>
    <p:sldId id="659" r:id="rId24"/>
    <p:sldId id="660" r:id="rId25"/>
    <p:sldId id="661" r:id="rId26"/>
    <p:sldId id="662" r:id="rId27"/>
    <p:sldId id="663" r:id="rId28"/>
    <p:sldId id="664" r:id="rId29"/>
    <p:sldId id="665" r:id="rId30"/>
    <p:sldId id="666" r:id="rId31"/>
    <p:sldId id="667" r:id="rId32"/>
    <p:sldId id="668" r:id="rId33"/>
    <p:sldId id="669" r:id="rId34"/>
    <p:sldId id="670" r:id="rId35"/>
    <p:sldId id="671" r:id="rId36"/>
    <p:sldId id="672" r:id="rId37"/>
    <p:sldId id="673" r:id="rId38"/>
    <p:sldId id="674" r:id="rId39"/>
    <p:sldId id="675" r:id="rId40"/>
    <p:sldId id="676" r:id="rId41"/>
    <p:sldId id="677" r:id="rId42"/>
    <p:sldId id="678" r:id="rId43"/>
    <p:sldId id="679" r:id="rId44"/>
    <p:sldId id="680" r:id="rId45"/>
    <p:sldId id="681" r:id="rId46"/>
    <p:sldId id="682" r:id="rId47"/>
    <p:sldId id="683" r:id="rId48"/>
    <p:sldId id="684" r:id="rId49"/>
    <p:sldId id="685" r:id="rId50"/>
    <p:sldId id="686" r:id="rId51"/>
    <p:sldId id="687" r:id="rId52"/>
    <p:sldId id="688" r:id="rId53"/>
    <p:sldId id="689" r:id="rId54"/>
    <p:sldId id="690" r:id="rId55"/>
    <p:sldId id="691" r:id="rId56"/>
    <p:sldId id="692" r:id="rId57"/>
    <p:sldId id="693" r:id="rId58"/>
    <p:sldId id="694" r:id="rId59"/>
    <p:sldId id="695" r:id="rId60"/>
    <p:sldId id="696" r:id="rId61"/>
    <p:sldId id="697" r:id="rId62"/>
    <p:sldId id="698" r:id="rId63"/>
    <p:sldId id="699" r:id="rId64"/>
    <p:sldId id="700" r:id="rId65"/>
    <p:sldId id="701" r:id="rId66"/>
    <p:sldId id="702" r:id="rId67"/>
    <p:sldId id="703" r:id="rId68"/>
    <p:sldId id="704" r:id="rId69"/>
    <p:sldId id="705" r:id="rId70"/>
    <p:sldId id="706" r:id="rId71"/>
    <p:sldId id="707" r:id="rId72"/>
    <p:sldId id="708" r:id="rId73"/>
    <p:sldId id="709" r:id="rId74"/>
    <p:sldId id="710" r:id="rId75"/>
    <p:sldId id="711" r:id="rId76"/>
    <p:sldId id="712" r:id="rId77"/>
    <p:sldId id="713" r:id="rId78"/>
    <p:sldId id="714" r:id="rId79"/>
    <p:sldId id="715" r:id="rId80"/>
    <p:sldId id="716" r:id="rId81"/>
    <p:sldId id="717" r:id="rId82"/>
    <p:sldId id="718" r:id="rId83"/>
    <p:sldId id="719" r:id="rId84"/>
    <p:sldId id="720" r:id="rId85"/>
    <p:sldId id="721" r:id="rId86"/>
    <p:sldId id="722" r:id="rId87"/>
    <p:sldId id="723" r:id="rId88"/>
    <p:sldId id="724" r:id="rId89"/>
    <p:sldId id="725" r:id="rId90"/>
    <p:sldId id="726" r:id="rId91"/>
    <p:sldId id="727" r:id="rId92"/>
    <p:sldId id="728" r:id="rId93"/>
    <p:sldId id="729" r:id="rId94"/>
    <p:sldId id="730" r:id="rId95"/>
    <p:sldId id="731" r:id="rId96"/>
    <p:sldId id="732" r:id="rId97"/>
    <p:sldId id="733" r:id="rId98"/>
    <p:sldId id="734" r:id="rId99"/>
    <p:sldId id="735" r:id="rId100"/>
    <p:sldId id="736" r:id="rId101"/>
    <p:sldId id="737" r:id="rId102"/>
    <p:sldId id="738" r:id="rId103"/>
    <p:sldId id="739" r:id="rId104"/>
    <p:sldId id="740" r:id="rId105"/>
    <p:sldId id="741" r:id="rId106"/>
    <p:sldId id="742" r:id="rId107"/>
    <p:sldId id="743" r:id="rId108"/>
    <p:sldId id="744" r:id="rId109"/>
    <p:sldId id="745" r:id="rId110"/>
    <p:sldId id="746" r:id="rId111"/>
    <p:sldId id="747" r:id="rId112"/>
    <p:sldId id="748" r:id="rId113"/>
    <p:sldId id="749" r:id="rId114"/>
    <p:sldId id="750" r:id="rId115"/>
    <p:sldId id="751" r:id="rId116"/>
    <p:sldId id="752" r:id="rId117"/>
    <p:sldId id="753" r:id="rId118"/>
    <p:sldId id="754" r:id="rId119"/>
    <p:sldId id="755" r:id="rId120"/>
    <p:sldId id="756" r:id="rId121"/>
    <p:sldId id="757" r:id="rId122"/>
    <p:sldId id="758" r:id="rId123"/>
    <p:sldId id="759" r:id="rId124"/>
    <p:sldId id="760" r:id="rId125"/>
    <p:sldId id="761" r:id="rId126"/>
    <p:sldId id="762" r:id="rId127"/>
    <p:sldId id="763" r:id="rId128"/>
    <p:sldId id="764" r:id="rId129"/>
    <p:sldId id="765" r:id="rId130"/>
    <p:sldId id="766" r:id="rId131"/>
    <p:sldId id="767" r:id="rId132"/>
    <p:sldId id="768" r:id="rId133"/>
    <p:sldId id="769" r:id="rId134"/>
    <p:sldId id="770" r:id="rId135"/>
    <p:sldId id="771" r:id="rId136"/>
    <p:sldId id="772" r:id="rId137"/>
    <p:sldId id="773" r:id="rId138"/>
    <p:sldId id="774" r:id="rId139"/>
    <p:sldId id="775" r:id="rId140"/>
    <p:sldId id="776" r:id="rId141"/>
    <p:sldId id="777" r:id="rId142"/>
    <p:sldId id="778" r:id="rId143"/>
    <p:sldId id="779" r:id="rId144"/>
    <p:sldId id="780" r:id="rId145"/>
    <p:sldId id="781" r:id="rId146"/>
    <p:sldId id="782" r:id="rId147"/>
    <p:sldId id="783" r:id="rId148"/>
    <p:sldId id="784" r:id="rId149"/>
    <p:sldId id="785" r:id="rId150"/>
    <p:sldId id="786" r:id="rId151"/>
    <p:sldId id="787" r:id="rId152"/>
    <p:sldId id="788" r:id="rId153"/>
    <p:sldId id="789" r:id="rId154"/>
    <p:sldId id="790" r:id="rId155"/>
    <p:sldId id="791" r:id="rId156"/>
    <p:sldId id="792" r:id="rId157"/>
    <p:sldId id="793" r:id="rId158"/>
    <p:sldId id="794" r:id="rId159"/>
    <p:sldId id="795" r:id="rId160"/>
    <p:sldId id="796" r:id="rId161"/>
    <p:sldId id="797" r:id="rId162"/>
    <p:sldId id="798" r:id="rId163"/>
    <p:sldId id="799" r:id="rId164"/>
    <p:sldId id="800" r:id="rId165"/>
    <p:sldId id="801" r:id="rId166"/>
    <p:sldId id="802" r:id="rId167"/>
    <p:sldId id="803" r:id="rId168"/>
    <p:sldId id="804" r:id="rId169"/>
    <p:sldId id="805" r:id="rId170"/>
    <p:sldId id="806" r:id="rId171"/>
    <p:sldId id="807" r:id="rId172"/>
    <p:sldId id="808" r:id="rId173"/>
    <p:sldId id="809" r:id="rId174"/>
    <p:sldId id="810" r:id="rId175"/>
    <p:sldId id="811" r:id="rId176"/>
    <p:sldId id="812" r:id="rId177"/>
    <p:sldId id="813" r:id="rId178"/>
    <p:sldId id="814" r:id="rId179"/>
    <p:sldId id="815" r:id="rId180"/>
    <p:sldId id="816" r:id="rId181"/>
    <p:sldId id="817" r:id="rId182"/>
    <p:sldId id="818" r:id="rId183"/>
    <p:sldId id="819" r:id="rId184"/>
    <p:sldId id="820" r:id="rId185"/>
    <p:sldId id="821" r:id="rId186"/>
    <p:sldId id="822" r:id="rId187"/>
    <p:sldId id="823" r:id="rId188"/>
    <p:sldId id="824" r:id="rId189"/>
    <p:sldId id="825" r:id="rId190"/>
    <p:sldId id="826" r:id="rId191"/>
    <p:sldId id="827" r:id="rId192"/>
    <p:sldId id="828" r:id="rId193"/>
    <p:sldId id="829" r:id="rId194"/>
    <p:sldId id="830" r:id="rId195"/>
    <p:sldId id="831" r:id="rId196"/>
    <p:sldId id="832" r:id="rId197"/>
    <p:sldId id="833" r:id="rId198"/>
    <p:sldId id="834" r:id="rId199"/>
    <p:sldId id="835" r:id="rId200"/>
    <p:sldId id="836" r:id="rId201"/>
    <p:sldId id="837" r:id="rId202"/>
    <p:sldId id="838" r:id="rId203"/>
    <p:sldId id="839" r:id="rId204"/>
    <p:sldId id="840" r:id="rId205"/>
    <p:sldId id="841" r:id="rId206"/>
    <p:sldId id="842" r:id="rId207"/>
    <p:sldId id="843" r:id="rId208"/>
    <p:sldId id="844" r:id="rId209"/>
    <p:sldId id="845" r:id="rId210"/>
    <p:sldId id="846" r:id="rId211"/>
    <p:sldId id="847" r:id="rId212"/>
    <p:sldId id="848" r:id="rId213"/>
    <p:sldId id="849" r:id="rId214"/>
    <p:sldId id="850" r:id="rId215"/>
    <p:sldId id="851" r:id="rId216"/>
    <p:sldId id="852" r:id="rId217"/>
    <p:sldId id="853" r:id="rId218"/>
    <p:sldId id="854" r:id="rId219"/>
    <p:sldId id="855" r:id="rId220"/>
    <p:sldId id="856" r:id="rId221"/>
    <p:sldId id="857" r:id="rId222"/>
    <p:sldId id="858" r:id="rId223"/>
    <p:sldId id="859" r:id="rId224"/>
    <p:sldId id="860" r:id="rId225"/>
    <p:sldId id="861" r:id="rId226"/>
    <p:sldId id="862" r:id="rId227"/>
    <p:sldId id="863" r:id="rId228"/>
    <p:sldId id="864" r:id="rId229"/>
    <p:sldId id="865" r:id="rId230"/>
    <p:sldId id="866" r:id="rId231"/>
    <p:sldId id="867" r:id="rId232"/>
    <p:sldId id="868" r:id="rId233"/>
    <p:sldId id="869" r:id="rId234"/>
    <p:sldId id="870" r:id="rId235"/>
    <p:sldId id="871" r:id="rId236"/>
    <p:sldId id="872" r:id="rId237"/>
    <p:sldId id="873" r:id="rId238"/>
    <p:sldId id="874" r:id="rId239"/>
    <p:sldId id="875" r:id="rId240"/>
    <p:sldId id="876" r:id="rId241"/>
    <p:sldId id="877" r:id="rId242"/>
    <p:sldId id="878" r:id="rId243"/>
    <p:sldId id="879" r:id="rId244"/>
    <p:sldId id="880" r:id="rId245"/>
    <p:sldId id="881" r:id="rId246"/>
    <p:sldId id="882" r:id="rId247"/>
    <p:sldId id="883" r:id="rId248"/>
    <p:sldId id="884" r:id="rId249"/>
    <p:sldId id="885" r:id="rId250"/>
    <p:sldId id="886" r:id="rId251"/>
    <p:sldId id="887" r:id="rId252"/>
    <p:sldId id="888" r:id="rId253"/>
    <p:sldId id="889" r:id="rId254"/>
    <p:sldId id="890" r:id="rId255"/>
    <p:sldId id="891" r:id="rId256"/>
    <p:sldId id="892" r:id="rId257"/>
    <p:sldId id="893" r:id="rId258"/>
    <p:sldId id="894" r:id="rId259"/>
    <p:sldId id="895" r:id="rId260"/>
    <p:sldId id="896" r:id="rId261"/>
    <p:sldId id="897" r:id="rId262"/>
    <p:sldId id="898" r:id="rId263"/>
    <p:sldId id="899" r:id="rId264"/>
    <p:sldId id="900" r:id="rId265"/>
    <p:sldId id="901" r:id="rId266"/>
    <p:sldId id="902" r:id="rId267"/>
    <p:sldId id="903" r:id="rId268"/>
    <p:sldId id="904" r:id="rId269"/>
    <p:sldId id="905" r:id="rId270"/>
    <p:sldId id="906" r:id="rId271"/>
    <p:sldId id="907" r:id="rId272"/>
    <p:sldId id="908" r:id="rId273"/>
    <p:sldId id="909" r:id="rId274"/>
    <p:sldId id="910" r:id="rId275"/>
    <p:sldId id="911" r:id="rId276"/>
    <p:sldId id="912" r:id="rId277"/>
    <p:sldId id="913" r:id="rId278"/>
    <p:sldId id="914" r:id="rId279"/>
    <p:sldId id="915" r:id="rId280"/>
    <p:sldId id="916" r:id="rId281"/>
    <p:sldId id="917" r:id="rId282"/>
    <p:sldId id="918" r:id="rId283"/>
    <p:sldId id="919" r:id="rId284"/>
    <p:sldId id="920" r:id="rId285"/>
    <p:sldId id="921" r:id="rId286"/>
    <p:sldId id="922" r:id="rId287"/>
    <p:sldId id="923" r:id="rId288"/>
    <p:sldId id="924" r:id="rId289"/>
    <p:sldId id="925" r:id="rId290"/>
    <p:sldId id="926" r:id="rId291"/>
    <p:sldId id="927" r:id="rId292"/>
    <p:sldId id="928" r:id="rId293"/>
    <p:sldId id="929" r:id="rId294"/>
  </p:sldIdLst>
  <p:sldSz cx="6858000" cy="9906000" type="A4"/>
  <p:notesSz cx="6735445" cy="986599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CC3399"/>
    <a:srgbClr val="FFCCFF"/>
    <a:srgbClr val="FF66FF"/>
    <a:srgbClr val="990099"/>
    <a:srgbClr val="34B7F8"/>
    <a:srgbClr val="05AB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05" autoAdjust="0"/>
    <p:restoredTop sz="94660"/>
  </p:normalViewPr>
  <p:slideViewPr>
    <p:cSldViewPr snapToGrid="0">
      <p:cViewPr varScale="1">
        <p:scale>
          <a:sx n="73" d="100"/>
          <a:sy n="73" d="100"/>
        </p:scale>
        <p:origin x="3378"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7" Type="http://schemas.openxmlformats.org/officeDocument/2006/relationships/tableStyles" Target="tableStyles.xml"/><Relationship Id="rId296" Type="http://schemas.openxmlformats.org/officeDocument/2006/relationships/viewProps" Target="viewProps.xml"/><Relationship Id="rId295" Type="http://schemas.openxmlformats.org/officeDocument/2006/relationships/presProps" Target="presProps.xml"/><Relationship Id="rId294" Type="http://schemas.openxmlformats.org/officeDocument/2006/relationships/slide" Target="slides/slide291.xml"/><Relationship Id="rId293" Type="http://schemas.openxmlformats.org/officeDocument/2006/relationships/slide" Target="slides/slide290.xml"/><Relationship Id="rId292" Type="http://schemas.openxmlformats.org/officeDocument/2006/relationships/slide" Target="slides/slide289.xml"/><Relationship Id="rId291" Type="http://schemas.openxmlformats.org/officeDocument/2006/relationships/slide" Target="slides/slide288.xml"/><Relationship Id="rId290" Type="http://schemas.openxmlformats.org/officeDocument/2006/relationships/slide" Target="slides/slide287.xml"/><Relationship Id="rId29" Type="http://schemas.openxmlformats.org/officeDocument/2006/relationships/slide" Target="slides/slide26.xml"/><Relationship Id="rId289" Type="http://schemas.openxmlformats.org/officeDocument/2006/relationships/slide" Target="slides/slide286.xml"/><Relationship Id="rId288" Type="http://schemas.openxmlformats.org/officeDocument/2006/relationships/slide" Target="slides/slide285.xml"/><Relationship Id="rId287" Type="http://schemas.openxmlformats.org/officeDocument/2006/relationships/slide" Target="slides/slide284.xml"/><Relationship Id="rId286" Type="http://schemas.openxmlformats.org/officeDocument/2006/relationships/slide" Target="slides/slide283.xml"/><Relationship Id="rId285" Type="http://schemas.openxmlformats.org/officeDocument/2006/relationships/slide" Target="slides/slide282.xml"/><Relationship Id="rId284" Type="http://schemas.openxmlformats.org/officeDocument/2006/relationships/slide" Target="slides/slide281.xml"/><Relationship Id="rId283" Type="http://schemas.openxmlformats.org/officeDocument/2006/relationships/slide" Target="slides/slide280.xml"/><Relationship Id="rId282" Type="http://schemas.openxmlformats.org/officeDocument/2006/relationships/slide" Target="slides/slide279.xml"/><Relationship Id="rId281" Type="http://schemas.openxmlformats.org/officeDocument/2006/relationships/slide" Target="slides/slide278.xml"/><Relationship Id="rId280" Type="http://schemas.openxmlformats.org/officeDocument/2006/relationships/slide" Target="slides/slide277.xml"/><Relationship Id="rId28" Type="http://schemas.openxmlformats.org/officeDocument/2006/relationships/slide" Target="slides/slide25.xml"/><Relationship Id="rId279" Type="http://schemas.openxmlformats.org/officeDocument/2006/relationships/slide" Target="slides/slide276.xml"/><Relationship Id="rId278" Type="http://schemas.openxmlformats.org/officeDocument/2006/relationships/slide" Target="slides/slide275.xml"/><Relationship Id="rId277" Type="http://schemas.openxmlformats.org/officeDocument/2006/relationships/slide" Target="slides/slide274.xml"/><Relationship Id="rId276" Type="http://schemas.openxmlformats.org/officeDocument/2006/relationships/slide" Target="slides/slide273.xml"/><Relationship Id="rId275" Type="http://schemas.openxmlformats.org/officeDocument/2006/relationships/slide" Target="slides/slide272.xml"/><Relationship Id="rId274" Type="http://schemas.openxmlformats.org/officeDocument/2006/relationships/slide" Target="slides/slide271.xml"/><Relationship Id="rId273" Type="http://schemas.openxmlformats.org/officeDocument/2006/relationships/slide" Target="slides/slide270.xml"/><Relationship Id="rId272" Type="http://schemas.openxmlformats.org/officeDocument/2006/relationships/slide" Target="slides/slide269.xml"/><Relationship Id="rId271" Type="http://schemas.openxmlformats.org/officeDocument/2006/relationships/slide" Target="slides/slide268.xml"/><Relationship Id="rId270" Type="http://schemas.openxmlformats.org/officeDocument/2006/relationships/slide" Target="slides/slide267.xml"/><Relationship Id="rId27" Type="http://schemas.openxmlformats.org/officeDocument/2006/relationships/slide" Target="slides/slide24.xml"/><Relationship Id="rId269" Type="http://schemas.openxmlformats.org/officeDocument/2006/relationships/slide" Target="slides/slide266.xml"/><Relationship Id="rId268" Type="http://schemas.openxmlformats.org/officeDocument/2006/relationships/slide" Target="slides/slide265.xml"/><Relationship Id="rId267" Type="http://schemas.openxmlformats.org/officeDocument/2006/relationships/slide" Target="slides/slide264.xml"/><Relationship Id="rId266" Type="http://schemas.openxmlformats.org/officeDocument/2006/relationships/slide" Target="slides/slide263.xml"/><Relationship Id="rId265" Type="http://schemas.openxmlformats.org/officeDocument/2006/relationships/slide" Target="slides/slide262.xml"/><Relationship Id="rId264" Type="http://schemas.openxmlformats.org/officeDocument/2006/relationships/slide" Target="slides/slide261.xml"/><Relationship Id="rId263" Type="http://schemas.openxmlformats.org/officeDocument/2006/relationships/slide" Target="slides/slide260.xml"/><Relationship Id="rId262" Type="http://schemas.openxmlformats.org/officeDocument/2006/relationships/slide" Target="slides/slide259.xml"/><Relationship Id="rId261" Type="http://schemas.openxmlformats.org/officeDocument/2006/relationships/slide" Target="slides/slide258.xml"/><Relationship Id="rId260" Type="http://schemas.openxmlformats.org/officeDocument/2006/relationships/slide" Target="slides/slide257.xml"/><Relationship Id="rId26" Type="http://schemas.openxmlformats.org/officeDocument/2006/relationships/slide" Target="slides/slide23.xml"/><Relationship Id="rId259" Type="http://schemas.openxmlformats.org/officeDocument/2006/relationships/slide" Target="slides/slide256.xml"/><Relationship Id="rId258" Type="http://schemas.openxmlformats.org/officeDocument/2006/relationships/slide" Target="slides/slide255.xml"/><Relationship Id="rId257" Type="http://schemas.openxmlformats.org/officeDocument/2006/relationships/slide" Target="slides/slide254.xml"/><Relationship Id="rId256" Type="http://schemas.openxmlformats.org/officeDocument/2006/relationships/slide" Target="slides/slide253.xml"/><Relationship Id="rId255" Type="http://schemas.openxmlformats.org/officeDocument/2006/relationships/slide" Target="slides/slide252.xml"/><Relationship Id="rId254" Type="http://schemas.openxmlformats.org/officeDocument/2006/relationships/slide" Target="slides/slide251.xml"/><Relationship Id="rId253" Type="http://schemas.openxmlformats.org/officeDocument/2006/relationships/slide" Target="slides/slide250.xml"/><Relationship Id="rId252" Type="http://schemas.openxmlformats.org/officeDocument/2006/relationships/slide" Target="slides/slide249.xml"/><Relationship Id="rId251" Type="http://schemas.openxmlformats.org/officeDocument/2006/relationships/slide" Target="slides/slide248.xml"/><Relationship Id="rId250" Type="http://schemas.openxmlformats.org/officeDocument/2006/relationships/slide" Target="slides/slide247.xml"/><Relationship Id="rId25" Type="http://schemas.openxmlformats.org/officeDocument/2006/relationships/slide" Target="slides/slide22.xml"/><Relationship Id="rId249" Type="http://schemas.openxmlformats.org/officeDocument/2006/relationships/slide" Target="slides/slide246.xml"/><Relationship Id="rId248" Type="http://schemas.openxmlformats.org/officeDocument/2006/relationships/slide" Target="slides/slide245.xml"/><Relationship Id="rId247" Type="http://schemas.openxmlformats.org/officeDocument/2006/relationships/slide" Target="slides/slide244.xml"/><Relationship Id="rId246" Type="http://schemas.openxmlformats.org/officeDocument/2006/relationships/slide" Target="slides/slide243.xml"/><Relationship Id="rId245" Type="http://schemas.openxmlformats.org/officeDocument/2006/relationships/slide" Target="slides/slide242.xml"/><Relationship Id="rId244" Type="http://schemas.openxmlformats.org/officeDocument/2006/relationships/slide" Target="slides/slide241.xml"/><Relationship Id="rId243" Type="http://schemas.openxmlformats.org/officeDocument/2006/relationships/slide" Target="slides/slide240.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1.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0.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19.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8.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220E6CE7-5ED8-428C-BD70-1C15C2BD2FB9}" type="datetimeFigureOut">
              <a:rPr kumimoji="1" lang="ja-JP" altLang="en-US" smtClean="0"/>
            </a:fld>
            <a:endParaRPr kumimoji="1" lang="ja-JP" altLang="en-US"/>
          </a:p>
        </p:txBody>
      </p:sp>
      <p:sp>
        <p:nvSpPr>
          <p:cNvPr id="4" name="スライド イメージ プレースホルダー 3"/>
          <p:cNvSpPr>
            <a:spLocks noGrp="1" noRot="1" noChangeAspect="1"/>
          </p:cNvSpPr>
          <p:nvPr>
            <p:ph type="sldImg" idx="2"/>
          </p:nvPr>
        </p:nvSpPr>
        <p:spPr>
          <a:xfrm>
            <a:off x="2216150" y="1233488"/>
            <a:ext cx="23034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kumimoji="1" lang="ja-JP" altLang="en-US"/>
              <a:t>マスター テキストの書式設定</a:t>
            </a:r>
            <a:endParaRPr kumimoji="1" lang="ja-JP" altLang="en-US"/>
          </a:p>
          <a:p>
            <a:pPr lvl="1"/>
            <a:r>
              <a:rPr kumimoji="1" lang="ja-JP" altLang="en-US"/>
              <a:t>第 </a:t>
            </a:r>
            <a:r>
              <a:rPr kumimoji="1" lang="en-US" altLang="ja-JP"/>
              <a:t>2 </a:t>
            </a:r>
            <a:r>
              <a:rPr kumimoji="1" lang="ja-JP" altLang="en-US"/>
              <a:t>レベル</a:t>
            </a:r>
            <a:endParaRPr kumimoji="1" lang="ja-JP" altLang="en-US"/>
          </a:p>
          <a:p>
            <a:pPr lvl="2"/>
            <a:r>
              <a:rPr kumimoji="1" lang="ja-JP" altLang="en-US"/>
              <a:t>第 </a:t>
            </a:r>
            <a:r>
              <a:rPr kumimoji="1" lang="en-US" altLang="ja-JP"/>
              <a:t>3 </a:t>
            </a:r>
            <a:r>
              <a:rPr kumimoji="1" lang="ja-JP" altLang="en-US"/>
              <a:t>レベル</a:t>
            </a:r>
            <a:endParaRPr kumimoji="1" lang="ja-JP" altLang="en-US"/>
          </a:p>
          <a:p>
            <a:pPr lvl="3"/>
            <a:r>
              <a:rPr kumimoji="1" lang="ja-JP" altLang="en-US"/>
              <a:t>第 </a:t>
            </a:r>
            <a:r>
              <a:rPr kumimoji="1" lang="en-US" altLang="ja-JP"/>
              <a:t>4 </a:t>
            </a:r>
            <a:r>
              <a:rPr kumimoji="1" lang="ja-JP" altLang="en-US"/>
              <a:t>レベル</a:t>
            </a:r>
            <a:endParaRPr kumimoji="1" lang="ja-JP" altLang="en-US"/>
          </a:p>
          <a:p>
            <a:pPr lvl="4"/>
            <a:r>
              <a:rPr kumimoji="1" lang="ja-JP" altLang="en-US"/>
              <a:t>第 </a:t>
            </a:r>
            <a:r>
              <a:rPr kumimoji="1" lang="en-US" altLang="ja-JP"/>
              <a:t>5 </a:t>
            </a:r>
            <a:r>
              <a:rPr kumimoji="1" lang="ja-JP" altLang="en-US"/>
              <a:t>レベル</a:t>
            </a:r>
            <a:endParaRPr kumimoji="1" lang="ja-JP" altLang="en-US"/>
          </a:p>
        </p:txBody>
      </p:sp>
      <p:sp>
        <p:nvSpPr>
          <p:cNvPr id="6" name="フッター プレースホルダー 5"/>
          <p:cNvSpPr>
            <a:spLocks noGrp="1"/>
          </p:cNvSpPr>
          <p:nvPr>
            <p:ph type="ftr" sz="quarter" idx="4"/>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74206684-E606-4950-BE75-935E6DFEA764}" type="slidenum">
              <a:rPr kumimoji="1" lang="ja-JP" altLang="en-US" smtClean="0"/>
            </a:fld>
            <a:endParaRPr kumimoji="1" lang="ja-JP"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1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3.xml"/></Relationships>
</file>

<file path=ppt/notesSlides/_rels/notesSlide1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4.xml"/></Relationships>
</file>

<file path=ppt/notesSlides/_rels/notesSlide1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5.xml"/></Relationships>
</file>

<file path=ppt/notesSlides/_rels/notesSlide1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7.xml"/></Relationships>
</file>

<file path=ppt/notesSlides/_rels/notesSlide1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8.xml"/></Relationships>
</file>

<file path=ppt/notesSlides/_rels/notesSlide1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9.xml"/></Relationships>
</file>

<file path=ppt/notesSlides/_rels/notesSlide1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0.xml"/></Relationships>
</file>

<file path=ppt/notesSlides/_rels/notesSlide1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1.xml"/></Relationships>
</file>

<file path=ppt/notesSlides/_rels/notesSlide1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2.xml"/></Relationships>
</file>

<file path=ppt/notesSlides/_rels/notesSlide1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3.xml"/></Relationships>
</file>

<file path=ppt/notesSlides/_rels/notesSlide1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4.xml"/></Relationships>
</file>

<file path=ppt/notesSlides/_rels/notesSlide1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5.xml"/></Relationships>
</file>

<file path=ppt/notesSlides/_rels/notesSlide1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7.xml"/></Relationships>
</file>

<file path=ppt/notesSlides/_rels/notesSlide1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8.xml"/></Relationships>
</file>

<file path=ppt/notesSlides/_rels/notesSlide1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9.xml"/></Relationships>
</file>

<file path=ppt/notesSlides/_rels/notesSlide1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0.xml"/></Relationships>
</file>

<file path=ppt/notesSlides/_rels/notesSlide1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1.xml"/></Relationships>
</file>

<file path=ppt/notesSlides/_rels/notesSlide1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2.xml"/></Relationships>
</file>

<file path=ppt/notesSlides/_rels/notesSlide1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3.xml"/></Relationships>
</file>

<file path=ppt/notesSlides/_rels/notesSlide1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4.xml"/></Relationships>
</file>

<file path=ppt/notesSlides/_rels/notesSlide1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5.xml"/></Relationships>
</file>

<file path=ppt/notesSlides/_rels/notesSlide1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7.xml"/></Relationships>
</file>

<file path=ppt/notesSlides/_rels/notesSlide1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8.xml"/></Relationships>
</file>

<file path=ppt/notesSlides/_rels/notesSlide1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9.xml"/></Relationships>
</file>

<file path=ppt/notesSlides/_rels/notesSlide1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0.xml"/></Relationships>
</file>

<file path=ppt/notesSlides/_rels/notesSlide1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1.xml"/></Relationships>
</file>

<file path=ppt/notesSlides/_rels/notesSlide1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2.xml"/></Relationships>
</file>

<file path=ppt/notesSlides/_rels/notesSlide1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3.xml"/></Relationships>
</file>

<file path=ppt/notesSlides/_rels/notesSlide1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4.xml"/></Relationships>
</file>

<file path=ppt/notesSlides/_rels/notesSlide1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5.xml"/></Relationships>
</file>

<file path=ppt/notesSlides/_rels/notesSlide1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7.xml"/></Relationships>
</file>

<file path=ppt/notesSlides/_rels/notesSlide2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8.xml"/></Relationships>
</file>

<file path=ppt/notesSlides/_rels/notesSlide2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9.xml"/></Relationships>
</file>

<file path=ppt/notesSlides/_rels/notesSlide2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0.xml"/></Relationships>
</file>

<file path=ppt/notesSlides/_rels/notesSlide2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1.xml"/></Relationships>
</file>

<file path=ppt/notesSlides/_rels/notesSlide2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2.xml"/></Relationships>
</file>

<file path=ppt/notesSlides/_rels/notesSlide2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3.xml"/></Relationships>
</file>

<file path=ppt/notesSlides/_rels/notesSlide2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4.xml"/></Relationships>
</file>

<file path=ppt/notesSlides/_rels/notesSlide2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5.xml"/></Relationships>
</file>

<file path=ppt/notesSlides/_rels/notesSlide2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7.xml"/></Relationships>
</file>

<file path=ppt/notesSlides/_rels/notesSlide2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8.xml"/></Relationships>
</file>

<file path=ppt/notesSlides/_rels/notesSlide2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9.xml"/></Relationships>
</file>

<file path=ppt/notesSlides/_rels/notesSlide2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0.xml"/></Relationships>
</file>

<file path=ppt/notesSlides/_rels/notesSlide2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1.xml"/></Relationships>
</file>

<file path=ppt/notesSlides/_rels/notesSlide2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2.xml"/></Relationships>
</file>

<file path=ppt/notesSlides/_rels/notesSlide2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3.xml"/></Relationships>
</file>

<file path=ppt/notesSlides/_rels/notesSlide2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4.xml"/></Relationships>
</file>

<file path=ppt/notesSlides/_rels/notesSlide2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5.xml"/></Relationships>
</file>

<file path=ppt/notesSlides/_rels/notesSlide2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7.xml"/></Relationships>
</file>

<file path=ppt/notesSlides/_rels/notesSlide2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8.xml"/></Relationships>
</file>

<file path=ppt/notesSlides/_rels/notesSlide2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9.xml"/></Relationships>
</file>

<file path=ppt/notesSlides/_rels/notesSlide2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0.xml"/></Relationships>
</file>

<file path=ppt/notesSlides/_rels/notesSlide2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1.xml"/></Relationships>
</file>

<file path=ppt/notesSlides/_rels/notesSlide2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2.xml"/></Relationships>
</file>

<file path=ppt/notesSlides/_rels/notesSlide2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3.xml"/></Relationships>
</file>

<file path=ppt/notesSlides/_rels/notesSlide2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4.xml"/></Relationships>
</file>

<file path=ppt/notesSlides/_rels/notesSlide2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5.xml"/></Relationships>
</file>

<file path=ppt/notesSlides/_rels/notesSlide2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7.xml"/></Relationships>
</file>

<file path=ppt/notesSlides/_rels/notesSlide2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8.xml"/></Relationships>
</file>

<file path=ppt/notesSlides/_rels/notesSlide2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9.xml"/></Relationships>
</file>

<file path=ppt/notesSlides/_rels/notesSlide2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0.xml"/></Relationships>
</file>

<file path=ppt/notesSlides/_rels/notesSlide2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1.xml"/></Relationships>
</file>

<file path=ppt/notesSlides/_rels/notesSlide2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2.xml"/></Relationships>
</file>

<file path=ppt/notesSlides/_rels/notesSlide2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3.xml"/></Relationships>
</file>

<file path=ppt/notesSlides/_rels/notesSlide2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4.xml"/></Relationships>
</file>

<file path=ppt/notesSlides/_rels/notesSlide2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5.xml"/></Relationships>
</file>

<file path=ppt/notesSlides/_rels/notesSlide2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7.xml"/></Relationships>
</file>

<file path=ppt/notesSlides/_rels/notesSlide2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8.xml"/></Relationships>
</file>

<file path=ppt/notesSlides/_rels/notesSlide2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9.xml"/></Relationships>
</file>

<file path=ppt/notesSlides/_rels/notesSlide2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0.xml"/></Relationships>
</file>

<file path=ppt/notesSlides/_rels/notesSlide2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1.xml"/></Relationships>
</file>

<file path=ppt/notesSlides/_rels/notesSlide2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2.xml"/></Relationships>
</file>

<file path=ppt/notesSlides/_rels/notesSlide2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3.xml"/></Relationships>
</file>

<file path=ppt/notesSlides/_rels/notesSlide2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4.xml"/></Relationships>
</file>

<file path=ppt/notesSlides/_rels/notesSlide2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5.xml"/></Relationships>
</file>

<file path=ppt/notesSlides/_rels/notesSlide2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7.xml"/></Relationships>
</file>

<file path=ppt/notesSlides/_rels/notesSlide2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8.xml"/></Relationships>
</file>

<file path=ppt/notesSlides/_rels/notesSlide2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9.xml"/></Relationships>
</file>

<file path=ppt/notesSlides/_rels/notesSlide2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0.xml"/></Relationships>
</file>

<file path=ppt/notesSlides/_rels/notesSlide2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1.xml"/></Relationships>
</file>

<file path=ppt/notesSlides/_rels/notesSlide2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2.xml"/></Relationships>
</file>

<file path=ppt/notesSlides/_rels/notesSlide2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3.xml"/></Relationships>
</file>

<file path=ppt/notesSlides/_rels/notesSlide2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4.xml"/></Relationships>
</file>

<file path=ppt/notesSlides/_rels/notesSlide2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5.xml"/></Relationships>
</file>

<file path=ppt/notesSlides/_rels/notesSlide2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7.xml"/></Relationships>
</file>

<file path=ppt/notesSlides/_rels/notesSlide2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8.xml"/></Relationships>
</file>

<file path=ppt/notesSlides/_rels/notesSlide2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9.xml"/></Relationships>
</file>

<file path=ppt/notesSlides/_rels/notesSlide2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0.xml"/></Relationships>
</file>

<file path=ppt/notesSlides/_rels/notesSlide2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1.xml"/></Relationships>
</file>

<file path=ppt/notesSlides/_rels/notesSlide2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2.xml"/></Relationships>
</file>

<file path=ppt/notesSlides/_rels/notesSlide2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3.xml"/></Relationships>
</file>

<file path=ppt/notesSlides/_rels/notesSlide2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4.xml"/></Relationships>
</file>

<file path=ppt/notesSlides/_rels/notesSlide2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5.xml"/></Relationships>
</file>

<file path=ppt/notesSlides/_rels/notesSlide2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7.xml"/></Relationships>
</file>

<file path=ppt/notesSlides/_rels/notesSlide2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8.xml"/></Relationships>
</file>

<file path=ppt/notesSlides/_rels/notesSlide2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9.xml"/></Relationships>
</file>

<file path=ppt/notesSlides/_rels/notesSlide2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0.xml"/></Relationships>
</file>

<file path=ppt/notesSlides/_rels/notesSlide2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1.xml"/></Relationships>
</file>

<file path=ppt/notesSlides/_rels/notesSlide2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2.xml"/></Relationships>
</file>

<file path=ppt/notesSlides/_rels/notesSlide2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3.xml"/></Relationships>
</file>

<file path=ppt/notesSlides/_rels/notesSlide2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4.xml"/></Relationships>
</file>

<file path=ppt/notesSlides/_rels/notesSlide2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5.xml"/></Relationships>
</file>

<file path=ppt/notesSlides/_rels/notesSlide2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7.xml"/></Relationships>
</file>

<file path=ppt/notesSlides/_rels/notesSlide2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8.xml"/></Relationships>
</file>

<file path=ppt/notesSlides/_rels/notesSlide2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9.xml"/></Relationships>
</file>

<file path=ppt/notesSlides/_rels/notesSlide2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0.xml"/></Relationships>
</file>

<file path=ppt/notesSlides/_rels/notesSlide2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4206684-E606-4950-BE75-935E6DFEA764}" type="slidenum">
              <a:rPr kumimoji="1" lang="ja-JP" altLang="en-US" smtClean="0"/>
            </a:fld>
            <a:endParaRPr kumimoji="1"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ja-JP" altLang="en-US"/>
              <a:t>マスター タイトルの書式設定</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1D55022-96B2-4C66-95F7-513C56AD34ED}" type="datetimeFigureOut">
              <a:rPr kumimoji="1" lang="ja-JP" altLang="en-US" smtClean="0"/>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endParaRPr lang="ja-JP" altLang="en-US"/>
          </a:p>
          <a:p>
            <a:pPr lvl="1"/>
            <a:r>
              <a:rPr lang="ja-JP" altLang="en-US"/>
              <a:t>第 </a:t>
            </a:r>
            <a:r>
              <a:rPr lang="en-US" altLang="ja-JP"/>
              <a:t>2 </a:t>
            </a:r>
            <a:r>
              <a:rPr lang="ja-JP" altLang="en-US"/>
              <a:t>レベル</a:t>
            </a:r>
            <a:endParaRPr lang="ja-JP" altLang="en-US"/>
          </a:p>
          <a:p>
            <a:pPr lvl="2"/>
            <a:r>
              <a:rPr lang="ja-JP" altLang="en-US"/>
              <a:t>第 </a:t>
            </a:r>
            <a:r>
              <a:rPr lang="en-US" altLang="ja-JP"/>
              <a:t>3 </a:t>
            </a:r>
            <a:r>
              <a:rPr lang="ja-JP" altLang="en-US"/>
              <a:t>レベル</a:t>
            </a:r>
            <a:endParaRPr lang="ja-JP" altLang="en-US"/>
          </a:p>
          <a:p>
            <a:pPr lvl="3"/>
            <a:r>
              <a:rPr lang="ja-JP" altLang="en-US"/>
              <a:t>第 </a:t>
            </a:r>
            <a:r>
              <a:rPr lang="en-US" altLang="ja-JP"/>
              <a:t>4 </a:t>
            </a:r>
            <a:r>
              <a:rPr lang="ja-JP" altLang="en-US"/>
              <a:t>レベル</a:t>
            </a:r>
            <a:endParaRPr lang="ja-JP" altLang="en-US"/>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1D55022-96B2-4C66-95F7-513C56AD34ED}" type="datetimeFigureOut">
              <a:rPr kumimoji="1" lang="ja-JP" altLang="en-US" smtClean="0"/>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ja-JP" altLang="en-US"/>
              <a:t>マスター テキストの書式設定</a:t>
            </a:r>
            <a:endParaRPr lang="ja-JP" altLang="en-US"/>
          </a:p>
          <a:p>
            <a:pPr lvl="1"/>
            <a:r>
              <a:rPr lang="ja-JP" altLang="en-US"/>
              <a:t>第 </a:t>
            </a:r>
            <a:r>
              <a:rPr lang="en-US" altLang="ja-JP"/>
              <a:t>2 </a:t>
            </a:r>
            <a:r>
              <a:rPr lang="ja-JP" altLang="en-US"/>
              <a:t>レベル</a:t>
            </a:r>
            <a:endParaRPr lang="ja-JP" altLang="en-US"/>
          </a:p>
          <a:p>
            <a:pPr lvl="2"/>
            <a:r>
              <a:rPr lang="ja-JP" altLang="en-US"/>
              <a:t>第 </a:t>
            </a:r>
            <a:r>
              <a:rPr lang="en-US" altLang="ja-JP"/>
              <a:t>3 </a:t>
            </a:r>
            <a:r>
              <a:rPr lang="ja-JP" altLang="en-US"/>
              <a:t>レベル</a:t>
            </a:r>
            <a:endParaRPr lang="ja-JP" altLang="en-US"/>
          </a:p>
          <a:p>
            <a:pPr lvl="3"/>
            <a:r>
              <a:rPr lang="ja-JP" altLang="en-US"/>
              <a:t>第 </a:t>
            </a:r>
            <a:r>
              <a:rPr lang="en-US" altLang="ja-JP"/>
              <a:t>4 </a:t>
            </a:r>
            <a:r>
              <a:rPr lang="ja-JP" altLang="en-US"/>
              <a:t>レベル</a:t>
            </a:r>
            <a:endParaRPr lang="ja-JP" altLang="en-US"/>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1D55022-96B2-4C66-95F7-513C56AD34ED}" type="datetimeFigureOut">
              <a:rPr kumimoji="1" lang="ja-JP" altLang="en-US" smtClean="0"/>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endParaRPr lang="ja-JP" altLang="en-US"/>
          </a:p>
          <a:p>
            <a:pPr lvl="1"/>
            <a:r>
              <a:rPr lang="ja-JP" altLang="en-US"/>
              <a:t>第 </a:t>
            </a:r>
            <a:r>
              <a:rPr lang="en-US" altLang="ja-JP"/>
              <a:t>2 </a:t>
            </a:r>
            <a:r>
              <a:rPr lang="ja-JP" altLang="en-US"/>
              <a:t>レベル</a:t>
            </a:r>
            <a:endParaRPr lang="ja-JP" altLang="en-US"/>
          </a:p>
          <a:p>
            <a:pPr lvl="2"/>
            <a:r>
              <a:rPr lang="ja-JP" altLang="en-US"/>
              <a:t>第 </a:t>
            </a:r>
            <a:r>
              <a:rPr lang="en-US" altLang="ja-JP"/>
              <a:t>3 </a:t>
            </a:r>
            <a:r>
              <a:rPr lang="ja-JP" altLang="en-US"/>
              <a:t>レベル</a:t>
            </a:r>
            <a:endParaRPr lang="ja-JP" altLang="en-US"/>
          </a:p>
          <a:p>
            <a:pPr lvl="3"/>
            <a:r>
              <a:rPr lang="ja-JP" altLang="en-US"/>
              <a:t>第 </a:t>
            </a:r>
            <a:r>
              <a:rPr lang="en-US" altLang="ja-JP"/>
              <a:t>4 </a:t>
            </a:r>
            <a:r>
              <a:rPr lang="ja-JP" altLang="en-US"/>
              <a:t>レベル</a:t>
            </a:r>
            <a:endParaRPr lang="ja-JP" altLang="en-US"/>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1D55022-96B2-4C66-95F7-513C56AD34ED}" type="datetimeFigureOut">
              <a:rPr kumimoji="1" lang="ja-JP" altLang="en-US" smtClean="0"/>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ja-JP" altLang="en-US"/>
              <a:t>マスター テキストの書式設定</a:t>
            </a:r>
            <a:endParaRPr lang="ja-JP" altLang="en-US"/>
          </a:p>
        </p:txBody>
      </p:sp>
      <p:sp>
        <p:nvSpPr>
          <p:cNvPr id="4" name="Date Placeholder 3"/>
          <p:cNvSpPr>
            <a:spLocks noGrp="1"/>
          </p:cNvSpPr>
          <p:nvPr>
            <p:ph type="dt" sz="half" idx="10"/>
          </p:nvPr>
        </p:nvSpPr>
        <p:spPr/>
        <p:txBody>
          <a:bodyPr/>
          <a:lstStyle/>
          <a:p>
            <a:fld id="{E1D55022-96B2-4C66-95F7-513C56AD34ED}" type="datetimeFigureOut">
              <a:rPr kumimoji="1" lang="ja-JP" altLang="en-US" smtClean="0"/>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ja-JP" altLang="en-US"/>
              <a:t>マスター テキストの書式設定</a:t>
            </a:r>
            <a:endParaRPr lang="ja-JP" altLang="en-US"/>
          </a:p>
          <a:p>
            <a:pPr lvl="1"/>
            <a:r>
              <a:rPr lang="ja-JP" altLang="en-US"/>
              <a:t>第 </a:t>
            </a:r>
            <a:r>
              <a:rPr lang="en-US" altLang="ja-JP"/>
              <a:t>2 </a:t>
            </a:r>
            <a:r>
              <a:rPr lang="ja-JP" altLang="en-US"/>
              <a:t>レベル</a:t>
            </a:r>
            <a:endParaRPr lang="ja-JP" altLang="en-US"/>
          </a:p>
          <a:p>
            <a:pPr lvl="2"/>
            <a:r>
              <a:rPr lang="ja-JP" altLang="en-US"/>
              <a:t>第 </a:t>
            </a:r>
            <a:r>
              <a:rPr lang="en-US" altLang="ja-JP"/>
              <a:t>3 </a:t>
            </a:r>
            <a:r>
              <a:rPr lang="ja-JP" altLang="en-US"/>
              <a:t>レベル</a:t>
            </a:r>
            <a:endParaRPr lang="ja-JP" altLang="en-US"/>
          </a:p>
          <a:p>
            <a:pPr lvl="3"/>
            <a:r>
              <a:rPr lang="ja-JP" altLang="en-US"/>
              <a:t>第 </a:t>
            </a:r>
            <a:r>
              <a:rPr lang="en-US" altLang="ja-JP"/>
              <a:t>4 </a:t>
            </a:r>
            <a:r>
              <a:rPr lang="ja-JP" altLang="en-US"/>
              <a:t>レベル</a:t>
            </a:r>
            <a:endParaRPr lang="ja-JP" altLang="en-US"/>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ja-JP" altLang="en-US"/>
              <a:t>マスター テキストの書式設定</a:t>
            </a:r>
            <a:endParaRPr lang="ja-JP" altLang="en-US"/>
          </a:p>
          <a:p>
            <a:pPr lvl="1"/>
            <a:r>
              <a:rPr lang="ja-JP" altLang="en-US"/>
              <a:t>第 </a:t>
            </a:r>
            <a:r>
              <a:rPr lang="en-US" altLang="ja-JP"/>
              <a:t>2 </a:t>
            </a:r>
            <a:r>
              <a:rPr lang="ja-JP" altLang="en-US"/>
              <a:t>レベル</a:t>
            </a:r>
            <a:endParaRPr lang="ja-JP" altLang="en-US"/>
          </a:p>
          <a:p>
            <a:pPr lvl="2"/>
            <a:r>
              <a:rPr lang="ja-JP" altLang="en-US"/>
              <a:t>第 </a:t>
            </a:r>
            <a:r>
              <a:rPr lang="en-US" altLang="ja-JP"/>
              <a:t>3 </a:t>
            </a:r>
            <a:r>
              <a:rPr lang="ja-JP" altLang="en-US"/>
              <a:t>レベル</a:t>
            </a:r>
            <a:endParaRPr lang="ja-JP" altLang="en-US"/>
          </a:p>
          <a:p>
            <a:pPr lvl="3"/>
            <a:r>
              <a:rPr lang="ja-JP" altLang="en-US"/>
              <a:t>第 </a:t>
            </a:r>
            <a:r>
              <a:rPr lang="en-US" altLang="ja-JP"/>
              <a:t>4 </a:t>
            </a:r>
            <a:r>
              <a:rPr lang="ja-JP" altLang="en-US"/>
              <a:t>レベル</a:t>
            </a:r>
            <a:endParaRPr lang="ja-JP" altLang="en-US"/>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1D55022-96B2-4C66-95F7-513C56AD34ED}" type="datetimeFigureOut">
              <a:rPr kumimoji="1" lang="ja-JP" altLang="en-US" smtClean="0"/>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endParaRPr lang="ja-JP" altLang="en-US"/>
          </a:p>
        </p:txBody>
      </p:sp>
      <p:sp>
        <p:nvSpPr>
          <p:cNvPr id="4" name="Content Placeholder 3"/>
          <p:cNvSpPr>
            <a:spLocks noGrp="1"/>
          </p:cNvSpPr>
          <p:nvPr>
            <p:ph sz="half" idx="2"/>
          </p:nvPr>
        </p:nvSpPr>
        <p:spPr>
          <a:xfrm>
            <a:off x="472381" y="3618442"/>
            <a:ext cx="2901255" cy="5322183"/>
          </a:xfrm>
        </p:spPr>
        <p:txBody>
          <a:bodyPr/>
          <a:lstStyle/>
          <a:p>
            <a:pPr lvl="0"/>
            <a:r>
              <a:rPr lang="ja-JP" altLang="en-US"/>
              <a:t>マスター テキストの書式設定</a:t>
            </a:r>
            <a:endParaRPr lang="ja-JP" altLang="en-US"/>
          </a:p>
          <a:p>
            <a:pPr lvl="1"/>
            <a:r>
              <a:rPr lang="ja-JP" altLang="en-US"/>
              <a:t>第 </a:t>
            </a:r>
            <a:r>
              <a:rPr lang="en-US" altLang="ja-JP"/>
              <a:t>2 </a:t>
            </a:r>
            <a:r>
              <a:rPr lang="ja-JP" altLang="en-US"/>
              <a:t>レベル</a:t>
            </a:r>
            <a:endParaRPr lang="ja-JP" altLang="en-US"/>
          </a:p>
          <a:p>
            <a:pPr lvl="2"/>
            <a:r>
              <a:rPr lang="ja-JP" altLang="en-US"/>
              <a:t>第 </a:t>
            </a:r>
            <a:r>
              <a:rPr lang="en-US" altLang="ja-JP"/>
              <a:t>3 </a:t>
            </a:r>
            <a:r>
              <a:rPr lang="ja-JP" altLang="en-US"/>
              <a:t>レベル</a:t>
            </a:r>
            <a:endParaRPr lang="ja-JP" altLang="en-US"/>
          </a:p>
          <a:p>
            <a:pPr lvl="3"/>
            <a:r>
              <a:rPr lang="ja-JP" altLang="en-US"/>
              <a:t>第 </a:t>
            </a:r>
            <a:r>
              <a:rPr lang="en-US" altLang="ja-JP"/>
              <a:t>4 </a:t>
            </a:r>
            <a:r>
              <a:rPr lang="ja-JP" altLang="en-US"/>
              <a:t>レベル</a:t>
            </a:r>
            <a:endParaRPr lang="ja-JP" altLang="en-US"/>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endParaRPr lang="ja-JP" altLang="en-US"/>
          </a:p>
        </p:txBody>
      </p:sp>
      <p:sp>
        <p:nvSpPr>
          <p:cNvPr id="6" name="Content Placeholder 5"/>
          <p:cNvSpPr>
            <a:spLocks noGrp="1"/>
          </p:cNvSpPr>
          <p:nvPr>
            <p:ph sz="quarter" idx="4"/>
          </p:nvPr>
        </p:nvSpPr>
        <p:spPr>
          <a:xfrm>
            <a:off x="3471863" y="3618442"/>
            <a:ext cx="2915543" cy="5322183"/>
          </a:xfrm>
        </p:spPr>
        <p:txBody>
          <a:bodyPr/>
          <a:lstStyle/>
          <a:p>
            <a:pPr lvl="0"/>
            <a:r>
              <a:rPr lang="ja-JP" altLang="en-US"/>
              <a:t>マスター テキストの書式設定</a:t>
            </a:r>
            <a:endParaRPr lang="ja-JP" altLang="en-US"/>
          </a:p>
          <a:p>
            <a:pPr lvl="1"/>
            <a:r>
              <a:rPr lang="ja-JP" altLang="en-US"/>
              <a:t>第 </a:t>
            </a:r>
            <a:r>
              <a:rPr lang="en-US" altLang="ja-JP"/>
              <a:t>2 </a:t>
            </a:r>
            <a:r>
              <a:rPr lang="ja-JP" altLang="en-US"/>
              <a:t>レベル</a:t>
            </a:r>
            <a:endParaRPr lang="ja-JP" altLang="en-US"/>
          </a:p>
          <a:p>
            <a:pPr lvl="2"/>
            <a:r>
              <a:rPr lang="ja-JP" altLang="en-US"/>
              <a:t>第 </a:t>
            </a:r>
            <a:r>
              <a:rPr lang="en-US" altLang="ja-JP"/>
              <a:t>3 </a:t>
            </a:r>
            <a:r>
              <a:rPr lang="ja-JP" altLang="en-US"/>
              <a:t>レベル</a:t>
            </a:r>
            <a:endParaRPr lang="ja-JP" altLang="en-US"/>
          </a:p>
          <a:p>
            <a:pPr lvl="3"/>
            <a:r>
              <a:rPr lang="ja-JP" altLang="en-US"/>
              <a:t>第 </a:t>
            </a:r>
            <a:r>
              <a:rPr lang="en-US" altLang="ja-JP"/>
              <a:t>4 </a:t>
            </a:r>
            <a:r>
              <a:rPr lang="ja-JP" altLang="en-US"/>
              <a:t>レベル</a:t>
            </a:r>
            <a:endParaRPr lang="ja-JP" altLang="en-US"/>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E1D55022-96B2-4C66-95F7-513C56AD34ED}" type="datetimeFigureOut">
              <a:rPr kumimoji="1" lang="ja-JP" altLang="en-US" smtClean="0"/>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1D55022-96B2-4C66-95F7-513C56AD34ED}" type="datetimeFigureOut">
              <a:rPr kumimoji="1" lang="ja-JP" altLang="en-US" smtClean="0"/>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D55022-96B2-4C66-95F7-513C56AD34ED}" type="datetimeFigureOut">
              <a:rPr kumimoji="1" lang="ja-JP" altLang="en-US" smtClean="0"/>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endParaRPr lang="ja-JP" altLang="en-US"/>
          </a:p>
          <a:p>
            <a:pPr lvl="1"/>
            <a:r>
              <a:rPr lang="ja-JP" altLang="en-US"/>
              <a:t>第 </a:t>
            </a:r>
            <a:r>
              <a:rPr lang="en-US" altLang="ja-JP"/>
              <a:t>2 </a:t>
            </a:r>
            <a:r>
              <a:rPr lang="ja-JP" altLang="en-US"/>
              <a:t>レベル</a:t>
            </a:r>
            <a:endParaRPr lang="ja-JP" altLang="en-US"/>
          </a:p>
          <a:p>
            <a:pPr lvl="2"/>
            <a:r>
              <a:rPr lang="ja-JP" altLang="en-US"/>
              <a:t>第 </a:t>
            </a:r>
            <a:r>
              <a:rPr lang="en-US" altLang="ja-JP"/>
              <a:t>3 </a:t>
            </a:r>
            <a:r>
              <a:rPr lang="ja-JP" altLang="en-US"/>
              <a:t>レベル</a:t>
            </a:r>
            <a:endParaRPr lang="ja-JP" altLang="en-US"/>
          </a:p>
          <a:p>
            <a:pPr lvl="3"/>
            <a:r>
              <a:rPr lang="ja-JP" altLang="en-US"/>
              <a:t>第 </a:t>
            </a:r>
            <a:r>
              <a:rPr lang="en-US" altLang="ja-JP"/>
              <a:t>4 </a:t>
            </a:r>
            <a:r>
              <a:rPr lang="ja-JP" altLang="en-US"/>
              <a:t>レベル</a:t>
            </a:r>
            <a:endParaRPr lang="ja-JP" altLang="en-US"/>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endParaRPr lang="ja-JP" altLang="en-US"/>
          </a:p>
        </p:txBody>
      </p:sp>
      <p:sp>
        <p:nvSpPr>
          <p:cNvPr id="5" name="Date Placeholder 4"/>
          <p:cNvSpPr>
            <a:spLocks noGrp="1"/>
          </p:cNvSpPr>
          <p:nvPr>
            <p:ph type="dt" sz="half" idx="10"/>
          </p:nvPr>
        </p:nvSpPr>
        <p:spPr/>
        <p:txBody>
          <a:bodyPr/>
          <a:lstStyle/>
          <a:p>
            <a:fld id="{E1D55022-96B2-4C66-95F7-513C56AD34ED}" type="datetimeFigureOut">
              <a:rPr kumimoji="1" lang="ja-JP" altLang="en-US" smtClean="0"/>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hasCustomPrompt="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図を追加</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endParaRPr lang="ja-JP" altLang="en-US"/>
          </a:p>
        </p:txBody>
      </p:sp>
      <p:sp>
        <p:nvSpPr>
          <p:cNvPr id="5" name="Date Placeholder 4"/>
          <p:cNvSpPr>
            <a:spLocks noGrp="1"/>
          </p:cNvSpPr>
          <p:nvPr>
            <p:ph type="dt" sz="half" idx="10"/>
          </p:nvPr>
        </p:nvSpPr>
        <p:spPr/>
        <p:txBody>
          <a:bodyPr/>
          <a:lstStyle/>
          <a:p>
            <a:fld id="{E1D55022-96B2-4C66-95F7-513C56AD34ED}" type="datetimeFigureOut">
              <a:rPr kumimoji="1" lang="ja-JP" altLang="en-US" smtClean="0"/>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ja-JP" altLang="en-US"/>
              <a:t>マスター テキストの書式設定</a:t>
            </a:r>
            <a:endParaRPr lang="ja-JP" altLang="en-US"/>
          </a:p>
          <a:p>
            <a:pPr lvl="1"/>
            <a:r>
              <a:rPr lang="ja-JP" altLang="en-US"/>
              <a:t>第 </a:t>
            </a:r>
            <a:r>
              <a:rPr lang="en-US" altLang="ja-JP"/>
              <a:t>2 </a:t>
            </a:r>
            <a:r>
              <a:rPr lang="ja-JP" altLang="en-US"/>
              <a:t>レベル</a:t>
            </a:r>
            <a:endParaRPr lang="ja-JP" altLang="en-US"/>
          </a:p>
          <a:p>
            <a:pPr lvl="2"/>
            <a:r>
              <a:rPr lang="ja-JP" altLang="en-US"/>
              <a:t>第 </a:t>
            </a:r>
            <a:r>
              <a:rPr lang="en-US" altLang="ja-JP"/>
              <a:t>3 </a:t>
            </a:r>
            <a:r>
              <a:rPr lang="ja-JP" altLang="en-US"/>
              <a:t>レベル</a:t>
            </a:r>
            <a:endParaRPr lang="ja-JP" altLang="en-US"/>
          </a:p>
          <a:p>
            <a:pPr lvl="3"/>
            <a:r>
              <a:rPr lang="ja-JP" altLang="en-US"/>
              <a:t>第 </a:t>
            </a:r>
            <a:r>
              <a:rPr lang="en-US" altLang="ja-JP"/>
              <a:t>4 </a:t>
            </a:r>
            <a:r>
              <a:rPr lang="ja-JP" altLang="en-US"/>
              <a:t>レベル</a:t>
            </a:r>
            <a:endParaRPr lang="ja-JP" altLang="en-US"/>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E1D55022-96B2-4C66-95F7-513C56AD34ED}" type="datetimeFigureOut">
              <a:rPr kumimoji="1" lang="ja-JP" altLang="en-US" smtClean="0"/>
            </a:fld>
            <a:endParaRPr kumimoji="1" lang="ja-JP" alt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99B83112-4C17-44BA-8537-65F135E43707}" type="slidenum">
              <a:rPr kumimoji="1" lang="ja-JP" altLang="en-US" smtClean="0"/>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1.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106.xml.rels><?xml version="1.0" encoding="UTF-8" standalone="yes"?>
<Relationships xmlns="http://schemas.openxmlformats.org/package/2006/relationships"><Relationship Id="rId7" Type="http://schemas.openxmlformats.org/officeDocument/2006/relationships/notesSlide" Target="../notesSlides/notesSlide106.xml"/><Relationship Id="rId6"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5.png"/><Relationship Id="rId1" Type="http://schemas.openxmlformats.org/officeDocument/2006/relationships/tags" Target="../tags/tag1.xml"/></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5.png"/><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5.png"/><Relationship Id="rId1" Type="http://schemas.openxmlformats.org/officeDocument/2006/relationships/tags" Target="../tags/tag3.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5.png"/><Relationship Id="rId1" Type="http://schemas.openxmlformats.org/officeDocument/2006/relationships/tags" Target="../tags/tag4.xml"/></Relationships>
</file>

<file path=ppt/slides/_rels/slide1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5.png"/><Relationship Id="rId2" Type="http://schemas.openxmlformats.org/officeDocument/2006/relationships/tags" Target="../tags/tag6.xml"/><Relationship Id="rId1" Type="http://schemas.openxmlformats.org/officeDocument/2006/relationships/tags" Target="../tags/tag5.xml"/></Relationships>
</file>

<file path=ppt/slides/_rels/slide1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5.png"/><Relationship Id="rId3" Type="http://schemas.openxmlformats.org/officeDocument/2006/relationships/tags" Target="../tags/tag7.xml"/><Relationship Id="rId2" Type="http://schemas.openxmlformats.org/officeDocument/2006/relationships/image" Target="../media/image47.png"/><Relationship Id="rId1" Type="http://schemas.openxmlformats.org/officeDocument/2006/relationships/image" Target="../media/image46.pn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1.xml"/><Relationship Id="rId1" Type="http://schemas.openxmlformats.org/officeDocument/2006/relationships/image" Target="../media/image48.png"/></Relationships>
</file>

<file path=ppt/slides/_rels/slide115.xml.rels><?xml version="1.0" encoding="UTF-8" standalone="yes"?>
<Relationships xmlns="http://schemas.openxmlformats.org/package/2006/relationships"><Relationship Id="rId6" Type="http://schemas.openxmlformats.org/officeDocument/2006/relationships/notesSlide" Target="../notesSlides/notesSlide108.xml"/><Relationship Id="rId5" Type="http://schemas.openxmlformats.org/officeDocument/2006/relationships/slideLayout" Target="../slideLayouts/slideLayout1.xml"/><Relationship Id="rId4" Type="http://schemas.openxmlformats.org/officeDocument/2006/relationships/image" Target="../media/image51.png"/><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48.png"/></Relationships>
</file>

<file path=ppt/slides/_rels/slide116.xml.rels><?xml version="1.0" encoding="UTF-8" standalone="yes"?>
<Relationships xmlns="http://schemas.openxmlformats.org/package/2006/relationships"><Relationship Id="rId5" Type="http://schemas.openxmlformats.org/officeDocument/2006/relationships/notesSlide" Target="../notesSlides/notesSlide109.xml"/><Relationship Id="rId4" Type="http://schemas.openxmlformats.org/officeDocument/2006/relationships/slideLayout" Target="../slideLayouts/slideLayout1.xml"/><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48.png"/></Relationships>
</file>

<file path=ppt/slides/_rels/slide117.xml.rels><?xml version="1.0" encoding="UTF-8" standalone="yes"?>
<Relationships xmlns="http://schemas.openxmlformats.org/package/2006/relationships"><Relationship Id="rId5" Type="http://schemas.openxmlformats.org/officeDocument/2006/relationships/notesSlide" Target="../notesSlides/notesSlide110.xml"/><Relationship Id="rId4" Type="http://schemas.openxmlformats.org/officeDocument/2006/relationships/slideLayout" Target="../slideLayouts/slideLayout1.xml"/><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48.pn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1.xml"/><Relationship Id="rId1" Type="http://schemas.openxmlformats.org/officeDocument/2006/relationships/image" Target="../media/image48.png"/></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1.xml"/><Relationship Id="rId1" Type="http://schemas.openxmlformats.org/officeDocument/2006/relationships/image" Target="../media/image48.png"/></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1.xml"/><Relationship Id="rId1" Type="http://schemas.openxmlformats.org/officeDocument/2006/relationships/image" Target="../media/image56.png"/></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5" Type="http://schemas.openxmlformats.org/officeDocument/2006/relationships/notesSlide" Target="../notesSlides/notesSlide119.xml"/><Relationship Id="rId4" Type="http://schemas.openxmlformats.org/officeDocument/2006/relationships/slideLayout" Target="../slideLayouts/slideLayout1.xml"/><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56.png"/></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1.xml"/><Relationship Id="rId1" Type="http://schemas.openxmlformats.org/officeDocument/2006/relationships/image" Target="../media/image56.png"/></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1.xml"/><Relationship Id="rId1" Type="http://schemas.openxmlformats.org/officeDocument/2006/relationships/image" Target="../media/image56.png"/></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1.xml"/><Relationship Id="rId1" Type="http://schemas.openxmlformats.org/officeDocument/2006/relationships/image" Target="../media/image5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1.xml"/><Relationship Id="rId1" Type="http://schemas.openxmlformats.org/officeDocument/2006/relationships/image" Target="../media/image56.png"/></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1.xml"/><Relationship Id="rId1" Type="http://schemas.openxmlformats.org/officeDocument/2006/relationships/image" Target="../media/image56.png"/></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1.xml"/><Relationship Id="rId1" Type="http://schemas.openxmlformats.org/officeDocument/2006/relationships/image" Target="../media/image59.png"/></Relationships>
</file>

<file path=ppt/slides/_rels/slide133.xml.rels><?xml version="1.0" encoding="UTF-8" standalone="yes"?>
<Relationships xmlns="http://schemas.openxmlformats.org/package/2006/relationships"><Relationship Id="rId5" Type="http://schemas.openxmlformats.org/officeDocument/2006/relationships/notesSlide" Target="../notesSlides/notesSlide126.xml"/><Relationship Id="rId4" Type="http://schemas.openxmlformats.org/officeDocument/2006/relationships/slideLayout" Target="../slideLayouts/slideLayout1.xml"/><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1.xml"/><Relationship Id="rId1" Type="http://schemas.openxmlformats.org/officeDocument/2006/relationships/image" Target="../media/image59.png"/></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5" Type="http://schemas.openxmlformats.org/officeDocument/2006/relationships/notesSlide" Target="../notesSlides/notesSlide130.xml"/><Relationship Id="rId4" Type="http://schemas.openxmlformats.org/officeDocument/2006/relationships/slideLayout" Target="../slideLayouts/slideLayout1.xml"/><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59.png"/></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1.xml"/><Relationship Id="rId1" Type="http://schemas.openxmlformats.org/officeDocument/2006/relationships/image" Target="../media/image64.png"/></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1.xml"/><Relationship Id="rId1" Type="http://schemas.openxmlformats.org/officeDocument/2006/relationships/image" Target="../media/image64.png"/></Relationships>
</file>

<file path=ppt/slides/_rels/slide145.xml.rels><?xml version="1.0" encoding="UTF-8" standalone="yes"?>
<Relationships xmlns="http://schemas.openxmlformats.org/package/2006/relationships"><Relationship Id="rId5" Type="http://schemas.openxmlformats.org/officeDocument/2006/relationships/notesSlide" Target="../notesSlides/notesSlide138.xml"/><Relationship Id="rId4" Type="http://schemas.openxmlformats.org/officeDocument/2006/relationships/slideLayout" Target="../slideLayouts/slideLayout1.xml"/><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image" Target="../media/image64.png"/></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1.xml"/><Relationship Id="rId1" Type="http://schemas.openxmlformats.org/officeDocument/2006/relationships/image" Target="../media/image64.png"/></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1.xml"/><Relationship Id="rId1" Type="http://schemas.openxmlformats.org/officeDocument/2006/relationships/image" Target="../media/image64.png"/></Relationships>
</file>

<file path=ppt/slides/_rels/slide148.xml.rels><?xml version="1.0" encoding="UTF-8" standalone="yes"?>
<Relationships xmlns="http://schemas.openxmlformats.org/package/2006/relationships"><Relationship Id="rId5" Type="http://schemas.openxmlformats.org/officeDocument/2006/relationships/notesSlide" Target="../notesSlides/notesSlide141.xml"/><Relationship Id="rId4" Type="http://schemas.openxmlformats.org/officeDocument/2006/relationships/slideLayout" Target="../slideLayouts/slideLayout1.xml"/><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4.png"/></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1.xml"/><Relationship Id="rId1" Type="http://schemas.openxmlformats.org/officeDocument/2006/relationships/image" Target="../media/image6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1.xml"/><Relationship Id="rId1" Type="http://schemas.openxmlformats.org/officeDocument/2006/relationships/image" Target="../media/image64.png"/></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5" Type="http://schemas.openxmlformats.org/officeDocument/2006/relationships/notesSlide" Target="../notesSlides/notesSlide145.xml"/><Relationship Id="rId4" Type="http://schemas.openxmlformats.org/officeDocument/2006/relationships/slideLayout" Target="../slideLayouts/slideLayout1.xml"/><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image" Target="../media/image64.png"/></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1.xml"/><Relationship Id="rId1" Type="http://schemas.openxmlformats.org/officeDocument/2006/relationships/image" Target="../media/image71.png"/></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1.xml"/><Relationship Id="rId1" Type="http://schemas.openxmlformats.org/officeDocument/2006/relationships/image" Target="../media/image71.png"/></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1.xml"/><Relationship Id="rId1" Type="http://schemas.openxmlformats.org/officeDocument/2006/relationships/image" Target="../media/image71.png"/></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1.xml"/><Relationship Id="rId1" Type="http://schemas.openxmlformats.org/officeDocument/2006/relationships/image" Target="../media/image71.png"/></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1.xml"/><Relationship Id="rId1" Type="http://schemas.openxmlformats.org/officeDocument/2006/relationships/image" Target="../media/image71.png"/></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1.xml"/><Relationship Id="rId1" Type="http://schemas.openxmlformats.org/officeDocument/2006/relationships/image" Target="../media/image71.png"/></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60.xml.rels><?xml version="1.0" encoding="UTF-8" standalone="yes"?>
<Relationships xmlns="http://schemas.openxmlformats.org/package/2006/relationships"><Relationship Id="rId5" Type="http://schemas.openxmlformats.org/officeDocument/2006/relationships/notesSlide" Target="../notesSlides/notesSlide153.xml"/><Relationship Id="rId4" Type="http://schemas.openxmlformats.org/officeDocument/2006/relationships/slideLayout" Target="../slideLayouts/slideLayout1.xml"/><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image" Target="../media/image71.png"/></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1.xml"/><Relationship Id="rId1" Type="http://schemas.openxmlformats.org/officeDocument/2006/relationships/image" Target="../media/image74.png"/></Relationships>
</file>

<file path=ppt/slides/_rels/slide162.xml.rels><?xml version="1.0" encoding="UTF-8" standalone="yes"?>
<Relationships xmlns="http://schemas.openxmlformats.org/package/2006/relationships"><Relationship Id="rId4" Type="http://schemas.openxmlformats.org/officeDocument/2006/relationships/notesSlide" Target="../notesSlides/notesSlide155.xml"/><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image" Target="../media/image74.png"/></Relationships>
</file>

<file path=ppt/slides/_rels/slide163.xml.rels><?xml version="1.0" encoding="UTF-8" standalone="yes"?>
<Relationships xmlns="http://schemas.openxmlformats.org/package/2006/relationships"><Relationship Id="rId8" Type="http://schemas.openxmlformats.org/officeDocument/2006/relationships/notesSlide" Target="../notesSlides/notesSlide156.xml"/><Relationship Id="rId7" Type="http://schemas.openxmlformats.org/officeDocument/2006/relationships/slideLayout" Target="../slideLayouts/slideLayout1.xml"/><Relationship Id="rId6" Type="http://schemas.openxmlformats.org/officeDocument/2006/relationships/tags" Target="../tags/tag9.xml"/><Relationship Id="rId5" Type="http://schemas.openxmlformats.org/officeDocument/2006/relationships/image" Target="../media/image78.png"/><Relationship Id="rId4" Type="http://schemas.openxmlformats.org/officeDocument/2006/relationships/image" Target="../media/image77.png"/><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image" Target="../media/image74.png"/></Relationships>
</file>

<file path=ppt/slides/_rels/slide164.xml.rels><?xml version="1.0" encoding="UTF-8" standalone="yes"?>
<Relationships xmlns="http://schemas.openxmlformats.org/package/2006/relationships"><Relationship Id="rId4" Type="http://schemas.openxmlformats.org/officeDocument/2006/relationships/notesSlide" Target="../notesSlides/notesSlide157.xml"/><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image" Target="../media/image74.png"/></Relationships>
</file>

<file path=ppt/slides/_rels/slide165.xml.rels><?xml version="1.0" encoding="UTF-8" standalone="yes"?>
<Relationships xmlns="http://schemas.openxmlformats.org/package/2006/relationships"><Relationship Id="rId6" Type="http://schemas.openxmlformats.org/officeDocument/2006/relationships/notesSlide" Target="../notesSlides/notesSlide158.xml"/><Relationship Id="rId5" Type="http://schemas.openxmlformats.org/officeDocument/2006/relationships/slideLayout" Target="../slideLayouts/slideLayout1.xml"/><Relationship Id="rId4" Type="http://schemas.openxmlformats.org/officeDocument/2006/relationships/image" Target="../media/image80.png"/><Relationship Id="rId3" Type="http://schemas.openxmlformats.org/officeDocument/2006/relationships/image" Target="../media/image79.png"/><Relationship Id="rId2" Type="http://schemas.openxmlformats.org/officeDocument/2006/relationships/tags" Target="../tags/tag11.xml"/><Relationship Id="rId1" Type="http://schemas.openxmlformats.org/officeDocument/2006/relationships/image" Target="../media/image74.png"/></Relationships>
</file>

<file path=ppt/slides/_rels/slide166.xml.rels><?xml version="1.0" encoding="UTF-8" standalone="yes"?>
<Relationships xmlns="http://schemas.openxmlformats.org/package/2006/relationships"><Relationship Id="rId4" Type="http://schemas.openxmlformats.org/officeDocument/2006/relationships/notesSlide" Target="../notesSlides/notesSlide159.xml"/><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image" Target="../media/image74.png"/></Relationships>
</file>

<file path=ppt/slides/_rels/slide167.xml.rels><?xml version="1.0" encoding="UTF-8" standalone="yes"?>
<Relationships xmlns="http://schemas.openxmlformats.org/package/2006/relationships"><Relationship Id="rId4" Type="http://schemas.openxmlformats.org/officeDocument/2006/relationships/notesSlide" Target="../notesSlides/notesSlide160.xml"/><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image" Target="../media/image74.png"/></Relationships>
</file>

<file path=ppt/slides/_rels/slide168.xml.rels><?xml version="1.0" encoding="UTF-8" standalone="yes"?>
<Relationships xmlns="http://schemas.openxmlformats.org/package/2006/relationships"><Relationship Id="rId4" Type="http://schemas.openxmlformats.org/officeDocument/2006/relationships/notesSlide" Target="../notesSlides/notesSlide161.xml"/><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image" Target="../media/image74.png"/></Relationships>
</file>

<file path=ppt/slides/_rels/slide169.xml.rels><?xml version="1.0" encoding="UTF-8" standalone="yes"?>
<Relationships xmlns="http://schemas.openxmlformats.org/package/2006/relationships"><Relationship Id="rId4" Type="http://schemas.openxmlformats.org/officeDocument/2006/relationships/notesSlide" Target="../notesSlides/notesSlide162.xml"/><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image" Target="../media/image7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70.xml.rels><?xml version="1.0" encoding="UTF-8" standalone="yes"?>
<Relationships xmlns="http://schemas.openxmlformats.org/package/2006/relationships"><Relationship Id="rId4" Type="http://schemas.openxmlformats.org/officeDocument/2006/relationships/notesSlide" Target="../notesSlides/notesSlide163.xml"/><Relationship Id="rId3" Type="http://schemas.openxmlformats.org/officeDocument/2006/relationships/slideLayout" Target="../slideLayouts/slideLayout1.xml"/><Relationship Id="rId2" Type="http://schemas.openxmlformats.org/officeDocument/2006/relationships/tags" Target="../tags/tag16.xml"/><Relationship Id="rId1" Type="http://schemas.openxmlformats.org/officeDocument/2006/relationships/image" Target="../media/image74.png"/></Relationships>
</file>

<file path=ppt/slides/_rels/slide171.xml.rels><?xml version="1.0" encoding="UTF-8" standalone="yes"?>
<Relationships xmlns="http://schemas.openxmlformats.org/package/2006/relationships"><Relationship Id="rId4" Type="http://schemas.openxmlformats.org/officeDocument/2006/relationships/notesSlide" Target="../notesSlides/notesSlide164.xml"/><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image" Target="../media/image74.png"/></Relationships>
</file>

<file path=ppt/slides/_rels/slide172.xml.rels><?xml version="1.0" encoding="UTF-8" standalone="yes"?>
<Relationships xmlns="http://schemas.openxmlformats.org/package/2006/relationships"><Relationship Id="rId8" Type="http://schemas.openxmlformats.org/officeDocument/2006/relationships/notesSlide" Target="../notesSlides/notesSlide165.xml"/><Relationship Id="rId7" Type="http://schemas.openxmlformats.org/officeDocument/2006/relationships/slideLayout" Target="../slideLayouts/slideLayout1.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 Id="rId3" Type="http://schemas.openxmlformats.org/officeDocument/2006/relationships/image" Target="../media/image81.png"/><Relationship Id="rId2" Type="http://schemas.openxmlformats.org/officeDocument/2006/relationships/tags" Target="../tags/tag18.xml"/><Relationship Id="rId1" Type="http://schemas.openxmlformats.org/officeDocument/2006/relationships/image" Target="../media/image74.png"/></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1.xml"/><Relationship Id="rId1" Type="http://schemas.openxmlformats.org/officeDocument/2006/relationships/image" Target="../media/image85.png"/></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1.xml"/><Relationship Id="rId1" Type="http://schemas.openxmlformats.org/officeDocument/2006/relationships/image" Target="../media/image85.png"/></Relationships>
</file>

<file path=ppt/slides/_rels/slide177.xml.rels><?xml version="1.0" encoding="UTF-8" standalone="yes"?>
<Relationships xmlns="http://schemas.openxmlformats.org/package/2006/relationships"><Relationship Id="rId5" Type="http://schemas.openxmlformats.org/officeDocument/2006/relationships/notesSlide" Target="../notesSlides/notesSlide170.xml"/><Relationship Id="rId4" Type="http://schemas.openxmlformats.org/officeDocument/2006/relationships/slideLayout" Target="../slideLayouts/slideLayout1.xml"/><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image" Target="../media/image85.png"/></Relationships>
</file>

<file path=ppt/slides/_rels/slide178.xml.rels><?xml version="1.0" encoding="UTF-8" standalone="yes"?>
<Relationships xmlns="http://schemas.openxmlformats.org/package/2006/relationships"><Relationship Id="rId5" Type="http://schemas.openxmlformats.org/officeDocument/2006/relationships/notesSlide" Target="../notesSlides/notesSlide171.xml"/><Relationship Id="rId4" Type="http://schemas.openxmlformats.org/officeDocument/2006/relationships/slideLayout" Target="../slideLayouts/slideLayout1.xml"/><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image" Target="../media/image85.png"/></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1.xml"/><Relationship Id="rId1" Type="http://schemas.openxmlformats.org/officeDocument/2006/relationships/image" Target="../media/image9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1.xml"/><Relationship Id="rId1" Type="http://schemas.openxmlformats.org/officeDocument/2006/relationships/image" Target="../media/image90.png"/></Relationships>
</file>

<file path=ppt/slides/_rels/slide181.xml.rels><?xml version="1.0" encoding="UTF-8" standalone="yes"?>
<Relationships xmlns="http://schemas.openxmlformats.org/package/2006/relationships"><Relationship Id="rId5" Type="http://schemas.openxmlformats.org/officeDocument/2006/relationships/notesSlide" Target="../notesSlides/notesSlide174.xml"/><Relationship Id="rId4" Type="http://schemas.openxmlformats.org/officeDocument/2006/relationships/slideLayout" Target="../slideLayouts/slideLayout1.xml"/><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image" Target="../media/image90.png"/></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1.xml"/><Relationship Id="rId1" Type="http://schemas.openxmlformats.org/officeDocument/2006/relationships/image" Target="../media/image90.png"/></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1.xml"/><Relationship Id="rId1" Type="http://schemas.openxmlformats.org/officeDocument/2006/relationships/image" Target="../media/image90.png"/></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1.xml"/><Relationship Id="rId1" Type="http://schemas.openxmlformats.org/officeDocument/2006/relationships/image" Target="../media/image90.png"/></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1.xml"/><Relationship Id="rId1" Type="http://schemas.openxmlformats.org/officeDocument/2006/relationships/image" Target="../media/image90.png"/></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1.xml"/><Relationship Id="rId1" Type="http://schemas.openxmlformats.org/officeDocument/2006/relationships/image" Target="../media/image90.png"/></Relationships>
</file>

<file path=ppt/slides/_rels/slide189.xml.rels><?xml version="1.0" encoding="UTF-8" standalone="yes"?>
<Relationships xmlns="http://schemas.openxmlformats.org/package/2006/relationships"><Relationship Id="rId4" Type="http://schemas.openxmlformats.org/officeDocument/2006/relationships/notesSlide" Target="../notesSlides/notesSlide182.xml"/><Relationship Id="rId3" Type="http://schemas.openxmlformats.org/officeDocument/2006/relationships/slideLayout" Target="../slideLayouts/slideLayout1.xml"/><Relationship Id="rId2" Type="http://schemas.openxmlformats.org/officeDocument/2006/relationships/image" Target="../media/image93.png"/><Relationship Id="rId1" Type="http://schemas.openxmlformats.org/officeDocument/2006/relationships/image" Target="../media/image90.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6.png"/></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1.xml"/><Relationship Id="rId1" Type="http://schemas.openxmlformats.org/officeDocument/2006/relationships/image" Target="../media/image94.png"/></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1.xml"/><Relationship Id="rId1" Type="http://schemas.openxmlformats.org/officeDocument/2006/relationships/image" Target="../media/image94.png"/></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1.xml"/><Relationship Id="rId1" Type="http://schemas.openxmlformats.org/officeDocument/2006/relationships/image" Target="../media/image94.png"/></Relationships>
</file>

<file path=ppt/slides/_rels/slide196.xml.rels><?xml version="1.0" encoding="UTF-8" standalone="yes"?>
<Relationships xmlns="http://schemas.openxmlformats.org/package/2006/relationships"><Relationship Id="rId4" Type="http://schemas.openxmlformats.org/officeDocument/2006/relationships/notesSlide" Target="../notesSlides/notesSlide189.xml"/><Relationship Id="rId3" Type="http://schemas.openxmlformats.org/officeDocument/2006/relationships/slideLayout" Target="../slideLayouts/slideLayout1.xml"/><Relationship Id="rId2" Type="http://schemas.openxmlformats.org/officeDocument/2006/relationships/image" Target="../media/image96.png"/><Relationship Id="rId1" Type="http://schemas.openxmlformats.org/officeDocument/2006/relationships/image" Target="../media/image95.png"/></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1.xml"/><Relationship Id="rId1" Type="http://schemas.openxmlformats.org/officeDocument/2006/relationships/image" Target="../media/image97.png"/></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5" Type="http://schemas.openxmlformats.org/officeDocument/2006/relationships/notesSlide" Target="../notesSlides/notesSlide195.xml"/><Relationship Id="rId4" Type="http://schemas.openxmlformats.org/officeDocument/2006/relationships/slideLayout" Target="../slideLayouts/slideLayout1.xml"/><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image" Target="../media/image97.png"/></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1.xml"/><Relationship Id="rId1" Type="http://schemas.openxmlformats.org/officeDocument/2006/relationships/image" Target="../media/image97.png"/></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199.xml"/><Relationship Id="rId2" Type="http://schemas.openxmlformats.org/officeDocument/2006/relationships/slideLayout" Target="../slideLayouts/slideLayout1.xml"/><Relationship Id="rId1" Type="http://schemas.openxmlformats.org/officeDocument/2006/relationships/image" Target="../media/image97.png"/></Relationships>
</file>

<file path=ppt/slides/_rels/slide207.xml.rels><?xml version="1.0" encoding="UTF-8" standalone="yes"?>
<Relationships xmlns="http://schemas.openxmlformats.org/package/2006/relationships"><Relationship Id="rId3" Type="http://schemas.openxmlformats.org/officeDocument/2006/relationships/notesSlide" Target="../notesSlides/notesSlide200.xml"/><Relationship Id="rId2" Type="http://schemas.openxmlformats.org/officeDocument/2006/relationships/slideLayout" Target="../slideLayouts/slideLayout1.xml"/><Relationship Id="rId1" Type="http://schemas.openxmlformats.org/officeDocument/2006/relationships/image" Target="../media/image97.png"/></Relationships>
</file>

<file path=ppt/slides/_rels/slide208.xml.rels><?xml version="1.0" encoding="UTF-8" standalone="yes"?>
<Relationships xmlns="http://schemas.openxmlformats.org/package/2006/relationships"><Relationship Id="rId3" Type="http://schemas.openxmlformats.org/officeDocument/2006/relationships/notesSlide" Target="../notesSlides/notesSlide201.xml"/><Relationship Id="rId2" Type="http://schemas.openxmlformats.org/officeDocument/2006/relationships/slideLayout" Target="../slideLayouts/slideLayout1.xml"/><Relationship Id="rId1" Type="http://schemas.openxmlformats.org/officeDocument/2006/relationships/image" Target="../media/image97.png"/></Relationships>
</file>

<file path=ppt/slides/_rels/slide209.xml.rels><?xml version="1.0" encoding="UTF-8" standalone="yes"?>
<Relationships xmlns="http://schemas.openxmlformats.org/package/2006/relationships"><Relationship Id="rId3" Type="http://schemas.openxmlformats.org/officeDocument/2006/relationships/notesSlide" Target="../notesSlides/notesSlide202.xml"/><Relationship Id="rId2" Type="http://schemas.openxmlformats.org/officeDocument/2006/relationships/slideLayout" Target="../slideLayouts/slideLayout1.xml"/><Relationship Id="rId1" Type="http://schemas.openxmlformats.org/officeDocument/2006/relationships/image" Target="../media/image9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3" Type="http://schemas.openxmlformats.org/officeDocument/2006/relationships/notesSlide" Target="../notesSlides/notesSlide203.xml"/><Relationship Id="rId2" Type="http://schemas.openxmlformats.org/officeDocument/2006/relationships/slideLayout" Target="../slideLayouts/slideLayout1.xml"/><Relationship Id="rId1" Type="http://schemas.openxmlformats.org/officeDocument/2006/relationships/image" Target="../media/image97.png"/></Relationships>
</file>

<file path=ppt/slides/_rels/slide211.xml.rels><?xml version="1.0" encoding="UTF-8" standalone="yes"?>
<Relationships xmlns="http://schemas.openxmlformats.org/package/2006/relationships"><Relationship Id="rId5" Type="http://schemas.openxmlformats.org/officeDocument/2006/relationships/notesSlide" Target="../notesSlides/notesSlide204.xml"/><Relationship Id="rId4" Type="http://schemas.openxmlformats.org/officeDocument/2006/relationships/slideLayout" Target="../slideLayouts/slideLayout1.xml"/><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image" Target="../media/image97.png"/></Relationships>
</file>

<file path=ppt/slides/_rels/slide212.xml.rels><?xml version="1.0" encoding="UTF-8" standalone="yes"?>
<Relationships xmlns="http://schemas.openxmlformats.org/package/2006/relationships"><Relationship Id="rId3" Type="http://schemas.openxmlformats.org/officeDocument/2006/relationships/notesSlide" Target="../notesSlides/notesSlide205.xml"/><Relationship Id="rId2" Type="http://schemas.openxmlformats.org/officeDocument/2006/relationships/slideLayout" Target="../slideLayouts/slideLayout1.xml"/><Relationship Id="rId1" Type="http://schemas.openxmlformats.org/officeDocument/2006/relationships/image" Target="../media/image102.png"/></Relationships>
</file>

<file path=ppt/slides/_rels/slide213.xml.rels><?xml version="1.0" encoding="UTF-8" standalone="yes"?>
<Relationships xmlns="http://schemas.openxmlformats.org/package/2006/relationships"><Relationship Id="rId5" Type="http://schemas.openxmlformats.org/officeDocument/2006/relationships/notesSlide" Target="../notesSlides/notesSlide206.xml"/><Relationship Id="rId4" Type="http://schemas.openxmlformats.org/officeDocument/2006/relationships/slideLayout" Target="../slideLayouts/slideLayout1.xml"/><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image" Target="../media/image102.png"/></Relationships>
</file>

<file path=ppt/slides/_rels/slide214.xml.rels><?xml version="1.0" encoding="UTF-8" standalone="yes"?>
<Relationships xmlns="http://schemas.openxmlformats.org/package/2006/relationships"><Relationship Id="rId3" Type="http://schemas.openxmlformats.org/officeDocument/2006/relationships/notesSlide" Target="../notesSlides/notesSlide207.xml"/><Relationship Id="rId2" Type="http://schemas.openxmlformats.org/officeDocument/2006/relationships/slideLayout" Target="../slideLayouts/slideLayout1.xml"/><Relationship Id="rId1" Type="http://schemas.openxmlformats.org/officeDocument/2006/relationships/image" Target="../media/image102.png"/></Relationships>
</file>

<file path=ppt/slides/_rels/slide215.xml.rels><?xml version="1.0" encoding="UTF-8" standalone="yes"?>
<Relationships xmlns="http://schemas.openxmlformats.org/package/2006/relationships"><Relationship Id="rId5" Type="http://schemas.openxmlformats.org/officeDocument/2006/relationships/notesSlide" Target="../notesSlides/notesSlide208.xml"/><Relationship Id="rId4" Type="http://schemas.openxmlformats.org/officeDocument/2006/relationships/slideLayout" Target="../slideLayouts/slideLayout1.xml"/><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image" Target="../media/image102.png"/></Relationships>
</file>

<file path=ppt/slides/_rels/slide216.xml.rels><?xml version="1.0" encoding="UTF-8" standalone="yes"?>
<Relationships xmlns="http://schemas.openxmlformats.org/package/2006/relationships"><Relationship Id="rId3" Type="http://schemas.openxmlformats.org/officeDocument/2006/relationships/notesSlide" Target="../notesSlides/notesSlide209.xml"/><Relationship Id="rId2" Type="http://schemas.openxmlformats.org/officeDocument/2006/relationships/slideLayout" Target="../slideLayouts/slideLayout1.xml"/><Relationship Id="rId1" Type="http://schemas.openxmlformats.org/officeDocument/2006/relationships/image" Target="../media/image102.png"/></Relationships>
</file>

<file path=ppt/slides/_rels/slide217.xml.rels><?xml version="1.0" encoding="UTF-8" standalone="yes"?>
<Relationships xmlns="http://schemas.openxmlformats.org/package/2006/relationships"><Relationship Id="rId3" Type="http://schemas.openxmlformats.org/officeDocument/2006/relationships/notesSlide" Target="../notesSlides/notesSlide210.xml"/><Relationship Id="rId2" Type="http://schemas.openxmlformats.org/officeDocument/2006/relationships/slideLayout" Target="../slideLayouts/slideLayout1.xml"/><Relationship Id="rId1" Type="http://schemas.openxmlformats.org/officeDocument/2006/relationships/image" Target="../media/image102.png"/></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3" Type="http://schemas.openxmlformats.org/officeDocument/2006/relationships/notesSlide" Target="../notesSlides/notesSlide214.xml"/><Relationship Id="rId2" Type="http://schemas.openxmlformats.org/officeDocument/2006/relationships/slideLayout" Target="../slideLayouts/slideLayout1.xml"/><Relationship Id="rId1" Type="http://schemas.openxmlformats.org/officeDocument/2006/relationships/image" Target="../media/image102.png"/></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3" Type="http://schemas.openxmlformats.org/officeDocument/2006/relationships/notesSlide" Target="../notesSlides/notesSlide216.xml"/><Relationship Id="rId2" Type="http://schemas.openxmlformats.org/officeDocument/2006/relationships/slideLayout" Target="../slideLayouts/slideLayout1.xml"/><Relationship Id="rId1" Type="http://schemas.openxmlformats.org/officeDocument/2006/relationships/image" Target="../media/image102.png"/></Relationships>
</file>

<file path=ppt/slides/_rels/slide224.xml.rels><?xml version="1.0" encoding="UTF-8" standalone="yes"?>
<Relationships xmlns="http://schemas.openxmlformats.org/package/2006/relationships"><Relationship Id="rId3" Type="http://schemas.openxmlformats.org/officeDocument/2006/relationships/notesSlide" Target="../notesSlides/notesSlide217.xml"/><Relationship Id="rId2" Type="http://schemas.openxmlformats.org/officeDocument/2006/relationships/slideLayout" Target="../slideLayouts/slideLayout1.xml"/><Relationship Id="rId1" Type="http://schemas.openxmlformats.org/officeDocument/2006/relationships/image" Target="../media/image102.png"/></Relationships>
</file>

<file path=ppt/slides/_rels/slide225.xml.rels><?xml version="1.0" encoding="UTF-8" standalone="yes"?>
<Relationships xmlns="http://schemas.openxmlformats.org/package/2006/relationships"><Relationship Id="rId3" Type="http://schemas.openxmlformats.org/officeDocument/2006/relationships/notesSlide" Target="../notesSlides/notesSlide218.xml"/><Relationship Id="rId2" Type="http://schemas.openxmlformats.org/officeDocument/2006/relationships/slideLayout" Target="../slideLayouts/slideLayout1.xml"/><Relationship Id="rId1" Type="http://schemas.openxmlformats.org/officeDocument/2006/relationships/image" Target="../media/image107.png"/></Relationships>
</file>

<file path=ppt/slides/_rels/slide226.xml.rels><?xml version="1.0" encoding="UTF-8" standalone="yes"?>
<Relationships xmlns="http://schemas.openxmlformats.org/package/2006/relationships"><Relationship Id="rId5" Type="http://schemas.openxmlformats.org/officeDocument/2006/relationships/notesSlide" Target="../notesSlides/notesSlide219.xml"/><Relationship Id="rId4" Type="http://schemas.openxmlformats.org/officeDocument/2006/relationships/slideLayout" Target="../slideLayouts/slideLayout1.xml"/><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image" Target="../media/image107.png"/></Relationships>
</file>

<file path=ppt/slides/_rels/slide227.xml.rels><?xml version="1.0" encoding="UTF-8" standalone="yes"?>
<Relationships xmlns="http://schemas.openxmlformats.org/package/2006/relationships"><Relationship Id="rId5" Type="http://schemas.openxmlformats.org/officeDocument/2006/relationships/notesSlide" Target="../notesSlides/notesSlide220.xml"/><Relationship Id="rId4" Type="http://schemas.openxmlformats.org/officeDocument/2006/relationships/slideLayout" Target="../slideLayouts/slideLayout1.xml"/><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image" Target="../media/image107.png"/></Relationships>
</file>

<file path=ppt/slides/_rels/slide228.xml.rels><?xml version="1.0" encoding="UTF-8" standalone="yes"?>
<Relationships xmlns="http://schemas.openxmlformats.org/package/2006/relationships"><Relationship Id="rId5" Type="http://schemas.openxmlformats.org/officeDocument/2006/relationships/notesSlide" Target="../notesSlides/notesSlide221.xml"/><Relationship Id="rId4" Type="http://schemas.openxmlformats.org/officeDocument/2006/relationships/slideLayout" Target="../slideLayouts/slideLayout1.xml"/><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image" Target="../media/image107.png"/></Relationships>
</file>

<file path=ppt/slides/_rels/slide229.xml.rels><?xml version="1.0" encoding="UTF-8" standalone="yes"?>
<Relationships xmlns="http://schemas.openxmlformats.org/package/2006/relationships"><Relationship Id="rId3" Type="http://schemas.openxmlformats.org/officeDocument/2006/relationships/notesSlide" Target="../notesSlides/notesSlide222.xml"/><Relationship Id="rId2" Type="http://schemas.openxmlformats.org/officeDocument/2006/relationships/slideLayout" Target="../slideLayouts/slideLayout1.xml"/><Relationship Id="rId1" Type="http://schemas.openxmlformats.org/officeDocument/2006/relationships/image" Target="../media/image10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3" Type="http://schemas.openxmlformats.org/officeDocument/2006/relationships/notesSlide" Target="../notesSlides/notesSlide223.xml"/><Relationship Id="rId2" Type="http://schemas.openxmlformats.org/officeDocument/2006/relationships/slideLayout" Target="../slideLayouts/slideLayout1.xml"/><Relationship Id="rId1" Type="http://schemas.openxmlformats.org/officeDocument/2006/relationships/image" Target="../media/image107.png"/></Relationships>
</file>

<file path=ppt/slides/_rels/slide231.xml.rels><?xml version="1.0" encoding="UTF-8" standalone="yes"?>
<Relationships xmlns="http://schemas.openxmlformats.org/package/2006/relationships"><Relationship Id="rId3" Type="http://schemas.openxmlformats.org/officeDocument/2006/relationships/notesSlide" Target="../notesSlides/notesSlide224.xml"/><Relationship Id="rId2" Type="http://schemas.openxmlformats.org/officeDocument/2006/relationships/slideLayout" Target="../slideLayouts/slideLayout1.xml"/><Relationship Id="rId1" Type="http://schemas.openxmlformats.org/officeDocument/2006/relationships/image" Target="../media/image114.png"/></Relationships>
</file>

<file path=ppt/slides/_rels/slide232.xml.rels><?xml version="1.0" encoding="UTF-8" standalone="yes"?>
<Relationships xmlns="http://schemas.openxmlformats.org/package/2006/relationships"><Relationship Id="rId3" Type="http://schemas.openxmlformats.org/officeDocument/2006/relationships/notesSlide" Target="../notesSlides/notesSlide225.xml"/><Relationship Id="rId2" Type="http://schemas.openxmlformats.org/officeDocument/2006/relationships/slideLayout" Target="../slideLayouts/slideLayout1.xml"/><Relationship Id="rId1" Type="http://schemas.openxmlformats.org/officeDocument/2006/relationships/image" Target="../media/image114.png"/></Relationships>
</file>

<file path=ppt/slides/_rels/slide233.xml.rels><?xml version="1.0" encoding="UTF-8" standalone="yes"?>
<Relationships xmlns="http://schemas.openxmlformats.org/package/2006/relationships"><Relationship Id="rId3" Type="http://schemas.openxmlformats.org/officeDocument/2006/relationships/notesSlide" Target="../notesSlides/notesSlide226.xml"/><Relationship Id="rId2" Type="http://schemas.openxmlformats.org/officeDocument/2006/relationships/slideLayout" Target="../slideLayouts/slideLayout1.xml"/><Relationship Id="rId1" Type="http://schemas.openxmlformats.org/officeDocument/2006/relationships/image" Target="../media/image114.png"/></Relationships>
</file>

<file path=ppt/slides/_rels/slide234.xml.rels><?xml version="1.0" encoding="UTF-8" standalone="yes"?>
<Relationships xmlns="http://schemas.openxmlformats.org/package/2006/relationships"><Relationship Id="rId5" Type="http://schemas.openxmlformats.org/officeDocument/2006/relationships/notesSlide" Target="../notesSlides/notesSlide227.xml"/><Relationship Id="rId4" Type="http://schemas.openxmlformats.org/officeDocument/2006/relationships/slideLayout" Target="../slideLayouts/slideLayout1.xml"/><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image" Target="../media/image114.png"/></Relationships>
</file>

<file path=ppt/slides/_rels/slide235.xml.rels><?xml version="1.0" encoding="UTF-8" standalone="yes"?>
<Relationships xmlns="http://schemas.openxmlformats.org/package/2006/relationships"><Relationship Id="rId3" Type="http://schemas.openxmlformats.org/officeDocument/2006/relationships/notesSlide" Target="../notesSlides/notesSlide228.xml"/><Relationship Id="rId2" Type="http://schemas.openxmlformats.org/officeDocument/2006/relationships/slideLayout" Target="../slideLayouts/slideLayout1.xml"/><Relationship Id="rId1" Type="http://schemas.openxmlformats.org/officeDocument/2006/relationships/image" Target="../media/image114.png"/></Relationships>
</file>

<file path=ppt/slides/_rels/slide236.xml.rels><?xml version="1.0" encoding="UTF-8" standalone="yes"?>
<Relationships xmlns="http://schemas.openxmlformats.org/package/2006/relationships"><Relationship Id="rId3" Type="http://schemas.openxmlformats.org/officeDocument/2006/relationships/notesSlide" Target="../notesSlides/notesSlide229.xml"/><Relationship Id="rId2" Type="http://schemas.openxmlformats.org/officeDocument/2006/relationships/slideLayout" Target="../slideLayouts/slideLayout1.xml"/><Relationship Id="rId1" Type="http://schemas.openxmlformats.org/officeDocument/2006/relationships/image" Target="../media/image114.png"/></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3" Type="http://schemas.openxmlformats.org/officeDocument/2006/relationships/notesSlide" Target="../notesSlides/notesSlide232.xml"/><Relationship Id="rId2" Type="http://schemas.openxmlformats.org/officeDocument/2006/relationships/slideLayout" Target="../slideLayouts/slideLayout1.xml"/><Relationship Id="rId1" Type="http://schemas.openxmlformats.org/officeDocument/2006/relationships/image" Target="../media/image11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3" Type="http://schemas.openxmlformats.org/officeDocument/2006/relationships/notesSlide" Target="../notesSlides/notesSlide233.xml"/><Relationship Id="rId2" Type="http://schemas.openxmlformats.org/officeDocument/2006/relationships/slideLayout" Target="../slideLayouts/slideLayout1.xml"/><Relationship Id="rId1" Type="http://schemas.openxmlformats.org/officeDocument/2006/relationships/image" Target="../media/image114.png"/></Relationships>
</file>

<file path=ppt/slides/_rels/slide241.xml.rels><?xml version="1.0" encoding="UTF-8" standalone="yes"?>
<Relationships xmlns="http://schemas.openxmlformats.org/package/2006/relationships"><Relationship Id="rId3" Type="http://schemas.openxmlformats.org/officeDocument/2006/relationships/notesSlide" Target="../notesSlides/notesSlide234.xml"/><Relationship Id="rId2" Type="http://schemas.openxmlformats.org/officeDocument/2006/relationships/slideLayout" Target="../slideLayouts/slideLayout1.xml"/><Relationship Id="rId1" Type="http://schemas.openxmlformats.org/officeDocument/2006/relationships/image" Target="../media/image114.png"/></Relationships>
</file>

<file path=ppt/slides/_rels/slide242.xml.rels><?xml version="1.0" encoding="UTF-8" standalone="yes"?>
<Relationships xmlns="http://schemas.openxmlformats.org/package/2006/relationships"><Relationship Id="rId5" Type="http://schemas.openxmlformats.org/officeDocument/2006/relationships/notesSlide" Target="../notesSlides/notesSlide235.xml"/><Relationship Id="rId4" Type="http://schemas.openxmlformats.org/officeDocument/2006/relationships/slideLayout" Target="../slideLayouts/slideLayout1.xml"/><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image" Target="../media/image114.png"/></Relationships>
</file>

<file path=ppt/slides/_rels/slide243.xml.rels><?xml version="1.0" encoding="UTF-8" standalone="yes"?>
<Relationships xmlns="http://schemas.openxmlformats.org/package/2006/relationships"><Relationship Id="rId3" Type="http://schemas.openxmlformats.org/officeDocument/2006/relationships/notesSlide" Target="../notesSlides/notesSlide236.xml"/><Relationship Id="rId2" Type="http://schemas.openxmlformats.org/officeDocument/2006/relationships/slideLayout" Target="../slideLayouts/slideLayout1.xml"/><Relationship Id="rId1" Type="http://schemas.openxmlformats.org/officeDocument/2006/relationships/image" Target="../media/image114.png"/></Relationships>
</file>

<file path=ppt/slides/_rels/slide244.xml.rels><?xml version="1.0" encoding="UTF-8" standalone="yes"?>
<Relationships xmlns="http://schemas.openxmlformats.org/package/2006/relationships"><Relationship Id="rId3" Type="http://schemas.openxmlformats.org/officeDocument/2006/relationships/notesSlide" Target="../notesSlides/notesSlide237.xml"/><Relationship Id="rId2" Type="http://schemas.openxmlformats.org/officeDocument/2006/relationships/slideLayout" Target="../slideLayouts/slideLayout1.xml"/><Relationship Id="rId1" Type="http://schemas.openxmlformats.org/officeDocument/2006/relationships/image" Target="../media/image114.png"/></Relationships>
</file>

<file path=ppt/slides/_rels/slide245.xml.rels><?xml version="1.0" encoding="UTF-8" standalone="yes"?>
<Relationships xmlns="http://schemas.openxmlformats.org/package/2006/relationships"><Relationship Id="rId3" Type="http://schemas.openxmlformats.org/officeDocument/2006/relationships/notesSlide" Target="../notesSlides/notesSlide238.xml"/><Relationship Id="rId2" Type="http://schemas.openxmlformats.org/officeDocument/2006/relationships/slideLayout" Target="../slideLayouts/slideLayout1.xml"/><Relationship Id="rId1" Type="http://schemas.openxmlformats.org/officeDocument/2006/relationships/image" Target="../media/image114.png"/></Relationships>
</file>

<file path=ppt/slides/_rels/slide246.xml.rels><?xml version="1.0" encoding="UTF-8" standalone="yes"?>
<Relationships xmlns="http://schemas.openxmlformats.org/package/2006/relationships"><Relationship Id="rId5" Type="http://schemas.openxmlformats.org/officeDocument/2006/relationships/notesSlide" Target="../notesSlides/notesSlide239.xml"/><Relationship Id="rId4" Type="http://schemas.openxmlformats.org/officeDocument/2006/relationships/slideLayout" Target="../slideLayouts/slideLayout1.xml"/><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image" Target="../media/image114.png"/></Relationships>
</file>

<file path=ppt/slides/_rels/slide247.xml.rels><?xml version="1.0" encoding="UTF-8" standalone="yes"?>
<Relationships xmlns="http://schemas.openxmlformats.org/package/2006/relationships"><Relationship Id="rId3" Type="http://schemas.openxmlformats.org/officeDocument/2006/relationships/notesSlide" Target="../notesSlides/notesSlide240.xml"/><Relationship Id="rId2" Type="http://schemas.openxmlformats.org/officeDocument/2006/relationships/slideLayout" Target="../slideLayouts/slideLayout1.xml"/><Relationship Id="rId1" Type="http://schemas.openxmlformats.org/officeDocument/2006/relationships/image" Target="../media/image121.png"/></Relationships>
</file>

<file path=ppt/slides/_rels/slide248.xml.rels><?xml version="1.0" encoding="UTF-8" standalone="yes"?>
<Relationships xmlns="http://schemas.openxmlformats.org/package/2006/relationships"><Relationship Id="rId3" Type="http://schemas.openxmlformats.org/officeDocument/2006/relationships/notesSlide" Target="../notesSlides/notesSlide241.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249.xml.rels><?xml version="1.0" encoding="UTF-8" standalone="yes"?>
<Relationships xmlns="http://schemas.openxmlformats.org/package/2006/relationships"><Relationship Id="rId4" Type="http://schemas.openxmlformats.org/officeDocument/2006/relationships/notesSlide" Target="../notesSlides/notesSlide242.xml"/><Relationship Id="rId3"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image" Target="../media/image12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50.xml.rels><?xml version="1.0" encoding="UTF-8" standalone="yes"?>
<Relationships xmlns="http://schemas.openxmlformats.org/package/2006/relationships"><Relationship Id="rId6" Type="http://schemas.openxmlformats.org/officeDocument/2006/relationships/notesSlide" Target="../notesSlides/notesSlide243.xml"/><Relationship Id="rId5" Type="http://schemas.openxmlformats.org/officeDocument/2006/relationships/slideLayout" Target="../slideLayouts/slideLayout1.xml"/><Relationship Id="rId4" Type="http://schemas.openxmlformats.org/officeDocument/2006/relationships/image" Target="../media/image123.png"/><Relationship Id="rId3" Type="http://schemas.openxmlformats.org/officeDocument/2006/relationships/image" Target="../media/image122.png"/><Relationship Id="rId2" Type="http://schemas.openxmlformats.org/officeDocument/2006/relationships/tags" Target="../tags/tag21.xml"/><Relationship Id="rId1" Type="http://schemas.openxmlformats.org/officeDocument/2006/relationships/image" Target="../media/image121.png"/></Relationships>
</file>

<file path=ppt/slides/_rels/slide251.xml.rels><?xml version="1.0" encoding="UTF-8" standalone="yes"?>
<Relationships xmlns="http://schemas.openxmlformats.org/package/2006/relationships"><Relationship Id="rId4" Type="http://schemas.openxmlformats.org/officeDocument/2006/relationships/notesSlide" Target="../notesSlides/notesSlide244.xml"/><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image" Target="../media/image121.png"/></Relationships>
</file>

<file path=ppt/slides/_rels/slide252.xml.rels><?xml version="1.0" encoding="UTF-8" standalone="yes"?>
<Relationships xmlns="http://schemas.openxmlformats.org/package/2006/relationships"><Relationship Id="rId4" Type="http://schemas.openxmlformats.org/officeDocument/2006/relationships/notesSlide" Target="../notesSlides/notesSlide245.xml"/><Relationship Id="rId3" Type="http://schemas.openxmlformats.org/officeDocument/2006/relationships/slideLayout" Target="../slideLayouts/slideLayout1.xml"/><Relationship Id="rId2" Type="http://schemas.openxmlformats.org/officeDocument/2006/relationships/tags" Target="../tags/tag23.xml"/><Relationship Id="rId1" Type="http://schemas.openxmlformats.org/officeDocument/2006/relationships/image" Target="../media/image121.png"/></Relationships>
</file>

<file path=ppt/slides/_rels/slide253.xml.rels><?xml version="1.0" encoding="UTF-8" standalone="yes"?>
<Relationships xmlns="http://schemas.openxmlformats.org/package/2006/relationships"><Relationship Id="rId4" Type="http://schemas.openxmlformats.org/officeDocument/2006/relationships/notesSlide" Target="../notesSlides/notesSlide246.xml"/><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image" Target="../media/image121.png"/></Relationships>
</file>

<file path=ppt/slides/_rels/slide254.xml.rels><?xml version="1.0" encoding="UTF-8" standalone="yes"?>
<Relationships xmlns="http://schemas.openxmlformats.org/package/2006/relationships"><Relationship Id="rId8" Type="http://schemas.openxmlformats.org/officeDocument/2006/relationships/notesSlide" Target="../notesSlides/notesSlide247.xml"/><Relationship Id="rId7" Type="http://schemas.openxmlformats.org/officeDocument/2006/relationships/slideLayout" Target="../slideLayouts/slideLayout1.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 Id="rId3" Type="http://schemas.openxmlformats.org/officeDocument/2006/relationships/image" Target="../media/image124.png"/><Relationship Id="rId2" Type="http://schemas.openxmlformats.org/officeDocument/2006/relationships/tags" Target="../tags/tag25.xml"/><Relationship Id="rId1" Type="http://schemas.openxmlformats.org/officeDocument/2006/relationships/image" Target="../media/image121.png"/></Relationships>
</file>

<file path=ppt/slides/_rels/slide255.xml.rels><?xml version="1.0" encoding="UTF-8" standalone="yes"?>
<Relationships xmlns="http://schemas.openxmlformats.org/package/2006/relationships"><Relationship Id="rId3" Type="http://schemas.openxmlformats.org/officeDocument/2006/relationships/notesSlide" Target="../notesSlides/notesSlide248.xml"/><Relationship Id="rId2" Type="http://schemas.openxmlformats.org/officeDocument/2006/relationships/slideLayout" Target="../slideLayouts/slideLayout1.xml"/><Relationship Id="rId1" Type="http://schemas.openxmlformats.org/officeDocument/2006/relationships/image" Target="../media/image128.png"/></Relationships>
</file>

<file path=ppt/slides/_rels/slide256.xml.rels><?xml version="1.0" encoding="UTF-8" standalone="yes"?>
<Relationships xmlns="http://schemas.openxmlformats.org/package/2006/relationships"><Relationship Id="rId3" Type="http://schemas.openxmlformats.org/officeDocument/2006/relationships/notesSlide" Target="../notesSlides/notesSlide249.xml"/><Relationship Id="rId2" Type="http://schemas.openxmlformats.org/officeDocument/2006/relationships/slideLayout" Target="../slideLayouts/slideLayout1.xml"/><Relationship Id="rId1" Type="http://schemas.openxmlformats.org/officeDocument/2006/relationships/image" Target="../media/image128.png"/></Relationships>
</file>

<file path=ppt/slides/_rels/slide257.xml.rels><?xml version="1.0" encoding="UTF-8" standalone="yes"?>
<Relationships xmlns="http://schemas.openxmlformats.org/package/2006/relationships"><Relationship Id="rId3" Type="http://schemas.openxmlformats.org/officeDocument/2006/relationships/notesSlide" Target="../notesSlides/notesSlide250.xml"/><Relationship Id="rId2" Type="http://schemas.openxmlformats.org/officeDocument/2006/relationships/slideLayout" Target="../slideLayouts/slideLayout1.xml"/><Relationship Id="rId1" Type="http://schemas.openxmlformats.org/officeDocument/2006/relationships/image" Target="../media/image128.png"/></Relationships>
</file>

<file path=ppt/slides/_rels/slide258.xml.rels><?xml version="1.0" encoding="UTF-8" standalone="yes"?>
<Relationships xmlns="http://schemas.openxmlformats.org/package/2006/relationships"><Relationship Id="rId6" Type="http://schemas.openxmlformats.org/officeDocument/2006/relationships/notesSlide" Target="../notesSlides/notesSlide251.xml"/><Relationship Id="rId5" Type="http://schemas.openxmlformats.org/officeDocument/2006/relationships/slideLayout" Target="../slideLayouts/slideLayout1.xml"/><Relationship Id="rId4" Type="http://schemas.openxmlformats.org/officeDocument/2006/relationships/image" Target="../media/image128.png"/><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image" Target="../media/image129.png"/></Relationships>
</file>

<file path=ppt/slides/_rels/slide259.xml.rels><?xml version="1.0" encoding="UTF-8" standalone="yes"?>
<Relationships xmlns="http://schemas.openxmlformats.org/package/2006/relationships"><Relationship Id="rId3" Type="http://schemas.openxmlformats.org/officeDocument/2006/relationships/notesSlide" Target="../notesSlides/notesSlide252.xml"/><Relationship Id="rId2" Type="http://schemas.openxmlformats.org/officeDocument/2006/relationships/slideLayout" Target="../slideLayouts/slideLayout1.xml"/><Relationship Id="rId1" Type="http://schemas.openxmlformats.org/officeDocument/2006/relationships/image" Target="../media/image12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60.xml.rels><?xml version="1.0" encoding="UTF-8" standalone="yes"?>
<Relationships xmlns="http://schemas.openxmlformats.org/package/2006/relationships"><Relationship Id="rId4" Type="http://schemas.openxmlformats.org/officeDocument/2006/relationships/notesSlide" Target="../notesSlides/notesSlide253.xml"/><Relationship Id="rId3" Type="http://schemas.openxmlformats.org/officeDocument/2006/relationships/slideLayout" Target="../slideLayouts/slideLayout1.xml"/><Relationship Id="rId2" Type="http://schemas.openxmlformats.org/officeDocument/2006/relationships/image" Target="../media/image128.png"/><Relationship Id="rId1" Type="http://schemas.openxmlformats.org/officeDocument/2006/relationships/image" Target="../media/image132.png"/></Relationships>
</file>

<file path=ppt/slides/_rels/slide261.xml.rels><?xml version="1.0" encoding="UTF-8" standalone="yes"?>
<Relationships xmlns="http://schemas.openxmlformats.org/package/2006/relationships"><Relationship Id="rId5" Type="http://schemas.openxmlformats.org/officeDocument/2006/relationships/notesSlide" Target="../notesSlides/notesSlide254.xml"/><Relationship Id="rId4" Type="http://schemas.openxmlformats.org/officeDocument/2006/relationships/slideLayout" Target="../slideLayouts/slideLayout1.xml"/><Relationship Id="rId3" Type="http://schemas.openxmlformats.org/officeDocument/2006/relationships/image" Target="../media/image128.png"/><Relationship Id="rId2" Type="http://schemas.openxmlformats.org/officeDocument/2006/relationships/image" Target="../media/image134.png"/><Relationship Id="rId1" Type="http://schemas.openxmlformats.org/officeDocument/2006/relationships/image" Target="../media/image133.png"/></Relationships>
</file>

<file path=ppt/slides/_rels/slide262.xml.rels><?xml version="1.0" encoding="UTF-8" standalone="yes"?>
<Relationships xmlns="http://schemas.openxmlformats.org/package/2006/relationships"><Relationship Id="rId3" Type="http://schemas.openxmlformats.org/officeDocument/2006/relationships/notesSlide" Target="../notesSlides/notesSlide255.xml"/><Relationship Id="rId2" Type="http://schemas.openxmlformats.org/officeDocument/2006/relationships/slideLayout" Target="../slideLayouts/slideLayout1.xml"/><Relationship Id="rId1" Type="http://schemas.openxmlformats.org/officeDocument/2006/relationships/image" Target="../media/image135.jpeg"/></Relationships>
</file>

<file path=ppt/slides/_rels/slide263.xml.rels><?xml version="1.0" encoding="UTF-8" standalone="yes"?>
<Relationships xmlns="http://schemas.openxmlformats.org/package/2006/relationships"><Relationship Id="rId3" Type="http://schemas.openxmlformats.org/officeDocument/2006/relationships/notesSlide" Target="../notesSlides/notesSlide256.xml"/><Relationship Id="rId2" Type="http://schemas.openxmlformats.org/officeDocument/2006/relationships/slideLayout" Target="../slideLayouts/slideLayout1.xml"/><Relationship Id="rId1" Type="http://schemas.openxmlformats.org/officeDocument/2006/relationships/image" Target="../media/image135.jpeg"/></Relationships>
</file>

<file path=ppt/slides/_rels/slide264.xml.rels><?xml version="1.0" encoding="UTF-8" standalone="yes"?>
<Relationships xmlns="http://schemas.openxmlformats.org/package/2006/relationships"><Relationship Id="rId3" Type="http://schemas.openxmlformats.org/officeDocument/2006/relationships/notesSlide" Target="../notesSlides/notesSlide257.xml"/><Relationship Id="rId2" Type="http://schemas.openxmlformats.org/officeDocument/2006/relationships/slideLayout" Target="../slideLayouts/slideLayout1.xml"/><Relationship Id="rId1" Type="http://schemas.openxmlformats.org/officeDocument/2006/relationships/image" Target="../media/image135.jpeg"/></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1.xml"/></Relationships>
</file>

<file path=ppt/slides/_rels/slide266.xml.rels><?xml version="1.0" encoding="UTF-8" standalone="yes"?>
<Relationships xmlns="http://schemas.openxmlformats.org/package/2006/relationships"><Relationship Id="rId5" Type="http://schemas.openxmlformats.org/officeDocument/2006/relationships/notesSlide" Target="../notesSlides/notesSlide259.xml"/><Relationship Id="rId4" Type="http://schemas.openxmlformats.org/officeDocument/2006/relationships/slideLayout" Target="../slideLayouts/slideLayout1.xml"/><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image" Target="../media/image135.jpeg"/></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4" Type="http://schemas.openxmlformats.org/officeDocument/2006/relationships/notesSlide" Target="../notesSlides/notesSlide261.xml"/><Relationship Id="rId3" Type="http://schemas.openxmlformats.org/officeDocument/2006/relationships/slideLayout" Target="../slideLayouts/slideLayout1.xml"/><Relationship Id="rId2" Type="http://schemas.openxmlformats.org/officeDocument/2006/relationships/image" Target="../media/image139.png"/><Relationship Id="rId1" Type="http://schemas.openxmlformats.org/officeDocument/2006/relationships/image" Target="../media/image138.png"/></Relationships>
</file>

<file path=ppt/slides/_rels/slide269.xml.rels><?xml version="1.0" encoding="UTF-8" standalone="yes"?>
<Relationships xmlns="http://schemas.openxmlformats.org/package/2006/relationships"><Relationship Id="rId4" Type="http://schemas.openxmlformats.org/officeDocument/2006/relationships/notesSlide" Target="../notesSlides/notesSlide262.xml"/><Relationship Id="rId3" Type="http://schemas.openxmlformats.org/officeDocument/2006/relationships/slideLayout" Target="../slideLayouts/slideLayout1.xml"/><Relationship Id="rId2" Type="http://schemas.openxmlformats.org/officeDocument/2006/relationships/image" Target="../media/image141.png"/><Relationship Id="rId1" Type="http://schemas.openxmlformats.org/officeDocument/2006/relationships/image" Target="../media/image140.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3" Type="http://schemas.openxmlformats.org/officeDocument/2006/relationships/notesSlide" Target="../notesSlides/notesSlide263.xml"/><Relationship Id="rId2" Type="http://schemas.openxmlformats.org/officeDocument/2006/relationships/slideLayout" Target="../slideLayouts/slideLayout1.xml"/><Relationship Id="rId1" Type="http://schemas.openxmlformats.org/officeDocument/2006/relationships/image" Target="../media/image140.jpeg"/></Relationships>
</file>

<file path=ppt/slides/_rels/slide271.xml.rels><?xml version="1.0" encoding="UTF-8" standalone="yes"?>
<Relationships xmlns="http://schemas.openxmlformats.org/package/2006/relationships"><Relationship Id="rId5" Type="http://schemas.openxmlformats.org/officeDocument/2006/relationships/notesSlide" Target="../notesSlides/notesSlide264.xml"/><Relationship Id="rId4" Type="http://schemas.openxmlformats.org/officeDocument/2006/relationships/slideLayout" Target="../slideLayouts/slideLayout1.xml"/><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image" Target="../media/image140.jpeg"/></Relationships>
</file>

<file path=ppt/slides/_rels/slide272.xml.rels><?xml version="1.0" encoding="UTF-8" standalone="yes"?>
<Relationships xmlns="http://schemas.openxmlformats.org/package/2006/relationships"><Relationship Id="rId3" Type="http://schemas.openxmlformats.org/officeDocument/2006/relationships/notesSlide" Target="../notesSlides/notesSlide265.xml"/><Relationship Id="rId2" Type="http://schemas.openxmlformats.org/officeDocument/2006/relationships/slideLayout" Target="../slideLayouts/slideLayout1.xml"/><Relationship Id="rId1" Type="http://schemas.openxmlformats.org/officeDocument/2006/relationships/image" Target="../media/image140.jpeg"/></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266.xml"/><Relationship Id="rId1" Type="http://schemas.openxmlformats.org/officeDocument/2006/relationships/slideLayout" Target="../slideLayouts/slideLayout1.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267.xml"/><Relationship Id="rId1" Type="http://schemas.openxmlformats.org/officeDocument/2006/relationships/slideLayout" Target="../slideLayouts/slideLayout1.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268.xml"/><Relationship Id="rId1" Type="http://schemas.openxmlformats.org/officeDocument/2006/relationships/slideLayout" Target="../slideLayouts/slideLayout1.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1.xml"/></Relationships>
</file>

<file path=ppt/slides/_rels/slide277.xml.rels><?xml version="1.0" encoding="UTF-8" standalone="yes"?>
<Relationships xmlns="http://schemas.openxmlformats.org/package/2006/relationships"><Relationship Id="rId3" Type="http://schemas.openxmlformats.org/officeDocument/2006/relationships/notesSlide" Target="../notesSlides/notesSlide270.xml"/><Relationship Id="rId2" Type="http://schemas.openxmlformats.org/officeDocument/2006/relationships/slideLayout" Target="../slideLayouts/slideLayout1.xml"/><Relationship Id="rId1" Type="http://schemas.openxmlformats.org/officeDocument/2006/relationships/image" Target="../media/image140.jpeg"/></Relationships>
</file>

<file path=ppt/slides/_rels/slide278.xml.rels><?xml version="1.0" encoding="UTF-8" standalone="yes"?>
<Relationships xmlns="http://schemas.openxmlformats.org/package/2006/relationships"><Relationship Id="rId3" Type="http://schemas.openxmlformats.org/officeDocument/2006/relationships/notesSlide" Target="../notesSlides/notesSlide271.xml"/><Relationship Id="rId2" Type="http://schemas.openxmlformats.org/officeDocument/2006/relationships/slideLayout" Target="../slideLayouts/slideLayout1.xml"/><Relationship Id="rId1" Type="http://schemas.openxmlformats.org/officeDocument/2006/relationships/image" Target="../media/image140.jpeg"/></Relationships>
</file>

<file path=ppt/slides/_rels/slide279.xml.rels><?xml version="1.0" encoding="UTF-8" standalone="yes"?>
<Relationships xmlns="http://schemas.openxmlformats.org/package/2006/relationships"><Relationship Id="rId3" Type="http://schemas.openxmlformats.org/officeDocument/2006/relationships/notesSlide" Target="../notesSlides/notesSlide272.xml"/><Relationship Id="rId2" Type="http://schemas.openxmlformats.org/officeDocument/2006/relationships/slideLayout" Target="../slideLayouts/slideLayout1.xml"/><Relationship Id="rId1" Type="http://schemas.openxmlformats.org/officeDocument/2006/relationships/image" Target="../media/image140.jpe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280.xml.rels><?xml version="1.0" encoding="UTF-8" standalone="yes"?>
<Relationships xmlns="http://schemas.openxmlformats.org/package/2006/relationships"><Relationship Id="rId9" Type="http://schemas.openxmlformats.org/officeDocument/2006/relationships/notesSlide" Target="../notesSlides/notesSlide273.xml"/><Relationship Id="rId8" Type="http://schemas.openxmlformats.org/officeDocument/2006/relationships/slideLayout" Target="../slideLayouts/slideLayout1.xml"/><Relationship Id="rId7" Type="http://schemas.openxmlformats.org/officeDocument/2006/relationships/image" Target="../media/image149.png"/><Relationship Id="rId6" Type="http://schemas.openxmlformats.org/officeDocument/2006/relationships/image" Target="../media/image148.png"/><Relationship Id="rId5" Type="http://schemas.openxmlformats.org/officeDocument/2006/relationships/image" Target="../media/image147.png"/><Relationship Id="rId4" Type="http://schemas.openxmlformats.org/officeDocument/2006/relationships/image" Target="../media/image146.png"/><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image" Target="../media/image140.jpeg"/></Relationships>
</file>

<file path=ppt/slides/_rels/slide281.xml.rels><?xml version="1.0" encoding="UTF-8" standalone="yes"?>
<Relationships xmlns="http://schemas.openxmlformats.org/package/2006/relationships"><Relationship Id="rId3" Type="http://schemas.openxmlformats.org/officeDocument/2006/relationships/notesSlide" Target="../notesSlides/notesSlide274.xml"/><Relationship Id="rId2" Type="http://schemas.openxmlformats.org/officeDocument/2006/relationships/slideLayout" Target="../slideLayouts/slideLayout1.xml"/><Relationship Id="rId1" Type="http://schemas.openxmlformats.org/officeDocument/2006/relationships/image" Target="../media/image150.png"/></Relationships>
</file>

<file path=ppt/slides/_rels/slide282.xml.rels><?xml version="1.0" encoding="UTF-8" standalone="yes"?>
<Relationships xmlns="http://schemas.openxmlformats.org/package/2006/relationships"><Relationship Id="rId3" Type="http://schemas.openxmlformats.org/officeDocument/2006/relationships/notesSlide" Target="../notesSlides/notesSlide275.xml"/><Relationship Id="rId2" Type="http://schemas.openxmlformats.org/officeDocument/2006/relationships/slideLayout" Target="../slideLayouts/slideLayout1.xml"/><Relationship Id="rId1" Type="http://schemas.openxmlformats.org/officeDocument/2006/relationships/image" Target="../media/image150.png"/></Relationships>
</file>

<file path=ppt/slides/_rels/slide283.xml.rels><?xml version="1.0" encoding="UTF-8" standalone="yes"?>
<Relationships xmlns="http://schemas.openxmlformats.org/package/2006/relationships"><Relationship Id="rId3" Type="http://schemas.openxmlformats.org/officeDocument/2006/relationships/notesSlide" Target="../notesSlides/notesSlide276.xml"/><Relationship Id="rId2" Type="http://schemas.openxmlformats.org/officeDocument/2006/relationships/slideLayout" Target="../slideLayouts/slideLayout1.xml"/><Relationship Id="rId1" Type="http://schemas.openxmlformats.org/officeDocument/2006/relationships/image" Target="../media/image150.png"/></Relationships>
</file>

<file path=ppt/slides/_rels/slide284.xml.rels><?xml version="1.0" encoding="UTF-8" standalone="yes"?>
<Relationships xmlns="http://schemas.openxmlformats.org/package/2006/relationships"><Relationship Id="rId3" Type="http://schemas.openxmlformats.org/officeDocument/2006/relationships/notesSlide" Target="../notesSlides/notesSlide277.xml"/><Relationship Id="rId2" Type="http://schemas.openxmlformats.org/officeDocument/2006/relationships/slideLayout" Target="../slideLayouts/slideLayout1.xml"/><Relationship Id="rId1" Type="http://schemas.openxmlformats.org/officeDocument/2006/relationships/image" Target="../media/image150.png"/></Relationships>
</file>

<file path=ppt/slides/_rels/slide285.xml.rels><?xml version="1.0" encoding="UTF-8" standalone="yes"?>
<Relationships xmlns="http://schemas.openxmlformats.org/package/2006/relationships"><Relationship Id="rId3" Type="http://schemas.openxmlformats.org/officeDocument/2006/relationships/notesSlide" Target="../notesSlides/notesSlide278.xml"/><Relationship Id="rId2" Type="http://schemas.openxmlformats.org/officeDocument/2006/relationships/slideLayout" Target="../slideLayouts/slideLayout1.xml"/><Relationship Id="rId1" Type="http://schemas.openxmlformats.org/officeDocument/2006/relationships/image" Target="../media/image150.png"/></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279.xml"/><Relationship Id="rId1" Type="http://schemas.openxmlformats.org/officeDocument/2006/relationships/slideLayout" Target="../slideLayouts/slideLayout1.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280.xml"/><Relationship Id="rId1" Type="http://schemas.openxmlformats.org/officeDocument/2006/relationships/slideLayout" Target="../slideLayouts/slideLayout1.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281.xml"/><Relationship Id="rId1" Type="http://schemas.openxmlformats.org/officeDocument/2006/relationships/slideLayout" Target="../slideLayouts/slideLayout1.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28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283.xml"/><Relationship Id="rId1" Type="http://schemas.openxmlformats.org/officeDocument/2006/relationships/slideLayout" Target="../slideLayouts/slideLayout1.xml"/></Relationships>
</file>

<file path=ppt/slides/_rels/slide291.xml.rels><?xml version="1.0" encoding="UTF-8" standalone="yes"?>
<Relationships xmlns="http://schemas.openxmlformats.org/package/2006/relationships"><Relationship Id="rId5" Type="http://schemas.openxmlformats.org/officeDocument/2006/relationships/notesSlide" Target="../notesSlides/notesSlide284.xml"/><Relationship Id="rId4" Type="http://schemas.openxmlformats.org/officeDocument/2006/relationships/slideLayout" Target="../slideLayouts/slideLayout1.xml"/><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image" Target="../media/image150.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7.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6.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image" Target="../media/image21.png"/></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21.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68.xml.rels><?xml version="1.0" encoding="UTF-8" standalone="yes"?>
<Relationships xmlns="http://schemas.openxmlformats.org/package/2006/relationships"><Relationship Id="rId5" Type="http://schemas.openxmlformats.org/officeDocument/2006/relationships/notesSlide" Target="../notesSlides/notesSlide68.xml"/><Relationship Id="rId4" Type="http://schemas.openxmlformats.org/officeDocument/2006/relationships/slideLayout" Target="../slideLayouts/slideLayout1.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80.xml.rels><?xml version="1.0" encoding="UTF-8" standalone="yes"?>
<Relationships xmlns="http://schemas.openxmlformats.org/package/2006/relationships"><Relationship Id="rId5" Type="http://schemas.openxmlformats.org/officeDocument/2006/relationships/notesSlide" Target="../notesSlides/notesSlide80.xml"/><Relationship Id="rId4" Type="http://schemas.openxmlformats.org/officeDocument/2006/relationships/slideLayout" Target="../slideLayouts/slideLayout1.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83.xml.rels><?xml version="1.0" encoding="UTF-8" standalone="yes"?>
<Relationships xmlns="http://schemas.openxmlformats.org/package/2006/relationships"><Relationship Id="rId5" Type="http://schemas.openxmlformats.org/officeDocument/2006/relationships/notesSlide" Target="../notesSlides/notesSlide83.xml"/><Relationship Id="rId4" Type="http://schemas.openxmlformats.org/officeDocument/2006/relationships/slideLayout" Target="../slideLayouts/slideLayout1.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85.xml.rels><?xml version="1.0" encoding="UTF-8" standalone="yes"?>
<Relationships xmlns="http://schemas.openxmlformats.org/package/2006/relationships"><Relationship Id="rId5" Type="http://schemas.openxmlformats.org/officeDocument/2006/relationships/notesSlide" Target="../notesSlides/notesSlide85.xml"/><Relationship Id="rId4" Type="http://schemas.openxmlformats.org/officeDocument/2006/relationships/slideLayout" Target="../slideLayouts/slideLayout1.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0.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90.xml.rels><?xml version="1.0" encoding="UTF-8" standalone="yes"?>
<Relationships xmlns="http://schemas.openxmlformats.org/package/2006/relationships"><Relationship Id="rId5" Type="http://schemas.openxmlformats.org/officeDocument/2006/relationships/notesSlide" Target="../notesSlides/notesSlide90.xml"/><Relationship Id="rId4" Type="http://schemas.openxmlformats.org/officeDocument/2006/relationships/slideLayout" Target="../slideLayouts/slideLayout1.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0.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94.xml.rels><?xml version="1.0" encoding="UTF-8" standalone="yes"?>
<Relationships xmlns="http://schemas.openxmlformats.org/package/2006/relationships"><Relationship Id="rId5" Type="http://schemas.openxmlformats.org/officeDocument/2006/relationships/notesSlide" Target="../notesSlides/notesSlide94.xml"/><Relationship Id="rId4" Type="http://schemas.openxmlformats.org/officeDocument/2006/relationships/slideLayout" Target="../slideLayouts/slideLayout1.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xml"/><Relationship Id="rId1"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サッカー</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IQ</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高</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める</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サッカーシステム</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完全講座</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978-4-7612-7874-8</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ノーミルク</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佐藤</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5</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554480"/>
            <a:ext cx="6821170" cy="763206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看懂现代足球：从阵型到战术的进阶课。足球阵型的秘密：从站位到可变系统。阵型变化、空间争夺与比赛预判。阵型背后的攻防逻辑</a:t>
            </a:r>
            <a:endParaRPr lang="zh-CN" altLang="en-US" sz="1000" i="0" dirty="0">
              <a:effectLst/>
            </a:endParaRPr>
          </a:p>
          <a:p>
            <a:endParaRPr lang="zh-CN" altLang="en-US" sz="1000" i="0" dirty="0">
              <a:effectLst/>
            </a:endParaRPr>
          </a:p>
          <a:p>
            <a:r>
              <a:rPr lang="zh-CN" altLang="en-US" sz="1000" i="0" dirty="0">
                <a:effectLst/>
              </a:rPr>
              <a:t>本书是一部以</a:t>
            </a:r>
            <a:r>
              <a:rPr lang="en-US" altLang="zh-CN" sz="1000" i="0" dirty="0">
                <a:effectLst/>
              </a:rPr>
              <a:t>“</a:t>
            </a:r>
            <a:r>
              <a:rPr lang="zh-CN" altLang="en-US" sz="1000" i="0" dirty="0">
                <a:effectLst/>
              </a:rPr>
              <a:t>阵型</a:t>
            </a:r>
            <a:r>
              <a:rPr lang="en-US" altLang="zh-CN" sz="1000" i="0" dirty="0">
                <a:effectLst/>
              </a:rPr>
              <a:t>”</a:t>
            </a:r>
            <a:r>
              <a:rPr lang="zh-CN" altLang="en-US" sz="1000" i="0" dirty="0">
                <a:effectLst/>
              </a:rPr>
              <a:t>为核心切入点，系统拆解现代足球战术逻辑的进阶读物。作者诺米尔克佐藤延续其在</a:t>
            </a:r>
            <a:r>
              <a:rPr lang="en-US" altLang="zh-CN" sz="1000" i="0" dirty="0">
                <a:effectLst/>
              </a:rPr>
              <a:t>YouTube</a:t>
            </a:r>
            <a:r>
              <a:rPr lang="zh-CN" altLang="en-US" sz="1000" i="0" dirty="0">
                <a:effectLst/>
              </a:rPr>
              <a:t>频道</a:t>
            </a:r>
            <a:r>
              <a:rPr lang="en-US" altLang="zh-CN" sz="1000" i="0" dirty="0">
                <a:effectLst/>
              </a:rPr>
              <a:t>“MILK SOCCER ACADEMY”</a:t>
            </a:r>
            <a:r>
              <a:rPr lang="zh-CN" altLang="en-US" sz="1000" i="0" dirty="0">
                <a:effectLst/>
              </a:rPr>
              <a:t>中的解说风格，将原本复杂多变、甚至让观众感到困惑的比赛画面，转化为可以理解、可以预测的</a:t>
            </a:r>
            <a:r>
              <a:rPr lang="en-US" altLang="zh-CN" sz="1000" i="0" dirty="0">
                <a:effectLst/>
              </a:rPr>
              <a:t>“</a:t>
            </a:r>
            <a:r>
              <a:rPr lang="zh-CN" altLang="en-US" sz="1000" i="0" dirty="0">
                <a:effectLst/>
              </a:rPr>
              <a:t>战术语言</a:t>
            </a:r>
            <a:r>
              <a:rPr lang="en-US" altLang="zh-CN" sz="1000" i="0" dirty="0">
                <a:effectLst/>
              </a:rPr>
              <a:t>”</a:t>
            </a:r>
            <a:r>
              <a:rPr lang="zh-CN" altLang="en-US" sz="1000" i="0" dirty="0">
                <a:effectLst/>
              </a:rPr>
              <a:t>。本书的出发点，正是回应许多球迷在观赛时的真实困惑：为什么开球时的阵型和进攻时完全不同？为什么同一名球员在攻守转换中位置变化巨大？这些问题背后，其实都指向一个核心</a:t>
            </a:r>
            <a:r>
              <a:rPr lang="en-US" altLang="zh-CN" sz="1000" i="0" dirty="0">
                <a:effectLst/>
              </a:rPr>
              <a:t>——</a:t>
            </a:r>
            <a:r>
              <a:rPr lang="zh-CN" altLang="en-US" sz="1000" i="0" dirty="0">
                <a:effectLst/>
              </a:rPr>
              <a:t>足球并不是静止的站位，而是一个不断流动、持续变化的系统。</a:t>
            </a:r>
            <a:endParaRPr lang="zh-CN" altLang="en-US" sz="1000" i="0" dirty="0">
              <a:effectLst/>
            </a:endParaRPr>
          </a:p>
          <a:p>
            <a:endParaRPr lang="en-US" altLang="zh-CN" sz="1000" i="0" dirty="0">
              <a:effectLst/>
            </a:endParaRPr>
          </a:p>
          <a:p>
            <a:r>
              <a:rPr lang="zh-CN" altLang="en-US" sz="1000" i="0" dirty="0">
                <a:effectLst/>
              </a:rPr>
              <a:t>作者强调，现代足球的本质是一种</a:t>
            </a:r>
            <a:r>
              <a:rPr lang="en-US" altLang="zh-CN" sz="1000" i="0" dirty="0">
                <a:effectLst/>
              </a:rPr>
              <a:t>“</a:t>
            </a:r>
            <a:r>
              <a:rPr lang="zh-CN" altLang="en-US" sz="1000" i="0" dirty="0">
                <a:effectLst/>
              </a:rPr>
              <a:t>动态的阵地争夺游戏</a:t>
            </a:r>
            <a:r>
              <a:rPr lang="en-US" altLang="zh-CN" sz="1000" i="0" dirty="0">
                <a:effectLst/>
              </a:rPr>
              <a:t>”</a:t>
            </a:r>
            <a:r>
              <a:rPr lang="zh-CN" altLang="en-US" sz="1000" i="0" dirty="0">
                <a:effectLst/>
              </a:rPr>
              <a:t>。</a:t>
            </a:r>
            <a:r>
              <a:rPr lang="en-US" altLang="zh-CN" sz="1000" i="0" dirty="0">
                <a:effectLst/>
              </a:rPr>
              <a:t>11</a:t>
            </a:r>
            <a:r>
              <a:rPr lang="zh-CN" altLang="en-US" sz="1000" i="0" dirty="0">
                <a:effectLst/>
              </a:rPr>
              <a:t>名球员必须始终保持联动，任何一个人的懈怠都会导致整体失衡。因此，所谓的</a:t>
            </a:r>
            <a:r>
              <a:rPr lang="en-US" altLang="zh-CN" sz="1000" i="0" dirty="0">
                <a:effectLst/>
              </a:rPr>
              <a:t>“</a:t>
            </a:r>
            <a:r>
              <a:rPr lang="zh-CN" altLang="en-US" sz="1000" i="0" dirty="0">
                <a:effectLst/>
              </a:rPr>
              <a:t>阵型</a:t>
            </a:r>
            <a:r>
              <a:rPr lang="en-US" altLang="zh-CN" sz="1000" i="0" dirty="0">
                <a:effectLst/>
              </a:rPr>
              <a:t>”</a:t>
            </a:r>
            <a:r>
              <a:rPr lang="zh-CN" altLang="en-US" sz="1000" i="0" dirty="0">
                <a:effectLst/>
              </a:rPr>
              <a:t>并非简单的排列组合，而是球队意图、职责分配与行动逻辑的集中体现。它像</a:t>
            </a:r>
            <a:r>
              <a:rPr lang="en-US" altLang="zh-CN" sz="1000" i="0" dirty="0">
                <a:effectLst/>
              </a:rPr>
              <a:t>“</a:t>
            </a:r>
            <a:r>
              <a:rPr lang="zh-CN" altLang="en-US" sz="1000" i="0" dirty="0">
                <a:effectLst/>
              </a:rPr>
              <a:t>活物</a:t>
            </a:r>
            <a:r>
              <a:rPr lang="en-US" altLang="zh-CN" sz="1000" i="0" dirty="0">
                <a:effectLst/>
              </a:rPr>
              <a:t>”</a:t>
            </a:r>
            <a:r>
              <a:rPr lang="zh-CN" altLang="en-US" sz="1000" i="0" dirty="0">
                <a:effectLst/>
              </a:rPr>
              <a:t>一样在</a:t>
            </a:r>
            <a:r>
              <a:rPr lang="en-US" altLang="zh-CN" sz="1000" i="0" dirty="0">
                <a:effectLst/>
              </a:rPr>
              <a:t>90</a:t>
            </a:r>
            <a:r>
              <a:rPr lang="zh-CN" altLang="en-US" sz="1000" i="0" dirty="0">
                <a:effectLst/>
              </a:rPr>
              <a:t>分钟内持续变化，而这种变化，正是决定比赛胜负的关键。本书正是围绕这一点展开，通过对阵型与可变系统的深入分析，帮助读者建立一种</a:t>
            </a:r>
            <a:r>
              <a:rPr lang="en-US" altLang="zh-CN" sz="1000" i="0" dirty="0">
                <a:effectLst/>
              </a:rPr>
              <a:t>“</a:t>
            </a:r>
            <a:r>
              <a:rPr lang="zh-CN" altLang="en-US" sz="1000" i="0" dirty="0">
                <a:effectLst/>
              </a:rPr>
              <a:t>战术眼</a:t>
            </a:r>
            <a:r>
              <a:rPr lang="en-US" altLang="zh-CN" sz="1000" i="0" dirty="0">
                <a:effectLst/>
              </a:rPr>
              <a:t>”</a:t>
            </a:r>
            <a:r>
              <a:rPr lang="zh-CN" altLang="en-US" sz="1000" i="0" dirty="0">
                <a:effectLst/>
              </a:rPr>
              <a:t>，从而真正看懂比赛。</a:t>
            </a:r>
            <a:endParaRPr lang="zh-CN" altLang="en-US" sz="1000" i="0" dirty="0">
              <a:effectLst/>
            </a:endParaRPr>
          </a:p>
          <a:p>
            <a:endParaRPr lang="en-US" altLang="zh-CN" sz="1000" i="0" dirty="0">
              <a:effectLst/>
            </a:endParaRPr>
          </a:p>
          <a:p>
            <a:r>
              <a:rPr lang="zh-CN" altLang="en-US" sz="1000" i="0" dirty="0">
                <a:effectLst/>
              </a:rPr>
              <a:t>在理解足球之前，作者首先帮助读者建立基础认知框架：比赛由哪些要素构成，位置的意义何在，阵型究竟代表什么。进一步，他引入了理解比赛的</a:t>
            </a:r>
            <a:r>
              <a:rPr lang="en-US" altLang="zh-CN" sz="1000" i="0" dirty="0">
                <a:effectLst/>
              </a:rPr>
              <a:t>“</a:t>
            </a:r>
            <a:r>
              <a:rPr lang="zh-CN" altLang="en-US" sz="1000" i="0" dirty="0">
                <a:effectLst/>
              </a:rPr>
              <a:t>共通语言</a:t>
            </a:r>
            <a:r>
              <a:rPr lang="en-US" altLang="zh-CN" sz="1000" i="0" dirty="0">
                <a:effectLst/>
              </a:rPr>
              <a:t>”</a:t>
            </a:r>
            <a:r>
              <a:rPr lang="zh-CN" altLang="en-US" sz="1000" i="0" dirty="0">
                <a:effectLst/>
              </a:rPr>
              <a:t>，即数的优势、质的优势与心理优势三大核心概念，并重新定义了</a:t>
            </a:r>
            <a:r>
              <a:rPr lang="en-US" altLang="zh-CN" sz="1000" i="0" dirty="0">
                <a:effectLst/>
              </a:rPr>
              <a:t>“</a:t>
            </a:r>
            <a:r>
              <a:rPr lang="zh-CN" altLang="en-US" sz="1000" i="0" dirty="0">
                <a:effectLst/>
              </a:rPr>
              <a:t>优秀球员</a:t>
            </a:r>
            <a:r>
              <a:rPr lang="en-US" altLang="zh-CN" sz="1000" i="0" dirty="0">
                <a:effectLst/>
              </a:rPr>
              <a:t>”</a:t>
            </a:r>
            <a:r>
              <a:rPr lang="zh-CN" altLang="en-US" sz="1000" i="0" dirty="0">
                <a:effectLst/>
              </a:rPr>
              <a:t>的标准</a:t>
            </a:r>
            <a:r>
              <a:rPr lang="en-US" altLang="zh-CN" sz="1000" i="0" dirty="0">
                <a:effectLst/>
              </a:rPr>
              <a:t>——</a:t>
            </a:r>
            <a:r>
              <a:rPr lang="zh-CN" altLang="en-US" sz="1000" i="0" dirty="0">
                <a:effectLst/>
              </a:rPr>
              <a:t>不仅是技术能力，更是能否在体系中创造优势、执行战术的能力。通过这些基础铺垫，读者能够从</a:t>
            </a:r>
            <a:r>
              <a:rPr lang="en-US" altLang="zh-CN" sz="1000" i="0" dirty="0">
                <a:effectLst/>
              </a:rPr>
              <a:t>“</a:t>
            </a:r>
            <a:r>
              <a:rPr lang="zh-CN" altLang="en-US" sz="1000" i="0" dirty="0">
                <a:effectLst/>
              </a:rPr>
              <a:t>看热闹</a:t>
            </a:r>
            <a:r>
              <a:rPr lang="en-US" altLang="zh-CN" sz="1000" i="0" dirty="0">
                <a:effectLst/>
              </a:rPr>
              <a:t>”</a:t>
            </a:r>
            <a:r>
              <a:rPr lang="zh-CN" altLang="en-US" sz="1000" i="0" dirty="0">
                <a:effectLst/>
              </a:rPr>
              <a:t>迈向</a:t>
            </a:r>
            <a:r>
              <a:rPr lang="en-US" altLang="zh-CN" sz="1000" i="0" dirty="0">
                <a:effectLst/>
              </a:rPr>
              <a:t>“</a:t>
            </a:r>
            <a:r>
              <a:rPr lang="zh-CN" altLang="en-US" sz="1000" i="0" dirty="0">
                <a:effectLst/>
              </a:rPr>
              <a:t>看门道</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在此之上，本书深入揭示阵型的</a:t>
            </a:r>
            <a:r>
              <a:rPr lang="en-US" altLang="zh-CN" sz="1000" i="0" dirty="0">
                <a:effectLst/>
              </a:rPr>
              <a:t>“</a:t>
            </a:r>
            <a:r>
              <a:rPr lang="zh-CN" altLang="en-US" sz="1000" i="0" dirty="0">
                <a:effectLst/>
              </a:rPr>
              <a:t>真实面貌</a:t>
            </a:r>
            <a:r>
              <a:rPr lang="en-US" altLang="zh-CN" sz="1000" i="0" dirty="0">
                <a:effectLst/>
              </a:rPr>
              <a:t>”</a:t>
            </a:r>
            <a:r>
              <a:rPr lang="zh-CN" altLang="en-US" sz="1000" i="0" dirty="0">
                <a:effectLst/>
              </a:rPr>
              <a:t>。阵型并非固定不变，而是从开场的初始配置出发，在进攻与防守中不断演化：从最初的布阵，到推进阶段的调整，再到形成优势的最终形态，甚至在防守中通过重组实现反制。也就是说，一支球队的阵型，始终在</a:t>
            </a:r>
            <a:r>
              <a:rPr lang="en-US" altLang="zh-CN" sz="1000" i="0" dirty="0">
                <a:effectLst/>
              </a:rPr>
              <a:t>“</a:t>
            </a:r>
            <a:r>
              <a:rPr lang="zh-CN" altLang="en-US" sz="1000" i="0" dirty="0">
                <a:effectLst/>
              </a:rPr>
              <a:t>劣势</a:t>
            </a:r>
            <a:r>
              <a:rPr lang="en-US" altLang="zh-CN" sz="1000" i="0" dirty="0">
                <a:effectLst/>
              </a:rPr>
              <a:t>—</a:t>
            </a:r>
            <a:r>
              <a:rPr lang="zh-CN" altLang="en-US" sz="1000" i="0" dirty="0">
                <a:effectLst/>
              </a:rPr>
              <a:t>均势</a:t>
            </a:r>
            <a:r>
              <a:rPr lang="en-US" altLang="zh-CN" sz="1000" i="0" dirty="0">
                <a:effectLst/>
              </a:rPr>
              <a:t>—</a:t>
            </a:r>
            <a:r>
              <a:rPr lang="zh-CN" altLang="en-US" sz="1000" i="0" dirty="0">
                <a:effectLst/>
              </a:rPr>
              <a:t>优势</a:t>
            </a:r>
            <a:r>
              <a:rPr lang="en-US" altLang="zh-CN" sz="1000" i="0" dirty="0">
                <a:effectLst/>
              </a:rPr>
              <a:t>”</a:t>
            </a:r>
            <a:r>
              <a:rPr lang="zh-CN" altLang="en-US" sz="1000" i="0" dirty="0">
                <a:effectLst/>
              </a:rPr>
              <a:t>的转换中动态运行。这种分阶段的理解方式，使读者能够看清比赛中的每一次变化背后所隐藏的逻辑。</a:t>
            </a:r>
            <a:endParaRPr lang="zh-CN" altLang="en-US" sz="1000" i="0" dirty="0">
              <a:effectLst/>
            </a:endParaRPr>
          </a:p>
          <a:p>
            <a:endParaRPr lang="en-US" altLang="zh-CN" sz="1000" i="0" dirty="0">
              <a:effectLst/>
            </a:endParaRPr>
          </a:p>
          <a:p>
            <a:r>
              <a:rPr lang="zh-CN" altLang="en-US" sz="1000" i="0" dirty="0">
                <a:effectLst/>
              </a:rPr>
              <a:t>书中最具核心价值的部分，在于提出了理解现代足球的三个关键词：</a:t>
            </a:r>
            <a:r>
              <a:rPr lang="en-US" altLang="zh-CN" sz="1000" i="0" dirty="0">
                <a:effectLst/>
              </a:rPr>
              <a:t>“</a:t>
            </a:r>
            <a:r>
              <a:rPr lang="zh-CN" altLang="en-US" sz="1000" i="0" dirty="0">
                <a:effectLst/>
              </a:rPr>
              <a:t>错位（</a:t>
            </a:r>
            <a:r>
              <a:rPr lang="ja-JP" altLang="en-US" sz="1000" i="0" dirty="0">
                <a:effectLst/>
              </a:rPr>
              <a:t>ズレ</a:t>
            </a:r>
            <a:r>
              <a:rPr lang="zh-CN" altLang="en-US" sz="1000" i="0" dirty="0">
                <a:effectLst/>
              </a:rPr>
              <a:t>）</a:t>
            </a:r>
            <a:r>
              <a:rPr lang="en-US" altLang="zh-CN" sz="1000" i="0" dirty="0">
                <a:effectLst/>
              </a:rPr>
              <a:t>”“</a:t>
            </a:r>
            <a:r>
              <a:rPr lang="zh-CN" altLang="en-US" sz="1000" i="0" dirty="0">
                <a:effectLst/>
              </a:rPr>
              <a:t>对位（対面）</a:t>
            </a:r>
            <a:r>
              <a:rPr lang="en-US" altLang="zh-CN" sz="1000" i="0" dirty="0">
                <a:effectLst/>
              </a:rPr>
              <a:t>”</a:t>
            </a:r>
            <a:r>
              <a:rPr lang="zh-CN" altLang="en-US" sz="1000" i="0" dirty="0">
                <a:effectLst/>
              </a:rPr>
              <a:t>与</a:t>
            </a:r>
            <a:r>
              <a:rPr lang="en-US" altLang="zh-CN" sz="1000" i="0" dirty="0">
                <a:effectLst/>
              </a:rPr>
              <a:t>“</a:t>
            </a:r>
            <a:r>
              <a:rPr lang="zh-CN" altLang="en-US" sz="1000" i="0" dirty="0">
                <a:effectLst/>
              </a:rPr>
              <a:t>多余（</a:t>
            </a:r>
            <a:r>
              <a:rPr lang="ja-JP" altLang="en-US" sz="1000" i="0" dirty="0">
                <a:effectLst/>
              </a:rPr>
              <a:t>あまり</a:t>
            </a:r>
            <a:r>
              <a:rPr lang="zh-CN" altLang="en-US" sz="1000" i="0" dirty="0">
                <a:effectLst/>
              </a:rPr>
              <a:t>）</a:t>
            </a:r>
            <a:r>
              <a:rPr lang="en-US" altLang="zh-CN" sz="1000" i="0" dirty="0">
                <a:effectLst/>
              </a:rPr>
              <a:t>”</a:t>
            </a:r>
            <a:r>
              <a:rPr lang="zh-CN" altLang="en-US" sz="1000" i="0" dirty="0">
                <a:effectLst/>
              </a:rPr>
              <a:t>。所谓</a:t>
            </a:r>
            <a:r>
              <a:rPr lang="en-US" altLang="zh-CN" sz="1000" i="0" dirty="0">
                <a:effectLst/>
              </a:rPr>
              <a:t>“</a:t>
            </a:r>
            <a:r>
              <a:rPr lang="zh-CN" altLang="en-US" sz="1000" i="0" dirty="0">
                <a:effectLst/>
              </a:rPr>
              <a:t>错位</a:t>
            </a:r>
            <a:r>
              <a:rPr lang="en-US" altLang="zh-CN" sz="1000" i="0" dirty="0">
                <a:effectLst/>
              </a:rPr>
              <a:t>”</a:t>
            </a:r>
            <a:r>
              <a:rPr lang="zh-CN" altLang="en-US" sz="1000" i="0" dirty="0">
                <a:effectLst/>
              </a:rPr>
              <a:t>，是通过移动制造认知混乱，让对手防线出现判断失误；</a:t>
            </a:r>
            <a:r>
              <a:rPr lang="en-US" altLang="zh-CN" sz="1000" i="0" dirty="0">
                <a:effectLst/>
              </a:rPr>
              <a:t>“</a:t>
            </a:r>
            <a:r>
              <a:rPr lang="zh-CN" altLang="en-US" sz="1000" i="0" dirty="0">
                <a:effectLst/>
              </a:rPr>
              <a:t>对位</a:t>
            </a:r>
            <a:r>
              <a:rPr lang="en-US" altLang="zh-CN" sz="1000" i="0" dirty="0">
                <a:effectLst/>
              </a:rPr>
              <a:t>”</a:t>
            </a:r>
            <a:r>
              <a:rPr lang="zh-CN" altLang="en-US" sz="1000" i="0" dirty="0">
                <a:effectLst/>
              </a:rPr>
              <a:t>则强调通过一对一或区域匹配来争夺控制权；而</a:t>
            </a:r>
            <a:r>
              <a:rPr lang="en-US" altLang="zh-CN" sz="1000" i="0" dirty="0">
                <a:effectLst/>
              </a:rPr>
              <a:t>“</a:t>
            </a:r>
            <a:r>
              <a:rPr lang="zh-CN" altLang="en-US" sz="1000" i="0" dirty="0">
                <a:effectLst/>
              </a:rPr>
              <a:t>多余</a:t>
            </a:r>
            <a:r>
              <a:rPr lang="en-US" altLang="zh-CN" sz="1000" i="0" dirty="0">
                <a:effectLst/>
              </a:rPr>
              <a:t>”</a:t>
            </a:r>
            <a:r>
              <a:rPr lang="zh-CN" altLang="en-US" sz="1000" i="0" dirty="0">
                <a:effectLst/>
              </a:rPr>
              <a:t>，则意味着创造出人数上的富余，从而形成决定性的优势。无论进攻还是防守，这三者始终交织：进攻通过错位与无球跑动制造空间，防守则可能主动制造</a:t>
            </a:r>
            <a:r>
              <a:rPr lang="en-US" altLang="zh-CN" sz="1000" i="0" dirty="0">
                <a:effectLst/>
              </a:rPr>
              <a:t>“</a:t>
            </a:r>
            <a:r>
              <a:rPr lang="zh-CN" altLang="en-US" sz="1000" i="0" dirty="0">
                <a:effectLst/>
              </a:rPr>
              <a:t>错位陷阱</a:t>
            </a:r>
            <a:r>
              <a:rPr lang="en-US" altLang="zh-CN" sz="1000" i="0" dirty="0">
                <a:effectLst/>
              </a:rPr>
              <a:t>”</a:t>
            </a:r>
            <a:r>
              <a:rPr lang="zh-CN" altLang="en-US" sz="1000" i="0" dirty="0">
                <a:effectLst/>
              </a:rPr>
              <a:t>，诱导对手犯错。通过这一逻辑框架，原本看似混乱的场上变化，被还原为可分析、可预测的结构。</a:t>
            </a:r>
            <a:endParaRPr lang="zh-CN" altLang="en-US" sz="1000" i="0" dirty="0">
              <a:effectLst/>
            </a:endParaRPr>
          </a:p>
          <a:p>
            <a:endParaRPr lang="en-US" altLang="zh-CN" sz="1000" i="0" dirty="0">
              <a:effectLst/>
            </a:endParaRPr>
          </a:p>
          <a:p>
            <a:r>
              <a:rPr lang="zh-CN" altLang="en-US" sz="1000" i="0" dirty="0">
                <a:effectLst/>
              </a:rPr>
              <a:t>在具体战术层面，作者分别从</a:t>
            </a:r>
            <a:r>
              <a:rPr lang="en-US" altLang="zh-CN" sz="1000" i="0" dirty="0">
                <a:effectLst/>
              </a:rPr>
              <a:t>“</a:t>
            </a:r>
            <a:r>
              <a:rPr lang="zh-CN" altLang="en-US" sz="1000" i="0" dirty="0">
                <a:effectLst/>
              </a:rPr>
              <a:t>如何进攻</a:t>
            </a:r>
            <a:r>
              <a:rPr lang="en-US" altLang="zh-CN" sz="1000" i="0" dirty="0">
                <a:effectLst/>
              </a:rPr>
              <a:t>”</a:t>
            </a:r>
            <a:r>
              <a:rPr lang="zh-CN" altLang="en-US" sz="1000" i="0" dirty="0">
                <a:effectLst/>
              </a:rPr>
              <a:t>和</a:t>
            </a:r>
            <a:r>
              <a:rPr lang="en-US" altLang="zh-CN" sz="1000" i="0" dirty="0">
                <a:effectLst/>
              </a:rPr>
              <a:t>“</a:t>
            </a:r>
            <a:r>
              <a:rPr lang="zh-CN" altLang="en-US" sz="1000" i="0" dirty="0">
                <a:effectLst/>
              </a:rPr>
              <a:t>如何防守</a:t>
            </a:r>
            <a:r>
              <a:rPr lang="en-US" altLang="zh-CN" sz="1000" i="0" dirty="0">
                <a:effectLst/>
              </a:rPr>
              <a:t>”</a:t>
            </a:r>
            <a:r>
              <a:rPr lang="zh-CN" altLang="en-US" sz="1000" i="0" dirty="0">
                <a:effectLst/>
              </a:rPr>
              <a:t>两大维度展开。进攻方面，重点在于如何制造</a:t>
            </a:r>
            <a:r>
              <a:rPr lang="en-US" altLang="zh-CN" sz="1000" i="0" dirty="0">
                <a:effectLst/>
              </a:rPr>
              <a:t>“+1”</a:t>
            </a:r>
            <a:r>
              <a:rPr lang="zh-CN" altLang="en-US" sz="1000" i="0" dirty="0">
                <a:effectLst/>
              </a:rPr>
              <a:t>的人数优势，从后场组织（</a:t>
            </a:r>
            <a:r>
              <a:rPr lang="en-US" altLang="zh-CN" sz="1000" i="0" dirty="0">
                <a:effectLst/>
              </a:rPr>
              <a:t>build-up</a:t>
            </a:r>
            <a:r>
              <a:rPr lang="zh-CN" altLang="en-US" sz="1000" i="0" dirty="0">
                <a:effectLst/>
              </a:rPr>
              <a:t>）开始，通过中场的空间调度与半空间利用，逐步推进到前场完成致命一击。每一步都强调</a:t>
            </a:r>
            <a:r>
              <a:rPr lang="en-US" altLang="zh-CN" sz="1000" i="0" dirty="0">
                <a:effectLst/>
              </a:rPr>
              <a:t>“</a:t>
            </a:r>
            <a:r>
              <a:rPr lang="zh-CN" altLang="en-US" sz="1000" i="0" dirty="0">
                <a:effectLst/>
              </a:rPr>
              <a:t>可变性</a:t>
            </a:r>
            <a:r>
              <a:rPr lang="en-US" altLang="zh-CN" sz="1000" i="0" dirty="0">
                <a:effectLst/>
              </a:rPr>
              <a:t>”</a:t>
            </a:r>
            <a:r>
              <a:rPr lang="zh-CN" altLang="en-US" sz="1000" i="0" dirty="0">
                <a:effectLst/>
              </a:rPr>
              <a:t>，即根据对手反应不断调整站位与传球路径。而在防守方面，则围绕如何破坏对手逻辑展开：通过压迫（高位逼抢）、区域封锁与人盯人结合的方式，打断对手的进攻节奏，甚至将防守本身转化为一种</a:t>
            </a:r>
            <a:r>
              <a:rPr lang="en-US" altLang="zh-CN" sz="1000" i="0" dirty="0">
                <a:effectLst/>
              </a:rPr>
              <a:t>“</a:t>
            </a:r>
            <a:r>
              <a:rPr lang="zh-CN" altLang="en-US" sz="1000" i="0" dirty="0">
                <a:effectLst/>
              </a:rPr>
              <a:t>进攻行为</a:t>
            </a:r>
            <a:r>
              <a:rPr lang="en-US" altLang="zh-CN" sz="1000" i="0" dirty="0">
                <a:effectLst/>
              </a:rPr>
              <a:t>”</a:t>
            </a:r>
            <a:r>
              <a:rPr lang="zh-CN" altLang="en-US" sz="1000" i="0" dirty="0">
                <a:effectLst/>
              </a:rPr>
              <a:t>。作者特别指出，现代最强防守并非被动等待，而是通过主动变化形成</a:t>
            </a:r>
            <a:r>
              <a:rPr lang="en-US" altLang="zh-CN" sz="1000" i="0" dirty="0">
                <a:effectLst/>
              </a:rPr>
              <a:t>“</a:t>
            </a:r>
            <a:r>
              <a:rPr lang="zh-CN" altLang="en-US" sz="1000" i="0" dirty="0">
                <a:effectLst/>
              </a:rPr>
              <a:t>后手制胜</a:t>
            </a:r>
            <a:r>
              <a:rPr lang="en-US" altLang="zh-CN" sz="1000" i="0" dirty="0">
                <a:effectLst/>
              </a:rPr>
              <a:t>”</a:t>
            </a:r>
            <a:r>
              <a:rPr lang="zh-CN" altLang="en-US" sz="1000" i="0" dirty="0">
                <a:effectLst/>
              </a:rPr>
              <a:t>的策略。</a:t>
            </a:r>
            <a:endParaRPr lang="zh-CN" altLang="en-US" sz="1000" i="0" dirty="0">
              <a:effectLst/>
            </a:endParaRPr>
          </a:p>
          <a:p>
            <a:endParaRPr lang="en-US" altLang="zh-CN" sz="1000" i="0" dirty="0">
              <a:effectLst/>
            </a:endParaRPr>
          </a:p>
          <a:p>
            <a:r>
              <a:rPr lang="zh-CN" altLang="en-US" sz="1000" i="0" dirty="0">
                <a:effectLst/>
              </a:rPr>
              <a:t>在完成理论与方法的铺垫之后，本书进一步进入实战层面，将六种主流基础阵型作为分析核心，通过大量对抗情境，系统梳理不同阵型之间的相互克制关系。无论是三后卫体系对抗四后卫体系，还是同阵型之间的</a:t>
            </a:r>
            <a:r>
              <a:rPr lang="en-US" altLang="zh-CN" sz="1000" i="0" dirty="0">
                <a:effectLst/>
              </a:rPr>
              <a:t>“</a:t>
            </a:r>
            <a:r>
              <a:rPr lang="zh-CN" altLang="en-US" sz="1000" i="0" dirty="0">
                <a:effectLst/>
              </a:rPr>
              <a:t>镜像博弈</a:t>
            </a:r>
            <a:r>
              <a:rPr lang="en-US" altLang="zh-CN" sz="1000" i="0" dirty="0">
                <a:effectLst/>
              </a:rPr>
              <a:t>”</a:t>
            </a:r>
            <a:r>
              <a:rPr lang="zh-CN" altLang="en-US" sz="1000" i="0" dirty="0">
                <a:effectLst/>
              </a:rPr>
              <a:t>，本质上都是围绕中场控制、边路空间、以及关键区域人数分布展开。读者在理解这些对抗逻辑后，便能够看懂为什么有的球队总能创造出</a:t>
            </a:r>
            <a:r>
              <a:rPr lang="en-US" altLang="zh-CN" sz="1000" i="0" dirty="0">
                <a:effectLst/>
              </a:rPr>
              <a:t>“</a:t>
            </a:r>
            <a:r>
              <a:rPr lang="zh-CN" altLang="en-US" sz="1000" i="0" dirty="0">
                <a:effectLst/>
              </a:rPr>
              <a:t>无人盯防</a:t>
            </a:r>
            <a:r>
              <a:rPr lang="en-US" altLang="zh-CN" sz="1000" i="0" dirty="0">
                <a:effectLst/>
              </a:rPr>
              <a:t>”</a:t>
            </a:r>
            <a:r>
              <a:rPr lang="zh-CN" altLang="en-US" sz="1000" i="0" dirty="0">
                <a:effectLst/>
              </a:rPr>
              <a:t>的球员，而有的进攻核心却频繁被围堵</a:t>
            </a:r>
            <a:r>
              <a:rPr lang="en-US" altLang="zh-CN" sz="1000" i="0" dirty="0">
                <a:effectLst/>
              </a:rPr>
              <a:t>——</a:t>
            </a:r>
            <a:r>
              <a:rPr lang="zh-CN" altLang="en-US" sz="1000" i="0" dirty="0">
                <a:effectLst/>
              </a:rPr>
              <a:t>这些现象并非偶然，而是阵型与可变策略共同作用的结果。</a:t>
            </a:r>
            <a:endParaRPr lang="zh-CN" altLang="en-US" sz="1000" i="0" dirty="0">
              <a:effectLst/>
            </a:endParaRPr>
          </a:p>
          <a:p>
            <a:endParaRPr lang="en-US" altLang="zh-CN" sz="1000" i="0" dirty="0">
              <a:effectLst/>
            </a:endParaRPr>
          </a:p>
          <a:p>
            <a:r>
              <a:rPr lang="zh-CN" altLang="en-US" sz="1000" i="0" dirty="0">
                <a:effectLst/>
              </a:rPr>
              <a:t>总体而言，本书并不是简单介绍阵型名称或战术套路，而是试图构建一整套理解足球的思维体系。它将复杂的比赛还原为</a:t>
            </a:r>
            <a:r>
              <a:rPr lang="en-US" altLang="zh-CN" sz="1000" i="0" dirty="0">
                <a:effectLst/>
              </a:rPr>
              <a:t>“</a:t>
            </a:r>
            <a:r>
              <a:rPr lang="zh-CN" altLang="en-US" sz="1000" i="0" dirty="0">
                <a:effectLst/>
              </a:rPr>
              <a:t>优势的争夺</a:t>
            </a:r>
            <a:r>
              <a:rPr lang="en-US" altLang="zh-CN" sz="1000" i="0" dirty="0">
                <a:effectLst/>
              </a:rPr>
              <a:t>”</a:t>
            </a:r>
            <a:r>
              <a:rPr lang="zh-CN" altLang="en-US" sz="1000" i="0" dirty="0">
                <a:effectLst/>
              </a:rPr>
              <a:t>，并通过清晰的逻辑与具体案例，使读者能够在观赛时主动思考：空间在哪里？优势如何产生？下一步可能发生什么。当读者掌握这种</a:t>
            </a:r>
            <a:r>
              <a:rPr lang="en-US" altLang="zh-CN" sz="1000" i="0" dirty="0">
                <a:effectLst/>
              </a:rPr>
              <a:t>“</a:t>
            </a:r>
            <a:r>
              <a:rPr lang="zh-CN" altLang="en-US" sz="1000" i="0" dirty="0">
                <a:effectLst/>
              </a:rPr>
              <a:t>战术视角</a:t>
            </a:r>
            <a:r>
              <a:rPr lang="en-US" altLang="zh-CN" sz="1000" i="0" dirty="0">
                <a:effectLst/>
              </a:rPr>
              <a:t>”</a:t>
            </a:r>
            <a:r>
              <a:rPr lang="zh-CN" altLang="en-US" sz="1000" i="0" dirty="0">
                <a:effectLst/>
              </a:rPr>
              <a:t>后，足球比赛将不再只是进球与结果的集合，而是一场充满策略与智慧的动态博弈。</a:t>
            </a:r>
            <a:endParaRPr lang="zh-CN" altLang="en-US" sz="1000" i="0" dirty="0">
              <a:effectLst/>
            </a:endParaRPr>
          </a:p>
          <a:p>
            <a:endParaRPr lang="en-US" altLang="zh-CN" sz="1000" i="0" dirty="0">
              <a:effectLst/>
            </a:endParaRPr>
          </a:p>
          <a:p>
            <a:r>
              <a:rPr lang="zh-CN" altLang="en-US" sz="1000" i="0" dirty="0">
                <a:effectLst/>
              </a:rPr>
              <a:t>正如作者所期望的那样，当读完本书，再次观看比赛时，球场上的景象将变得更加立体与鲜明</a:t>
            </a:r>
            <a:r>
              <a:rPr lang="en-US" altLang="zh-CN" sz="1000" i="0" dirty="0">
                <a:effectLst/>
              </a:rPr>
              <a:t>——</a:t>
            </a:r>
            <a:r>
              <a:rPr lang="zh-CN" altLang="en-US" sz="1000" i="0" dirty="0">
                <a:effectLst/>
              </a:rPr>
              <a:t>每一次跑动、每一次站位变化，都不再是偶然，而是战术逻辑的体现。这种理解的提升，正是</a:t>
            </a:r>
            <a:r>
              <a:rPr lang="en-US" altLang="zh-CN" sz="1000" i="0" dirty="0">
                <a:effectLst/>
              </a:rPr>
              <a:t>“</a:t>
            </a:r>
            <a:r>
              <a:rPr lang="zh-CN" altLang="en-US" sz="1000" i="0" dirty="0">
                <a:effectLst/>
              </a:rPr>
              <a:t>足球</a:t>
            </a:r>
            <a:r>
              <a:rPr lang="en-US" altLang="zh-CN" sz="1000" i="0" dirty="0">
                <a:effectLst/>
              </a:rPr>
              <a:t>IQ”</a:t>
            </a:r>
            <a:r>
              <a:rPr lang="zh-CN" altLang="en-US" sz="1000" i="0" dirty="0">
                <a:effectLst/>
              </a:rPr>
              <a:t>真正被激活的标志。</a:t>
            </a:r>
            <a:endParaRPr lang="zh-CN" altLang="en-US" sz="1000" i="0" dirty="0">
              <a:effectLst/>
            </a:endParaRPr>
          </a:p>
        </p:txBody>
      </p:sp>
      <p:pic>
        <p:nvPicPr>
          <p:cNvPr id="3" name="图片 2"/>
          <p:cNvPicPr>
            <a:picLocks noChangeAspect="1"/>
          </p:cNvPicPr>
          <p:nvPr/>
        </p:nvPicPr>
        <p:blipFill>
          <a:blip r:embed="rId1"/>
          <a:stretch>
            <a:fillRect/>
          </a:stretch>
        </p:blipFill>
        <p:spPr>
          <a:xfrm>
            <a:off x="304165" y="88900"/>
            <a:ext cx="968375" cy="139446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サッカー</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IQ</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高</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める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サッカーシステム</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完全講座</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978-4-7612-7874-8</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ノーミルク</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佐藤</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5</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945005"/>
            <a:ext cx="6821170" cy="330771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endParaRPr lang="en-US" altLang="zh-CN" sz="1100" i="0" dirty="0">
              <a:effectLst/>
            </a:endParaRPr>
          </a:p>
          <a:p>
            <a:r>
              <a:rPr lang="zh-CN" altLang="en-US" sz="1100" i="0" dirty="0">
                <a:effectLst/>
              </a:rPr>
              <a:t>足球数据分析师／</a:t>
            </a:r>
            <a:r>
              <a:rPr lang="en-US" altLang="zh-CN" sz="1100" i="0" dirty="0">
                <a:effectLst/>
              </a:rPr>
              <a:t>Lifepicture</a:t>
            </a:r>
            <a:r>
              <a:rPr lang="zh-CN" altLang="en-US" sz="1100" i="0" dirty="0">
                <a:effectLst/>
              </a:rPr>
              <a:t>株式会社代表取缔役社长</a:t>
            </a:r>
            <a:endParaRPr lang="zh-CN" altLang="en-US" sz="1100" i="0" dirty="0">
              <a:effectLst/>
            </a:endParaRPr>
          </a:p>
          <a:p>
            <a:endParaRPr lang="en-US" altLang="zh-CN" sz="1100" i="0" dirty="0">
              <a:effectLst/>
            </a:endParaRPr>
          </a:p>
          <a:p>
            <a:r>
              <a:rPr lang="en-US" altLang="zh-CN" sz="1100" i="0" dirty="0">
                <a:effectLst/>
              </a:rPr>
              <a:t>1987</a:t>
            </a:r>
            <a:r>
              <a:rPr lang="zh-CN" altLang="en-US" sz="1100" i="0" dirty="0">
                <a:effectLst/>
              </a:rPr>
              <a:t>年出生于日本宫城县。在早稻田大学就读期间便进入教育行业，曾担任补习班、预备校讲师及校区负责人，指导对象涵盖从中学入学考试到东京大学、早稻田、庆应以及医学部等顶尖升学路径的众多学生。此外，还曾作为首席营销官（</a:t>
            </a:r>
            <a:r>
              <a:rPr lang="en-US" altLang="zh-CN" sz="1100" i="0" dirty="0">
                <a:effectLst/>
              </a:rPr>
              <a:t>CMO</a:t>
            </a:r>
            <a:r>
              <a:rPr lang="zh-CN" altLang="en-US" sz="1100" i="0" dirty="0">
                <a:effectLst/>
              </a:rPr>
              <a:t>），构建独创的教学方法以及基于数据的成长课程体系。</a:t>
            </a:r>
            <a:endParaRPr lang="zh-CN" altLang="en-US" sz="1100" i="0" dirty="0">
              <a:effectLst/>
            </a:endParaRPr>
          </a:p>
          <a:p>
            <a:endParaRPr lang="en-US" altLang="zh-CN" sz="1100" i="0" dirty="0">
              <a:effectLst/>
            </a:endParaRPr>
          </a:p>
          <a:p>
            <a:r>
              <a:rPr lang="zh-CN" altLang="en-US" sz="1100" i="0" dirty="0">
                <a:effectLst/>
              </a:rPr>
              <a:t>目前作为</a:t>
            </a:r>
            <a:r>
              <a:rPr lang="en-US" altLang="zh-CN" sz="1100" i="0" dirty="0">
                <a:effectLst/>
              </a:rPr>
              <a:t>Lifepicture</a:t>
            </a:r>
            <a:r>
              <a:rPr lang="zh-CN" altLang="en-US" sz="1100" i="0" dirty="0">
                <a:effectLst/>
              </a:rPr>
              <a:t>株式会社的创始人兼</a:t>
            </a:r>
            <a:r>
              <a:rPr lang="en-US" altLang="zh-CN" sz="1100" i="0" dirty="0">
                <a:effectLst/>
              </a:rPr>
              <a:t>CEO</a:t>
            </a:r>
            <a:r>
              <a:rPr lang="zh-CN" altLang="en-US" sz="1100" i="0" dirty="0">
                <a:effectLst/>
              </a:rPr>
              <a:t>，精通网络营销与内容制作。自</a:t>
            </a:r>
            <a:r>
              <a:rPr lang="en-US" altLang="zh-CN" sz="1100" i="0" dirty="0">
                <a:effectLst/>
              </a:rPr>
              <a:t>2018</a:t>
            </a:r>
            <a:r>
              <a:rPr lang="zh-CN" altLang="en-US" sz="1100" i="0" dirty="0">
                <a:effectLst/>
              </a:rPr>
              <a:t>年起运营</a:t>
            </a:r>
            <a:r>
              <a:rPr lang="en-US" altLang="zh-CN" sz="1100" i="0" dirty="0">
                <a:effectLst/>
              </a:rPr>
              <a:t>YouTube</a:t>
            </a:r>
            <a:r>
              <a:rPr lang="zh-CN" altLang="en-US" sz="1100" i="0" dirty="0">
                <a:effectLst/>
              </a:rPr>
              <a:t>频道「</a:t>
            </a:r>
            <a:r>
              <a:rPr lang="en-US" altLang="zh-CN" sz="1100" i="0" dirty="0">
                <a:effectLst/>
              </a:rPr>
              <a:t>MILK SOCCER ACADEMY</a:t>
            </a:r>
            <a:r>
              <a:rPr lang="zh-CN" altLang="en-US" sz="1100" i="0" dirty="0">
                <a:effectLst/>
              </a:rPr>
              <a:t>（简称：</a:t>
            </a:r>
            <a:r>
              <a:rPr lang="ja-JP" altLang="en-US" sz="1100" i="0" dirty="0">
                <a:effectLst/>
              </a:rPr>
              <a:t>ミルアカ</a:t>
            </a:r>
            <a:r>
              <a:rPr lang="zh-CN" altLang="en-US" sz="1100" i="0" dirty="0">
                <a:effectLst/>
              </a:rPr>
              <a:t>）」，以</a:t>
            </a:r>
            <a:r>
              <a:rPr lang="en-US" altLang="zh-CN" sz="1100" i="0" dirty="0">
                <a:effectLst/>
              </a:rPr>
              <a:t>J</a:t>
            </a:r>
            <a:r>
              <a:rPr lang="zh-CN" altLang="en-US" sz="1100" i="0" dirty="0">
                <a:effectLst/>
              </a:rPr>
              <a:t>联赛、日本国家队及海外足球为主题，围绕战术解析、比赛分析、转会动态、球员实力评估等内容，以</a:t>
            </a:r>
            <a:r>
              <a:rPr lang="en-US" altLang="zh-CN" sz="1100" i="0" dirty="0">
                <a:effectLst/>
              </a:rPr>
              <a:t>“</a:t>
            </a:r>
            <a:r>
              <a:rPr lang="zh-CN" altLang="en-US" sz="1100" i="0" dirty="0">
                <a:effectLst/>
              </a:rPr>
              <a:t>有趣且易懂</a:t>
            </a:r>
            <a:r>
              <a:rPr lang="en-US" altLang="zh-CN" sz="1100" i="0" dirty="0">
                <a:effectLst/>
              </a:rPr>
              <a:t>”</a:t>
            </a:r>
            <a:r>
              <a:rPr lang="zh-CN" altLang="en-US" sz="1100" i="0" dirty="0">
                <a:effectLst/>
              </a:rPr>
              <a:t>的方式进行讲解，并保持每日多条视频更新，频道订阅人数已突破</a:t>
            </a:r>
            <a:r>
              <a:rPr lang="en-US" altLang="zh-CN" sz="1100" i="0" dirty="0">
                <a:effectLst/>
              </a:rPr>
              <a:t>11</a:t>
            </a:r>
            <a:r>
              <a:rPr lang="zh-CN" altLang="en-US" sz="1100" i="0" dirty="0">
                <a:effectLst/>
              </a:rPr>
              <a:t>万。</a:t>
            </a:r>
            <a:endParaRPr lang="zh-CN" altLang="en-US" sz="1100" i="0" dirty="0">
              <a:effectLst/>
            </a:endParaRPr>
          </a:p>
          <a:p>
            <a:endParaRPr lang="en-US" altLang="zh-CN" sz="1100" i="0" dirty="0">
              <a:effectLst/>
            </a:endParaRPr>
          </a:p>
          <a:p>
            <a:r>
              <a:rPr lang="zh-CN" altLang="en-US" sz="1100" i="0" dirty="0">
                <a:effectLst/>
              </a:rPr>
              <a:t>同时，他还活跃于多个媒体平台，包括</a:t>
            </a:r>
            <a:r>
              <a:rPr lang="en-US" altLang="zh-CN" sz="1100" i="0" dirty="0">
                <a:effectLst/>
              </a:rPr>
              <a:t>ABEMA</a:t>
            </a:r>
            <a:r>
              <a:rPr lang="zh-CN" altLang="en-US" sz="1100" i="0" dirty="0">
                <a:effectLst/>
              </a:rPr>
              <a:t>节目《</a:t>
            </a:r>
            <a:r>
              <a:rPr lang="ja-JP" altLang="en-US" sz="1100" i="0" dirty="0">
                <a:effectLst/>
              </a:rPr>
              <a:t>ゼルつく</a:t>
            </a:r>
            <a:r>
              <a:rPr lang="zh-CN" altLang="en-US" sz="1100" i="0" dirty="0">
                <a:effectLst/>
              </a:rPr>
              <a:t>》，以及《</a:t>
            </a:r>
            <a:r>
              <a:rPr lang="en-US" altLang="zh-CN" sz="1100" i="0" dirty="0">
                <a:effectLst/>
              </a:rPr>
              <a:t>EL GOLAZO</a:t>
            </a:r>
            <a:r>
              <a:rPr lang="zh-CN" altLang="en-US" sz="1100" i="0" dirty="0">
                <a:effectLst/>
              </a:rPr>
              <a:t>》《</a:t>
            </a:r>
            <a:r>
              <a:rPr lang="ja-JP" altLang="en-US" sz="1100" i="0" dirty="0">
                <a:effectLst/>
              </a:rPr>
              <a:t>サッカーキング</a:t>
            </a:r>
            <a:r>
              <a:rPr lang="zh-CN" altLang="en-US" sz="1100" i="0" dirty="0">
                <a:effectLst/>
              </a:rPr>
              <a:t>》等媒体的撰稿与出演，并参与</a:t>
            </a:r>
            <a:r>
              <a:rPr lang="en-US" altLang="zh-CN" sz="1100" i="0" dirty="0">
                <a:effectLst/>
              </a:rPr>
              <a:t>DAZN</a:t>
            </a:r>
            <a:r>
              <a:rPr lang="zh-CN" altLang="en-US" sz="1100" i="0" dirty="0">
                <a:effectLst/>
              </a:rPr>
              <a:t>、</a:t>
            </a:r>
            <a:r>
              <a:rPr lang="en-US" altLang="zh-CN" sz="1100" i="0" dirty="0">
                <a:effectLst/>
              </a:rPr>
              <a:t>J</a:t>
            </a:r>
            <a:r>
              <a:rPr lang="zh-CN" altLang="en-US" sz="1100" i="0" dirty="0">
                <a:effectLst/>
              </a:rPr>
              <a:t>联赛及各俱乐部的内容企划合作。</a:t>
            </a:r>
            <a:endParaRPr lang="zh-CN" altLang="en-US" sz="1100" i="0" dirty="0">
              <a:effectLst/>
            </a:endParaRPr>
          </a:p>
          <a:p>
            <a:endParaRPr lang="en-US" altLang="zh-CN" sz="1100" i="0" dirty="0">
              <a:effectLst/>
            </a:endParaRPr>
          </a:p>
          <a:p>
            <a:r>
              <a:rPr lang="zh-CN" altLang="en-US" sz="1100" i="0" dirty="0">
                <a:effectLst/>
              </a:rPr>
              <a:t>他将教育领域中培养的表达能力与信息结构设计能力，与当前的数据分析能力相结合，持续以通俗易懂的方式解读复杂的足球战术。</a:t>
            </a:r>
            <a:endParaRPr lang="zh-CN" altLang="en-US" sz="1100" i="0" dirty="0">
              <a:effectLst/>
            </a:endParaRPr>
          </a:p>
          <a:p>
            <a:endParaRPr lang="en-US" altLang="zh-CN" sz="1100" i="0" dirty="0">
              <a:effectLst/>
            </a:endParaRPr>
          </a:p>
          <a:p>
            <a:r>
              <a:rPr lang="zh-CN" altLang="en-US" sz="1100" i="0" dirty="0">
                <a:effectLst/>
              </a:rPr>
              <a:t>著有《提升足球</a:t>
            </a:r>
            <a:r>
              <a:rPr lang="en-US" altLang="zh-CN" sz="1100" i="0" dirty="0">
                <a:effectLst/>
              </a:rPr>
              <a:t>IQ</a:t>
            </a:r>
            <a:r>
              <a:rPr lang="zh-CN" altLang="en-US" sz="1100" i="0" dirty="0">
                <a:effectLst/>
              </a:rPr>
              <a:t>：足球观赛力养成讲座》（</a:t>
            </a:r>
            <a:r>
              <a:rPr lang="ja-JP" altLang="en-US" sz="1100" i="0" dirty="0">
                <a:effectLst/>
              </a:rPr>
              <a:t>かんき</a:t>
            </a:r>
            <a:r>
              <a:rPr lang="zh-CN" altLang="en-US" sz="1100" i="0" dirty="0">
                <a:effectLst/>
              </a:rPr>
              <a:t>出版）。</a:t>
            </a:r>
            <a:endParaRPr lang="zh-CN" altLang="en-US" sz="1100" i="0" dirty="0">
              <a:effectLst/>
            </a:endParaRPr>
          </a:p>
        </p:txBody>
      </p:sp>
      <p:pic>
        <p:nvPicPr>
          <p:cNvPr id="3" name="图片 2"/>
          <p:cNvPicPr>
            <a:picLocks noChangeAspect="1"/>
          </p:cNvPicPr>
          <p:nvPr/>
        </p:nvPicPr>
        <p:blipFill>
          <a:blip r:embed="rId1"/>
          <a:stretch>
            <a:fillRect/>
          </a:stretch>
        </p:blipFill>
        <p:spPr>
          <a:xfrm>
            <a:off x="304165" y="88900"/>
            <a:ext cx="777875" cy="1120775"/>
          </a:xfrm>
          <a:prstGeom prst="rect">
            <a:avLst/>
          </a:prstGeom>
        </p:spPr>
      </p:pic>
      <p:sp>
        <p:nvSpPr>
          <p:cNvPr id="5" name="角丸四角形 7"/>
          <p:cNvSpPr/>
          <p:nvPr/>
        </p:nvSpPr>
        <p:spPr>
          <a:xfrm>
            <a:off x="2913334" y="149247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2"/>
          <a:stretch>
            <a:fillRect/>
          </a:stretch>
        </p:blipFill>
        <p:spPr>
          <a:xfrm>
            <a:off x="97790" y="5749290"/>
            <a:ext cx="3314065" cy="2527935"/>
          </a:xfrm>
          <a:prstGeom prst="rect">
            <a:avLst/>
          </a:prstGeom>
        </p:spPr>
      </p:pic>
      <p:pic>
        <p:nvPicPr>
          <p:cNvPr id="4" name="图片 3"/>
          <p:cNvPicPr>
            <a:picLocks noChangeAspect="1"/>
          </p:cNvPicPr>
          <p:nvPr/>
        </p:nvPicPr>
        <p:blipFill>
          <a:blip r:embed="rId3"/>
          <a:stretch>
            <a:fillRect/>
          </a:stretch>
        </p:blipFill>
        <p:spPr>
          <a:xfrm>
            <a:off x="3030855" y="6682105"/>
            <a:ext cx="3615690" cy="2825750"/>
          </a:xfrm>
          <a:prstGeom prst="rect">
            <a:avLst/>
          </a:prstGeom>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98425" y="1045210"/>
            <a:ext cx="6668770" cy="9017000"/>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职场健康偏差</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破解职场四大阶段的身心陷阱。从医学到管理，职场压力下的自救指南</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本书是一位资深</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产业医</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吉田英司医生，以其医疗专业背景与企业顾问经验为基础，针对现代人在</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终身工作</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时代所面临的身心健康挑战，所撰写的一部实用健康指南。书中以清晰医学证据、真实案例和职场实情出发，提出</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如何避免原本可以预防的身心疾病</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，进而实现可持续的职业生涯为目标。</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ja-JP"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终身工作时代的焦虑与现实</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在养老金制度不确定的背景下，许多人被迫面对</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必须持续工作至老</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的现实。这既是收入来源，也代表社会联系与人生价值的延续。然而，身心健康却成为许多上班族心中最大的隐忧</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我能撑多久？万一病了还能继续工作吗？</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作者认为，持续工作能力的根本，不在于</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拼命</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，而在于如何科学、理性地管理健康。</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ja-JP"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作者的独特视角：从医疗到企业再回医疗</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吉田医生不仅是临床医学出身，也曾在贝恩公司担任战略顾问，亲历高压环境。他目睹了众多职场人因压力、人际冲突、工时过长等原因身心崩溃的真实案例，这些经历促使他转向</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产业医</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的角色，立志协助员工健康地长期工作。他指出，许多人的行为动机虽好，但却因缺乏基础健康认知与对人类自然恢复能力的理解，导致了</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本末倒置</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的错误选择。</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例如：</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不愿求助，想证明自己能干</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 </a:t>
            </a:r>
            <a:r>
              <a:rPr lang="en-US" altLang="en-US"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 </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结果因失误而被否定</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勉强撑着上班</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 </a:t>
            </a:r>
            <a:r>
              <a:rPr lang="en-US" altLang="en-US"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 </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反而倒下休养，让他人更麻烦</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极端健康饮食</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 </a:t>
            </a:r>
            <a:r>
              <a:rPr lang="en-US" altLang="en-US"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 </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健康反而受损</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拒绝医疗，只信网路资讯</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 </a:t>
            </a:r>
            <a:r>
              <a:rPr lang="en-US" altLang="en-US"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 </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延误治疗酿大病</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这些行为之所以普遍，正是因为大多数人忽略了健康的</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原理</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与</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节奏</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ja-JP"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工作生涯中易出问题的四大阶段</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书中特别指出了四个在职业生涯中特别容易出现健康问题的关键阶段，并一一分析其成因与应对策略：</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1 </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社会人第</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3</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4</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年：刚入职场不久，面对工作压力大、缺乏求助经验，容易心理崩溃。</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2 </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首次晋升为管理职：被期待</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当表率</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却缺乏训练，常陷入孤独与责任压迫。</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3 40</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岁以后：身体机能开始下滑，常出现血压、血糖、睡眠等慢性问题，但常被忽视。</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4</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工作方式改变时：调职、跳槽、远距办公、疾病复职等，心理与节奏失衡，极易崩盘。</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这些阶段几乎是每个职场人都会遇到的</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共通节点</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。提早认识与准备，就能预防悲剧发生。</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ja-JP"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章节结构与实用对策</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全书共五章，结构严谨、内容实际。</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第</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1</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章：以身体健康为主轴，讲解现代人因生活节奏变快、远离自然状态所导致的身体疾病，并提供如何解读健康检查、预防常见病的重点。</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第</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2</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章：剖析心理健康问题，尤其是</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适应障碍</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的常态化，强调职场压力管理、早期求助的重要性。</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第</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3</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章：聚焦</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健康偏差</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行为，揭露那些</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看似健康</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但实为伤身的误区，例如错用健康资讯、自我诊断等。</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第</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4</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章：强调</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恢复力</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的必要，提供建立睡眠、休息、情绪调节机制的具体方法，让人懂得在疲惫中</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如何回来</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这本书的最大特色在于，它不是一本只告诉你</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要健康</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的说教型作品，而是一本让读者实际</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知道怎么做</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、并</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愿意开始改变</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的行动指南。吉田医生以</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观察者</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的中立视角，让读者反思自己的行为逻辑，提供可立即执行的健康建议，同时以丰富的企业实务经验，避免理论脱离现实。</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他强调，</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持续工作</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不是靠意志力或忍耐，而是建立在理解人体机制、生活习惯与情绪调节的能力之上。唯有调整得当，才能实现真正意义上的</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终身健康工作</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本书适合所有正在职场上打拼的人，尤其是：初入职场的年轻人，承担管理责任的中坚员工，感觉健康开始下滑的中年族群，想要重返职场者</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读完本书后，读者不仅会理解</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哪些行为正在悄悄消耗你的健康</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，也能清晰描绘出</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如何调整节奏与习惯来守住工作与生活的平衡</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。本书并非让你成为健康专家，而是让你成为自己最好的健康守护者。</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10" name="テキスト ボックス 9"/>
          <p:cNvSpPr txBox="1"/>
          <p:nvPr/>
        </p:nvSpPr>
        <p:spPr>
          <a:xfrm>
            <a:off x="2411277" y="-35"/>
            <a:ext cx="4171041" cy="1045210"/>
          </a:xfrm>
          <a:prstGeom prst="rect">
            <a:avLst/>
          </a:prstGeom>
          <a:noFill/>
        </p:spPr>
        <p:txBody>
          <a:bodyPr wrap="square" rtlCol="0">
            <a:sp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一生健康</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働</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くための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心</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とカラダの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守</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978-4-7612-7807-6</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吉田英司</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【Page】</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427</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2025</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endPar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3" name="图片 2"/>
          <p:cNvPicPr>
            <a:picLocks noChangeAspect="1"/>
          </p:cNvPicPr>
          <p:nvPr/>
        </p:nvPicPr>
        <p:blipFill>
          <a:blip r:embed="rId1"/>
          <a:stretch>
            <a:fillRect/>
          </a:stretch>
        </p:blipFill>
        <p:spPr>
          <a:xfrm>
            <a:off x="394970" y="135255"/>
            <a:ext cx="556260" cy="828040"/>
          </a:xfrm>
          <a:prstGeom prst="rect">
            <a:avLst/>
          </a:prstGeom>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0" y="1151890"/>
            <a:ext cx="6668770" cy="8032115"/>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如今的</a:t>
            </a:r>
            <a:r>
              <a:rPr lang="en-US" altLang="zh-CN"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长时间维持相同姿势坐在桌前工作</a:t>
            </a:r>
            <a:r>
              <a:rPr lang="en-US" altLang="zh-CN"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这种行为，并不是人类原本应有的身体使用方式。</a:t>
            </a:r>
            <a:endParaRPr lang="zh-CN" altLang="en-US"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现代智人（</a:t>
            </a:r>
            <a:r>
              <a:rPr lang="en-US" altLang="zh-CN" dirty="0">
                <a:latin typeface="Microsoft YaHei" panose="020B0503020204020204" pitchFamily="34" charset="-122"/>
                <a:ea typeface="Microsoft YaHei" panose="020B0503020204020204" pitchFamily="34" charset="-122"/>
                <a:cs typeface="Microsoft YaHei" panose="020B0503020204020204" pitchFamily="34" charset="-122"/>
              </a:rPr>
              <a:t>Homo sapiens</a:t>
            </a:r>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）自数十万年前就已存在。然而，从那个时代至今，我们的肌肉、骨骼等身体结构，以及自主神经的功能几乎没有什么变化。</a:t>
            </a:r>
            <a:endParaRPr lang="zh-CN" altLang="en-US"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数十万年前的人类以狩猎和采集为生。太阳升起就起床，太阳落下就休息。白天为了获取食物而四处活动，傍晚回归，这是他们的生活方式。</a:t>
            </a:r>
            <a:endParaRPr lang="zh-CN" altLang="en-US"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事实上，我们与这些远古人类在身体与大脑功能方面，并没有发生太大的变化。这是因为要让环境适应反映到基因层面，需要非常漫长的时间。</a:t>
            </a:r>
            <a:endParaRPr lang="zh-CN" altLang="en-US"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然而，文明发展的速度与基因变化相比，恰好相反。尤其是过去这几百年里，文明进化的速度远远超过了之前数万年的变化。</a:t>
            </a:r>
            <a:endParaRPr lang="zh-CN" altLang="en-US"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结果就是，我们的身体和大脑依然维持着数十万年前的状态，但所处的生活环境却已发生了剧烈变化。比如，一天中要连续好几个小时以相同姿势坐在椅子上工作，这样的生活方式是古人类从未经历过的。</a:t>
            </a:r>
            <a:endParaRPr lang="zh-CN" altLang="en-US"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因此，我们的身体本质上并没有准备好应对这种生活环境。</a:t>
            </a:r>
            <a:endParaRPr lang="zh-CN" altLang="en-US"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此外，对于古人类来说，处于紧张状态的情形几乎都意味着生死攸关的战斗或危险。基于这种背景，我们的身体被设计成能应对短时间的压力（几分钟到几十分钟），</a:t>
            </a:r>
            <a:r>
              <a:rPr lang="en-US" altLang="zh-CN"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战斗或逃跑</a:t>
            </a:r>
            <a:r>
              <a:rPr lang="en-US" altLang="zh-CN"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是其典型反应机制。</a:t>
            </a:r>
            <a:endParaRPr lang="zh-CN" altLang="en-US"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然而在现代社会，压力往往会持续数个月之久，这种慢性化的压力是我们身体所无法适应的。</a:t>
            </a:r>
            <a:endParaRPr lang="zh-CN" altLang="en-US"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正是这种身体与现代环境不相适应的状态，造成了头痛、肩颈僵硬、腰痛、自律神经失调等各种症状。</a:t>
            </a:r>
            <a:endParaRPr lang="zh-CN" altLang="en-US"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换句话说，要想照顾好自己的身体与心理，就必须将当前的工作方式，与数十万年前人类的生活方式进行比较。思考如何改善对于肌肉、骨骼、自律神经来说</a:t>
            </a:r>
            <a:r>
              <a:rPr lang="en-US" altLang="zh-CN"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不自然</a:t>
            </a:r>
            <a:r>
              <a:rPr lang="en-US" altLang="zh-CN"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的状态，或至少尽量减轻这些影响，是非常重要的。</a:t>
            </a:r>
            <a:endParaRPr lang="zh-CN" altLang="en-US"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例如，和坐着的时间、感受到压力的时间一样，我们接受日照的时间、每天待在封闭空间（如办公室）的时间、工作的精密度、入睡时间的晚与早，这些都与数十万年前相比发生了巨大变化。</a:t>
            </a:r>
            <a:endParaRPr lang="zh-CN" altLang="en-US"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在现代生活中，有些方面应尽量靠近远古的生活方式，而另一些方面则需要根据当下环境做出调整。思考这种平衡，就是维持健康生活的重要核心理念。</a:t>
            </a:r>
            <a:endParaRPr lang="zh-CN" altLang="en-US"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虽然身体的构造没有太大变化，但现代人使用身体的方式、承受压力的方式已与过去迥异，因此也带来了各种不同的症状和疾病。</a:t>
            </a:r>
            <a:endParaRPr lang="zh-CN" altLang="en-US"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cs typeface="Microsoft YaHei" panose="020B0503020204020204" pitchFamily="34" charset="-122"/>
              </a:rPr>
              <a:t>接下来，让我们从身体的各个部位出发，逐一探讨这些症状、疾病及其对应的方法。</a:t>
            </a:r>
            <a:endParaRPr lang="zh-CN" altLang="en-US" dirty="0">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10" name="テキスト ボックス 9"/>
          <p:cNvSpPr txBox="1"/>
          <p:nvPr/>
        </p:nvSpPr>
        <p:spPr>
          <a:xfrm>
            <a:off x="2411277" y="-35"/>
            <a:ext cx="4171041" cy="1045210"/>
          </a:xfrm>
          <a:prstGeom prst="rect">
            <a:avLst/>
          </a:prstGeom>
          <a:noFill/>
        </p:spPr>
        <p:txBody>
          <a:bodyPr wrap="square" rtlCol="0">
            <a:sp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一生健康</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働</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くための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心</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とカラダの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守</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978-4-7612-7807-6</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吉田英司</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【Page】</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427</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2025</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endPar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3" name="图片 2"/>
          <p:cNvPicPr>
            <a:picLocks noChangeAspect="1"/>
          </p:cNvPicPr>
          <p:nvPr/>
        </p:nvPicPr>
        <p:blipFill>
          <a:blip r:embed="rId1"/>
          <a:stretch>
            <a:fillRect/>
          </a:stretch>
        </p:blipFill>
        <p:spPr>
          <a:xfrm>
            <a:off x="394970" y="135255"/>
            <a:ext cx="556260" cy="828040"/>
          </a:xfrm>
          <a:prstGeom prst="rect">
            <a:avLst/>
          </a:prstGeom>
        </p:spPr>
      </p:pic>
      <p:sp>
        <p:nvSpPr>
          <p:cNvPr id="2" name="矩形 1"/>
          <p:cNvSpPr/>
          <p:nvPr/>
        </p:nvSpPr>
        <p:spPr>
          <a:xfrm>
            <a:off x="3720465" y="563880"/>
            <a:ext cx="1178560" cy="3111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0" y="1151890"/>
            <a:ext cx="6668770" cy="8863330"/>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头部</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大多数头痛属于常见型，但也存在需要紧急处理的类型</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你知道市面上出售的</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洛索洛芬</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S”</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和医院处方中的</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洛索洛芬</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其实是同一种药吗？除了洛索洛芬，像</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巴弗林</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等头痛药或止痛药，很多人应该都曾在药房购买过。</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头痛的类型多种多样，疼痛的感受和表达方式也各不相同。例如，有像是头被紧紧束缚的那种疼痛、一跳一跳的刺痛、有节奏地搏动的痛感，或者是仿佛头要裂开的剧烈疼痛等等。</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此外，头痛还可以细分成几种类型，不同类型的头痛，其成因和应对方法也不一样。像偏头痛、紧张型头痛、丛集性头痛等，应该有不少人听说过。</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偏头痛、紧张型头痛、丛集性头痛这些都是原因不明的头痛，被称为</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一次性头痛</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。头痛中大约</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70%~90%</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属于一次性头痛。其中，偏头痛和紧张型头痛据说与压力有关。</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因此，在头痛发作时，很多人会联想到是否存在像肩膀僵硬或气压变化等诱因，也会思考是否存在引发压力的因素。亲友也可能会问：</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是不是喝太多酒了？</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是不是最近有什么烦恼？</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于是你可能会回答：</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哎呀，最近工作太忙，睡眠不足啊</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一直在处理麻烦的事，被客户骂得头疼</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等等，然后去按摩放松，或去药房买止痛药服用来缓解症状。</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几天后，疼痛可能就不再那么明显了，人们也逐渐不再把头痛放在心上。</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因此，大多数人从未接受过头痛相关的检查。</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但其实，有些头痛是需要特别注意的。</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这类被称为</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二次性头痛</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，是由其他疾病引起的头痛，即头痛是某种疾病的症状之一。例如，感染流感等传染病时，伴随发烧而出现的头痛就是一种明显的例子。</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又或者，头部受伤时，自然也会有头痛症状，这同样属于二次性头痛。</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在这些二次性头痛中，尤其需要警惕的是可能危及生命的类型。具体包括：脑肿瘤、脑卒中（中风）、脑膜炎、高血压性头痛等。这些疾病在医学上各有其特征性症状，但要一一记住并不容易。</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因此，在头痛发生时，有一些必须掌握的应对要点。这不仅适用于头痛，也适用于其他症状，尤其对于头痛更要遵守以下</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规则</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与平时不同的疼痛</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持续</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3</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天以上的疼痛</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疼痛逐渐加重</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当这三种情况出现时，请务必前往医疗机构就诊。</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如果上述三项中有任一症状特别剧烈，请毫不犹豫地立即拨打救护车。</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比如，</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与平时不同的疼痛</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变成了</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人生中从未感受过的剧烈疼痛</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（医学上形容为</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像被棒球棒打到一样</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），或</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逐渐加重的疼痛</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是在</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数小时内迅速加剧</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即使是正在疼痛的状态下也可以拨打急救电话，如果通话中情况变得异常，无论是座机还是手机，接线员都会察觉并作出应对。</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此外，如果伴随有意识状态的变化，也必须前往医院。</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头痛是非常常见的症状，因此很容易被人忽视。当你选择用市售药品缓解头痛时，也请务必留意以下几点检查项：</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是不是与平时不同的疼痛？</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是否持续了超过</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3</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天？</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是否有越来越严重的趋势？</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请牢记这些应对规则，不要掉以轻心。</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10" name="テキスト ボックス 9"/>
          <p:cNvSpPr txBox="1"/>
          <p:nvPr/>
        </p:nvSpPr>
        <p:spPr>
          <a:xfrm>
            <a:off x="2411277" y="-35"/>
            <a:ext cx="4171041" cy="1045210"/>
          </a:xfrm>
          <a:prstGeom prst="rect">
            <a:avLst/>
          </a:prstGeom>
          <a:noFill/>
        </p:spPr>
        <p:txBody>
          <a:bodyPr wrap="square" rtlCol="0">
            <a:sp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一生健康</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働</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くための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心</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とカラダの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守</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978-4-7612-7807-6</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吉田英司</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【Page】</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427</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2025</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endPar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3" name="图片 2"/>
          <p:cNvPicPr>
            <a:picLocks noChangeAspect="1"/>
          </p:cNvPicPr>
          <p:nvPr/>
        </p:nvPicPr>
        <p:blipFill>
          <a:blip r:embed="rId1"/>
          <a:stretch>
            <a:fillRect/>
          </a:stretch>
        </p:blipFill>
        <p:spPr>
          <a:xfrm>
            <a:off x="394970" y="135255"/>
            <a:ext cx="556260" cy="828040"/>
          </a:xfrm>
          <a:prstGeom prst="rect">
            <a:avLst/>
          </a:prstGeom>
        </p:spPr>
      </p:pic>
      <p:sp>
        <p:nvSpPr>
          <p:cNvPr id="2" name="矩形 1"/>
          <p:cNvSpPr/>
          <p:nvPr/>
        </p:nvSpPr>
        <p:spPr>
          <a:xfrm>
            <a:off x="3720465" y="563880"/>
            <a:ext cx="1178560" cy="3111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0" y="1151890"/>
            <a:ext cx="6668770" cy="8555355"/>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前言</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在这个不确定的时代，为了持续以健康的身心工作下去</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这是一个关于</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终身工作时代</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的健康议题：</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作为产业医生所感受到的</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偏差</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要点</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职业生涯中容易引发身体不适的四个转折点</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各章节的内容与目标</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实现</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工作</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与</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身心健康</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的双重兼顾</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第</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1</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章</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 </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身体健康管理</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现代社会，仅仅是</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工作</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就会使身体多个部位出现问题</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如今长时间</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坐在桌前保持同一姿势</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的生活方式，根本不符合人类本来的身体使用方式。</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头部：大多数头痛是普通型，但也可能有紧急状况</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眼睛：傍晚开始视线模糊、无法对焦</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建议使用双屏幕来变换颈部角度</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耳</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鼻：正值壮年的工作者突然失聪</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脸</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声音：面神经麻痹者中有两成难以恢复原状</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喉咙：因喉癌而无法发声</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颈</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肩：</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直脖子</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容易导致颈肩痛与五十肩</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腰部：久坐不仅引发腰痛，还可能带来死亡风险</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肠胃：频繁腹泻与便秘，或许源于心理压力</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疲劳感：持续疲劳可能是身体的防御反应</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睡眠：白天困倦可能是睡眠呼吸中止症</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注意力：专注力下降或源于脑部炎症，可能由抑郁或感染后引起</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肥胖：体重变化受体质影响</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癌症：癌症的发生也与糖尿病等炎症因素相关</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感冒：感冒若久治不愈，应强制进行时间管理</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更年期：男性也可能有更年期症状，性欲也受影响</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月经：偶发的焦躁可能是经前综合征</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肺部：肺癌虽痛苦，慢性阻塞性肺病（</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COPD</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）也极其难受</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肝脏：导致肝癌的肝脏炎症有多种原因</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双腿：小腿肌肉萎缩将增加卧床风险</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皮肤：皮肤反映出身体的整体状态</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这些致命疾病必须避免！如何预防它们：</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脑梗塞：伴随</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半身不遂</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或</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言语困难</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，对体力与脑力工作都有重大影响</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心肌梗塞</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心绞痛：存在死亡风险，心脏机能下降将严重限制活动</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脑出血：多数由高血压引起，风险极高，即便不致命也会严重影响脑功能</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糖尿病并发症：可能导致失明</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预防失智症：保持健康，让老年后也能继续工作</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不要在没看检查结果前就丢弃体检报告！</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通过体检，提前阻止身心的不适！</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健康检查的项目是依法设定的</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肝功能数值的注意点</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血压是依据物理法则决定的</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注意隐性糖尿病</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其他检查项目与意义：</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脂质：警惕</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奶白色</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血液</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尿检：尿液可透露多种身体状况</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听力：听力下降严重影响工作效率，也与失智有关</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心电图：术语复杂，结果难以理解</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贫血：逐渐发展的贫血不易被察觉，只能通过检查发现</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代谢综合征检查：这是改善生活方式的重要契机</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10" name="テキスト ボックス 9"/>
          <p:cNvSpPr txBox="1"/>
          <p:nvPr/>
        </p:nvSpPr>
        <p:spPr>
          <a:xfrm>
            <a:off x="2411277" y="-35"/>
            <a:ext cx="4171041" cy="1045210"/>
          </a:xfrm>
          <a:prstGeom prst="rect">
            <a:avLst/>
          </a:prstGeom>
          <a:noFill/>
        </p:spPr>
        <p:txBody>
          <a:bodyPr wrap="square" rtlCol="0">
            <a:sp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一生健康</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働</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くための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心</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とカラダの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守</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978-4-7612-7807-6</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吉田英司</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【Page】</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427</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2025</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endPar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3" name="图片 2"/>
          <p:cNvPicPr>
            <a:picLocks noChangeAspect="1"/>
          </p:cNvPicPr>
          <p:nvPr/>
        </p:nvPicPr>
        <p:blipFill>
          <a:blip r:embed="rId1"/>
          <a:stretch>
            <a:fillRect/>
          </a:stretch>
        </p:blipFill>
        <p:spPr>
          <a:xfrm>
            <a:off x="394970" y="135255"/>
            <a:ext cx="556260" cy="828040"/>
          </a:xfrm>
          <a:prstGeom prst="rect">
            <a:avLst/>
          </a:prstGeom>
        </p:spPr>
      </p:pic>
      <p:sp>
        <p:nvSpPr>
          <p:cNvPr id="2" name="矩形 1"/>
          <p:cNvSpPr/>
          <p:nvPr/>
        </p:nvSpPr>
        <p:spPr>
          <a:xfrm>
            <a:off x="3720465" y="563880"/>
            <a:ext cx="1178560" cy="3111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chapter</a:t>
            </a:r>
            <a:endParaRPr lang="en-US" altLang="zh-CN"/>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0" y="1151890"/>
            <a:ext cx="6668770" cy="7785735"/>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第</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2</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章</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 </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心理健康管理</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每</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5</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人中就有</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1</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人患心理疾病的时代</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许多人对自己的心理健康感到不安</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抑郁症与适应障碍</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职场心理健康问题</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90%</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为适应障碍</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这是</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职场环境</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与</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个人特质</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之间的不适配</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年轻员工甚至尚未了解自己的特质</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想为了成长而拼命工作时的陷阱：</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长时间工作最大的问题是压缩了睡眠</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至少每周末要有半天彻底放松</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若要周末工作，建议安排在周日而非周六</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若白天持续无法集中注意力，那样的工作方式最多只能维持</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3</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个月</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一旦被逼到绝境，所有外界信息都会变得负面</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为了避免心理健康失调，要及时察觉并采取行动：</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认识自己的状态非常重要</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90%</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的压力信号以</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失眠</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表现</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以下症状或许是心理健康失调的警示：</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最终以自律神经失调表现出来</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每到周一早晨感到痛苦，说明症状已经加重</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当人没有余裕时就无法对他人温柔</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出现难以置信的错误，是恶性循环的开始</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被逼至极限时，大脑机能下降，难以提出有效对策</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独居者会出现洗澡、洗衣频率下降，房间堆满垃圾的现象</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不要独自承受，试着与他人分享状况：</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独自思考，最终只会走向负面</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真正坚强的人能坦然展现脆弱</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咨询对象是谁？家人？朋友？上司？</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家人或重要的人能从你的表情中察觉不适</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改善心理健康可以采取这些行动：</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睡眠！睡眠！睡眠！</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睡眠的意义不可小觑</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实在太困时就小睡一会</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笑比你想象的重要百倍</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工作中焦虑时看看能让你安心的照片</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呆坐在家身体休息了，但大脑并没有</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最重要的是找到能</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全身心投入</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的事物</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正因为运动让人懒得动，所以更要坚持。特别推荐球类运动和重量训练</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喜欢的音乐，不论演奏还是聆听，能解放大脑的烦恼</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战胜懒惰的方法就是与</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难以拒绝的人</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约定</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将</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追星活动</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作为心理健康管理手段</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在状态良好时储备多种</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让大脑休息的方法</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，危机时更能应对自如</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无论如何都要坚持</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打招呼</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这件事</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若已超出承受范围，必须放下部分责任或任务</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精神科</a:t>
            </a:r>
            <a:r>
              <a:rPr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心理内科就诊时机是什么时候？</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初次就诊时该注意哪些事项</a:t>
            </a:r>
            <a:endParaRPr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10" name="テキスト ボックス 9"/>
          <p:cNvSpPr txBox="1"/>
          <p:nvPr/>
        </p:nvSpPr>
        <p:spPr>
          <a:xfrm>
            <a:off x="2411277" y="-35"/>
            <a:ext cx="4171041" cy="1045210"/>
          </a:xfrm>
          <a:prstGeom prst="rect">
            <a:avLst/>
          </a:prstGeom>
          <a:noFill/>
        </p:spPr>
        <p:txBody>
          <a:bodyPr wrap="square" rtlCol="0">
            <a:sp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一生健康</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働</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くための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心</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とカラダの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守</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978-4-7612-7807-6</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吉田英司</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【Page】</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427</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2025</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endPar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3" name="图片 2"/>
          <p:cNvPicPr>
            <a:picLocks noChangeAspect="1"/>
          </p:cNvPicPr>
          <p:nvPr/>
        </p:nvPicPr>
        <p:blipFill>
          <a:blip r:embed="rId1"/>
          <a:stretch>
            <a:fillRect/>
          </a:stretch>
        </p:blipFill>
        <p:spPr>
          <a:xfrm>
            <a:off x="394970" y="135255"/>
            <a:ext cx="556260" cy="828040"/>
          </a:xfrm>
          <a:prstGeom prst="rect">
            <a:avLst/>
          </a:prstGeom>
        </p:spPr>
      </p:pic>
      <p:sp>
        <p:nvSpPr>
          <p:cNvPr id="2" name="矩形 1"/>
          <p:cNvSpPr/>
          <p:nvPr/>
        </p:nvSpPr>
        <p:spPr>
          <a:xfrm>
            <a:off x="3720465" y="563880"/>
            <a:ext cx="1178560" cy="3111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chapter</a:t>
            </a:r>
            <a:endParaRPr lang="en-US" altLang="zh-CN"/>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94615" y="1732280"/>
            <a:ext cx="6668770" cy="7539355"/>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第</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3</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章：休职期间的度过方式</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为了以</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成长后的职场人士</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的身份复职</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休职初期身体状况不佳，忧虑也很多</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休职后，身体状况可能会变得更差</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休职初期的注意事项</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如何应对金钱问题？</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休职后，公司同事怎么看？</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如何向家人解释休职的事情？</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与主治医生建立良好的合作关系</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为了再次有精神地工作，需要做些什么</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首先要调整生活节奏</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慢慢地增加白天的活动时间和负荷</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尽可能接近上班时的生活状态</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回顾导致身体不适的原因，思考预防再次复发的对策</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休职是一个面对自我的机会</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公司和企业医生在判断能否复职时会关注这些要点</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休职是解雇的缓冲期</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员工有义务证明</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可以像以前那样工作</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医疗机构的诊断书可以信任吗？</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至少在工作时间内，需能持续进行与工作相当的活动</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若有通勤，最好进行通勤训练。有时走到办公室前会感到心悸</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一旦恢复到一定程度的精神状态，往往会突然对职业发展或金钱产生强烈不安，此时复职还为时过早</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觉得</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差不多想回去工作了</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时，是复职的适当时机</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公司最担心的是，即便复职后再次遇到相似情况，你是否能做好身体管理</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第二次休职会动摇本人自信，也会降低周围人的信任</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适应障碍是可以治愈的</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是职场环境不好，还是自己不好？</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通过工作获得自我认可</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在</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百岁人生</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的时代，工作年限超过</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50</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年</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所谓适应，就是持续变化</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复职后需注意的事项</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复职时，自己会紧张，职场同事也同样会感到紧张</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主动进行沟通，持续工作，避免再次出现身体不适</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第</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4</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章：身体状况咨询指南</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有关身体不适的咨询往往很难</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身体感觉不适即使去了医院，检查结果可能也显示无异常</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可以尝试向第三方咨询</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好医生</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的寻找方法</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向上司咨询时的关键是准确传达现状</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企业医生可以信任吗？</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企业医生的好坏可通过以下几点判断</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无论是施加骚扰还是遭受骚扰，都是高风险行为</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工作与身体健康的平衡，需简化优先顺序来考虑</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10" name="テキスト ボックス 9"/>
          <p:cNvSpPr txBox="1"/>
          <p:nvPr/>
        </p:nvSpPr>
        <p:spPr>
          <a:xfrm>
            <a:off x="2411277" y="-35"/>
            <a:ext cx="4171041" cy="1045210"/>
          </a:xfrm>
          <a:prstGeom prst="rect">
            <a:avLst/>
          </a:prstGeom>
          <a:noFill/>
        </p:spPr>
        <p:txBody>
          <a:bodyPr wrap="square" rtlCol="0">
            <a:sp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一生健康</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働</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くための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心</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とカラダの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守</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978-4-7612-7807-6</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吉田英司</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【Page】</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427</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2025</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endPar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3" name="图片 2"/>
          <p:cNvPicPr>
            <a:picLocks noChangeAspect="1"/>
          </p:cNvPicPr>
          <p:nvPr/>
        </p:nvPicPr>
        <p:blipFill>
          <a:blip r:embed="rId1"/>
          <a:stretch>
            <a:fillRect/>
          </a:stretch>
        </p:blipFill>
        <p:spPr>
          <a:xfrm>
            <a:off x="394970" y="135255"/>
            <a:ext cx="556260" cy="828040"/>
          </a:xfrm>
          <a:prstGeom prst="rect">
            <a:avLst/>
          </a:prstGeom>
        </p:spPr>
      </p:pic>
      <p:sp>
        <p:nvSpPr>
          <p:cNvPr id="2" name="矩形 1"/>
          <p:cNvSpPr/>
          <p:nvPr/>
        </p:nvSpPr>
        <p:spPr>
          <a:xfrm>
            <a:off x="2839720" y="1233170"/>
            <a:ext cx="1178560" cy="3111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chapter</a:t>
            </a:r>
            <a:endParaRPr lang="en-US" altLang="zh-CN"/>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94615" y="1666240"/>
            <a:ext cx="6668770" cy="2799715"/>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2004</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年毕业于冈山大学医学院，拥有医师资格。为日本医师会认证的产业医。</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2006</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年完成住院医师培训后，作为副顾问加入外资经营管理咨询公司贝恩公司（</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Bain &amp; Company</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）。主要从事中期规划制定、新事业战略、业务重建等主题的咨询工作，积累了约</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3</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年的经验。不仅为高层管理层制定战略，还积极支援基层员工的执行落地。</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2008</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年晋升为高级副顾问。</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曾担任夏普（</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SHARP</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）、瑞萨电子（</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Renesas Electronics</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）、日本甲骨文（</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Oracle Japan</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3M Japan</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、东京奥运会残奥会组委会、东芝</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TEC</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等企业的产业医生。不仅支援员工个人的健康管理，也参与公司整体健康经营和健康政策的制定与推动。</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在作为产业医生与身心科医生工作的同时，为了最大化日本职场人士的潜力，成立了株式会社</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Besli</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，从事支援企业产业健康管理活动及通过</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Rework</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（重返职场支援项目）帮助员工复职的工作。</a:t>
            </a:r>
            <a:endPar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株式会社</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Besli</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官网：</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https://besli.co.jp/</a:t>
            </a:r>
            <a:endPar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Besli</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的</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Rework</a:t>
            </a:r>
            <a:r>
              <a:rPr lang="zh-CN" altLang="en-US" sz="1100" dirty="0">
                <a:latin typeface="Microsoft YaHei" panose="020B0503020204020204" pitchFamily="34" charset="-122"/>
                <a:ea typeface="Microsoft YaHei" panose="020B0503020204020204" pitchFamily="34" charset="-122"/>
                <a:cs typeface="Microsoft YaHei" panose="020B0503020204020204" pitchFamily="34" charset="-122"/>
              </a:rPr>
              <a:t>介绍页面：</a:t>
            </a:r>
            <a:r>
              <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rPr>
              <a:t>https://besli.co.jp/lp/</a:t>
            </a:r>
            <a:endParaRPr lang="en-US" altLang="zh-CN" sz="1100" dirty="0">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10" name="テキスト ボックス 9"/>
          <p:cNvSpPr txBox="1"/>
          <p:nvPr/>
        </p:nvSpPr>
        <p:spPr>
          <a:xfrm>
            <a:off x="2411277" y="-35"/>
            <a:ext cx="4171041" cy="1045210"/>
          </a:xfrm>
          <a:prstGeom prst="rect">
            <a:avLst/>
          </a:prstGeom>
          <a:noFill/>
        </p:spPr>
        <p:txBody>
          <a:bodyPr wrap="square" rtlCol="0">
            <a:sp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一生健康</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働</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くための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心</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とカラダの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守</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978-4-7612-7807-6</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吉田英司</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【Page】</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427</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2025</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endPar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3" name="图片 2"/>
          <p:cNvPicPr>
            <a:picLocks noChangeAspect="1"/>
          </p:cNvPicPr>
          <p:nvPr/>
        </p:nvPicPr>
        <p:blipFill>
          <a:blip r:embed="rId1"/>
          <a:stretch>
            <a:fillRect/>
          </a:stretch>
        </p:blipFill>
        <p:spPr>
          <a:xfrm>
            <a:off x="394970" y="135255"/>
            <a:ext cx="556260" cy="828040"/>
          </a:xfrm>
          <a:prstGeom prst="rect">
            <a:avLst/>
          </a:prstGeom>
        </p:spPr>
      </p:pic>
      <p:sp>
        <p:nvSpPr>
          <p:cNvPr id="2" name="矩形 1"/>
          <p:cNvSpPr/>
          <p:nvPr/>
        </p:nvSpPr>
        <p:spPr>
          <a:xfrm>
            <a:off x="2541905" y="1286510"/>
            <a:ext cx="1178560" cy="3111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author</a:t>
            </a:r>
            <a:endParaRPr lang="en-US" altLang="zh-CN"/>
          </a:p>
        </p:txBody>
      </p:sp>
      <p:pic>
        <p:nvPicPr>
          <p:cNvPr id="4" name="图片 3"/>
          <p:cNvPicPr>
            <a:picLocks noChangeAspect="1"/>
          </p:cNvPicPr>
          <p:nvPr/>
        </p:nvPicPr>
        <p:blipFill>
          <a:blip r:embed="rId2"/>
          <a:stretch>
            <a:fillRect/>
          </a:stretch>
        </p:blipFill>
        <p:spPr>
          <a:xfrm>
            <a:off x="312420" y="4717415"/>
            <a:ext cx="3303270" cy="2301875"/>
          </a:xfrm>
          <a:prstGeom prst="rect">
            <a:avLst/>
          </a:prstGeom>
        </p:spPr>
      </p:pic>
      <p:pic>
        <p:nvPicPr>
          <p:cNvPr id="5" name="图片 4"/>
          <p:cNvPicPr>
            <a:picLocks noChangeAspect="1"/>
          </p:cNvPicPr>
          <p:nvPr/>
        </p:nvPicPr>
        <p:blipFill>
          <a:blip r:embed="rId3"/>
          <a:stretch>
            <a:fillRect/>
          </a:stretch>
        </p:blipFill>
        <p:spPr>
          <a:xfrm>
            <a:off x="3778885" y="4710430"/>
            <a:ext cx="2802890" cy="1971040"/>
          </a:xfrm>
          <a:prstGeom prst="rect">
            <a:avLst/>
          </a:prstGeom>
        </p:spPr>
      </p:pic>
      <p:pic>
        <p:nvPicPr>
          <p:cNvPr id="6" name="图片 5"/>
          <p:cNvPicPr>
            <a:picLocks noChangeAspect="1"/>
          </p:cNvPicPr>
          <p:nvPr/>
        </p:nvPicPr>
        <p:blipFill>
          <a:blip r:embed="rId4"/>
          <a:stretch>
            <a:fillRect/>
          </a:stretch>
        </p:blipFill>
        <p:spPr>
          <a:xfrm>
            <a:off x="394970" y="6894830"/>
            <a:ext cx="2823845" cy="1962150"/>
          </a:xfrm>
          <a:prstGeom prst="rect">
            <a:avLst/>
          </a:prstGeom>
        </p:spPr>
      </p:pic>
      <p:pic>
        <p:nvPicPr>
          <p:cNvPr id="8" name="图片 7"/>
          <p:cNvPicPr>
            <a:picLocks noChangeAspect="1"/>
          </p:cNvPicPr>
          <p:nvPr/>
        </p:nvPicPr>
        <p:blipFill>
          <a:blip r:embed="rId5"/>
          <a:stretch>
            <a:fillRect/>
          </a:stretch>
        </p:blipFill>
        <p:spPr>
          <a:xfrm>
            <a:off x="3937000" y="7214870"/>
            <a:ext cx="2487295" cy="1767205"/>
          </a:xfrm>
          <a:prstGeom prst="rect">
            <a:avLst/>
          </a:prstGeom>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108407" y="1336676"/>
            <a:ext cx="6547206" cy="8507095"/>
          </a:xfrm>
          <a:prstGeom prst="rect">
            <a:avLst/>
          </a:prstGeom>
        </p:spPr>
        <p:txBody>
          <a:bodyPr vert="horz" wrap="square" lIns="0" tIns="12700" rIns="0" bIns="0" rtlCol="0">
            <a:spAutoFit/>
          </a:bodyPr>
          <a:lstStyle/>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随心所欲的登山哲学</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平缓登山，让每一步都舒适。</a:t>
            </a:r>
            <a:r>
              <a:rPr lang="zh-CN" altLang="en-US" sz="900" dirty="0">
                <a:latin typeface="Leelawadee UI" panose="020B0502040204020203" charset="0"/>
                <a:ea typeface="Microsoft YaHei" panose="020B0503020204020204" pitchFamily="34" charset="-122"/>
                <a:cs typeface="Leelawadee UI" panose="020B0502040204020203" charset="0"/>
              </a:rPr>
              <a:t>最适合现代人的轻松登山指南</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sz="900" dirty="0">
                <a:latin typeface="Leelawadee UI" panose="020B0502040204020203" charset="0"/>
                <a:ea typeface="Microsoft YaHei" panose="020B0503020204020204" pitchFamily="34" charset="-122"/>
                <a:cs typeface="Leelawadee UI" panose="020B0502040204020203" charset="0"/>
              </a:rPr>
              <a:t>本书</a:t>
            </a:r>
            <a:r>
              <a:rPr lang="zh-CN" altLang="en-US" sz="900" dirty="0">
                <a:latin typeface="Leelawadee UI" panose="020B0502040204020203" charset="0"/>
                <a:ea typeface="Microsoft YaHei" panose="020B0503020204020204" pitchFamily="34" charset="-122"/>
                <a:cs typeface="Leelawadee UI" panose="020B0502040204020203" charset="0"/>
              </a:rPr>
              <a:t>提出了一种全新的登山理念，挑战了传统登山方式所带来的刻板印象和不必要的挑战。对于许多人来说，登山意味着体力消耗大、必须征服陡峭的山峰，甚至带有一种</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登高者为王</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的隐性阶级观念。然而，作者认为，这样的思维方式让登山变得门槛过高，甚至让很多对自然感兴趣的人望而却步。</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本书的核心概念是</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平缓登山</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a:t>
            </a:r>
            <a:r>
              <a:rPr lang="ja-JP" altLang="en-US" sz="900" dirty="0">
                <a:latin typeface="Leelawadee UI" panose="020B0502040204020203" charset="0"/>
                <a:ea typeface="Microsoft YaHei" panose="020B0503020204020204" pitchFamily="34" charset="-122"/>
                <a:cs typeface="Leelawadee UI" panose="020B0502040204020203" charset="0"/>
              </a:rPr>
              <a:t>フラット</a:t>
            </a:r>
            <a:r>
              <a:rPr lang="zh-CN" altLang="en-US" sz="900" dirty="0">
                <a:latin typeface="Leelawadee UI" panose="020B0502040204020203" charset="0"/>
                <a:ea typeface="Microsoft YaHei" panose="020B0503020204020204" pitchFamily="34" charset="-122"/>
                <a:cs typeface="Leelawadee UI" panose="020B0502040204020203" charset="0"/>
              </a:rPr>
              <a:t>登山），即以轻松、愉悦的方式行走，无需挑战极限，也不必追求高难度的山峰，只要走在让自己感到舒适的道路上，就能享受登山的乐趣。这种新型登山方式不仅适合新手，也适用于那些曾经热爱登山但因生活压力而暂时远离的人。</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登山的新定义：放松与享受</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书中首先重新定义了</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登山</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这一概念。传统观念认为登山必须气喘吁吁地攀爬陡峭山路，最终站上山顶才能获得成就感。然而，作者强调，登山的本质并非攀比体力，而是享受行走的过程。因此，他提出了</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感官山路</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的概念，即一条适合漫步、能充分感受自然魅力的路径，可能是森林中的缓坡，亦或是城市郊外的小径，而非险峻的山道。</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书中还分析了为何人们会对登山产生畏惧心理。一方面，长时间的剧烈运动会对关节（尤其是膝盖）造成过度负担，而另一方面，登山文化中的</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阶级观念</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让新手难以融入。因此，作者倡导打破这种偏见，让所有人都能平等地享受登山的乐趣，而不必担心体力不足或经验不够。</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平缓登山</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的实践方法</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作者以自己的亲身经历，描述了如何逐步适应平缓登山。他在学生时代便被山脊步行所吸引，但因工作繁忙一度远离登山。直到偶然加入了一家登山社团，他才重新拾起这份兴趣，并逐渐发展出属于自己的轻松登山方式。</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他强调，平缓登山并不需要严格的计划，只需决定好路线、集合时间和地点，就可以轻松出发。此外，由于</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平缓登山</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更注重舒适感，路线的选择尤为关键。作者建议选择不过长、不陡峭、风景优美的路径，以确保行走时能够真正放松。</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在装备方面，书中详细介绍了适合平缓登山的基础装备。例如，选择合适的登山鞋尤为重要，因为这不仅影响行走的舒适度，也直接关系到膝盖的负担。服装方面，强调了分层穿搭的原则，以适应不同季节的需求。同时，作者建议使用</a:t>
            </a:r>
            <a:r>
              <a:rPr lang="en-US" altLang="zh-CN" sz="900" dirty="0">
                <a:latin typeface="Leelawadee UI" panose="020B0502040204020203" charset="0"/>
                <a:ea typeface="Microsoft YaHei" panose="020B0503020204020204" pitchFamily="34" charset="-122"/>
                <a:cs typeface="Leelawadee UI" panose="020B0502040204020203" charset="0"/>
              </a:rPr>
              <a:t>30</a:t>
            </a:r>
            <a:r>
              <a:rPr lang="zh-CN" altLang="en-US" sz="900" dirty="0">
                <a:latin typeface="Leelawadee UI" panose="020B0502040204020203" charset="0"/>
                <a:ea typeface="Microsoft YaHei" panose="020B0503020204020204" pitchFamily="34" charset="-122"/>
                <a:cs typeface="Leelawadee UI" panose="020B0502040204020203" charset="0"/>
              </a:rPr>
              <a:t>～</a:t>
            </a:r>
            <a:r>
              <a:rPr lang="en-US" altLang="zh-CN" sz="900" dirty="0">
                <a:latin typeface="Leelawadee UI" panose="020B0502040204020203" charset="0"/>
                <a:ea typeface="Microsoft YaHei" panose="020B0503020204020204" pitchFamily="34" charset="-122"/>
                <a:cs typeface="Leelawadee UI" panose="020B0502040204020203" charset="0"/>
              </a:rPr>
              <a:t>40L</a:t>
            </a:r>
            <a:r>
              <a:rPr lang="zh-CN" altLang="en-US" sz="900" dirty="0">
                <a:latin typeface="Leelawadee UI" panose="020B0502040204020203" charset="0"/>
                <a:ea typeface="Microsoft YaHei" panose="020B0503020204020204" pitchFamily="34" charset="-122"/>
                <a:cs typeface="Leelawadee UI" panose="020B0502040204020203" charset="0"/>
              </a:rPr>
              <a:t>的登山背包，以便携带必要的物品，同时保持轻便。此外，他还特别提到了雨具的重要性，以及如何选择适合的徒步裤。</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登山不仅是运动，更是恢复身心的方式</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作者在书中引用了医学博士片野秀树的研究，强调了</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适当的运动比单纯的休息更能缓解疲劳</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。日本恢复力协会的研究表明，</a:t>
            </a:r>
            <a:r>
              <a:rPr lang="en-US" altLang="zh-CN" sz="900" dirty="0">
                <a:latin typeface="Leelawadee UI" panose="020B0502040204020203" charset="0"/>
                <a:ea typeface="Microsoft YaHei" panose="020B0503020204020204" pitchFamily="34" charset="-122"/>
                <a:cs typeface="Leelawadee UI" panose="020B0502040204020203" charset="0"/>
              </a:rPr>
              <a:t>80%</a:t>
            </a:r>
            <a:r>
              <a:rPr lang="zh-CN" altLang="en-US" sz="900" dirty="0">
                <a:latin typeface="Leelawadee UI" panose="020B0502040204020203" charset="0"/>
                <a:ea typeface="Microsoft YaHei" panose="020B0503020204020204" pitchFamily="34" charset="-122"/>
                <a:cs typeface="Leelawadee UI" panose="020B0502040204020203" charset="0"/>
              </a:rPr>
              <a:t>的日本人都表示自己长期处于慢性疲劳状态，但这并非单纯的工作压力所致，而是因为休息方式不当。许多人误以为周末睡个够就能消除疲劳，但实际上，适度的运动，如散步或登山，才是恢复精力的关键。</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平缓登山</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正是这样一种恰到好处的活动，它既不会让人精疲力竭，又能帮助身体产生适量的负荷，促进血液循环，让人真正恢复活力。特别是在现代社会，许多人长期进行脑力工作，导致精神疲劳，而在大自然中行走，不仅能放松大脑，还能改善整体身心健康。</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如何规划一次</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平缓登山</a:t>
            </a:r>
            <a:r>
              <a:rPr lang="en-US" altLang="zh-CN" sz="900" dirty="0">
                <a:latin typeface="Leelawadee UI" panose="020B0502040204020203" charset="0"/>
                <a:ea typeface="Microsoft YaHei" panose="020B0503020204020204" pitchFamily="34" charset="-122"/>
                <a:cs typeface="Leelawadee UI" panose="020B0502040204020203" charset="0"/>
              </a:rPr>
              <a:t>”</a:t>
            </a: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作者在书中还提供了一系列实用技巧，帮助读者规划自己的登山行程。例如，如何选择适合自己的路线，如何避开人潮，以及如何携带最少但最有效的装备。同时，他也提到了登山时的餐食选择，强调依据心情和路况决定饮食，以确保行程的愉悦感。</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此外，书中还涉及一些细节性的建议，如携带最低限度的现金、如何预约下山后的温泉放松行程、如何防止迷路等。这些贴心的建议，使得平缓登山不仅成为一种轻松的运动方式，也能转化为一种优雅的生活方式。</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结语：让登山成为日常的一部分</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本书不仅仅是一本登山指南，更是一种新的生活哲学。它鼓励人们打破对登山的刻板印象，以开放的心态迎接大自然，让行走成为恢复活力、享受生活的一部分。如果你曾因体力不足或时间紧张而放弃登山，不妨试试</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平缓登山</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，在舒适的节奏中，重新找回与自然的连接。</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本书适合所有想要尝试登山但又不想过度挑战体能的读者，无论是登山新手，还是想重新回归山林的人，都能从中找到属于自己的登山方式。</a:t>
            </a:r>
            <a:endParaRPr lang="zh-CN" altLang="en-US" sz="900" dirty="0">
              <a:latin typeface="Leelawadee UI" panose="020B0502040204020203" charset="0"/>
              <a:ea typeface="Microsoft YaHei" panose="020B0503020204020204" pitchFamily="34" charset="-122"/>
              <a:cs typeface="Leelawadee UI" panose="020B0502040204020203" charset="0"/>
            </a:endParaRPr>
          </a:p>
        </p:txBody>
      </p:sp>
      <p:sp>
        <p:nvSpPr>
          <p:cNvPr id="12" name="object 2"/>
          <p:cNvSpPr txBox="1"/>
          <p:nvPr/>
        </p:nvSpPr>
        <p:spPr>
          <a:xfrm>
            <a:off x="2781935" y="106045"/>
            <a:ext cx="4566920" cy="1172845"/>
          </a:xfrm>
          <a:prstGeom prst="rect">
            <a:avLst/>
          </a:prstGeom>
        </p:spPr>
        <p:txBody>
          <a:bodyPr vert="horz" wrap="square" lIns="0" tIns="12065" rIns="0" bIns="0" rtlCol="0">
            <a:spAutoFit/>
          </a:bodyPr>
          <a:lstStyle/>
          <a:p>
            <a:pPr marL="12700">
              <a:lnSpc>
                <a:spcPct val="100000"/>
              </a:lnSpc>
              <a:spcBef>
                <a:spcPts val="9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a:latin typeface="Meiryo UI" panose="020B0604030504040204" pitchFamily="50" charset="-128"/>
                <a:ea typeface="Meiryo UI" panose="020B0604030504040204" pitchFamily="50" charset="-128"/>
                <a:cs typeface="Meiryo UI" panose="020B0604030504040204" pitchFamily="50" charset="-128"/>
              </a:rPr>
              <a:t>書名】</a:t>
            </a:r>
            <a:endParaRPr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フラット登山</a:t>
            </a:r>
            <a:endParaRPr lang="ja-JP" altLang="en-US" sz="700" spc="-5"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a:latin typeface="Meiryo UI" panose="020B0604030504040204" pitchFamily="50" charset="-128"/>
                <a:ea typeface="Meiryo UI" panose="020B0604030504040204" pitchFamily="50" charset="-128"/>
                <a:cs typeface="Meiryo UI" panose="020B0604030504040204" pitchFamily="50" charset="-128"/>
              </a:rPr>
              <a:t>ISBN】</a:t>
            </a:r>
            <a:endParaRPr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ts val="1170"/>
              </a:lnSpc>
            </a:pPr>
            <a:r>
              <a:rPr sz="700" spc="-5" dirty="0">
                <a:solidFill>
                  <a:srgbClr val="333333"/>
                </a:solidFill>
                <a:latin typeface="Meiryo UI" panose="020B0604030504040204" pitchFamily="50" charset="-128"/>
                <a:ea typeface="Meiryo UI" panose="020B0604030504040204" pitchFamily="50" charset="-128"/>
                <a:cs typeface="Calibri" panose="020F0502020204030204"/>
              </a:rPr>
              <a:t>978-4-7612-</a:t>
            </a:r>
            <a:r>
              <a:rPr lang="en-US" sz="700" spc="-5" dirty="0">
                <a:solidFill>
                  <a:srgbClr val="333333"/>
                </a:solidFill>
                <a:latin typeface="Meiryo UI" panose="020B0604030504040204" pitchFamily="50" charset="-128"/>
                <a:ea typeface="Meiryo UI" panose="020B0604030504040204" pitchFamily="50" charset="-128"/>
                <a:cs typeface="Calibri" panose="020F0502020204030204"/>
              </a:rPr>
              <a:t>7801‐4</a:t>
            </a:r>
            <a:endParaRPr sz="700" spc="-5" dirty="0">
              <a:solidFill>
                <a:srgbClr val="333333"/>
              </a:solidFill>
              <a:latin typeface="Meiryo UI" panose="020B0604030504040204" pitchFamily="50" charset="-128"/>
              <a:ea typeface="Meiryo UI" panose="020B0604030504040204" pitchFamily="50" charset="-128"/>
              <a:cs typeface="Calibri" panose="020F0502020204030204"/>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err="1">
                <a:latin typeface="Meiryo UI" panose="020B0604030504040204" pitchFamily="50" charset="-128"/>
                <a:ea typeface="Meiryo UI" panose="020B0604030504040204" pitchFamily="50" charset="-128"/>
                <a:cs typeface="Meiryo UI" panose="020B0604030504040204" pitchFamily="50" charset="-128"/>
              </a:rPr>
              <a:t>著者</a:t>
            </a:r>
            <a:r>
              <a:rPr sz="700" b="1" spc="-5" dirty="0">
                <a:latin typeface="Meiryo UI" panose="020B0604030504040204" pitchFamily="50" charset="-128"/>
                <a:ea typeface="Meiryo UI" panose="020B0604030504040204" pitchFamily="50" charset="-128"/>
                <a:cs typeface="Meiryo UI" panose="020B0604030504040204" pitchFamily="50" charset="-128"/>
              </a:rPr>
              <a:t>】</a:t>
            </a:r>
            <a:endParaRPr lang="en-US" sz="700" b="1" spc="-5"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spcBef>
                <a:spcPts val="65"/>
              </a:spcBef>
            </a:pPr>
            <a:r>
              <a:rPr lang="zh-CN" altLang="en-US" sz="700" spc="-5" dirty="0">
                <a:solidFill>
                  <a:srgbClr val="333333"/>
                </a:solidFill>
                <a:latin typeface="Meiryo UI" panose="020B0604030504040204" pitchFamily="50" charset="-128"/>
                <a:ea typeface="Meiryo UI" panose="020B0604030504040204" pitchFamily="50" charset="-128"/>
                <a:cs typeface="Calibri" panose="020F0502020204030204"/>
              </a:rPr>
              <a:t>佐々木俊尚</a:t>
            </a:r>
            <a:endParaRPr lang="zh-CN" altLang="en-US" sz="700" spc="-5" dirty="0">
              <a:solidFill>
                <a:srgbClr val="333333"/>
              </a:solidFill>
              <a:latin typeface="Meiryo UI" panose="020B0604030504040204" pitchFamily="50" charset="-128"/>
              <a:ea typeface="Meiryo UI" panose="020B0604030504040204" pitchFamily="50" charset="-128"/>
              <a:cs typeface="Calibri" panose="020F0502020204030204"/>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10" dirty="0">
                <a:latin typeface="Meiryo UI" panose="020B0604030504040204" pitchFamily="50" charset="-128"/>
                <a:ea typeface="Meiryo UI" panose="020B0604030504040204" pitchFamily="50" charset="-128"/>
                <a:cs typeface="Meiryo UI" panose="020B0604030504040204" pitchFamily="50" charset="-128"/>
              </a:rPr>
              <a:t>page</a:t>
            </a:r>
            <a:r>
              <a:rPr sz="700" b="1" spc="-10" dirty="0">
                <a:latin typeface="Meiryo UI" panose="020B0604030504040204" pitchFamily="50" charset="-128"/>
                <a:ea typeface="Meiryo UI" panose="020B0604030504040204" pitchFamily="50" charset="-128"/>
                <a:cs typeface="SimSun" panose="02010600030101010101" pitchFamily="2" charset="-122"/>
              </a:rPr>
              <a:t>】</a:t>
            </a:r>
            <a:endParaRPr lang="en-US" sz="700" dirty="0">
              <a:latin typeface="Meiryo UI" panose="020B0604030504040204" pitchFamily="50" charset="-128"/>
              <a:ea typeface="Meiryo UI" panose="020B0604030504040204" pitchFamily="50" charset="-128"/>
              <a:cs typeface="SimSun" panose="02010600030101010101" pitchFamily="2" charset="-122"/>
            </a:endParaRPr>
          </a:p>
          <a:p>
            <a:pPr marL="12700">
              <a:lnSpc>
                <a:spcPct val="100000"/>
              </a:lnSpc>
              <a:spcBef>
                <a:spcPts val="65"/>
              </a:spcBef>
            </a:pPr>
            <a:r>
              <a:rPr lang="en-US" sz="700" dirty="0">
                <a:latin typeface="Meiryo UI" panose="020B0604030504040204" pitchFamily="50" charset="-128"/>
                <a:ea typeface="Meiryo UI" panose="020B0604030504040204" pitchFamily="50" charset="-128"/>
                <a:cs typeface="Meiryo UI" panose="020B0604030504040204" pitchFamily="50" charset="-128"/>
              </a:rPr>
              <a:t>448</a:t>
            </a:r>
            <a:endParaRPr lang="en-US"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err="1">
                <a:latin typeface="Meiryo UI" panose="020B0604030504040204" pitchFamily="50" charset="-128"/>
                <a:ea typeface="Meiryo UI" panose="020B0604030504040204" pitchFamily="50" charset="-128"/>
                <a:cs typeface="Meiryo UI" panose="020B0604030504040204" pitchFamily="50" charset="-128"/>
              </a:rPr>
              <a:t>発行年</a:t>
            </a:r>
            <a:r>
              <a:rPr lang="ja-JP" altLang="en-US" sz="700" b="1" spc="-5"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700" b="1" spc="-5" dirty="0">
                <a:latin typeface="Meiryo UI" panose="020B0604030504040204" pitchFamily="50" charset="-128"/>
                <a:ea typeface="Meiryo UI" panose="020B0604030504040204" pitchFamily="50" charset="-128"/>
                <a:cs typeface="Meiryo UI" panose="020B0604030504040204" pitchFamily="50" charset="-128"/>
              </a:rPr>
              <a:t>】</a:t>
            </a:r>
            <a:endParaRPr lang="ja-JP" altLang="en-US"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lang="en-US" altLang="ja-JP" sz="700" dirty="0">
                <a:latin typeface="Meiryo UI" panose="020B0604030504040204" pitchFamily="50" charset="-128"/>
                <a:ea typeface="Meiryo UI" panose="020B0604030504040204" pitchFamily="50" charset="-128"/>
                <a:cs typeface="Meiryo UI" panose="020B0604030504040204" pitchFamily="50" charset="-128"/>
              </a:rPr>
              <a:t>2025</a:t>
            </a: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700" spc="-5" dirty="0">
                <a:latin typeface="Meiryo UI" panose="020B0604030504040204" pitchFamily="50" charset="-128"/>
                <a:ea typeface="Meiryo UI" panose="020B0604030504040204" pitchFamily="50" charset="-128"/>
                <a:cs typeface="Meiryo UI" panose="020B0604030504040204" pitchFamily="50" charset="-128"/>
              </a:rPr>
              <a:t>4</a:t>
            </a: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月</a:t>
            </a:r>
            <a:endParaRPr lang="ja-JP" altLang="en-US" sz="700" spc="-5"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图片 1"/>
          <p:cNvPicPr>
            <a:picLocks noChangeAspect="1"/>
          </p:cNvPicPr>
          <p:nvPr/>
        </p:nvPicPr>
        <p:blipFill>
          <a:blip r:embed="rId1"/>
          <a:stretch>
            <a:fillRect/>
          </a:stretch>
        </p:blipFill>
        <p:spPr>
          <a:xfrm>
            <a:off x="918845" y="47625"/>
            <a:ext cx="851535" cy="1231265"/>
          </a:xfrm>
          <a:prstGeom prst="rect">
            <a:avLst/>
          </a:prstGeom>
        </p:spPr>
      </p:pic>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108407" y="1336676"/>
            <a:ext cx="6547206" cy="8268970"/>
          </a:xfrm>
          <a:prstGeom prst="rect">
            <a:avLst/>
          </a:prstGeom>
        </p:spPr>
        <p:txBody>
          <a:bodyPr vert="horz" wrap="square" lIns="0" tIns="12700" rIns="0" bIns="0" rtlCol="0">
            <a:spAutoFit/>
          </a:bodyPr>
          <a:lstStyle/>
          <a:p>
            <a:pPr marL="12700">
              <a:lnSpc>
                <a:spcPct val="100000"/>
              </a:lnSpc>
              <a:spcBef>
                <a:spcPts val="100"/>
              </a:spcBef>
            </a:pP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平坦</a:t>
            </a:r>
            <a:r>
              <a:rPr lang="en-US" altLang="zh-CN" sz="900" dirty="0">
                <a:latin typeface="Leelawadee UI" panose="020B0502040204020203" charset="0"/>
                <a:ea typeface="Microsoft YaHei" panose="020B0503020204020204" pitchFamily="34" charset="-122"/>
                <a:cs typeface="Leelawadee UI" panose="020B0502040204020203" charset="0"/>
              </a:rPr>
              <a:t>” </a:t>
            </a:r>
            <a:r>
              <a:rPr lang="zh-CN" altLang="en-US" sz="900" dirty="0">
                <a:latin typeface="Leelawadee UI" panose="020B0502040204020203" charset="0"/>
                <a:ea typeface="Microsoft YaHei" panose="020B0503020204020204" pitchFamily="34" charset="-122"/>
                <a:cs typeface="Leelawadee UI" panose="020B0502040204020203" charset="0"/>
              </a:rPr>
              <a:t>的三大理由</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关于</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平坦登山</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中的</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平坦</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一词，正如在</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前言</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中所提到的，它包含三个含义。</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首先，意味着</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平坦且广阔的大地</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。虽然完全避免爬坡和下坡是不可能的，但无需执着于登顶，而是以平稳的方式在大地上行走，享受行走本身的乐趣。</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其次，意味着摆脱登山中繁琐的等级制度。</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登山界的等级制度指的是什么呢？比如，当有人提出去低山、丘陵，甚至非山地的地方徒步时，总会有人站出来</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攀比</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。这些人认为只有攀登高山、挑战难度极高的岩脊，甚至岩壁与雪山的变种登山才是至高无上的，往往轻视低矮的山峰。</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很久以前，我曾与山友们一起走过关东地区的自然步道（在第二章《我是如何走上平坦登山之路》中也有提及）。我们组建的登山团体是开放的，随时欢迎不同的人加入。那天，也有一位新成员加入。他和我们一起沿着森林中蜿蜒的小径前行，那条路线既没有山顶，也没有岩脊，仅仅是悠然地欣赏大自然，享受步行的乐趣。大约走了四个小时，我们停下来进行长时间的休息。这时，那位新成员突然问道：</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你们一直走这种路线吗？</a:t>
            </a:r>
            <a:r>
              <a:rPr lang="en-US" altLang="zh-CN" sz="900" dirty="0">
                <a:latin typeface="Leelawadee UI" panose="020B0502040204020203" charset="0"/>
                <a:ea typeface="Microsoft YaHei" panose="020B0503020204020204" pitchFamily="34" charset="-122"/>
                <a:cs typeface="Leelawadee UI" panose="020B0502040204020203" charset="0"/>
              </a:rPr>
              <a:t>”</a:t>
            </a: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是的。</a:t>
            </a:r>
            <a:r>
              <a:rPr lang="en-US" altLang="zh-CN" sz="900" dirty="0">
                <a:latin typeface="Leelawadee UI" panose="020B0502040204020203" charset="0"/>
                <a:ea typeface="Microsoft YaHei" panose="020B0503020204020204" pitchFamily="34" charset="-122"/>
                <a:cs typeface="Leelawadee UI" panose="020B0502040204020203" charset="0"/>
              </a:rPr>
              <a:t>”</a:t>
            </a: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不会想着去爬更高的山吗？</a:t>
            </a:r>
            <a:r>
              <a:rPr lang="en-US" altLang="zh-CN" sz="900" dirty="0">
                <a:latin typeface="Leelawadee UI" panose="020B0502040204020203" charset="0"/>
                <a:ea typeface="Microsoft YaHei" panose="020B0503020204020204" pitchFamily="34" charset="-122"/>
                <a:cs typeface="Leelawadee UI" panose="020B0502040204020203" charset="0"/>
              </a:rPr>
              <a:t>”</a:t>
            </a: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这样已经很有趣了。</a:t>
            </a:r>
            <a:r>
              <a:rPr lang="en-US" altLang="zh-CN" sz="900" dirty="0">
                <a:latin typeface="Leelawadee UI" panose="020B0502040204020203" charset="0"/>
                <a:ea typeface="Microsoft YaHei" panose="020B0503020204020204" pitchFamily="34" charset="-122"/>
                <a:cs typeface="Leelawadee UI" panose="020B0502040204020203" charset="0"/>
              </a:rPr>
              <a:t>”</a:t>
            </a: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哦。</a:t>
            </a:r>
            <a:r>
              <a:rPr lang="en-US" altLang="zh-CN" sz="900" dirty="0">
                <a:latin typeface="Leelawadee UI" panose="020B0502040204020203" charset="0"/>
                <a:ea typeface="Microsoft YaHei" panose="020B0503020204020204" pitchFamily="34" charset="-122"/>
                <a:cs typeface="Leelawadee UI" panose="020B0502040204020203" charset="0"/>
              </a:rPr>
              <a:t>”</a:t>
            </a: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他的表情写满了不屑，仿佛在说：</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这种谁都能走的路线有什么乐趣？</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他还自豪地说道自己也攀登冬山。</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其实，我在二十多岁时也曾攀登过冬山和岩壁，对它们的魅力并不否定。但将攀岩、冬山等挑战性登山和自然步道放在等级制度中进行比较，原本就是错误的。二者除了同属山岳地带外，几乎没有任何共通点。就好比在代代木公园的田径场跑</a:t>
            </a:r>
            <a:r>
              <a:rPr lang="en-US" altLang="zh-CN" sz="900" dirty="0">
                <a:latin typeface="Leelawadee UI" panose="020B0502040204020203" charset="0"/>
                <a:ea typeface="Microsoft YaHei" panose="020B0503020204020204" pitchFamily="34" charset="-122"/>
                <a:cs typeface="Leelawadee UI" panose="020B0502040204020203" charset="0"/>
              </a:rPr>
              <a:t>400</a:t>
            </a:r>
            <a:r>
              <a:rPr lang="zh-CN" altLang="en-US" sz="900" dirty="0">
                <a:latin typeface="Leelawadee UI" panose="020B0502040204020203" charset="0"/>
                <a:ea typeface="Microsoft YaHei" panose="020B0503020204020204" pitchFamily="34" charset="-122"/>
                <a:cs typeface="Leelawadee UI" panose="020B0502040204020203" charset="0"/>
              </a:rPr>
              <a:t>米的人，嘲笑在代代木公园散步的人一样。</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在登山时，常会遇到这样的人</a:t>
            </a:r>
            <a:r>
              <a:rPr lang="en-US" altLang="zh-CN" sz="900" dirty="0">
                <a:latin typeface="Leelawadee UI" panose="020B0502040204020203" charset="0"/>
                <a:ea typeface="Microsoft YaHei" panose="020B0503020204020204" pitchFamily="34" charset="-122"/>
                <a:cs typeface="Leelawadee UI" panose="020B0502040204020203" charset="0"/>
              </a:rPr>
              <a:t>——</a:t>
            </a: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在休息区寻找交谈对象的年长男性，专门搭话独自行动的年轻女性。一开始，他们会稍微听听对方的故事，但很快就变成了自己炫耀的舞台。</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你登过奥穗高吗？我去年二次登顶了。</a:t>
            </a:r>
            <a:r>
              <a:rPr lang="en-US" altLang="zh-CN" sz="900" dirty="0">
                <a:latin typeface="Leelawadee UI" panose="020B0502040204020203" charset="0"/>
                <a:ea typeface="Microsoft YaHei" panose="020B0503020204020204" pitchFamily="34" charset="-122"/>
                <a:cs typeface="Leelawadee UI" panose="020B0502040204020203" charset="0"/>
              </a:rPr>
              <a:t>”</a:t>
            </a: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去过北岳吗？</a:t>
            </a:r>
            <a:r>
              <a:rPr lang="en-US" altLang="zh-CN" sz="900" dirty="0">
                <a:latin typeface="Leelawadee UI" panose="020B0502040204020203" charset="0"/>
                <a:ea typeface="Microsoft YaHei" panose="020B0503020204020204" pitchFamily="34" charset="-122"/>
                <a:cs typeface="Leelawadee UI" panose="020B0502040204020203" charset="0"/>
              </a:rPr>
              <a:t>”</a:t>
            </a: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日本百名山我已经爬了</a:t>
            </a:r>
            <a:r>
              <a:rPr lang="en-US" altLang="zh-CN" sz="900" dirty="0">
                <a:latin typeface="Leelawadee UI" panose="020B0502040204020203" charset="0"/>
                <a:ea typeface="Microsoft YaHei" panose="020B0503020204020204" pitchFamily="34" charset="-122"/>
                <a:cs typeface="Leelawadee UI" panose="020B0502040204020203" charset="0"/>
              </a:rPr>
              <a:t>80</a:t>
            </a:r>
            <a:r>
              <a:rPr lang="zh-CN" altLang="en-US" sz="900" dirty="0">
                <a:latin typeface="Leelawadee UI" panose="020B0502040204020203" charset="0"/>
                <a:ea typeface="Microsoft YaHei" panose="020B0503020204020204" pitchFamily="34" charset="-122"/>
                <a:cs typeface="Leelawadee UI" panose="020B0502040204020203" charset="0"/>
              </a:rPr>
              <a:t>座了。</a:t>
            </a:r>
            <a:r>
              <a:rPr lang="en-US" altLang="zh-CN" sz="900" dirty="0">
                <a:latin typeface="Leelawadee UI" panose="020B0502040204020203" charset="0"/>
                <a:ea typeface="Microsoft YaHei" panose="020B0503020204020204" pitchFamily="34" charset="-122"/>
                <a:cs typeface="Leelawadee UI" panose="020B0502040204020203" charset="0"/>
              </a:rPr>
              <a:t>”</a:t>
            </a: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然后开始滔滔不绝地</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登山自夸</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实际上，这个</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日本百名山</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正是最让人头疼的来源之一。以登顶众多山峰为目标的人被称为</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顶峰猎人</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a:t>
            </a:r>
            <a:r>
              <a:rPr lang="en-US" altLang="zh-CN" sz="900" dirty="0">
                <a:latin typeface="Leelawadee UI" panose="020B0502040204020203" charset="0"/>
                <a:ea typeface="Microsoft YaHei" panose="020B0503020204020204" pitchFamily="34" charset="-122"/>
                <a:cs typeface="Leelawadee UI" panose="020B0502040204020203" charset="0"/>
              </a:rPr>
              <a:t>Peak Hunter</a:t>
            </a:r>
            <a:r>
              <a:rPr lang="zh-CN" altLang="en-US" sz="900" dirty="0">
                <a:latin typeface="Leelawadee UI" panose="020B0502040204020203" charset="0"/>
                <a:ea typeface="Microsoft YaHei" panose="020B0503020204020204" pitchFamily="34" charset="-122"/>
                <a:cs typeface="Leelawadee UI" panose="020B0502040204020203" charset="0"/>
              </a:rPr>
              <a:t>）。顶峰猎本身只是个人兴趣，并无可厚非，但其中相当一部分人喜欢在山里</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攀比</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。如果遇到有人问你</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百名山里你登了几座？</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那可要小心了。</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许多登山者认为，海拔高、岩稜险峻、环境严酷的山才是</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更高级</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更厉害</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的山。实际上，看看各种</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想要攀登的山排行榜</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之类的网络文章，富士山、枪岳、奥穗高岳、剑岳、北岳、白马岳等几乎总是榜上有名。</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这些山当然魅力非凡，我对此并无异议。但当我看到这些排行榜时，总会产生一种微妙的感觉</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它们实在太刻板了。富士山和枪岳的确是很棒的山峰，但如果只想登这些知名的山，那就像去高级法式料理餐厅时，菜单上只有主菜一样。没有节奏变化、没有回味，很快就会感到疲惫和厌倦。</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百名山、富士山、枪岳固然不错，但为何不尝试用不同的标准来选择山峰和路线呢？</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最后，第三个</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平坦</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，意味着更轻松随意地享受登山。</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当然，完善的防止迷路和遇险的对策，以及对自身能力的准确评估，是极为重要的前提。但在此基础上，应该怀有一种</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有空就去山里随便走走吧</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的轻松心态。</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在村庄等聚落附近，有些山经常有人进出，挖竹笋、采蘑菇，这类山被称为</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里山</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。在海拔数百米的地方行走时，常会遇到当地人。他们不是以登山的严肃姿态，而是带着</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随便来走走</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的心情去爬山。我曾在奥武藏的山中遇到一位老先生，他对我说：</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我这二十年来，每天早晨都会登这座山。</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这让我惊讶不已</a:t>
            </a:r>
            <a:r>
              <a:rPr lang="en-US" altLang="zh-CN" sz="900" dirty="0">
                <a:latin typeface="Leelawadee UI" panose="020B0502040204020203" charset="0"/>
                <a:ea typeface="Microsoft YaHei" panose="020B0503020204020204" pitchFamily="34" charset="-122"/>
                <a:cs typeface="Leelawadee UI" panose="020B0502040204020203" charset="0"/>
              </a:rPr>
              <a:t>——</a:t>
            </a:r>
            <a:r>
              <a:rPr lang="zh-CN" altLang="en-US" sz="900" dirty="0">
                <a:latin typeface="Leelawadee UI" panose="020B0502040204020203" charset="0"/>
                <a:ea typeface="Microsoft YaHei" panose="020B0503020204020204" pitchFamily="34" charset="-122"/>
                <a:cs typeface="Leelawadee UI" panose="020B0502040204020203" charset="0"/>
              </a:rPr>
              <a:t>登山已经完全成为了他日常的一部分。</a:t>
            </a:r>
            <a:endParaRPr lang="zh-CN" altLang="en-US"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9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900" dirty="0">
                <a:latin typeface="Leelawadee UI" panose="020B0502040204020203" charset="0"/>
                <a:ea typeface="Microsoft YaHei" panose="020B0503020204020204" pitchFamily="34" charset="-122"/>
                <a:cs typeface="Leelawadee UI" panose="020B0502040204020203" charset="0"/>
              </a:rPr>
              <a:t>我希望能够学习这种轻松随意的登山态度。（当然，防止迷路的准备依然是必要的，同时也要告诉家人自己要去哪里，谨慎行事，这一点必须再次强调。）</a:t>
            </a:r>
            <a:endParaRPr lang="zh-CN" altLang="en-US" sz="900" dirty="0">
              <a:latin typeface="Leelawadee UI" panose="020B0502040204020203" charset="0"/>
              <a:ea typeface="Microsoft YaHei" panose="020B0503020204020204" pitchFamily="34" charset="-122"/>
              <a:cs typeface="Leelawadee UI" panose="020B0502040204020203" charset="0"/>
            </a:endParaRPr>
          </a:p>
        </p:txBody>
      </p:sp>
      <p:sp>
        <p:nvSpPr>
          <p:cNvPr id="12" name="object 2"/>
          <p:cNvSpPr txBox="1"/>
          <p:nvPr/>
        </p:nvSpPr>
        <p:spPr>
          <a:xfrm>
            <a:off x="2781935" y="106045"/>
            <a:ext cx="4566920" cy="1172845"/>
          </a:xfrm>
          <a:prstGeom prst="rect">
            <a:avLst/>
          </a:prstGeom>
        </p:spPr>
        <p:txBody>
          <a:bodyPr vert="horz" wrap="square" lIns="0" tIns="12065" rIns="0" bIns="0" rtlCol="0">
            <a:spAutoFit/>
          </a:bodyPr>
          <a:lstStyle/>
          <a:p>
            <a:pPr marL="12700">
              <a:lnSpc>
                <a:spcPct val="100000"/>
              </a:lnSpc>
              <a:spcBef>
                <a:spcPts val="9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a:latin typeface="Meiryo UI" panose="020B0604030504040204" pitchFamily="50" charset="-128"/>
                <a:ea typeface="Meiryo UI" panose="020B0604030504040204" pitchFamily="50" charset="-128"/>
                <a:cs typeface="Meiryo UI" panose="020B0604030504040204" pitchFamily="50" charset="-128"/>
              </a:rPr>
              <a:t>書名】</a:t>
            </a:r>
            <a:endParaRPr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フラット登山</a:t>
            </a:r>
            <a:endParaRPr lang="ja-JP" altLang="en-US" sz="700" spc="-5"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a:latin typeface="Meiryo UI" panose="020B0604030504040204" pitchFamily="50" charset="-128"/>
                <a:ea typeface="Meiryo UI" panose="020B0604030504040204" pitchFamily="50" charset="-128"/>
                <a:cs typeface="Meiryo UI" panose="020B0604030504040204" pitchFamily="50" charset="-128"/>
              </a:rPr>
              <a:t>ISBN】</a:t>
            </a:r>
            <a:endParaRPr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ts val="1170"/>
              </a:lnSpc>
            </a:pPr>
            <a:r>
              <a:rPr sz="700" spc="-5" dirty="0">
                <a:solidFill>
                  <a:srgbClr val="333333"/>
                </a:solidFill>
                <a:latin typeface="Meiryo UI" panose="020B0604030504040204" pitchFamily="50" charset="-128"/>
                <a:ea typeface="Meiryo UI" panose="020B0604030504040204" pitchFamily="50" charset="-128"/>
                <a:cs typeface="Calibri" panose="020F0502020204030204"/>
              </a:rPr>
              <a:t>978-4-7612-</a:t>
            </a:r>
            <a:r>
              <a:rPr lang="en-US" sz="700" spc="-5" dirty="0">
                <a:solidFill>
                  <a:srgbClr val="333333"/>
                </a:solidFill>
                <a:latin typeface="Meiryo UI" panose="020B0604030504040204" pitchFamily="50" charset="-128"/>
                <a:ea typeface="Meiryo UI" panose="020B0604030504040204" pitchFamily="50" charset="-128"/>
                <a:cs typeface="Calibri" panose="020F0502020204030204"/>
              </a:rPr>
              <a:t>7801‐4</a:t>
            </a:r>
            <a:endParaRPr sz="700" spc="-5" dirty="0">
              <a:solidFill>
                <a:srgbClr val="333333"/>
              </a:solidFill>
              <a:latin typeface="Meiryo UI" panose="020B0604030504040204" pitchFamily="50" charset="-128"/>
              <a:ea typeface="Meiryo UI" panose="020B0604030504040204" pitchFamily="50" charset="-128"/>
              <a:cs typeface="Calibri" panose="020F0502020204030204"/>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err="1">
                <a:latin typeface="Meiryo UI" panose="020B0604030504040204" pitchFamily="50" charset="-128"/>
                <a:ea typeface="Meiryo UI" panose="020B0604030504040204" pitchFamily="50" charset="-128"/>
                <a:cs typeface="Meiryo UI" panose="020B0604030504040204" pitchFamily="50" charset="-128"/>
              </a:rPr>
              <a:t>著者</a:t>
            </a:r>
            <a:r>
              <a:rPr sz="700" b="1" spc="-5" dirty="0">
                <a:latin typeface="Meiryo UI" panose="020B0604030504040204" pitchFamily="50" charset="-128"/>
                <a:ea typeface="Meiryo UI" panose="020B0604030504040204" pitchFamily="50" charset="-128"/>
                <a:cs typeface="Meiryo UI" panose="020B0604030504040204" pitchFamily="50" charset="-128"/>
              </a:rPr>
              <a:t>】</a:t>
            </a:r>
            <a:endParaRPr lang="en-US" sz="700" b="1" spc="-5"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spcBef>
                <a:spcPts val="65"/>
              </a:spcBef>
            </a:pPr>
            <a:r>
              <a:rPr lang="zh-CN" altLang="en-US" sz="700" spc="-5" dirty="0">
                <a:solidFill>
                  <a:srgbClr val="333333"/>
                </a:solidFill>
                <a:latin typeface="Meiryo UI" panose="020B0604030504040204" pitchFamily="50" charset="-128"/>
                <a:ea typeface="Meiryo UI" panose="020B0604030504040204" pitchFamily="50" charset="-128"/>
                <a:cs typeface="Calibri" panose="020F0502020204030204"/>
              </a:rPr>
              <a:t>佐々木俊尚</a:t>
            </a:r>
            <a:endParaRPr lang="zh-CN" altLang="en-US" sz="700" spc="-5" dirty="0">
              <a:solidFill>
                <a:srgbClr val="333333"/>
              </a:solidFill>
              <a:latin typeface="Meiryo UI" panose="020B0604030504040204" pitchFamily="50" charset="-128"/>
              <a:ea typeface="Meiryo UI" panose="020B0604030504040204" pitchFamily="50" charset="-128"/>
              <a:cs typeface="Calibri" panose="020F0502020204030204"/>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10" dirty="0">
                <a:latin typeface="Meiryo UI" panose="020B0604030504040204" pitchFamily="50" charset="-128"/>
                <a:ea typeface="Meiryo UI" panose="020B0604030504040204" pitchFamily="50" charset="-128"/>
                <a:cs typeface="Meiryo UI" panose="020B0604030504040204" pitchFamily="50" charset="-128"/>
              </a:rPr>
              <a:t>page</a:t>
            </a:r>
            <a:r>
              <a:rPr sz="700" b="1" spc="-10" dirty="0">
                <a:latin typeface="Meiryo UI" panose="020B0604030504040204" pitchFamily="50" charset="-128"/>
                <a:ea typeface="Meiryo UI" panose="020B0604030504040204" pitchFamily="50" charset="-128"/>
                <a:cs typeface="SimSun" panose="02010600030101010101" pitchFamily="2" charset="-122"/>
              </a:rPr>
              <a:t>】</a:t>
            </a:r>
            <a:endParaRPr lang="en-US" sz="700" dirty="0">
              <a:latin typeface="Meiryo UI" panose="020B0604030504040204" pitchFamily="50" charset="-128"/>
              <a:ea typeface="Meiryo UI" panose="020B0604030504040204" pitchFamily="50" charset="-128"/>
              <a:cs typeface="SimSun" panose="02010600030101010101" pitchFamily="2" charset="-122"/>
            </a:endParaRPr>
          </a:p>
          <a:p>
            <a:pPr marL="12700">
              <a:lnSpc>
                <a:spcPct val="100000"/>
              </a:lnSpc>
              <a:spcBef>
                <a:spcPts val="65"/>
              </a:spcBef>
            </a:pPr>
            <a:r>
              <a:rPr lang="en-US" sz="700" dirty="0">
                <a:latin typeface="Meiryo UI" panose="020B0604030504040204" pitchFamily="50" charset="-128"/>
                <a:ea typeface="Meiryo UI" panose="020B0604030504040204" pitchFamily="50" charset="-128"/>
                <a:cs typeface="Meiryo UI" panose="020B0604030504040204" pitchFamily="50" charset="-128"/>
              </a:rPr>
              <a:t>448</a:t>
            </a:r>
            <a:endParaRPr lang="en-US"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err="1">
                <a:latin typeface="Meiryo UI" panose="020B0604030504040204" pitchFamily="50" charset="-128"/>
                <a:ea typeface="Meiryo UI" panose="020B0604030504040204" pitchFamily="50" charset="-128"/>
                <a:cs typeface="Meiryo UI" panose="020B0604030504040204" pitchFamily="50" charset="-128"/>
              </a:rPr>
              <a:t>発行年</a:t>
            </a:r>
            <a:r>
              <a:rPr lang="ja-JP" altLang="en-US" sz="700" b="1" spc="-5"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700" b="1" spc="-5" dirty="0">
                <a:latin typeface="Meiryo UI" panose="020B0604030504040204" pitchFamily="50" charset="-128"/>
                <a:ea typeface="Meiryo UI" panose="020B0604030504040204" pitchFamily="50" charset="-128"/>
                <a:cs typeface="Meiryo UI" panose="020B0604030504040204" pitchFamily="50" charset="-128"/>
              </a:rPr>
              <a:t>】</a:t>
            </a:r>
            <a:endParaRPr lang="ja-JP" altLang="en-US"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lang="en-US" altLang="ja-JP" sz="700" dirty="0">
                <a:latin typeface="Meiryo UI" panose="020B0604030504040204" pitchFamily="50" charset="-128"/>
                <a:ea typeface="Meiryo UI" panose="020B0604030504040204" pitchFamily="50" charset="-128"/>
                <a:cs typeface="Meiryo UI" panose="020B0604030504040204" pitchFamily="50" charset="-128"/>
              </a:rPr>
              <a:t>2025</a:t>
            </a: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700" spc="-5" dirty="0">
                <a:latin typeface="Meiryo UI" panose="020B0604030504040204" pitchFamily="50" charset="-128"/>
                <a:ea typeface="Meiryo UI" panose="020B0604030504040204" pitchFamily="50" charset="-128"/>
                <a:cs typeface="Meiryo UI" panose="020B0604030504040204" pitchFamily="50" charset="-128"/>
              </a:rPr>
              <a:t>4</a:t>
            </a: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月</a:t>
            </a:r>
            <a:endParaRPr lang="ja-JP" altLang="en-US" sz="700" spc="-5"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3"/>
          <p:cNvSpPr/>
          <p:nvPr>
            <p:custDataLst>
              <p:tags r:id="rId1"/>
            </p:custDataLst>
          </p:nvPr>
        </p:nvSpPr>
        <p:spPr>
          <a:xfrm>
            <a:off x="4833346" y="500984"/>
            <a:ext cx="1316374" cy="338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pick up</a:t>
            </a:r>
            <a:endParaRPr kumimoji="1" lang="ja-JP" altLang="en-US" dirty="0"/>
          </a:p>
        </p:txBody>
      </p:sp>
      <p:pic>
        <p:nvPicPr>
          <p:cNvPr id="3" name="图片 2"/>
          <p:cNvPicPr>
            <a:picLocks noChangeAspect="1"/>
          </p:cNvPicPr>
          <p:nvPr/>
        </p:nvPicPr>
        <p:blipFill>
          <a:blip r:embed="rId2"/>
          <a:stretch>
            <a:fillRect/>
          </a:stretch>
        </p:blipFill>
        <p:spPr>
          <a:xfrm>
            <a:off x="918845" y="47625"/>
            <a:ext cx="851535" cy="1231265"/>
          </a:xfrm>
          <a:prstGeom prst="rect">
            <a:avLst/>
          </a:prstGeom>
        </p:spPr>
      </p:pic>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108407" y="1336676"/>
            <a:ext cx="6547206" cy="7976235"/>
          </a:xfrm>
          <a:prstGeom prst="rect">
            <a:avLst/>
          </a:prstGeom>
        </p:spPr>
        <p:txBody>
          <a:bodyPr vert="horz" wrap="square" lIns="0" tIns="12700" rIns="0" bIns="0" rtlCol="0">
            <a:spAutoFit/>
          </a:bodyPr>
          <a:lstStyle/>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如何选择适合步行山路与车道的鞋子</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适合</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平缓登山</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的鞋子是什么？</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在讨论适合普通登山的鞋子时，我们通常考虑的是登山靴，但如果将这种思维方式直接套用到</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平缓登山</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（即主要在较为平坦的山地步道行走，而非陡峭登山）的场景中，可能并不合适。</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最关键的区别在于，普通登山主要是在泥土或岩石构成的山道上行走，而</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平缓登山</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则不仅包括登山道，还会涉及未铺装的林道以及铺装过的车道。</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当然，即使在普通登山中，行走车道的情况也并不少见。比如，从最近的火车站、公交站或停车场步行至登山道入口的过程，可能就要走一段车道。然而，这种车道步行通常被视为</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额外的</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部分，有时登山者甚至会准备一双轻便的运动鞋专门用来走这段路，但这并不是主力鞋款。</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然而，在</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平缓登山</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中，车道步行并不是额外的部分，而是其正式组成部分之一。此外，有时路线甚至不会涉及登山道，而是包括在海岸线上行走、踩着沙滩前进，或者在田间小路上穿行等等。这些都是</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平缓登山</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的一部分。</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因此，</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平缓登山</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所需的鞋子必须具备适应各种路面的能力。如果穿厚重的登山靴，在车道上长时间行走可能会导致脚部疼痛。但如果选择普通运动鞋，又可能无法应对湿滑或泥泞的登山路段。那么，到底应该穿什么样的鞋子呢？</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如果预算充足，最理想的选择</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如果预算不是问题，那么市场上确实存在一款既适合</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平缓登山</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又性能出色的登山鞋，那就是意大利登山鞋品牌</a:t>
            </a:r>
            <a:r>
              <a:rPr lang="en-US" altLang="zh-CN" sz="800" dirty="0">
                <a:latin typeface="Leelawadee UI" panose="020B0502040204020203" charset="0"/>
                <a:ea typeface="Microsoft YaHei" panose="020B0503020204020204" pitchFamily="34" charset="-122"/>
                <a:cs typeface="Leelawadee UI" panose="020B0502040204020203" charset="0"/>
              </a:rPr>
              <a:t> La Sportiva </a:t>
            </a:r>
            <a:r>
              <a:rPr lang="zh-CN" altLang="en-US" sz="800" dirty="0">
                <a:latin typeface="Leelawadee UI" panose="020B0502040204020203" charset="0"/>
                <a:ea typeface="Microsoft YaHei" panose="020B0503020204020204" pitchFamily="34" charset="-122"/>
                <a:cs typeface="Leelawadee UI" panose="020B0502040204020203" charset="0"/>
              </a:rPr>
              <a:t>的</a:t>
            </a:r>
            <a:r>
              <a:rPr lang="en-US" altLang="zh-CN" sz="800" dirty="0">
                <a:latin typeface="Leelawadee UI" panose="020B0502040204020203" charset="0"/>
                <a:ea typeface="Microsoft YaHei" panose="020B0503020204020204" pitchFamily="34" charset="-122"/>
                <a:cs typeface="Leelawadee UI" panose="020B0502040204020203" charset="0"/>
              </a:rPr>
              <a:t> Equilibrium </a:t>
            </a:r>
            <a:r>
              <a:rPr lang="zh-CN" altLang="en-US" sz="800" dirty="0">
                <a:latin typeface="Leelawadee UI" panose="020B0502040204020203" charset="0"/>
                <a:ea typeface="Microsoft YaHei" panose="020B0503020204020204" pitchFamily="34" charset="-122"/>
                <a:cs typeface="Leelawadee UI" panose="020B0502040204020203" charset="0"/>
              </a:rPr>
              <a:t>系列。</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从外观上看，这款鞋属于典型的高山靴，设计用于攀登冰壁或冬季登山，单只鞋的重量高达</a:t>
            </a:r>
            <a:r>
              <a:rPr lang="en-US" altLang="zh-CN" sz="800" dirty="0">
                <a:latin typeface="Leelawadee UI" panose="020B0502040204020203" charset="0"/>
                <a:ea typeface="Microsoft YaHei" panose="020B0503020204020204" pitchFamily="34" charset="-122"/>
                <a:cs typeface="Leelawadee UI" panose="020B0502040204020203" charset="0"/>
              </a:rPr>
              <a:t> 630 </a:t>
            </a:r>
            <a:r>
              <a:rPr lang="zh-CN" altLang="en-US" sz="800" dirty="0">
                <a:latin typeface="Leelawadee UI" panose="020B0502040204020203" charset="0"/>
                <a:ea typeface="Microsoft YaHei" panose="020B0503020204020204" pitchFamily="34" charset="-122"/>
                <a:cs typeface="Leelawadee UI" panose="020B0502040204020203" charset="0"/>
              </a:rPr>
              <a:t>克，非常厚重。然而，令人惊讶的是，即便在铺装车道上行走，</a:t>
            </a:r>
            <a:r>
              <a:rPr lang="en-US" altLang="zh-CN" sz="800" dirty="0">
                <a:latin typeface="Leelawadee UI" panose="020B0502040204020203" charset="0"/>
                <a:ea typeface="Microsoft YaHei" panose="020B0503020204020204" pitchFamily="34" charset="-122"/>
                <a:cs typeface="Leelawadee UI" panose="020B0502040204020203" charset="0"/>
              </a:rPr>
              <a:t>Equilibrium </a:t>
            </a:r>
            <a:r>
              <a:rPr lang="zh-CN" altLang="en-US" sz="800" dirty="0">
                <a:latin typeface="Leelawadee UI" panose="020B0502040204020203" charset="0"/>
                <a:ea typeface="Microsoft YaHei" panose="020B0503020204020204" pitchFamily="34" charset="-122"/>
                <a:cs typeface="Leelawadee UI" panose="020B0502040204020203" charset="0"/>
              </a:rPr>
              <a:t>也非常舒适，甚至适合在东京市区随意散步。</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其特殊的鞋底设计能够适应多种地面条件，不仅让走在车道上变得轻松，还能在日本登山道特有的树根裸露、湿滑落叶堆积的环境下提供惊人的抓地力。因此，在登山圈中，</a:t>
            </a:r>
            <a:r>
              <a:rPr lang="en-US" altLang="zh-CN" sz="800" dirty="0">
                <a:latin typeface="Leelawadee UI" panose="020B0502040204020203" charset="0"/>
                <a:ea typeface="Microsoft YaHei" panose="020B0503020204020204" pitchFamily="34" charset="-122"/>
                <a:cs typeface="Leelawadee UI" panose="020B0502040204020203" charset="0"/>
              </a:rPr>
              <a:t>Equilibrium </a:t>
            </a:r>
            <a:r>
              <a:rPr lang="zh-CN" altLang="en-US" sz="800" dirty="0">
                <a:latin typeface="Leelawadee UI" panose="020B0502040204020203" charset="0"/>
                <a:ea typeface="Microsoft YaHei" panose="020B0503020204020204" pitchFamily="34" charset="-122"/>
                <a:cs typeface="Leelawadee UI" panose="020B0502040204020203" charset="0"/>
              </a:rPr>
              <a:t>备受推崇。</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但它并非完美选择</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然而，</a:t>
            </a:r>
            <a:r>
              <a:rPr lang="en-US" altLang="zh-CN" sz="800" dirty="0">
                <a:latin typeface="Leelawadee UI" panose="020B0502040204020203" charset="0"/>
                <a:ea typeface="Microsoft YaHei" panose="020B0503020204020204" pitchFamily="34" charset="-122"/>
                <a:cs typeface="Leelawadee UI" panose="020B0502040204020203" charset="0"/>
              </a:rPr>
              <a:t>Equilibrium </a:t>
            </a:r>
            <a:r>
              <a:rPr lang="zh-CN" altLang="en-US" sz="800" dirty="0">
                <a:latin typeface="Leelawadee UI" panose="020B0502040204020203" charset="0"/>
                <a:ea typeface="Microsoft YaHei" panose="020B0503020204020204" pitchFamily="34" charset="-122"/>
                <a:cs typeface="Leelawadee UI" panose="020B0502040204020203" charset="0"/>
              </a:rPr>
              <a:t>也有几个显著的缺点：</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价格昂贵</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售价高达</a:t>
            </a:r>
            <a:r>
              <a:rPr lang="en-US" altLang="zh-CN" sz="800" dirty="0">
                <a:latin typeface="Leelawadee UI" panose="020B0502040204020203" charset="0"/>
                <a:ea typeface="Microsoft YaHei" panose="020B0503020204020204" pitchFamily="34" charset="-122"/>
                <a:cs typeface="Leelawadee UI" panose="020B0502040204020203" charset="0"/>
              </a:rPr>
              <a:t> 60,000 </a:t>
            </a:r>
            <a:r>
              <a:rPr lang="zh-CN" altLang="en-US" sz="800" dirty="0">
                <a:latin typeface="Leelawadee UI" panose="020B0502040204020203" charset="0"/>
                <a:ea typeface="Microsoft YaHei" panose="020B0503020204020204" pitchFamily="34" charset="-122"/>
                <a:cs typeface="Leelawadee UI" panose="020B0502040204020203" charset="0"/>
              </a:rPr>
              <a:t>日元（约合人民币</a:t>
            </a:r>
            <a:r>
              <a:rPr lang="en-US" altLang="zh-CN" sz="800" dirty="0">
                <a:latin typeface="Leelawadee UI" panose="020B0502040204020203" charset="0"/>
                <a:ea typeface="Microsoft YaHei" panose="020B0503020204020204" pitchFamily="34" charset="-122"/>
                <a:cs typeface="Leelawadee UI" panose="020B0502040204020203" charset="0"/>
              </a:rPr>
              <a:t> 3,000 </a:t>
            </a:r>
            <a:r>
              <a:rPr lang="zh-CN" altLang="en-US" sz="800" dirty="0">
                <a:latin typeface="Leelawadee UI" panose="020B0502040204020203" charset="0"/>
                <a:ea typeface="Microsoft YaHei" panose="020B0503020204020204" pitchFamily="34" charset="-122"/>
                <a:cs typeface="Leelawadee UI" panose="020B0502040204020203" charset="0"/>
              </a:rPr>
              <a:t>元），并非所有人都愿意花这个价钱。</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体积大、重量重</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虽然在行走时并不会特别感觉到鞋子的重量，但一旦结束行程，泡完温泉、蒸完桑拿，准备换鞋回家时，就会觉得这双鞋过于笨重，放进背包里也会成为累赘。</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因此，</a:t>
            </a:r>
            <a:r>
              <a:rPr lang="en-US" altLang="zh-CN" sz="800" dirty="0">
                <a:latin typeface="Leelawadee UI" panose="020B0502040204020203" charset="0"/>
                <a:ea typeface="Microsoft YaHei" panose="020B0503020204020204" pitchFamily="34" charset="-122"/>
                <a:cs typeface="Leelawadee UI" panose="020B0502040204020203" charset="0"/>
              </a:rPr>
              <a:t>Equilibrium </a:t>
            </a:r>
            <a:r>
              <a:rPr lang="zh-CN" altLang="en-US" sz="800" dirty="0">
                <a:latin typeface="Leelawadee UI" panose="020B0502040204020203" charset="0"/>
                <a:ea typeface="Microsoft YaHei" panose="020B0503020204020204" pitchFamily="34" charset="-122"/>
                <a:cs typeface="Leelawadee UI" panose="020B0502040204020203" charset="0"/>
              </a:rPr>
              <a:t>并不适合所有人。那么，对于大多数</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平缓登山</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爱好者来说，该如何选择合适的鞋子呢？</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重新审视登山鞋的分类</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在解答这个问题之前，不妨先看看市场上关于登山鞋的定义。翻阅登山入门书籍或相关媒体，你可能会发现以下几种分类方式：</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有的书籍会说</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要选择牢固的登山鞋</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，但这句话几乎没有实际信息量。</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也有的书籍建议选择</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高帮的轻登山鞋</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，但这种术语本身已经过时。</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许多网站会将登山鞋分为</a:t>
            </a:r>
            <a:r>
              <a:rPr lang="en-US" altLang="zh-CN" sz="800" dirty="0">
                <a:latin typeface="Leelawadee UI" panose="020B0502040204020203" charset="0"/>
                <a:ea typeface="Microsoft YaHei" panose="020B0503020204020204" pitchFamily="34" charset="-122"/>
                <a:cs typeface="Leelawadee UI" panose="020B0502040204020203" charset="0"/>
              </a:rPr>
              <a:t> </a:t>
            </a:r>
            <a:r>
              <a:rPr lang="zh-CN" altLang="en-US" sz="800" dirty="0">
                <a:latin typeface="Leelawadee UI" panose="020B0502040204020203" charset="0"/>
                <a:ea typeface="Microsoft YaHei" panose="020B0503020204020204" pitchFamily="34" charset="-122"/>
                <a:cs typeface="Leelawadee UI" panose="020B0502040204020203" charset="0"/>
              </a:rPr>
              <a:t>徒步鞋（</a:t>
            </a:r>
            <a:r>
              <a:rPr lang="en-US" altLang="zh-CN" sz="800" dirty="0">
                <a:latin typeface="Leelawadee UI" panose="020B0502040204020203" charset="0"/>
                <a:ea typeface="Microsoft YaHei" panose="020B0503020204020204" pitchFamily="34" charset="-122"/>
                <a:cs typeface="Leelawadee UI" panose="020B0502040204020203" charset="0"/>
              </a:rPr>
              <a:t>Trekking Shoes</a:t>
            </a:r>
            <a:r>
              <a:rPr lang="zh-CN" altLang="en-US" sz="800" dirty="0">
                <a:latin typeface="Leelawadee UI" panose="020B0502040204020203" charset="0"/>
                <a:ea typeface="Microsoft YaHei" panose="020B0503020204020204" pitchFamily="34" charset="-122"/>
                <a:cs typeface="Leelawadee UI" panose="020B0502040204020203" charset="0"/>
              </a:rPr>
              <a:t>）、健行鞋（</a:t>
            </a:r>
            <a:r>
              <a:rPr lang="en-US" altLang="zh-CN" sz="800" dirty="0">
                <a:latin typeface="Leelawadee UI" panose="020B0502040204020203" charset="0"/>
                <a:ea typeface="Microsoft YaHei" panose="020B0503020204020204" pitchFamily="34" charset="-122"/>
                <a:cs typeface="Leelawadee UI" panose="020B0502040204020203" charset="0"/>
              </a:rPr>
              <a:t>Hiking Shoes</a:t>
            </a:r>
            <a:r>
              <a:rPr lang="zh-CN" altLang="en-US" sz="800" dirty="0">
                <a:latin typeface="Leelawadee UI" panose="020B0502040204020203" charset="0"/>
                <a:ea typeface="Microsoft YaHei" panose="020B0503020204020204" pitchFamily="34" charset="-122"/>
                <a:cs typeface="Leelawadee UI" panose="020B0502040204020203" charset="0"/>
              </a:rPr>
              <a:t>）和高山靴（</a:t>
            </a:r>
            <a:r>
              <a:rPr lang="en-US" altLang="zh-CN" sz="800" dirty="0">
                <a:latin typeface="Leelawadee UI" panose="020B0502040204020203" charset="0"/>
                <a:ea typeface="Microsoft YaHei" panose="020B0503020204020204" pitchFamily="34" charset="-122"/>
                <a:cs typeface="Leelawadee UI" panose="020B0502040204020203" charset="0"/>
              </a:rPr>
              <a:t>Alpine Boots</a:t>
            </a:r>
            <a:r>
              <a:rPr lang="zh-CN" altLang="en-US" sz="800" dirty="0">
                <a:latin typeface="Leelawadee UI" panose="020B0502040204020203" charset="0"/>
                <a:ea typeface="Microsoft YaHei" panose="020B0503020204020204" pitchFamily="34" charset="-122"/>
                <a:cs typeface="Leelawadee UI" panose="020B0502040204020203" charset="0"/>
              </a:rPr>
              <a:t>），并建议</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徒步鞋适用于轻度登山，而高山靴适用于专业登山</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然而，这些分类并不完全准确。例如，高山靴（</a:t>
            </a:r>
            <a:r>
              <a:rPr lang="en-US" altLang="zh-CN" sz="800" dirty="0">
                <a:latin typeface="Leelawadee UI" panose="020B0502040204020203" charset="0"/>
                <a:ea typeface="Microsoft YaHei" panose="020B0503020204020204" pitchFamily="34" charset="-122"/>
                <a:cs typeface="Leelawadee UI" panose="020B0502040204020203" charset="0"/>
              </a:rPr>
              <a:t>Alpine Boots</a:t>
            </a:r>
            <a:r>
              <a:rPr lang="zh-CN" altLang="en-US" sz="800" dirty="0">
                <a:latin typeface="Leelawadee UI" panose="020B0502040204020203" charset="0"/>
                <a:ea typeface="Microsoft YaHei" panose="020B0503020204020204" pitchFamily="34" charset="-122"/>
                <a:cs typeface="Leelawadee UI" panose="020B0502040204020203" charset="0"/>
              </a:rPr>
              <a:t>）本质上是为雪山和岩壁攀登设计的，具备防寒防水功能，并可以安装冰爪。它们主要用于寒冷环境下的登山，只有在长途重装徒步穿越（如长时间的帐篷露营登山）时才有必要使用。</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另一方面，</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健行鞋（</a:t>
            </a:r>
            <a:r>
              <a:rPr lang="en-US" altLang="zh-CN" sz="800" dirty="0">
                <a:latin typeface="Leelawadee UI" panose="020B0502040204020203" charset="0"/>
                <a:ea typeface="Microsoft YaHei" panose="020B0503020204020204" pitchFamily="34" charset="-122"/>
                <a:cs typeface="Leelawadee UI" panose="020B0502040204020203" charset="0"/>
              </a:rPr>
              <a:t>Hiking Shoes</a:t>
            </a:r>
            <a:r>
              <a:rPr lang="zh-CN" altLang="en-US" sz="800" dirty="0">
                <a:latin typeface="Leelawadee UI" panose="020B0502040204020203" charset="0"/>
                <a:ea typeface="Microsoft YaHei" panose="020B0503020204020204" pitchFamily="34" charset="-122"/>
                <a:cs typeface="Leelawadee UI" panose="020B0502040204020203" charset="0"/>
              </a:rPr>
              <a:t>）</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的定义也相当模糊。有些人认为它是介于运动鞋和徒步鞋之间的鞋款，但这种描述并不够清晰。那么，究竟什么样的鞋子才适合</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平缓登山</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呢？</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健行</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到底意味着什么？</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不同人对</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健行（</a:t>
            </a:r>
            <a:r>
              <a:rPr lang="en-US" altLang="zh-CN" sz="800" dirty="0">
                <a:latin typeface="Leelawadee UI" panose="020B0502040204020203" charset="0"/>
                <a:ea typeface="Microsoft YaHei" panose="020B0503020204020204" pitchFamily="34" charset="-122"/>
                <a:cs typeface="Leelawadee UI" panose="020B0502040204020203" charset="0"/>
              </a:rPr>
              <a:t>Hiking</a:t>
            </a:r>
            <a:r>
              <a:rPr lang="zh-CN" altLang="en-US" sz="800" dirty="0">
                <a:latin typeface="Leelawadee UI" panose="020B0502040204020203" charset="0"/>
                <a:ea typeface="Microsoft YaHei" panose="020B0503020204020204" pitchFamily="34" charset="-122"/>
                <a:cs typeface="Leelawadee UI" panose="020B0502040204020203" charset="0"/>
              </a:rPr>
              <a:t>）</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的理解也存在差异。例如，一位有轻度登山经验的女性朋友表示：</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如果去爬高尾山，走泥土登山道算是登山，而走铺装的主干道上山则算是健行。</a:t>
            </a:r>
            <a:r>
              <a:rPr lang="en-US" altLang="zh-CN" sz="800" dirty="0">
                <a:latin typeface="Leelawadee UI" panose="020B0502040204020203" charset="0"/>
                <a:ea typeface="Microsoft YaHei" panose="020B0503020204020204" pitchFamily="34" charset="-122"/>
                <a:cs typeface="Leelawadee UI" panose="020B0502040204020203" charset="0"/>
              </a:rPr>
              <a:t>”</a:t>
            </a: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然而，在登山圈内，这种定义并不通用。以英文维基百科的</a:t>
            </a:r>
            <a:r>
              <a:rPr lang="en-US" altLang="zh-CN" sz="800" dirty="0">
                <a:latin typeface="Leelawadee UI" panose="020B0502040204020203" charset="0"/>
                <a:ea typeface="Microsoft YaHei" panose="020B0503020204020204" pitchFamily="34" charset="-122"/>
                <a:cs typeface="Leelawadee UI" panose="020B0502040204020203" charset="0"/>
              </a:rPr>
              <a:t>“Hiking”</a:t>
            </a:r>
            <a:r>
              <a:rPr lang="zh-CN" altLang="en-US" sz="800" dirty="0">
                <a:latin typeface="Leelawadee UI" panose="020B0502040204020203" charset="0"/>
                <a:ea typeface="Microsoft YaHei" panose="020B0503020204020204" pitchFamily="34" charset="-122"/>
                <a:cs typeface="Leelawadee UI" panose="020B0502040204020203" charset="0"/>
              </a:rPr>
              <a:t>词条为例，其中提到：</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健行指的是在乡间小道或步道上进行长时间、充满活力的步行。</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换句话说，国外的</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健行</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更强调长距离徒步，而非简单的轻松散步。</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近年来，日本也兴起了一股</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超轻量健行（</a:t>
            </a:r>
            <a:r>
              <a:rPr lang="en-US" altLang="zh-CN" sz="800" dirty="0">
                <a:latin typeface="Leelawadee UI" panose="020B0502040204020203" charset="0"/>
                <a:ea typeface="Microsoft YaHei" panose="020B0503020204020204" pitchFamily="34" charset="-122"/>
                <a:cs typeface="Leelawadee UI" panose="020B0502040204020203" charset="0"/>
              </a:rPr>
              <a:t>Ultralight Hiking</a:t>
            </a:r>
            <a:r>
              <a:rPr lang="zh-CN" altLang="en-US" sz="800" dirty="0">
                <a:latin typeface="Leelawadee UI" panose="020B0502040204020203" charset="0"/>
                <a:ea typeface="Microsoft YaHei" panose="020B0503020204020204" pitchFamily="34" charset="-122"/>
                <a:cs typeface="Leelawadee UI" panose="020B0502040204020203" charset="0"/>
              </a:rPr>
              <a:t>，简称</a:t>
            </a:r>
            <a:r>
              <a:rPr lang="en-US" altLang="zh-CN" sz="800" dirty="0">
                <a:latin typeface="Leelawadee UI" panose="020B0502040204020203" charset="0"/>
                <a:ea typeface="Microsoft YaHei" panose="020B0503020204020204" pitchFamily="34" charset="-122"/>
                <a:cs typeface="Leelawadee UI" panose="020B0502040204020203" charset="0"/>
              </a:rPr>
              <a:t> UL</a:t>
            </a:r>
            <a:r>
              <a:rPr lang="zh-CN" altLang="en-US" sz="800" dirty="0">
                <a:latin typeface="Leelawadee UI" panose="020B0502040204020203" charset="0"/>
                <a:ea typeface="Microsoft YaHei" panose="020B0503020204020204" pitchFamily="34" charset="-122"/>
                <a:cs typeface="Leelawadee UI" panose="020B0502040204020203" charset="0"/>
              </a:rPr>
              <a:t>）</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的潮流，即尽量减少装备重量，以更轻松的方式进行长距离徒步旅行。这一概念因</a:t>
            </a:r>
            <a:r>
              <a:rPr lang="en-US" altLang="zh-CN" sz="800" dirty="0">
                <a:latin typeface="Leelawadee UI" panose="020B0502040204020203" charset="0"/>
                <a:ea typeface="Microsoft YaHei" panose="020B0503020204020204" pitchFamily="34" charset="-122"/>
                <a:cs typeface="Leelawadee UI" panose="020B0502040204020203" charset="0"/>
              </a:rPr>
              <a:t> 2011 </a:t>
            </a:r>
            <a:r>
              <a:rPr lang="zh-CN" altLang="en-US" sz="800" dirty="0">
                <a:latin typeface="Leelawadee UI" panose="020B0502040204020203" charset="0"/>
                <a:ea typeface="Microsoft YaHei" panose="020B0503020204020204" pitchFamily="34" charset="-122"/>
                <a:cs typeface="Leelawadee UI" panose="020B0502040204020203" charset="0"/>
              </a:rPr>
              <a:t>年土屋智哉的书籍《超轻量健行》而广为人知，他在东京三鹰经营着一家专门销售超轻量徒步装备的店铺</a:t>
            </a:r>
            <a:r>
              <a:rPr lang="en-US" altLang="zh-CN" sz="800" dirty="0">
                <a:latin typeface="Leelawadee UI" panose="020B0502040204020203" charset="0"/>
                <a:ea typeface="Microsoft YaHei" panose="020B0503020204020204" pitchFamily="34" charset="-122"/>
                <a:cs typeface="Leelawadee UI" panose="020B0502040204020203" charset="0"/>
              </a:rPr>
              <a:t>“Hiker's Depot”</a:t>
            </a:r>
            <a:r>
              <a:rPr lang="zh-CN" altLang="en-US" sz="800" dirty="0">
                <a:latin typeface="Leelawadee UI" panose="020B0502040204020203" charset="0"/>
                <a:ea typeface="Microsoft YaHei" panose="020B0503020204020204" pitchFamily="34" charset="-122"/>
                <a:cs typeface="Leelawadee UI" panose="020B0502040204020203" charset="0"/>
              </a:rPr>
              <a:t>。</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那么，该选择哪种鞋子？</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综上所述，传统登山鞋的分类并不足以指导</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平缓登山</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的鞋子选择。需要兼顾登山道、林道、车道甚至沙滩等多种地形的鞋子，既不能太厚重，也不能太轻便，否则会在不同地面上产生不适。</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那么，究竟该如何选择最合适的鞋子呢？本书将在接下来的章节为你揭晓答案。</a:t>
            </a:r>
            <a:endParaRPr lang="zh-CN" altLang="en-US" sz="800" dirty="0">
              <a:latin typeface="Leelawadee UI" panose="020B0502040204020203" charset="0"/>
              <a:ea typeface="Microsoft YaHei" panose="020B0503020204020204" pitchFamily="34" charset="-122"/>
              <a:cs typeface="Leelawadee UI" panose="020B0502040204020203" charset="0"/>
            </a:endParaRPr>
          </a:p>
        </p:txBody>
      </p:sp>
      <p:sp>
        <p:nvSpPr>
          <p:cNvPr id="12" name="object 2"/>
          <p:cNvSpPr txBox="1"/>
          <p:nvPr/>
        </p:nvSpPr>
        <p:spPr>
          <a:xfrm>
            <a:off x="2781935" y="106045"/>
            <a:ext cx="4566920" cy="1172845"/>
          </a:xfrm>
          <a:prstGeom prst="rect">
            <a:avLst/>
          </a:prstGeom>
        </p:spPr>
        <p:txBody>
          <a:bodyPr vert="horz" wrap="square" lIns="0" tIns="12065" rIns="0" bIns="0" rtlCol="0">
            <a:spAutoFit/>
          </a:bodyPr>
          <a:lstStyle/>
          <a:p>
            <a:pPr marL="12700">
              <a:lnSpc>
                <a:spcPct val="100000"/>
              </a:lnSpc>
              <a:spcBef>
                <a:spcPts val="9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a:latin typeface="Meiryo UI" panose="020B0604030504040204" pitchFamily="50" charset="-128"/>
                <a:ea typeface="Meiryo UI" panose="020B0604030504040204" pitchFamily="50" charset="-128"/>
                <a:cs typeface="Meiryo UI" panose="020B0604030504040204" pitchFamily="50" charset="-128"/>
              </a:rPr>
              <a:t>書名】</a:t>
            </a:r>
            <a:endParaRPr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フラット登山</a:t>
            </a:r>
            <a:endParaRPr lang="ja-JP" altLang="en-US" sz="700" spc="-5"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a:latin typeface="Meiryo UI" panose="020B0604030504040204" pitchFamily="50" charset="-128"/>
                <a:ea typeface="Meiryo UI" panose="020B0604030504040204" pitchFamily="50" charset="-128"/>
                <a:cs typeface="Meiryo UI" panose="020B0604030504040204" pitchFamily="50" charset="-128"/>
              </a:rPr>
              <a:t>ISBN】</a:t>
            </a:r>
            <a:endParaRPr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ts val="1170"/>
              </a:lnSpc>
            </a:pPr>
            <a:r>
              <a:rPr sz="700" spc="-5" dirty="0">
                <a:solidFill>
                  <a:srgbClr val="333333"/>
                </a:solidFill>
                <a:latin typeface="Meiryo UI" panose="020B0604030504040204" pitchFamily="50" charset="-128"/>
                <a:ea typeface="Meiryo UI" panose="020B0604030504040204" pitchFamily="50" charset="-128"/>
                <a:cs typeface="Calibri" panose="020F0502020204030204"/>
              </a:rPr>
              <a:t>978-4-7612-</a:t>
            </a:r>
            <a:r>
              <a:rPr lang="en-US" sz="700" spc="-5" dirty="0">
                <a:solidFill>
                  <a:srgbClr val="333333"/>
                </a:solidFill>
                <a:latin typeface="Meiryo UI" panose="020B0604030504040204" pitchFamily="50" charset="-128"/>
                <a:ea typeface="Meiryo UI" panose="020B0604030504040204" pitchFamily="50" charset="-128"/>
                <a:cs typeface="Calibri" panose="020F0502020204030204"/>
              </a:rPr>
              <a:t>7801‐4</a:t>
            </a:r>
            <a:endParaRPr sz="700" spc="-5" dirty="0">
              <a:solidFill>
                <a:srgbClr val="333333"/>
              </a:solidFill>
              <a:latin typeface="Meiryo UI" panose="020B0604030504040204" pitchFamily="50" charset="-128"/>
              <a:ea typeface="Meiryo UI" panose="020B0604030504040204" pitchFamily="50" charset="-128"/>
              <a:cs typeface="Calibri" panose="020F0502020204030204"/>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err="1">
                <a:latin typeface="Meiryo UI" panose="020B0604030504040204" pitchFamily="50" charset="-128"/>
                <a:ea typeface="Meiryo UI" panose="020B0604030504040204" pitchFamily="50" charset="-128"/>
                <a:cs typeface="Meiryo UI" panose="020B0604030504040204" pitchFamily="50" charset="-128"/>
              </a:rPr>
              <a:t>著者</a:t>
            </a:r>
            <a:r>
              <a:rPr sz="700" b="1" spc="-5" dirty="0">
                <a:latin typeface="Meiryo UI" panose="020B0604030504040204" pitchFamily="50" charset="-128"/>
                <a:ea typeface="Meiryo UI" panose="020B0604030504040204" pitchFamily="50" charset="-128"/>
                <a:cs typeface="Meiryo UI" panose="020B0604030504040204" pitchFamily="50" charset="-128"/>
              </a:rPr>
              <a:t>】</a:t>
            </a:r>
            <a:endParaRPr lang="en-US" sz="700" b="1" spc="-5"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spcBef>
                <a:spcPts val="65"/>
              </a:spcBef>
            </a:pPr>
            <a:r>
              <a:rPr lang="zh-CN" altLang="en-US" sz="700" spc="-5" dirty="0">
                <a:solidFill>
                  <a:srgbClr val="333333"/>
                </a:solidFill>
                <a:latin typeface="Meiryo UI" panose="020B0604030504040204" pitchFamily="50" charset="-128"/>
                <a:ea typeface="Meiryo UI" panose="020B0604030504040204" pitchFamily="50" charset="-128"/>
                <a:cs typeface="Calibri" panose="020F0502020204030204"/>
              </a:rPr>
              <a:t>佐々木俊尚</a:t>
            </a:r>
            <a:endParaRPr lang="zh-CN" altLang="en-US" sz="700" spc="-5" dirty="0">
              <a:solidFill>
                <a:srgbClr val="333333"/>
              </a:solidFill>
              <a:latin typeface="Meiryo UI" panose="020B0604030504040204" pitchFamily="50" charset="-128"/>
              <a:ea typeface="Meiryo UI" panose="020B0604030504040204" pitchFamily="50" charset="-128"/>
              <a:cs typeface="Calibri" panose="020F0502020204030204"/>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10" dirty="0">
                <a:latin typeface="Meiryo UI" panose="020B0604030504040204" pitchFamily="50" charset="-128"/>
                <a:ea typeface="Meiryo UI" panose="020B0604030504040204" pitchFamily="50" charset="-128"/>
                <a:cs typeface="Meiryo UI" panose="020B0604030504040204" pitchFamily="50" charset="-128"/>
              </a:rPr>
              <a:t>page</a:t>
            </a:r>
            <a:r>
              <a:rPr sz="700" b="1" spc="-10" dirty="0">
                <a:latin typeface="Meiryo UI" panose="020B0604030504040204" pitchFamily="50" charset="-128"/>
                <a:ea typeface="Meiryo UI" panose="020B0604030504040204" pitchFamily="50" charset="-128"/>
                <a:cs typeface="SimSun" panose="02010600030101010101" pitchFamily="2" charset="-122"/>
              </a:rPr>
              <a:t>】</a:t>
            </a:r>
            <a:endParaRPr lang="en-US" sz="700" dirty="0">
              <a:latin typeface="Meiryo UI" panose="020B0604030504040204" pitchFamily="50" charset="-128"/>
              <a:ea typeface="Meiryo UI" panose="020B0604030504040204" pitchFamily="50" charset="-128"/>
              <a:cs typeface="SimSun" panose="02010600030101010101" pitchFamily="2" charset="-122"/>
            </a:endParaRPr>
          </a:p>
          <a:p>
            <a:pPr marL="12700">
              <a:lnSpc>
                <a:spcPct val="100000"/>
              </a:lnSpc>
              <a:spcBef>
                <a:spcPts val="65"/>
              </a:spcBef>
            </a:pPr>
            <a:r>
              <a:rPr lang="en-US" sz="700" dirty="0">
                <a:latin typeface="Meiryo UI" panose="020B0604030504040204" pitchFamily="50" charset="-128"/>
                <a:ea typeface="Meiryo UI" panose="020B0604030504040204" pitchFamily="50" charset="-128"/>
                <a:cs typeface="Meiryo UI" panose="020B0604030504040204" pitchFamily="50" charset="-128"/>
              </a:rPr>
              <a:t>448</a:t>
            </a:r>
            <a:endParaRPr lang="en-US"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err="1">
                <a:latin typeface="Meiryo UI" panose="020B0604030504040204" pitchFamily="50" charset="-128"/>
                <a:ea typeface="Meiryo UI" panose="020B0604030504040204" pitchFamily="50" charset="-128"/>
                <a:cs typeface="Meiryo UI" panose="020B0604030504040204" pitchFamily="50" charset="-128"/>
              </a:rPr>
              <a:t>発行年</a:t>
            </a:r>
            <a:r>
              <a:rPr lang="ja-JP" altLang="en-US" sz="700" b="1" spc="-5"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700" b="1" spc="-5" dirty="0">
                <a:latin typeface="Meiryo UI" panose="020B0604030504040204" pitchFamily="50" charset="-128"/>
                <a:ea typeface="Meiryo UI" panose="020B0604030504040204" pitchFamily="50" charset="-128"/>
                <a:cs typeface="Meiryo UI" panose="020B0604030504040204" pitchFamily="50" charset="-128"/>
              </a:rPr>
              <a:t>】</a:t>
            </a:r>
            <a:endParaRPr lang="ja-JP" altLang="en-US"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lang="en-US" altLang="ja-JP" sz="700" dirty="0">
                <a:latin typeface="Meiryo UI" panose="020B0604030504040204" pitchFamily="50" charset="-128"/>
                <a:ea typeface="Meiryo UI" panose="020B0604030504040204" pitchFamily="50" charset="-128"/>
                <a:cs typeface="Meiryo UI" panose="020B0604030504040204" pitchFamily="50" charset="-128"/>
              </a:rPr>
              <a:t>2025</a:t>
            </a: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700" spc="-5" dirty="0">
                <a:latin typeface="Meiryo UI" panose="020B0604030504040204" pitchFamily="50" charset="-128"/>
                <a:ea typeface="Meiryo UI" panose="020B0604030504040204" pitchFamily="50" charset="-128"/>
                <a:cs typeface="Meiryo UI" panose="020B0604030504040204" pitchFamily="50" charset="-128"/>
              </a:rPr>
              <a:t>4</a:t>
            </a: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月</a:t>
            </a:r>
            <a:endParaRPr lang="ja-JP" altLang="en-US" sz="700" spc="-5"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3"/>
          <p:cNvSpPr/>
          <p:nvPr>
            <p:custDataLst>
              <p:tags r:id="rId1"/>
            </p:custDataLst>
          </p:nvPr>
        </p:nvSpPr>
        <p:spPr>
          <a:xfrm>
            <a:off x="4833346" y="500984"/>
            <a:ext cx="1316374" cy="338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pick up</a:t>
            </a:r>
            <a:endParaRPr kumimoji="1" lang="ja-JP" altLang="en-US" dirty="0"/>
          </a:p>
        </p:txBody>
      </p:sp>
      <p:pic>
        <p:nvPicPr>
          <p:cNvPr id="3" name="图片 2"/>
          <p:cNvPicPr>
            <a:picLocks noChangeAspect="1"/>
          </p:cNvPicPr>
          <p:nvPr/>
        </p:nvPicPr>
        <p:blipFill>
          <a:blip r:embed="rId2"/>
          <a:stretch>
            <a:fillRect/>
          </a:stretch>
        </p:blipFill>
        <p:spPr>
          <a:xfrm>
            <a:off x="918845" y="47625"/>
            <a:ext cx="851535" cy="1231265"/>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658360" cy="1692910"/>
          </a:xfrm>
          <a:prstGeom prst="rect">
            <a:avLst/>
          </a:prstGeom>
          <a:noFill/>
        </p:spPr>
        <p:txBody>
          <a:bodyPr wrap="square" rtlCol="0">
            <a:no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割</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顧客</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で</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9</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割売</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上</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げる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「沼</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るファン</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のつくり</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978-4-7612-7877-9</a:t>
            </a:r>
            <a:endPar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清水群</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6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280p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092835"/>
            <a:ext cx="6821170" cy="865505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50" i="0" dirty="0">
                <a:effectLst/>
              </a:rPr>
              <a:t>让顾客上瘾：</a:t>
            </a:r>
            <a:r>
              <a:rPr lang="en-US" altLang="zh-CN" sz="1050" i="0" dirty="0">
                <a:effectLst/>
              </a:rPr>
              <a:t>1%</a:t>
            </a:r>
            <a:r>
              <a:rPr lang="zh-CN" altLang="en-US" sz="1050" i="0" dirty="0">
                <a:effectLst/>
              </a:rPr>
              <a:t>的铁粉，撑起</a:t>
            </a:r>
            <a:r>
              <a:rPr lang="en-US" altLang="zh-CN" sz="1050" i="0" dirty="0">
                <a:effectLst/>
              </a:rPr>
              <a:t>9</a:t>
            </a:r>
            <a:r>
              <a:rPr lang="zh-CN" altLang="en-US" sz="1050" i="0" dirty="0">
                <a:effectLst/>
              </a:rPr>
              <a:t>成业绩。</a:t>
            </a:r>
            <a:r>
              <a:rPr lang="en-US" altLang="zh-CN" sz="1050" i="0" dirty="0">
                <a:effectLst/>
              </a:rPr>
              <a:t>AI</a:t>
            </a:r>
            <a:r>
              <a:rPr lang="zh-CN" altLang="en-US" sz="1050" i="0" dirty="0">
                <a:effectLst/>
              </a:rPr>
              <a:t>时代最值钱的情绪价值经营术。</a:t>
            </a:r>
            <a:r>
              <a:rPr lang="zh-CN" altLang="en-US" sz="1050" i="0" dirty="0">
                <a:effectLst/>
              </a:rPr>
              <a:t>谁都能被替代的时代，如何让顾客只选你。迪士尼都在偷偷实践的顾客沉迷法则</a:t>
            </a:r>
            <a:endParaRPr lang="zh-CN" altLang="en-US" sz="1050" i="0" dirty="0">
              <a:effectLst/>
            </a:endParaRPr>
          </a:p>
          <a:p>
            <a:endParaRPr lang="zh-CN" altLang="en-US" sz="1050" i="0" dirty="0">
              <a:effectLst/>
            </a:endParaRPr>
          </a:p>
          <a:p>
            <a:r>
              <a:rPr lang="zh-CN" altLang="en-US" sz="1050" i="0" dirty="0">
                <a:effectLst/>
              </a:rPr>
              <a:t>是一部探讨</a:t>
            </a:r>
            <a:r>
              <a:rPr lang="en-US" altLang="zh-CN" sz="1050" i="0" dirty="0">
                <a:effectLst/>
              </a:rPr>
              <a:t>“</a:t>
            </a:r>
            <a:r>
              <a:rPr lang="zh-CN" altLang="en-US" sz="1050" i="0" dirty="0">
                <a:effectLst/>
              </a:rPr>
              <a:t>深度粉丝经营</a:t>
            </a:r>
            <a:r>
              <a:rPr lang="en-US" altLang="zh-CN" sz="1050" i="0" dirty="0">
                <a:effectLst/>
              </a:rPr>
              <a:t>”</a:t>
            </a:r>
            <a:r>
              <a:rPr lang="zh-CN" altLang="en-US" sz="1050" i="0" dirty="0">
                <a:effectLst/>
              </a:rPr>
              <a:t>的商业实战书。作者以自己在东京迪士尼度假区、环球影城以及地方主题乐园经营重建中的经验为基础，提出一个极具冲击力的观点：在</a:t>
            </a:r>
            <a:r>
              <a:rPr lang="en-US" altLang="zh-CN" sz="1050" i="0" dirty="0">
                <a:effectLst/>
              </a:rPr>
              <a:t>AI</a:t>
            </a:r>
            <a:r>
              <a:rPr lang="zh-CN" altLang="en-US" sz="1050" i="0" dirty="0">
                <a:effectLst/>
              </a:rPr>
              <a:t>、自动化与服务均质化不断推进的今天，企业已经进入</a:t>
            </a:r>
            <a:r>
              <a:rPr lang="en-US" altLang="zh-CN" sz="1050" i="0" dirty="0">
                <a:effectLst/>
              </a:rPr>
              <a:t>“</a:t>
            </a:r>
            <a:r>
              <a:rPr lang="zh-CN" altLang="en-US" sz="1050" i="0" dirty="0">
                <a:effectLst/>
              </a:rPr>
              <a:t>谁都可以被替代</a:t>
            </a:r>
            <a:r>
              <a:rPr lang="en-US" altLang="zh-CN" sz="1050" i="0" dirty="0">
                <a:effectLst/>
              </a:rPr>
              <a:t>”</a:t>
            </a:r>
            <a:r>
              <a:rPr lang="zh-CN" altLang="en-US" sz="1050" i="0" dirty="0">
                <a:effectLst/>
              </a:rPr>
              <a:t>的时代。过去依靠产品性能、服务态度、广告曝光与流量增长建立竞争优势的方法，正在迅速失效。真正能够决定企业未来生存的，不再是拥有多少</a:t>
            </a:r>
            <a:r>
              <a:rPr lang="en-US" altLang="zh-CN" sz="1050" i="0" dirty="0">
                <a:effectLst/>
              </a:rPr>
              <a:t>“</a:t>
            </a:r>
            <a:r>
              <a:rPr lang="zh-CN" altLang="en-US" sz="1050" i="0" dirty="0">
                <a:effectLst/>
              </a:rPr>
              <a:t>普通顾客</a:t>
            </a:r>
            <a:r>
              <a:rPr lang="en-US" altLang="zh-CN" sz="1050" i="0" dirty="0">
                <a:effectLst/>
              </a:rPr>
              <a:t>”</a:t>
            </a:r>
            <a:r>
              <a:rPr lang="zh-CN" altLang="en-US" sz="1050" i="0" dirty="0">
                <a:effectLst/>
              </a:rPr>
              <a:t>，而是能否培养出少数真正</a:t>
            </a:r>
            <a:r>
              <a:rPr lang="en-US" altLang="zh-CN" sz="1050" i="0" dirty="0">
                <a:effectLst/>
              </a:rPr>
              <a:t>“</a:t>
            </a:r>
            <a:r>
              <a:rPr lang="zh-CN" altLang="en-US" sz="1050" i="0" dirty="0">
                <a:effectLst/>
              </a:rPr>
              <a:t>沉迷其中</a:t>
            </a:r>
            <a:r>
              <a:rPr lang="en-US" altLang="zh-CN" sz="1050" i="0" dirty="0">
                <a:effectLst/>
              </a:rPr>
              <a:t>”</a:t>
            </a:r>
            <a:r>
              <a:rPr lang="zh-CN" altLang="en-US" sz="1050" i="0" dirty="0">
                <a:effectLst/>
              </a:rPr>
              <a:t>的狂热粉丝。</a:t>
            </a:r>
            <a:endParaRPr lang="zh-CN" altLang="en-US" sz="1050" i="0" dirty="0">
              <a:effectLst/>
            </a:endParaRPr>
          </a:p>
          <a:p>
            <a:endParaRPr lang="en-US" altLang="zh-CN" sz="1050" i="0" dirty="0">
              <a:effectLst/>
            </a:endParaRPr>
          </a:p>
          <a:p>
            <a:r>
              <a:rPr lang="zh-CN" altLang="en-US" sz="1050" i="0" dirty="0">
                <a:effectLst/>
              </a:rPr>
              <a:t>作者在前言中以一个日常场景切入：</a:t>
            </a:r>
            <a:r>
              <a:rPr lang="en-US" altLang="zh-CN" sz="1050" i="0" dirty="0">
                <a:effectLst/>
              </a:rPr>
              <a:t>“</a:t>
            </a:r>
            <a:r>
              <a:rPr lang="zh-CN" altLang="en-US" sz="1050" i="0" dirty="0">
                <a:effectLst/>
              </a:rPr>
              <a:t>午饭吃什么？</a:t>
            </a:r>
            <a:r>
              <a:rPr lang="en-US" altLang="zh-CN" sz="1050" i="0" dirty="0">
                <a:effectLst/>
              </a:rPr>
              <a:t>”“</a:t>
            </a:r>
            <a:r>
              <a:rPr lang="zh-CN" altLang="en-US" sz="1050" i="0" dirty="0">
                <a:effectLst/>
              </a:rPr>
              <a:t>都可以。</a:t>
            </a:r>
            <a:r>
              <a:rPr lang="en-US" altLang="zh-CN" sz="1050" i="0" dirty="0">
                <a:effectLst/>
              </a:rPr>
              <a:t>”“</a:t>
            </a:r>
            <a:r>
              <a:rPr lang="zh-CN" altLang="en-US" sz="1050" i="0" dirty="0">
                <a:effectLst/>
              </a:rPr>
              <a:t>那拉面吧。</a:t>
            </a:r>
            <a:r>
              <a:rPr lang="en-US" altLang="zh-CN" sz="1050" i="0" dirty="0">
                <a:effectLst/>
              </a:rPr>
              <a:t>”“</a:t>
            </a:r>
            <a:r>
              <a:rPr lang="zh-CN" altLang="en-US" sz="1050" i="0" dirty="0">
                <a:effectLst/>
              </a:rPr>
              <a:t>不，我想吃清淡一点的。</a:t>
            </a:r>
            <a:r>
              <a:rPr lang="en-US" altLang="zh-CN" sz="1050" i="0" dirty="0">
                <a:effectLst/>
              </a:rPr>
              <a:t>”</a:t>
            </a:r>
            <a:r>
              <a:rPr lang="zh-CN" altLang="en-US" sz="1050" i="0" dirty="0">
                <a:effectLst/>
              </a:rPr>
              <a:t>这段再普通不过的对话，恰恰揭示了现代消费者的真实状态。人们嘴上说</a:t>
            </a:r>
            <a:r>
              <a:rPr lang="en-US" altLang="zh-CN" sz="1050" i="0" dirty="0">
                <a:effectLst/>
              </a:rPr>
              <a:t>“</a:t>
            </a:r>
            <a:r>
              <a:rPr lang="zh-CN" altLang="en-US" sz="1050" i="0" dirty="0">
                <a:effectLst/>
              </a:rPr>
              <a:t>什么都可以</a:t>
            </a:r>
            <a:r>
              <a:rPr lang="en-US" altLang="zh-CN" sz="1050" i="0" dirty="0">
                <a:effectLst/>
              </a:rPr>
              <a:t>”</a:t>
            </a:r>
            <a:r>
              <a:rPr lang="zh-CN" altLang="en-US" sz="1050" i="0" dirty="0">
                <a:effectLst/>
              </a:rPr>
              <a:t>，但内心其实仍然存在</a:t>
            </a:r>
            <a:r>
              <a:rPr lang="en-US" altLang="zh-CN" sz="1050" i="0" dirty="0">
                <a:effectLst/>
              </a:rPr>
              <a:t>“</a:t>
            </a:r>
            <a:r>
              <a:rPr lang="zh-CN" altLang="en-US" sz="1050" i="0" dirty="0">
                <a:effectLst/>
              </a:rPr>
              <a:t>真正想要的东西</a:t>
            </a:r>
            <a:r>
              <a:rPr lang="en-US" altLang="zh-CN" sz="1050" i="0" dirty="0">
                <a:effectLst/>
              </a:rPr>
              <a:t>”</a:t>
            </a:r>
            <a:r>
              <a:rPr lang="zh-CN" altLang="en-US" sz="1050" i="0" dirty="0">
                <a:effectLst/>
              </a:rPr>
              <a:t>。只是因为物质极度丰富、服务极度便利，消费者逐渐失去了主动表达偏好的必要。如今的社会，无论在哪里都能买到</a:t>
            </a:r>
            <a:r>
              <a:rPr lang="en-US" altLang="zh-CN" sz="1050" i="0" dirty="0">
                <a:effectLst/>
              </a:rPr>
              <a:t>“</a:t>
            </a:r>
            <a:r>
              <a:rPr lang="zh-CN" altLang="en-US" sz="1050" i="0" dirty="0">
                <a:effectLst/>
              </a:rPr>
              <a:t>差不多不错</a:t>
            </a:r>
            <a:r>
              <a:rPr lang="en-US" altLang="zh-CN" sz="1050" i="0" dirty="0">
                <a:effectLst/>
              </a:rPr>
              <a:t>”</a:t>
            </a:r>
            <a:r>
              <a:rPr lang="zh-CN" altLang="en-US" sz="1050" i="0" dirty="0">
                <a:effectLst/>
              </a:rPr>
              <a:t>的商品，</a:t>
            </a:r>
            <a:r>
              <a:rPr lang="en-US" altLang="zh-CN" sz="1050" i="0" dirty="0">
                <a:effectLst/>
              </a:rPr>
              <a:t>24</a:t>
            </a:r>
            <a:r>
              <a:rPr lang="zh-CN" altLang="en-US" sz="1050" i="0" dirty="0">
                <a:effectLst/>
              </a:rPr>
              <a:t>小时便利店、即时配送、订阅制与智能手机构筑了一个高度合理化的消费世界。结果却是，人们对品牌的执着越来越弱，市场陷入</a:t>
            </a:r>
            <a:r>
              <a:rPr lang="en-US" altLang="zh-CN" sz="1050" i="0" dirty="0">
                <a:effectLst/>
              </a:rPr>
              <a:t>“</a:t>
            </a:r>
            <a:r>
              <a:rPr lang="zh-CN" altLang="en-US" sz="1050" i="0" dirty="0">
                <a:effectLst/>
              </a:rPr>
              <a:t>谁都可以、哪里都可以、什么时候都可以、什么都可以</a:t>
            </a:r>
            <a:r>
              <a:rPr lang="en-US" altLang="zh-CN" sz="1050" i="0" dirty="0">
                <a:effectLst/>
              </a:rPr>
              <a:t>”</a:t>
            </a:r>
            <a:r>
              <a:rPr lang="zh-CN" altLang="en-US" sz="1050" i="0" dirty="0">
                <a:effectLst/>
              </a:rPr>
              <a:t>的冷漠状态。</a:t>
            </a:r>
            <a:endParaRPr lang="zh-CN" altLang="en-US" sz="1050" i="0" dirty="0">
              <a:effectLst/>
            </a:endParaRPr>
          </a:p>
          <a:p>
            <a:endParaRPr lang="en-US" altLang="zh-CN" sz="1050" i="0" dirty="0">
              <a:effectLst/>
            </a:endParaRPr>
          </a:p>
          <a:p>
            <a:r>
              <a:rPr lang="zh-CN" altLang="en-US" sz="1050" i="0" dirty="0">
                <a:effectLst/>
              </a:rPr>
              <a:t>书中指出，疫情之后，这种变化进一步加速。</a:t>
            </a:r>
            <a:r>
              <a:rPr lang="en-US" altLang="zh-CN" sz="1050" i="0" dirty="0">
                <a:effectLst/>
              </a:rPr>
              <a:t>AI</a:t>
            </a:r>
            <a:r>
              <a:rPr lang="zh-CN" altLang="en-US" sz="1050" i="0" dirty="0">
                <a:effectLst/>
              </a:rPr>
              <a:t>与机器人让服务标准化，</a:t>
            </a:r>
            <a:r>
              <a:rPr lang="en-US" altLang="zh-CN" sz="1050" i="0" dirty="0">
                <a:effectLst/>
              </a:rPr>
              <a:t>“</a:t>
            </a:r>
            <a:r>
              <a:rPr lang="zh-CN" altLang="en-US" sz="1050" i="0" dirty="0">
                <a:effectLst/>
              </a:rPr>
              <a:t>地段</a:t>
            </a:r>
            <a:r>
              <a:rPr lang="en-US" altLang="zh-CN" sz="1050" i="0" dirty="0">
                <a:effectLst/>
              </a:rPr>
              <a:t>”</a:t>
            </a:r>
            <a:r>
              <a:rPr lang="zh-CN" altLang="en-US" sz="1050" i="0" dirty="0">
                <a:effectLst/>
              </a:rPr>
              <a:t>不再是绝对优势，订阅制则让消费者长期停留在</a:t>
            </a:r>
            <a:r>
              <a:rPr lang="en-US" altLang="zh-CN" sz="1050" i="0" dirty="0">
                <a:effectLst/>
              </a:rPr>
              <a:t>“</a:t>
            </a:r>
            <a:r>
              <a:rPr lang="zh-CN" altLang="en-US" sz="1050" i="0" dirty="0">
                <a:effectLst/>
              </a:rPr>
              <a:t>不决定</a:t>
            </a:r>
            <a:r>
              <a:rPr lang="en-US" altLang="zh-CN" sz="1050" i="0" dirty="0">
                <a:effectLst/>
              </a:rPr>
              <a:t>”</a:t>
            </a:r>
            <a:r>
              <a:rPr lang="zh-CN" altLang="en-US" sz="1050" i="0" dirty="0">
                <a:effectLst/>
              </a:rPr>
              <a:t>的状态。企业即使努力提高品质、认真服务，也可能轻易被替代。很多经营者都会产生同样的困惑：</a:t>
            </a:r>
            <a:r>
              <a:rPr lang="en-US" altLang="zh-CN" sz="1050" i="0" dirty="0">
                <a:effectLst/>
              </a:rPr>
              <a:t>“</a:t>
            </a:r>
            <a:r>
              <a:rPr lang="zh-CN" altLang="en-US" sz="1050" i="0" dirty="0">
                <a:effectLst/>
              </a:rPr>
              <a:t>明明产品很好，却不被选择</a:t>
            </a:r>
            <a:r>
              <a:rPr lang="en-US" altLang="zh-CN" sz="1050" i="0" dirty="0">
                <a:effectLst/>
              </a:rPr>
              <a:t>”“</a:t>
            </a:r>
            <a:r>
              <a:rPr lang="zh-CN" altLang="en-US" sz="1050" i="0" dirty="0">
                <a:effectLst/>
              </a:rPr>
              <a:t>社交媒体有流量，却无法转化</a:t>
            </a:r>
            <a:r>
              <a:rPr lang="en-US" altLang="zh-CN" sz="1050" i="0" dirty="0">
                <a:effectLst/>
              </a:rPr>
              <a:t>”“</a:t>
            </a:r>
            <a:r>
              <a:rPr lang="zh-CN" altLang="en-US" sz="1050" i="0" dirty="0">
                <a:effectLst/>
              </a:rPr>
              <a:t>顾客曾经很喜欢，现在却突然离开</a:t>
            </a:r>
            <a:r>
              <a:rPr lang="en-US" altLang="zh-CN" sz="1050" i="0" dirty="0">
                <a:effectLst/>
              </a:rPr>
              <a:t>”</a:t>
            </a:r>
            <a:r>
              <a:rPr lang="zh-CN" altLang="en-US" sz="1050" i="0" dirty="0">
                <a:effectLst/>
              </a:rPr>
              <a:t>。作者认为，原因在于过去流行的</a:t>
            </a:r>
            <a:r>
              <a:rPr lang="en-US" altLang="zh-CN" sz="1050" i="0" dirty="0">
                <a:effectLst/>
              </a:rPr>
              <a:t>“</a:t>
            </a:r>
            <a:r>
              <a:rPr lang="zh-CN" altLang="en-US" sz="1050" i="0" dirty="0">
                <a:effectLst/>
              </a:rPr>
              <a:t>浅层共鸣</a:t>
            </a:r>
            <a:r>
              <a:rPr lang="en-US" altLang="zh-CN" sz="1050" i="0" dirty="0">
                <a:effectLst/>
              </a:rPr>
              <a:t>”</a:t>
            </a:r>
            <a:r>
              <a:rPr lang="zh-CN" altLang="en-US" sz="1050" i="0" dirty="0">
                <a:effectLst/>
              </a:rPr>
              <a:t>已经失效。单纯依靠</a:t>
            </a:r>
            <a:r>
              <a:rPr lang="en-US" altLang="zh-CN" sz="1050" i="0" dirty="0">
                <a:effectLst/>
              </a:rPr>
              <a:t>“</a:t>
            </a:r>
            <a:r>
              <a:rPr lang="zh-CN" altLang="en-US" sz="1050" i="0" dirty="0">
                <a:effectLst/>
              </a:rPr>
              <a:t>有好感</a:t>
            </a:r>
            <a:r>
              <a:rPr lang="en-US" altLang="zh-CN" sz="1050" i="0" dirty="0">
                <a:effectLst/>
              </a:rPr>
              <a:t>”“</a:t>
            </a:r>
            <a:r>
              <a:rPr lang="zh-CN" altLang="en-US" sz="1050" i="0" dirty="0">
                <a:effectLst/>
              </a:rPr>
              <a:t>感觉不错</a:t>
            </a:r>
            <a:r>
              <a:rPr lang="en-US" altLang="zh-CN" sz="1050" i="0" dirty="0">
                <a:effectLst/>
              </a:rPr>
              <a:t>”</a:t>
            </a:r>
            <a:r>
              <a:rPr lang="zh-CN" altLang="en-US" sz="1050" i="0" dirty="0">
                <a:effectLst/>
              </a:rPr>
              <a:t>的关系，根本无法建立真正的忠诚。</a:t>
            </a:r>
            <a:endParaRPr lang="zh-CN" altLang="en-US" sz="1050" i="0" dirty="0">
              <a:effectLst/>
            </a:endParaRPr>
          </a:p>
          <a:p>
            <a:endParaRPr lang="en-US" altLang="zh-CN" sz="1050" i="0" dirty="0">
              <a:effectLst/>
            </a:endParaRPr>
          </a:p>
          <a:p>
            <a:r>
              <a:rPr lang="zh-CN" altLang="en-US" sz="1050" i="0" dirty="0">
                <a:effectLst/>
              </a:rPr>
              <a:t>因此，本书提出，未来的经营重点，不是</a:t>
            </a:r>
            <a:r>
              <a:rPr lang="en-US" altLang="zh-CN" sz="1050" i="0" dirty="0">
                <a:effectLst/>
              </a:rPr>
              <a:t>“</a:t>
            </a:r>
            <a:r>
              <a:rPr lang="zh-CN" altLang="en-US" sz="1050" i="0" dirty="0">
                <a:effectLst/>
              </a:rPr>
              <a:t>增加粉丝数量</a:t>
            </a:r>
            <a:r>
              <a:rPr lang="en-US" altLang="zh-CN" sz="1050" i="0" dirty="0">
                <a:effectLst/>
              </a:rPr>
              <a:t>”</a:t>
            </a:r>
            <a:r>
              <a:rPr lang="zh-CN" altLang="en-US" sz="1050" i="0" dirty="0">
                <a:effectLst/>
              </a:rPr>
              <a:t>，而是</a:t>
            </a:r>
            <a:r>
              <a:rPr lang="en-US" altLang="zh-CN" sz="1050" i="0" dirty="0">
                <a:effectLst/>
              </a:rPr>
              <a:t>“</a:t>
            </a:r>
            <a:r>
              <a:rPr lang="zh-CN" altLang="en-US" sz="1050" i="0" dirty="0">
                <a:effectLst/>
              </a:rPr>
              <a:t>让粉丝更深</a:t>
            </a:r>
            <a:r>
              <a:rPr lang="en-US" altLang="zh-CN" sz="1050" i="0" dirty="0">
                <a:effectLst/>
              </a:rPr>
              <a:t>”</a:t>
            </a:r>
            <a:r>
              <a:rPr lang="zh-CN" altLang="en-US" sz="1050" i="0" dirty="0">
                <a:effectLst/>
              </a:rPr>
              <a:t>。作者甚至认为，传统</a:t>
            </a:r>
            <a:r>
              <a:rPr lang="en-US" altLang="zh-CN" sz="1050" i="0" dirty="0">
                <a:effectLst/>
              </a:rPr>
              <a:t>“</a:t>
            </a:r>
            <a:r>
              <a:rPr lang="zh-CN" altLang="en-US" sz="1050" i="0" dirty="0">
                <a:effectLst/>
              </a:rPr>
              <a:t>二八法则</a:t>
            </a:r>
            <a:r>
              <a:rPr lang="en-US" altLang="zh-CN" sz="1050" i="0" dirty="0">
                <a:effectLst/>
              </a:rPr>
              <a:t>”</a:t>
            </a:r>
            <a:r>
              <a:rPr lang="zh-CN" altLang="en-US" sz="1050" i="0" dirty="0">
                <a:effectLst/>
              </a:rPr>
              <a:t>已经转变为</a:t>
            </a:r>
            <a:r>
              <a:rPr lang="en-US" altLang="zh-CN" sz="1050" i="0" dirty="0">
                <a:effectLst/>
              </a:rPr>
              <a:t>“1:9</a:t>
            </a:r>
            <a:r>
              <a:rPr lang="zh-CN" altLang="en-US" sz="1050" i="0" dirty="0">
                <a:effectLst/>
              </a:rPr>
              <a:t>时代</a:t>
            </a:r>
            <a:r>
              <a:rPr lang="en-US" altLang="zh-CN" sz="1050" i="0" dirty="0">
                <a:effectLst/>
              </a:rPr>
              <a:t>”——</a:t>
            </a:r>
            <a:r>
              <a:rPr lang="zh-CN" altLang="en-US" sz="1050" i="0" dirty="0">
                <a:effectLst/>
              </a:rPr>
              <a:t>真正支撑企业收入的，可能只有一成深度粉丝，但他们却贡献了九成价值。这些</a:t>
            </a:r>
            <a:r>
              <a:rPr lang="en-US" altLang="zh-CN" sz="1050" i="0" dirty="0">
                <a:effectLst/>
              </a:rPr>
              <a:t>“</a:t>
            </a:r>
            <a:r>
              <a:rPr lang="zh-CN" altLang="en-US" sz="1050" i="0" dirty="0">
                <a:effectLst/>
              </a:rPr>
              <a:t>沼</a:t>
            </a:r>
            <a:r>
              <a:rPr lang="ja-JP" altLang="en-US" sz="1050" i="0" dirty="0">
                <a:effectLst/>
              </a:rPr>
              <a:t>るファン</a:t>
            </a:r>
            <a:r>
              <a:rPr lang="en-US" altLang="zh-CN" sz="1050" i="0" dirty="0">
                <a:effectLst/>
              </a:rPr>
              <a:t>”</a:t>
            </a:r>
            <a:r>
              <a:rPr lang="zh-CN" altLang="en-US" sz="1050" i="0" dirty="0">
                <a:effectLst/>
              </a:rPr>
              <a:t>（沉迷型粉丝）与普通消费者最大的不同，在于他们对品牌的感情已经超越理性。他们不仅会持续消费，还会主动推荐、传播、维护品牌，甚至把品牌视为自己身份认同的一部分。正因为如此，企业真正需要经营的，并不是广泛而浅薄的喜欢，而是少数人深层次的热爱。</a:t>
            </a:r>
            <a:endParaRPr lang="zh-CN" altLang="en-US" sz="1050" i="0" dirty="0">
              <a:effectLst/>
            </a:endParaRPr>
          </a:p>
          <a:p>
            <a:endParaRPr lang="en-US" altLang="zh-CN" sz="1050" i="0" dirty="0">
              <a:effectLst/>
            </a:endParaRPr>
          </a:p>
          <a:p>
            <a:r>
              <a:rPr lang="zh-CN" altLang="en-US" sz="1050" i="0" dirty="0">
                <a:effectLst/>
              </a:rPr>
              <a:t>为了说明人为什么会</a:t>
            </a:r>
            <a:r>
              <a:rPr lang="en-US" altLang="zh-CN" sz="1050" i="0" dirty="0">
                <a:effectLst/>
              </a:rPr>
              <a:t>“</a:t>
            </a:r>
            <a:r>
              <a:rPr lang="zh-CN" altLang="en-US" sz="1050" i="0" dirty="0">
                <a:effectLst/>
              </a:rPr>
              <a:t>入坑</a:t>
            </a:r>
            <a:r>
              <a:rPr lang="en-US" altLang="zh-CN" sz="1050" i="0" dirty="0">
                <a:effectLst/>
              </a:rPr>
              <a:t>”</a:t>
            </a:r>
            <a:r>
              <a:rPr lang="zh-CN" altLang="en-US" sz="1050" i="0" dirty="0">
                <a:effectLst/>
              </a:rPr>
              <a:t>，作者借用了日本</a:t>
            </a:r>
            <a:r>
              <a:rPr lang="en-US" altLang="zh-CN" sz="1050" i="0" dirty="0">
                <a:effectLst/>
              </a:rPr>
              <a:t>“</a:t>
            </a:r>
            <a:r>
              <a:rPr lang="zh-CN" altLang="en-US" sz="1050" i="0" dirty="0">
                <a:effectLst/>
              </a:rPr>
              <a:t>推</a:t>
            </a:r>
            <a:r>
              <a:rPr lang="ja-JP" altLang="en-US" sz="1050" i="0" dirty="0">
                <a:effectLst/>
              </a:rPr>
              <a:t>し</a:t>
            </a:r>
            <a:r>
              <a:rPr lang="zh-CN" altLang="en-US" sz="1050" i="0" dirty="0">
                <a:effectLst/>
              </a:rPr>
              <a:t>活</a:t>
            </a:r>
            <a:r>
              <a:rPr lang="en-US" altLang="zh-CN" sz="1050" i="0" dirty="0">
                <a:effectLst/>
              </a:rPr>
              <a:t>”</a:t>
            </a:r>
            <a:r>
              <a:rPr lang="zh-CN" altLang="en-US" sz="1050" i="0" dirty="0">
                <a:effectLst/>
              </a:rPr>
              <a:t>（追星、应援文化）的心理结构。他指出，人会对某个品牌、角色或服务产生沉迷，通常来自三种需求：第一是</a:t>
            </a:r>
            <a:r>
              <a:rPr lang="en-US" altLang="zh-CN" sz="1050" i="0" dirty="0">
                <a:effectLst/>
              </a:rPr>
              <a:t>“</a:t>
            </a:r>
            <a:r>
              <a:rPr lang="zh-CN" altLang="en-US" sz="1050" i="0" dirty="0">
                <a:effectLst/>
              </a:rPr>
              <a:t>连接感</a:t>
            </a:r>
            <a:r>
              <a:rPr lang="en-US" altLang="zh-CN" sz="1050" i="0" dirty="0">
                <a:effectLst/>
              </a:rPr>
              <a:t>”</a:t>
            </a:r>
            <a:r>
              <a:rPr lang="zh-CN" altLang="en-US" sz="1050" i="0" dirty="0">
                <a:effectLst/>
              </a:rPr>
              <a:t>，即被接纳、被理解、不是孤独一人的感受；第二是</a:t>
            </a:r>
            <a:r>
              <a:rPr lang="en-US" altLang="zh-CN" sz="1050" i="0" dirty="0">
                <a:effectLst/>
              </a:rPr>
              <a:t>“</a:t>
            </a:r>
            <a:r>
              <a:rPr lang="zh-CN" altLang="en-US" sz="1050" i="0" dirty="0">
                <a:effectLst/>
              </a:rPr>
              <a:t>自我效能感</a:t>
            </a:r>
            <a:r>
              <a:rPr lang="en-US" altLang="zh-CN" sz="1050" i="0" dirty="0">
                <a:effectLst/>
              </a:rPr>
              <a:t>”</a:t>
            </a:r>
            <a:r>
              <a:rPr lang="zh-CN" altLang="en-US" sz="1050" i="0" dirty="0">
                <a:effectLst/>
              </a:rPr>
              <a:t>，即</a:t>
            </a:r>
            <a:r>
              <a:rPr lang="en-US" altLang="zh-CN" sz="1050" i="0" dirty="0">
                <a:effectLst/>
              </a:rPr>
              <a:t>“</a:t>
            </a:r>
            <a:r>
              <a:rPr lang="zh-CN" altLang="en-US" sz="1050" i="0" dirty="0">
                <a:effectLst/>
              </a:rPr>
              <a:t>我懂这个</a:t>
            </a:r>
            <a:r>
              <a:rPr lang="en-US" altLang="zh-CN" sz="1050" i="0" dirty="0">
                <a:effectLst/>
              </a:rPr>
              <a:t>”“</a:t>
            </a:r>
            <a:r>
              <a:rPr lang="zh-CN" altLang="en-US" sz="1050" i="0" dirty="0">
                <a:effectLst/>
              </a:rPr>
              <a:t>我能参与其中</a:t>
            </a:r>
            <a:r>
              <a:rPr lang="en-US" altLang="zh-CN" sz="1050" i="0" dirty="0">
                <a:effectLst/>
              </a:rPr>
              <a:t>”“</a:t>
            </a:r>
            <a:r>
              <a:rPr lang="zh-CN" altLang="en-US" sz="1050" i="0" dirty="0">
                <a:effectLst/>
              </a:rPr>
              <a:t>我对它有贡献</a:t>
            </a:r>
            <a:r>
              <a:rPr lang="en-US" altLang="zh-CN" sz="1050" i="0" dirty="0">
                <a:effectLst/>
              </a:rPr>
              <a:t>”</a:t>
            </a:r>
            <a:r>
              <a:rPr lang="zh-CN" altLang="en-US" sz="1050" i="0" dirty="0">
                <a:effectLst/>
              </a:rPr>
              <a:t>的满足；第三则是</a:t>
            </a:r>
            <a:r>
              <a:rPr lang="en-US" altLang="zh-CN" sz="1050" i="0" dirty="0">
                <a:effectLst/>
              </a:rPr>
              <a:t>“</a:t>
            </a:r>
            <a:r>
              <a:rPr lang="zh-CN" altLang="en-US" sz="1050" i="0" dirty="0">
                <a:effectLst/>
              </a:rPr>
              <a:t>自主性</a:t>
            </a:r>
            <a:r>
              <a:rPr lang="en-US" altLang="zh-CN" sz="1050" i="0" dirty="0">
                <a:effectLst/>
              </a:rPr>
              <a:t>”</a:t>
            </a:r>
            <a:r>
              <a:rPr lang="zh-CN" altLang="en-US" sz="1050" i="0" dirty="0">
                <a:effectLst/>
              </a:rPr>
              <a:t>，也就是并非被强迫，而是自己发自内心地想支持。真正优秀的品牌，会让消费者在消费行为中获得情感归属，而不仅仅是满足功能需求。</a:t>
            </a:r>
            <a:endParaRPr lang="zh-CN" altLang="en-US" sz="1050" i="0" dirty="0">
              <a:effectLst/>
            </a:endParaRPr>
          </a:p>
          <a:p>
            <a:endParaRPr lang="en-US" altLang="zh-CN" sz="1050" i="0" dirty="0">
              <a:effectLst/>
            </a:endParaRPr>
          </a:p>
          <a:p>
            <a:r>
              <a:rPr lang="zh-CN" altLang="en-US" sz="1050" i="0" dirty="0">
                <a:effectLst/>
              </a:rPr>
              <a:t>而实现这一切的核心，就是作者提出的</a:t>
            </a:r>
            <a:r>
              <a:rPr lang="en-US" altLang="zh-CN" sz="1050" i="0" dirty="0">
                <a:effectLst/>
              </a:rPr>
              <a:t>“2%</a:t>
            </a:r>
            <a:r>
              <a:rPr lang="zh-CN" altLang="en-US" sz="1050" i="0" dirty="0">
                <a:effectLst/>
              </a:rPr>
              <a:t>法则</a:t>
            </a:r>
            <a:r>
              <a:rPr lang="en-US" altLang="zh-CN" sz="1050" i="0" dirty="0">
                <a:effectLst/>
              </a:rPr>
              <a:t>”</a:t>
            </a:r>
            <a:r>
              <a:rPr lang="zh-CN" altLang="en-US" sz="1050" i="0" dirty="0">
                <a:effectLst/>
              </a:rPr>
              <a:t>。所谓</a:t>
            </a:r>
            <a:r>
              <a:rPr lang="en-US" altLang="zh-CN" sz="1050" i="0" dirty="0">
                <a:effectLst/>
              </a:rPr>
              <a:t>“2%”</a:t>
            </a:r>
            <a:r>
              <a:rPr lang="zh-CN" altLang="en-US" sz="1050" i="0" dirty="0">
                <a:effectLst/>
              </a:rPr>
              <a:t>，并不是惊天动地的大创新，而是那些多数人未必察觉、却能真正触动少数人的</a:t>
            </a:r>
            <a:r>
              <a:rPr lang="en-US" altLang="zh-CN" sz="1050" i="0" dirty="0">
                <a:effectLst/>
              </a:rPr>
              <a:t>“</a:t>
            </a:r>
            <a:r>
              <a:rPr lang="zh-CN" altLang="en-US" sz="1050" i="0" dirty="0">
                <a:effectLst/>
              </a:rPr>
              <a:t>非合理性坚持</a:t>
            </a:r>
            <a:r>
              <a:rPr lang="en-US" altLang="zh-CN" sz="1050" i="0" dirty="0">
                <a:effectLst/>
              </a:rPr>
              <a:t>”</a:t>
            </a:r>
            <a:r>
              <a:rPr lang="zh-CN" altLang="en-US" sz="1050" i="0" dirty="0">
                <a:effectLst/>
              </a:rPr>
              <a:t>。作者以迪士尼和环球影城为例说明：真正让人感动的，并不是宏大的设施，而是深夜里没人看到时依然被仔细打磨的扶手，是员工对游客细微表情变化的观察，是那些</a:t>
            </a:r>
            <a:r>
              <a:rPr lang="en-US" altLang="zh-CN" sz="1050" i="0" dirty="0">
                <a:effectLst/>
              </a:rPr>
              <a:t>“</a:t>
            </a:r>
            <a:r>
              <a:rPr lang="zh-CN" altLang="en-US" sz="1050" i="0" dirty="0">
                <a:effectLst/>
              </a:rPr>
              <a:t>做到这种程度了吗</a:t>
            </a:r>
            <a:r>
              <a:rPr lang="en-US" altLang="zh-CN" sz="1050" i="0" dirty="0">
                <a:effectLst/>
              </a:rPr>
              <a:t>”</a:t>
            </a:r>
            <a:r>
              <a:rPr lang="zh-CN" altLang="en-US" sz="1050" i="0" dirty="0">
                <a:effectLst/>
              </a:rPr>
              <a:t>的执念。即使</a:t>
            </a:r>
            <a:r>
              <a:rPr lang="en-US" altLang="zh-CN" sz="1050" i="0" dirty="0">
                <a:effectLst/>
              </a:rPr>
              <a:t>98%</a:t>
            </a:r>
            <a:r>
              <a:rPr lang="zh-CN" altLang="en-US" sz="1050" i="0" dirty="0">
                <a:effectLst/>
              </a:rPr>
              <a:t>的人不会注意，只要有</a:t>
            </a:r>
            <a:r>
              <a:rPr lang="en-US" altLang="zh-CN" sz="1050" i="0" dirty="0">
                <a:effectLst/>
              </a:rPr>
              <a:t>2%</a:t>
            </a:r>
            <a:r>
              <a:rPr lang="zh-CN" altLang="en-US" sz="1050" i="0" dirty="0">
                <a:effectLst/>
              </a:rPr>
              <a:t>的人感受到这种用心，就足以形成强烈口碑与情感连接。</a:t>
            </a:r>
            <a:endParaRPr lang="zh-CN" altLang="en-US" sz="1050" i="0" dirty="0">
              <a:effectLst/>
            </a:endParaRPr>
          </a:p>
          <a:p>
            <a:endParaRPr lang="en-US" altLang="zh-CN" sz="1050" i="0" dirty="0">
              <a:effectLst/>
            </a:endParaRPr>
          </a:p>
          <a:p>
            <a:r>
              <a:rPr lang="zh-CN" altLang="en-US" sz="1050" i="0" dirty="0">
                <a:effectLst/>
              </a:rPr>
              <a:t>书中反复强调，真正让人沉迷的，往往不是</a:t>
            </a:r>
            <a:r>
              <a:rPr lang="en-US" altLang="zh-CN" sz="1050" i="0" dirty="0">
                <a:effectLst/>
              </a:rPr>
              <a:t>“</a:t>
            </a:r>
            <a:r>
              <a:rPr lang="zh-CN" altLang="en-US" sz="1050" i="0" dirty="0">
                <a:effectLst/>
              </a:rPr>
              <a:t>主商品</a:t>
            </a:r>
            <a:r>
              <a:rPr lang="en-US" altLang="zh-CN" sz="1050" i="0" dirty="0">
                <a:effectLst/>
              </a:rPr>
              <a:t>”</a:t>
            </a:r>
            <a:r>
              <a:rPr lang="zh-CN" altLang="en-US" sz="1050" i="0" dirty="0">
                <a:effectLst/>
              </a:rPr>
              <a:t>，而是围绕商品产生的副价值。例如被提前记住名字、被细致照顾、被特别对待、被理解情绪，这些体验才是让顾客产生依赖感的关键。作者将这些细节称为</a:t>
            </a:r>
            <a:r>
              <a:rPr lang="en-US" altLang="zh-CN" sz="1050" i="0" dirty="0">
                <a:effectLst/>
              </a:rPr>
              <a:t>“</a:t>
            </a:r>
            <a:r>
              <a:rPr lang="zh-CN" altLang="en-US" sz="1050" i="0" dirty="0">
                <a:effectLst/>
              </a:rPr>
              <a:t>沼的种子</a:t>
            </a:r>
            <a:r>
              <a:rPr lang="en-US" altLang="zh-CN" sz="1050" i="0" dirty="0">
                <a:effectLst/>
              </a:rPr>
              <a:t>”</a:t>
            </a:r>
            <a:r>
              <a:rPr lang="zh-CN" altLang="en-US" sz="1050" i="0" dirty="0">
                <a:effectLst/>
              </a:rPr>
              <a:t>。很多企业只关注产品功能，却忽略了情感体验；只追求效率，却失去了人与人之间的温度。而真正的</a:t>
            </a:r>
            <a:r>
              <a:rPr lang="en-US" altLang="zh-CN" sz="1050" i="0" dirty="0">
                <a:effectLst/>
              </a:rPr>
              <a:t>“2%”</a:t>
            </a:r>
            <a:r>
              <a:rPr lang="zh-CN" altLang="en-US" sz="1050" i="0" dirty="0">
                <a:effectLst/>
              </a:rPr>
              <a:t>，恰恰存在于这些看似低效、甚至不合理的地方。</a:t>
            </a:r>
            <a:endParaRPr lang="zh-CN" altLang="en-US" sz="1050" i="0" dirty="0">
              <a:effectLst/>
            </a:endParaRPr>
          </a:p>
          <a:p>
            <a:endParaRPr lang="en-US" altLang="zh-CN" sz="1050" i="0" dirty="0">
              <a:effectLst/>
            </a:endParaRPr>
          </a:p>
          <a:p>
            <a:r>
              <a:rPr lang="zh-CN" altLang="en-US" sz="1050" i="0" dirty="0">
                <a:effectLst/>
              </a:rPr>
              <a:t>本书最有价值的一点，在于它并未把这些经验停留在大型企业案例上，而是进一步拆解成中小企业和个人也能实践的方法。无论是</a:t>
            </a:r>
            <a:r>
              <a:rPr lang="en-US" altLang="zh-CN" sz="1050" i="0" dirty="0">
                <a:effectLst/>
              </a:rPr>
              <a:t>“</a:t>
            </a:r>
            <a:r>
              <a:rPr lang="zh-CN" altLang="en-US" sz="1050" i="0" dirty="0">
                <a:effectLst/>
              </a:rPr>
              <a:t>多拔</a:t>
            </a:r>
            <a:r>
              <a:rPr lang="en-US" altLang="zh-CN" sz="1050" i="0" dirty="0">
                <a:effectLst/>
              </a:rPr>
              <a:t>10</a:t>
            </a:r>
            <a:r>
              <a:rPr lang="zh-CN" altLang="en-US" sz="1050" i="0" dirty="0">
                <a:effectLst/>
              </a:rPr>
              <a:t>根草</a:t>
            </a:r>
            <a:r>
              <a:rPr lang="en-US" altLang="zh-CN" sz="1050" i="0" dirty="0">
                <a:effectLst/>
              </a:rPr>
              <a:t>”</a:t>
            </a:r>
            <a:r>
              <a:rPr lang="zh-CN" altLang="en-US" sz="1050" i="0" dirty="0">
                <a:effectLst/>
              </a:rPr>
              <a:t>、在顾客开口前叫出名字、准备顾客可能忘记的备品，还是通过感谢卡与团队训练培养</a:t>
            </a:r>
            <a:r>
              <a:rPr lang="en-US" altLang="zh-CN" sz="1050" i="0" dirty="0">
                <a:effectLst/>
              </a:rPr>
              <a:t>“</a:t>
            </a:r>
            <a:r>
              <a:rPr lang="zh-CN" altLang="en-US" sz="1050" i="0" dirty="0">
                <a:effectLst/>
              </a:rPr>
              <a:t>察觉力</a:t>
            </a:r>
            <a:r>
              <a:rPr lang="en-US" altLang="zh-CN" sz="1050" i="0" dirty="0">
                <a:effectLst/>
              </a:rPr>
              <a:t>”</a:t>
            </a:r>
            <a:r>
              <a:rPr lang="zh-CN" altLang="en-US" sz="1050" i="0" dirty="0">
                <a:effectLst/>
              </a:rPr>
              <a:t>，作者都强调：真正重要的不是预算，而是态度与持续性。那些不起眼的小动作，只要长期坚持，就会慢慢累积成品牌文化。</a:t>
            </a:r>
            <a:endParaRPr lang="zh-CN" altLang="en-US" sz="1050" i="0" dirty="0">
              <a:effectLst/>
            </a:endParaRPr>
          </a:p>
          <a:p>
            <a:r>
              <a:rPr lang="zh-CN" altLang="en-US" sz="1050" i="0" dirty="0">
                <a:effectLst/>
              </a:rPr>
              <a:t>最后，作者提出，</a:t>
            </a:r>
            <a:r>
              <a:rPr lang="en-US" altLang="zh-CN" sz="1050" i="0" dirty="0">
                <a:effectLst/>
              </a:rPr>
              <a:t>“2%</a:t>
            </a:r>
            <a:r>
              <a:rPr lang="zh-CN" altLang="en-US" sz="1050" i="0" dirty="0">
                <a:effectLst/>
              </a:rPr>
              <a:t>的美学</a:t>
            </a:r>
            <a:r>
              <a:rPr lang="en-US" altLang="zh-CN" sz="1050" i="0" dirty="0">
                <a:effectLst/>
              </a:rPr>
              <a:t>”</a:t>
            </a:r>
            <a:r>
              <a:rPr lang="zh-CN" altLang="en-US" sz="1050" i="0" dirty="0">
                <a:effectLst/>
              </a:rPr>
              <a:t>其实是一种新时代的人类价值观。</a:t>
            </a:r>
            <a:r>
              <a:rPr lang="en-US" altLang="zh-CN" sz="1050" i="0" dirty="0">
                <a:effectLst/>
              </a:rPr>
              <a:t>AI</a:t>
            </a:r>
            <a:r>
              <a:rPr lang="zh-CN" altLang="en-US" sz="1050" i="0" dirty="0">
                <a:effectLst/>
              </a:rPr>
              <a:t>能够代替合理化、标准化与效率化，但唯有人类才能创造那些</a:t>
            </a:r>
            <a:r>
              <a:rPr lang="en-US" altLang="zh-CN" sz="1050" i="0" dirty="0">
                <a:effectLst/>
              </a:rPr>
              <a:t>“</a:t>
            </a:r>
            <a:r>
              <a:rPr lang="zh-CN" altLang="en-US" sz="1050" i="0" dirty="0">
                <a:effectLst/>
              </a:rPr>
              <a:t>不划算却让人感动</a:t>
            </a:r>
            <a:r>
              <a:rPr lang="en-US" altLang="zh-CN" sz="1050" i="0" dirty="0">
                <a:effectLst/>
              </a:rPr>
              <a:t>”</a:t>
            </a:r>
            <a:r>
              <a:rPr lang="zh-CN" altLang="en-US" sz="1050" i="0" dirty="0">
                <a:effectLst/>
              </a:rPr>
              <a:t>的体验。未来真正有竞争力的企业，不是效率最高的企业，而是最能让顾客产生情感依赖的企业。本书想传达的，并不是营销技巧，而是一种经营哲学：当所有人都在追求效率时，愿意坚持那</a:t>
            </a:r>
            <a:r>
              <a:rPr lang="en-US" altLang="zh-CN" sz="1050" i="0" dirty="0">
                <a:effectLst/>
              </a:rPr>
              <a:t>2%</a:t>
            </a:r>
            <a:r>
              <a:rPr lang="zh-CN" altLang="en-US" sz="1050" i="0" dirty="0">
                <a:effectLst/>
              </a:rPr>
              <a:t>的</a:t>
            </a:r>
            <a:r>
              <a:rPr lang="en-US" altLang="zh-CN" sz="1050" i="0" dirty="0">
                <a:effectLst/>
              </a:rPr>
              <a:t>“</a:t>
            </a:r>
            <a:r>
              <a:rPr lang="zh-CN" altLang="en-US" sz="1050" i="0" dirty="0">
                <a:effectLst/>
              </a:rPr>
              <a:t>疯狂</a:t>
            </a:r>
            <a:r>
              <a:rPr lang="en-US" altLang="zh-CN" sz="1050" i="0" dirty="0">
                <a:effectLst/>
              </a:rPr>
              <a:t>”</a:t>
            </a:r>
            <a:r>
              <a:rPr lang="zh-CN" altLang="en-US" sz="1050" i="0" dirty="0">
                <a:effectLst/>
              </a:rPr>
              <a:t>，才是让人无法被替代的原因。</a:t>
            </a:r>
            <a:endParaRPr lang="zh-CN" altLang="en-US" sz="1050" i="0" dirty="0">
              <a:effectLst/>
            </a:endParaRPr>
          </a:p>
        </p:txBody>
      </p:sp>
      <p:pic>
        <p:nvPicPr>
          <p:cNvPr id="2" name="图片 1"/>
          <p:cNvPicPr>
            <a:picLocks noChangeAspect="1"/>
          </p:cNvPicPr>
          <p:nvPr/>
        </p:nvPicPr>
        <p:blipFill>
          <a:blip r:embed="rId1"/>
          <a:stretch>
            <a:fillRect/>
          </a:stretch>
        </p:blipFill>
        <p:spPr>
          <a:xfrm>
            <a:off x="251460" y="0"/>
            <a:ext cx="693420" cy="974725"/>
          </a:xfrm>
          <a:prstGeom prst="rect">
            <a:avLst/>
          </a:prstGeom>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108407" y="1336676"/>
            <a:ext cx="6547206" cy="7924800"/>
          </a:xfrm>
          <a:prstGeom prst="rect">
            <a:avLst/>
          </a:prstGeom>
        </p:spPr>
        <p:txBody>
          <a:bodyPr vert="horz" wrap="square" lIns="0" tIns="12700" rIns="0" bIns="0" rtlCol="0">
            <a:spAutoFit/>
          </a:bodyPr>
          <a:lstStyle/>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通过</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ナンバクダリ</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减少膝盖负担</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在登山入门书籍中，常常会看到诸如</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慢慢走</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或</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步幅要小</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之类的建议，这些连小学生都能想到的平凡内容实在毫无意义。慢慢走有利于体力保持是显而易见的，而步幅过大容易导致疲劳也是常识。这些道理无需特别强调。</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本书不会重复这些大众化的建议，而是提供一种既不易疲劳、又能减少膝盖冲击的独特步行方式。这种方法是作者基于</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a:t>
            </a:r>
            <a:r>
              <a:rPr lang="zh-CN" altLang="en-US" sz="800" dirty="0">
                <a:latin typeface="Leelawadee UI" panose="020B0502040204020203" charset="0"/>
                <a:ea typeface="Microsoft YaHei" panose="020B0503020204020204" pitchFamily="34" charset="-122"/>
                <a:cs typeface="Leelawadee UI" panose="020B0502040204020203" charset="0"/>
              </a:rPr>
              <a:t>歩</a:t>
            </a:r>
            <a:r>
              <a:rPr lang="ja-JP" altLang="en-US" sz="800" dirty="0">
                <a:latin typeface="Leelawadee UI" panose="020B0502040204020203" charset="0"/>
                <a:ea typeface="Microsoft YaHei" panose="020B0503020204020204" pitchFamily="34" charset="-122"/>
                <a:cs typeface="Leelawadee UI" panose="020B0502040204020203" charset="0"/>
              </a:rPr>
              <a:t>き</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a:t>
            </a:r>
            <a:r>
              <a:rPr lang="en-US" altLang="zh-CN" sz="800" dirty="0">
                <a:latin typeface="Leelawadee UI" panose="020B0502040204020203" charset="0"/>
                <a:ea typeface="Microsoft YaHei" panose="020B0503020204020204" pitchFamily="34" charset="-122"/>
                <a:cs typeface="Leelawadee UI" panose="020B0502040204020203" charset="0"/>
              </a:rPr>
              <a:t>Nanba</a:t>
            </a:r>
            <a:r>
              <a:rPr lang="zh-CN" altLang="en-US" sz="800" dirty="0">
                <a:latin typeface="Leelawadee UI" panose="020B0502040204020203" charset="0"/>
                <a:ea typeface="Microsoft YaHei" panose="020B0503020204020204" pitchFamily="34" charset="-122"/>
                <a:cs typeface="Leelawadee UI" panose="020B0502040204020203" charset="0"/>
              </a:rPr>
              <a:t>步行）独自研究出的改良版，被称为</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ナンバクダリ</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a:t>
            </a:r>
            <a:r>
              <a:rPr lang="en-US" altLang="zh-CN" sz="800" dirty="0">
                <a:latin typeface="Leelawadee UI" panose="020B0502040204020203" charset="0"/>
                <a:ea typeface="Microsoft YaHei" panose="020B0503020204020204" pitchFamily="34" charset="-122"/>
                <a:cs typeface="Leelawadee UI" panose="020B0502040204020203" charset="0"/>
              </a:rPr>
              <a:t>Nanba</a:t>
            </a:r>
            <a:r>
              <a:rPr lang="zh-CN" altLang="en-US" sz="800" dirty="0">
                <a:latin typeface="Leelawadee UI" panose="020B0502040204020203" charset="0"/>
                <a:ea typeface="Microsoft YaHei" panose="020B0503020204020204" pitchFamily="34" charset="-122"/>
                <a:cs typeface="Leelawadee UI" panose="020B0502040204020203" charset="0"/>
              </a:rPr>
              <a:t>下行步法）。</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所谓的</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a:t>
            </a:r>
            <a:r>
              <a:rPr lang="zh-CN" altLang="en-US" sz="800" dirty="0">
                <a:latin typeface="Leelawadee UI" panose="020B0502040204020203" charset="0"/>
                <a:ea typeface="Microsoft YaHei" panose="020B0503020204020204" pitchFamily="34" charset="-122"/>
                <a:cs typeface="Leelawadee UI" panose="020B0502040204020203" charset="0"/>
              </a:rPr>
              <a:t>歩</a:t>
            </a:r>
            <a:r>
              <a:rPr lang="ja-JP" altLang="en-US" sz="800" dirty="0">
                <a:latin typeface="Leelawadee UI" panose="020B0502040204020203" charset="0"/>
                <a:ea typeface="Microsoft YaHei" panose="020B0503020204020204" pitchFamily="34" charset="-122"/>
                <a:cs typeface="Leelawadee UI" panose="020B0502040204020203" charset="0"/>
              </a:rPr>
              <a:t>き</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是一种被认为不同于西方步法的日本传统步行方式。根据日语维基百科的定义，所谓</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指的是</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右手和右脚同时向前，左手和左脚同时向前</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的步行方式。然而，很多人在看到这个定义后都会觉得</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根本做不到</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。实际上，如果严格按照这一定义执行，行走方式会变得像一个动作僵硬的机器人，难以顺畅行走。</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更进一步来说，</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a:t>
            </a:r>
            <a:r>
              <a:rPr lang="zh-CN" altLang="en-US" sz="800" dirty="0">
                <a:latin typeface="Leelawadee UI" panose="020B0502040204020203" charset="0"/>
                <a:ea typeface="Microsoft YaHei" panose="020B0503020204020204" pitchFamily="34" charset="-122"/>
                <a:cs typeface="Leelawadee UI" panose="020B0502040204020203" charset="0"/>
              </a:rPr>
              <a:t>歩</a:t>
            </a:r>
            <a:r>
              <a:rPr lang="ja-JP" altLang="en-US" sz="800" dirty="0">
                <a:latin typeface="Leelawadee UI" panose="020B0502040204020203" charset="0"/>
                <a:ea typeface="Microsoft YaHei" panose="020B0503020204020204" pitchFamily="34" charset="-122"/>
                <a:cs typeface="Leelawadee UI" panose="020B0502040204020203" charset="0"/>
              </a:rPr>
              <a:t>き</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本身并没有明确的定义，维基百科的解释也未必准确。其起源不明，甚至无法确定这种步行方式是否真的在中世纪以前的日本广泛使用。此外，关于</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a:t>
            </a:r>
            <a:r>
              <a:rPr lang="zh-CN" altLang="en-US" sz="800" dirty="0">
                <a:latin typeface="Leelawadee UI" panose="020B0502040204020203" charset="0"/>
                <a:ea typeface="Microsoft YaHei" panose="020B0503020204020204" pitchFamily="34" charset="-122"/>
                <a:cs typeface="Leelawadee UI" panose="020B0502040204020203" charset="0"/>
              </a:rPr>
              <a:t>歩</a:t>
            </a:r>
            <a:r>
              <a:rPr lang="ja-JP" altLang="en-US" sz="800" dirty="0">
                <a:latin typeface="Leelawadee UI" panose="020B0502040204020203" charset="0"/>
                <a:ea typeface="Microsoft YaHei" panose="020B0503020204020204" pitchFamily="34" charset="-122"/>
                <a:cs typeface="Leelawadee UI" panose="020B0502040204020203" charset="0"/>
              </a:rPr>
              <a:t>き</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究竟该如何行走，也没有公认的定论。市面上有不少介绍这种步行方式的书籍，网络上也能找到大量相关文章和视频，但仔细观察后会发现，每个人的步伐方式都不太一样，并不存在一个公认的</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正确答案</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不过，关于</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a:t>
            </a:r>
            <a:r>
              <a:rPr lang="zh-CN" altLang="en-US" sz="800" dirty="0">
                <a:latin typeface="Leelawadee UI" panose="020B0502040204020203" charset="0"/>
                <a:ea typeface="Microsoft YaHei" panose="020B0503020204020204" pitchFamily="34" charset="-122"/>
                <a:cs typeface="Leelawadee UI" panose="020B0502040204020203" charset="0"/>
              </a:rPr>
              <a:t>歩</a:t>
            </a:r>
            <a:r>
              <a:rPr lang="ja-JP" altLang="en-US" sz="800" dirty="0">
                <a:latin typeface="Leelawadee UI" panose="020B0502040204020203" charset="0"/>
                <a:ea typeface="Microsoft YaHei" panose="020B0503020204020204" pitchFamily="34" charset="-122"/>
                <a:cs typeface="Leelawadee UI" panose="020B0502040204020203" charset="0"/>
              </a:rPr>
              <a:t>き</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仍然有一些共同的要点，例如：</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不要用脚跟着地，而是用整个脚掌着地</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不大幅度摆动手臂</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不扭动腰部</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基于这些原则，作者提出了一种适用于登山的</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ナンバクダリ</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步法。需要注意的是，这并非严格意义上的</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a:t>
            </a:r>
            <a:r>
              <a:rPr lang="zh-CN" altLang="en-US" sz="800" dirty="0">
                <a:latin typeface="Leelawadee UI" panose="020B0502040204020203" charset="0"/>
                <a:ea typeface="Microsoft YaHei" panose="020B0503020204020204" pitchFamily="34" charset="-122"/>
                <a:cs typeface="Leelawadee UI" panose="020B0502040204020203" charset="0"/>
              </a:rPr>
              <a:t>歩</a:t>
            </a:r>
            <a:r>
              <a:rPr lang="ja-JP" altLang="en-US" sz="800" dirty="0">
                <a:latin typeface="Leelawadee UI" panose="020B0502040204020203" charset="0"/>
                <a:ea typeface="Microsoft YaHei" panose="020B0503020204020204" pitchFamily="34" charset="-122"/>
                <a:cs typeface="Leelawadee UI" panose="020B0502040204020203" charset="0"/>
              </a:rPr>
              <a:t>き</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，而是作者独自理解并改良出的登山步行法。可以将其视为</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类</a:t>
            </a:r>
            <a:r>
              <a:rPr lang="ja-JP" altLang="en-US" sz="800" dirty="0">
                <a:latin typeface="Leelawadee UI" panose="020B0502040204020203" charset="0"/>
                <a:ea typeface="Microsoft YaHei" panose="020B0503020204020204" pitchFamily="34" charset="-122"/>
                <a:cs typeface="Leelawadee UI" panose="020B0502040204020203" charset="0"/>
              </a:rPr>
              <a:t>ナンバ</a:t>
            </a:r>
            <a:r>
              <a:rPr lang="zh-CN" altLang="en-US" sz="800" dirty="0">
                <a:latin typeface="Leelawadee UI" panose="020B0502040204020203" charset="0"/>
                <a:ea typeface="Microsoft YaHei" panose="020B0503020204020204" pitchFamily="34" charset="-122"/>
                <a:cs typeface="Leelawadee UI" panose="020B0502040204020203" charset="0"/>
              </a:rPr>
              <a:t>歩</a:t>
            </a:r>
            <a:r>
              <a:rPr lang="ja-JP" altLang="en-US" sz="800" dirty="0">
                <a:latin typeface="Leelawadee UI" panose="020B0502040204020203" charset="0"/>
                <a:ea typeface="Microsoft YaHei" panose="020B0503020204020204" pitchFamily="34" charset="-122"/>
                <a:cs typeface="Leelawadee UI" panose="020B0502040204020203" charset="0"/>
              </a:rPr>
              <a:t>き</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的方法。</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一般的行走方式可以参考体育课上的行进操：</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大幅摆动手臂</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腿部伸直</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用脚跟着地</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而</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ナンバクダリ</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则完全反其道而行之：</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不摆动手臂</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下蹲降低重心，保持膝盖微微弯曲</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用脚掌前部（拇趾球）着地</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尝试按照这三条规则行走，会发现自己的步态变得像江户时代市井百姓那样轻盈小碎步。如果在室内或平坦的道路上练习，可能会感觉不太自然，但这并无妨，因为</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ナンバクダリ</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真正发挥作用的场景是在下坡的山路上。</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本书将这种适用于下山的步行方式命名为</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ナンバクダリ</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。作者在长期登山的经验中发现，这种步法是最适合下坡的步行方式。建议在家附近的楼梯或斜坡上试试，你会惊讶地发现行走变得更稳，更容易控制身体重心。</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当然，要注意</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手不摆动</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这一点可能需要一段时间适应。很多人一旦不加注意，就会不自觉地摆动手臂。如果过于关注手的动作，反而会影响步行节奏。为了更快掌握要领，可以尝试在稳定的地形上双手交叉放在胸前，然后降低重心，弯曲膝盖，并用脚掌前部着地行走。一旦习惯了这种步法，就可以解开手臂，让双手自然下垂在身体两侧即可。</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一般来说，下坡路最容易损伤膝盖。如果像西方式行军那样大步走，手臂大幅度摆动，脚掌重重着地，就会给膝盖带来极大的冲击。正如第一章所述，膝关节的软骨会随着长期剧烈运动逐渐磨损，而软骨一旦消耗殆尽，就无法再生。这种损伤可能会影响后半生的行动能力。特别是陡峭的下坡路，对膝盖的负担尤为严重。</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如果在下坡过程中</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咚咚</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地重重着地，膝盖的软骨会被快速磨损，甚至容易滑倒。而</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ナンバクダリ</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步法则可以避免这种情况。由于采用降低重心的方式行走，并用脚掌前部着地，步伐自然变得柔和，能够有效减少冲击。只要掌握了这种步行技巧，即使在下坡路上，也能像在平地上行走一样轻松自如。</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此外，</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ナンバクダリ</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还强调尽可能降低腰部位置，让视线变低。这样可以减少对下坡的恐惧感。很多人之所以在陡坡上感到害怕，是因为从高处往下看，坡度会显得更陡。这是由于人的身高导致的视觉错觉。如果降低姿势，视线变低，坡道的倾斜度看起来就会减弱。同时，降低重心还能有效减少摔倒的风险。</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在这种状态下，主要靠膝盖以下的部分控制步伐，并用脚掌前部着地，同时尽量不摆动手臂。只需这几个简单的动作，</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ナンバクダリ</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就能显著降低下坡时的恐惧感，减少摔倒的风险，并大幅减轻对膝盖的负担。</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请务必尝试一下</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ナンバクダリ</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a:t>
            </a:r>
            <a:endParaRPr lang="zh-CN" altLang="en-US" sz="800" dirty="0">
              <a:latin typeface="Leelawadee UI" panose="020B0502040204020203" charset="0"/>
              <a:ea typeface="Microsoft YaHei" panose="020B0503020204020204" pitchFamily="34" charset="-122"/>
              <a:cs typeface="Leelawadee UI" panose="020B0502040204020203" charset="0"/>
            </a:endParaRPr>
          </a:p>
        </p:txBody>
      </p:sp>
      <p:sp>
        <p:nvSpPr>
          <p:cNvPr id="12" name="object 2"/>
          <p:cNvSpPr txBox="1"/>
          <p:nvPr/>
        </p:nvSpPr>
        <p:spPr>
          <a:xfrm>
            <a:off x="2781935" y="106045"/>
            <a:ext cx="4566920" cy="1172845"/>
          </a:xfrm>
          <a:prstGeom prst="rect">
            <a:avLst/>
          </a:prstGeom>
        </p:spPr>
        <p:txBody>
          <a:bodyPr vert="horz" wrap="square" lIns="0" tIns="12065" rIns="0" bIns="0" rtlCol="0">
            <a:spAutoFit/>
          </a:bodyPr>
          <a:lstStyle/>
          <a:p>
            <a:pPr marL="12700">
              <a:lnSpc>
                <a:spcPct val="100000"/>
              </a:lnSpc>
              <a:spcBef>
                <a:spcPts val="9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a:latin typeface="Meiryo UI" panose="020B0604030504040204" pitchFamily="50" charset="-128"/>
                <a:ea typeface="Meiryo UI" panose="020B0604030504040204" pitchFamily="50" charset="-128"/>
                <a:cs typeface="Meiryo UI" panose="020B0604030504040204" pitchFamily="50" charset="-128"/>
              </a:rPr>
              <a:t>書名】</a:t>
            </a:r>
            <a:endParaRPr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フラット登山</a:t>
            </a:r>
            <a:endParaRPr lang="ja-JP" altLang="en-US" sz="700" spc="-5"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a:latin typeface="Meiryo UI" panose="020B0604030504040204" pitchFamily="50" charset="-128"/>
                <a:ea typeface="Meiryo UI" panose="020B0604030504040204" pitchFamily="50" charset="-128"/>
                <a:cs typeface="Meiryo UI" panose="020B0604030504040204" pitchFamily="50" charset="-128"/>
              </a:rPr>
              <a:t>ISBN】</a:t>
            </a:r>
            <a:endParaRPr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ts val="1170"/>
              </a:lnSpc>
            </a:pPr>
            <a:r>
              <a:rPr sz="700" spc="-5" dirty="0">
                <a:solidFill>
                  <a:srgbClr val="333333"/>
                </a:solidFill>
                <a:latin typeface="Meiryo UI" panose="020B0604030504040204" pitchFamily="50" charset="-128"/>
                <a:ea typeface="Meiryo UI" panose="020B0604030504040204" pitchFamily="50" charset="-128"/>
                <a:cs typeface="Calibri" panose="020F0502020204030204"/>
              </a:rPr>
              <a:t>978-4-7612-</a:t>
            </a:r>
            <a:r>
              <a:rPr lang="en-US" sz="700" spc="-5" dirty="0">
                <a:solidFill>
                  <a:srgbClr val="333333"/>
                </a:solidFill>
                <a:latin typeface="Meiryo UI" panose="020B0604030504040204" pitchFamily="50" charset="-128"/>
                <a:ea typeface="Meiryo UI" panose="020B0604030504040204" pitchFamily="50" charset="-128"/>
                <a:cs typeface="Calibri" panose="020F0502020204030204"/>
              </a:rPr>
              <a:t>7801‐4</a:t>
            </a:r>
            <a:endParaRPr sz="700" spc="-5" dirty="0">
              <a:solidFill>
                <a:srgbClr val="333333"/>
              </a:solidFill>
              <a:latin typeface="Meiryo UI" panose="020B0604030504040204" pitchFamily="50" charset="-128"/>
              <a:ea typeface="Meiryo UI" panose="020B0604030504040204" pitchFamily="50" charset="-128"/>
              <a:cs typeface="Calibri" panose="020F0502020204030204"/>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err="1">
                <a:latin typeface="Meiryo UI" panose="020B0604030504040204" pitchFamily="50" charset="-128"/>
                <a:ea typeface="Meiryo UI" panose="020B0604030504040204" pitchFamily="50" charset="-128"/>
                <a:cs typeface="Meiryo UI" panose="020B0604030504040204" pitchFamily="50" charset="-128"/>
              </a:rPr>
              <a:t>著者</a:t>
            </a:r>
            <a:r>
              <a:rPr sz="700" b="1" spc="-5" dirty="0">
                <a:latin typeface="Meiryo UI" panose="020B0604030504040204" pitchFamily="50" charset="-128"/>
                <a:ea typeface="Meiryo UI" panose="020B0604030504040204" pitchFamily="50" charset="-128"/>
                <a:cs typeface="Meiryo UI" panose="020B0604030504040204" pitchFamily="50" charset="-128"/>
              </a:rPr>
              <a:t>】</a:t>
            </a:r>
            <a:endParaRPr lang="en-US" sz="700" b="1" spc="-5"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spcBef>
                <a:spcPts val="65"/>
              </a:spcBef>
            </a:pPr>
            <a:r>
              <a:rPr lang="zh-CN" altLang="en-US" sz="700" spc="-5" dirty="0">
                <a:solidFill>
                  <a:srgbClr val="333333"/>
                </a:solidFill>
                <a:latin typeface="Meiryo UI" panose="020B0604030504040204" pitchFamily="50" charset="-128"/>
                <a:ea typeface="Meiryo UI" panose="020B0604030504040204" pitchFamily="50" charset="-128"/>
                <a:cs typeface="Calibri" panose="020F0502020204030204"/>
              </a:rPr>
              <a:t>佐々木俊尚</a:t>
            </a:r>
            <a:endParaRPr lang="zh-CN" altLang="en-US" sz="700" spc="-5" dirty="0">
              <a:solidFill>
                <a:srgbClr val="333333"/>
              </a:solidFill>
              <a:latin typeface="Meiryo UI" panose="020B0604030504040204" pitchFamily="50" charset="-128"/>
              <a:ea typeface="Meiryo UI" panose="020B0604030504040204" pitchFamily="50" charset="-128"/>
              <a:cs typeface="Calibri" panose="020F0502020204030204"/>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10" dirty="0">
                <a:latin typeface="Meiryo UI" panose="020B0604030504040204" pitchFamily="50" charset="-128"/>
                <a:ea typeface="Meiryo UI" panose="020B0604030504040204" pitchFamily="50" charset="-128"/>
                <a:cs typeface="Meiryo UI" panose="020B0604030504040204" pitchFamily="50" charset="-128"/>
              </a:rPr>
              <a:t>page</a:t>
            </a:r>
            <a:r>
              <a:rPr sz="700" b="1" spc="-10" dirty="0">
                <a:latin typeface="Meiryo UI" panose="020B0604030504040204" pitchFamily="50" charset="-128"/>
                <a:ea typeface="Meiryo UI" panose="020B0604030504040204" pitchFamily="50" charset="-128"/>
                <a:cs typeface="SimSun" panose="02010600030101010101" pitchFamily="2" charset="-122"/>
              </a:rPr>
              <a:t>】</a:t>
            </a:r>
            <a:endParaRPr lang="en-US" sz="700" dirty="0">
              <a:latin typeface="Meiryo UI" panose="020B0604030504040204" pitchFamily="50" charset="-128"/>
              <a:ea typeface="Meiryo UI" panose="020B0604030504040204" pitchFamily="50" charset="-128"/>
              <a:cs typeface="SimSun" panose="02010600030101010101" pitchFamily="2" charset="-122"/>
            </a:endParaRPr>
          </a:p>
          <a:p>
            <a:pPr marL="12700">
              <a:lnSpc>
                <a:spcPct val="100000"/>
              </a:lnSpc>
              <a:spcBef>
                <a:spcPts val="65"/>
              </a:spcBef>
            </a:pPr>
            <a:r>
              <a:rPr lang="en-US" sz="700" dirty="0">
                <a:latin typeface="Meiryo UI" panose="020B0604030504040204" pitchFamily="50" charset="-128"/>
                <a:ea typeface="Meiryo UI" panose="020B0604030504040204" pitchFamily="50" charset="-128"/>
                <a:cs typeface="Meiryo UI" panose="020B0604030504040204" pitchFamily="50" charset="-128"/>
              </a:rPr>
              <a:t>448</a:t>
            </a:r>
            <a:endParaRPr lang="en-US"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err="1">
                <a:latin typeface="Meiryo UI" panose="020B0604030504040204" pitchFamily="50" charset="-128"/>
                <a:ea typeface="Meiryo UI" panose="020B0604030504040204" pitchFamily="50" charset="-128"/>
                <a:cs typeface="Meiryo UI" panose="020B0604030504040204" pitchFamily="50" charset="-128"/>
              </a:rPr>
              <a:t>発行年</a:t>
            </a:r>
            <a:r>
              <a:rPr lang="ja-JP" altLang="en-US" sz="700" b="1" spc="-5"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700" b="1" spc="-5" dirty="0">
                <a:latin typeface="Meiryo UI" panose="020B0604030504040204" pitchFamily="50" charset="-128"/>
                <a:ea typeface="Meiryo UI" panose="020B0604030504040204" pitchFamily="50" charset="-128"/>
                <a:cs typeface="Meiryo UI" panose="020B0604030504040204" pitchFamily="50" charset="-128"/>
              </a:rPr>
              <a:t>】</a:t>
            </a:r>
            <a:endParaRPr lang="ja-JP" altLang="en-US"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lang="en-US" altLang="ja-JP" sz="700" dirty="0">
                <a:latin typeface="Meiryo UI" panose="020B0604030504040204" pitchFamily="50" charset="-128"/>
                <a:ea typeface="Meiryo UI" panose="020B0604030504040204" pitchFamily="50" charset="-128"/>
                <a:cs typeface="Meiryo UI" panose="020B0604030504040204" pitchFamily="50" charset="-128"/>
              </a:rPr>
              <a:t>2025</a:t>
            </a: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700" spc="-5" dirty="0">
                <a:latin typeface="Meiryo UI" panose="020B0604030504040204" pitchFamily="50" charset="-128"/>
                <a:ea typeface="Meiryo UI" panose="020B0604030504040204" pitchFamily="50" charset="-128"/>
                <a:cs typeface="Meiryo UI" panose="020B0604030504040204" pitchFamily="50" charset="-128"/>
              </a:rPr>
              <a:t>4</a:t>
            </a: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月</a:t>
            </a:r>
            <a:endParaRPr lang="ja-JP" altLang="en-US" sz="700" spc="-5"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3"/>
          <p:cNvSpPr/>
          <p:nvPr>
            <p:custDataLst>
              <p:tags r:id="rId1"/>
            </p:custDataLst>
          </p:nvPr>
        </p:nvSpPr>
        <p:spPr>
          <a:xfrm>
            <a:off x="4833346" y="500984"/>
            <a:ext cx="1316374" cy="338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pick up</a:t>
            </a:r>
            <a:endParaRPr kumimoji="1" lang="ja-JP" altLang="en-US" dirty="0"/>
          </a:p>
        </p:txBody>
      </p:sp>
      <p:pic>
        <p:nvPicPr>
          <p:cNvPr id="3" name="图片 2"/>
          <p:cNvPicPr>
            <a:picLocks noChangeAspect="1"/>
          </p:cNvPicPr>
          <p:nvPr/>
        </p:nvPicPr>
        <p:blipFill>
          <a:blip r:embed="rId2"/>
          <a:stretch>
            <a:fillRect/>
          </a:stretch>
        </p:blipFill>
        <p:spPr>
          <a:xfrm>
            <a:off x="918845" y="47625"/>
            <a:ext cx="851535" cy="1231265"/>
          </a:xfrm>
          <a:prstGeom prst="rect">
            <a:avLst/>
          </a:prstGeom>
        </p:spPr>
      </p:pic>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108407" y="1336676"/>
            <a:ext cx="6547206" cy="7748270"/>
          </a:xfrm>
          <a:prstGeom prst="rect">
            <a:avLst/>
          </a:prstGeom>
        </p:spPr>
        <p:txBody>
          <a:bodyPr vert="horz" wrap="square" lIns="0" tIns="12700" rIns="0" bIns="0" rtlCol="0">
            <a:spAutoFit/>
          </a:bodyPr>
          <a:lstStyle/>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第一章</a:t>
            </a:r>
            <a:r>
              <a:rPr lang="en-US" altLang="zh-CN" sz="800" dirty="0">
                <a:latin typeface="Leelawadee UI" panose="020B0502040204020203" charset="0"/>
                <a:ea typeface="Microsoft YaHei" panose="020B0503020204020204" pitchFamily="34" charset="-122"/>
                <a:cs typeface="Leelawadee UI" panose="020B0502040204020203" charset="0"/>
              </a:rPr>
              <a:t> </a:t>
            </a:r>
            <a:r>
              <a:rPr lang="zh-CN" altLang="en-US" sz="800" dirty="0">
                <a:latin typeface="Leelawadee UI" panose="020B0502040204020203" charset="0"/>
                <a:ea typeface="Microsoft YaHei" panose="020B0503020204020204" pitchFamily="34" charset="-122"/>
                <a:cs typeface="Leelawadee UI" panose="020B0502040204020203" charset="0"/>
              </a:rPr>
              <a:t>全新的步行旅行</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提出</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平坦登山</a:t>
            </a:r>
            <a:r>
              <a:rPr lang="en-US" altLang="zh-CN" sz="800" dirty="0">
                <a:latin typeface="Leelawadee UI" panose="020B0502040204020203" charset="0"/>
                <a:ea typeface="Microsoft YaHei" panose="020B0503020204020204" pitchFamily="34" charset="-122"/>
                <a:cs typeface="Leelawadee UI" panose="020B0502040204020203" charset="0"/>
              </a:rPr>
              <a:t>”</a:t>
            </a: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什么是</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登山</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重新定义</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登山</a:t>
            </a:r>
            <a:r>
              <a:rPr lang="en-US" altLang="zh-CN" sz="800" dirty="0">
                <a:latin typeface="Leelawadee UI" panose="020B0502040204020203" charset="0"/>
                <a:ea typeface="Microsoft YaHei" panose="020B0503020204020204" pitchFamily="34" charset="-122"/>
                <a:cs typeface="Leelawadee UI" panose="020B0502040204020203" charset="0"/>
              </a:rPr>
              <a:t>”</a:t>
            </a: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软骨是消耗品</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对膝盖负担大的跑步</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不以长距离为目标</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平坦</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的三大理由</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感官山路</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的评价标准</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感官山路</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需具备的五大要素</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组织化登山减少，单独行增加</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第二章</a:t>
            </a:r>
            <a:r>
              <a:rPr lang="en-US" altLang="zh-CN" sz="800" dirty="0">
                <a:latin typeface="Leelawadee UI" panose="020B0502040204020203" charset="0"/>
                <a:ea typeface="Microsoft YaHei" panose="020B0503020204020204" pitchFamily="34" charset="-122"/>
                <a:cs typeface="Leelawadee UI" panose="020B0502040204020203" charset="0"/>
              </a:rPr>
              <a:t> </a:t>
            </a:r>
            <a:r>
              <a:rPr lang="zh-CN" altLang="en-US" sz="800" dirty="0">
                <a:latin typeface="Leelawadee UI" panose="020B0502040204020203" charset="0"/>
                <a:ea typeface="Microsoft YaHei" panose="020B0503020204020204" pitchFamily="34" charset="-122"/>
                <a:cs typeface="Leelawadee UI" panose="020B0502040204020203" charset="0"/>
              </a:rPr>
              <a:t>我是如何走上平坦登山的</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学生时代被连绵山脊的步行所吸引</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因忙碌而远离登山</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让我重新回归登山的契机</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艾肯旺格尔社团</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只需决定路线、集合时间和地点</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因为有初学者，选择不过长且平缓的路</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与同行登山者之间的淡淡羁绊</a:t>
            </a:r>
            <a:r>
              <a:rPr lang="en-US" altLang="zh-CN" sz="800" dirty="0">
                <a:latin typeface="Leelawadee UI" panose="020B0502040204020203" charset="0"/>
                <a:ea typeface="Microsoft YaHei" panose="020B0503020204020204" pitchFamily="34" charset="-122"/>
                <a:cs typeface="Leelawadee UI" panose="020B0502040204020203" charset="0"/>
              </a:rPr>
              <a:t>”</a:t>
            </a: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第三章</a:t>
            </a:r>
            <a:r>
              <a:rPr lang="en-US" altLang="zh-CN" sz="800" dirty="0">
                <a:latin typeface="Leelawadee UI" panose="020B0502040204020203" charset="0"/>
                <a:ea typeface="Microsoft YaHei" panose="020B0503020204020204" pitchFamily="34" charset="-122"/>
                <a:cs typeface="Leelawadee UI" panose="020B0502040204020203" charset="0"/>
              </a:rPr>
              <a:t> </a:t>
            </a:r>
            <a:r>
              <a:rPr lang="zh-CN" altLang="en-US" sz="800" dirty="0">
                <a:latin typeface="Leelawadee UI" panose="020B0502040204020203" charset="0"/>
                <a:ea typeface="Microsoft YaHei" panose="020B0503020204020204" pitchFamily="34" charset="-122"/>
                <a:cs typeface="Leelawadee UI" panose="020B0502040204020203" charset="0"/>
              </a:rPr>
              <a:t>平坦登山的必要装备</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不仅山路，还要走公路，如何挑选</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鞋子</a:t>
            </a:r>
            <a:r>
              <a:rPr lang="en-US" altLang="zh-CN" sz="800" dirty="0">
                <a:latin typeface="Leelawadee UI" panose="020B0502040204020203" charset="0"/>
                <a:ea typeface="Microsoft YaHei" panose="020B0503020204020204" pitchFamily="34" charset="-122"/>
                <a:cs typeface="Leelawadee UI" panose="020B0502040204020203" charset="0"/>
              </a:rPr>
              <a:t>”</a:t>
            </a: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学习登山服装的基本</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分层穿搭</a:t>
            </a:r>
            <a:r>
              <a:rPr lang="en-US" altLang="zh-CN" sz="800" dirty="0">
                <a:latin typeface="Leelawadee UI" panose="020B0502040204020203" charset="0"/>
                <a:ea typeface="Microsoft YaHei" panose="020B0503020204020204" pitchFamily="34" charset="-122"/>
                <a:cs typeface="Leelawadee UI" panose="020B0502040204020203" charset="0"/>
              </a:rPr>
              <a:t>”</a:t>
            </a: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按季节推荐的分层穿搭方式</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雨具要选择高性能且轻便的</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长款徒步裤适合全年使用</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推荐</a:t>
            </a:r>
            <a:r>
              <a:rPr lang="en-US" altLang="zh-CN" sz="800" dirty="0">
                <a:latin typeface="Leelawadee UI" panose="020B0502040204020203" charset="0"/>
                <a:ea typeface="Microsoft YaHei" panose="020B0503020204020204" pitchFamily="34" charset="-122"/>
                <a:cs typeface="Leelawadee UI" panose="020B0502040204020203" charset="0"/>
              </a:rPr>
              <a:t>30</a:t>
            </a:r>
            <a:r>
              <a:rPr lang="zh-CN" altLang="en-US" sz="800" dirty="0">
                <a:latin typeface="Leelawadee UI" panose="020B0502040204020203" charset="0"/>
                <a:ea typeface="Microsoft YaHei" panose="020B0503020204020204" pitchFamily="34" charset="-122"/>
                <a:cs typeface="Leelawadee UI" panose="020B0502040204020203" charset="0"/>
              </a:rPr>
              <a:t>～</a:t>
            </a:r>
            <a:r>
              <a:rPr lang="en-US" altLang="zh-CN" sz="800" dirty="0">
                <a:latin typeface="Leelawadee UI" panose="020B0502040204020203" charset="0"/>
                <a:ea typeface="Microsoft YaHei" panose="020B0503020204020204" pitchFamily="34" charset="-122"/>
                <a:cs typeface="Leelawadee UI" panose="020B0502040204020203" charset="0"/>
              </a:rPr>
              <a:t>40L</a:t>
            </a:r>
            <a:r>
              <a:rPr lang="zh-CN" altLang="en-US" sz="800" dirty="0">
                <a:latin typeface="Leelawadee UI" panose="020B0502040204020203" charset="0"/>
                <a:ea typeface="Microsoft YaHei" panose="020B0503020204020204" pitchFamily="34" charset="-122"/>
                <a:cs typeface="Leelawadee UI" panose="020B0502040204020203" charset="0"/>
              </a:rPr>
              <a:t>的登山背包的理由</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平坦登山的打包技巧</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手机移动电源是必备品</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考虑登山装备的性价比与预算</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【专栏】将登山服装融入日常穿搭</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第四章</a:t>
            </a:r>
            <a:r>
              <a:rPr lang="en-US" altLang="zh-CN" sz="800" dirty="0">
                <a:latin typeface="Leelawadee UI" panose="020B0502040204020203" charset="0"/>
                <a:ea typeface="Microsoft YaHei" panose="020B0503020204020204" pitchFamily="34" charset="-122"/>
                <a:cs typeface="Leelawadee UI" panose="020B0502040204020203" charset="0"/>
              </a:rPr>
              <a:t> </a:t>
            </a:r>
            <a:r>
              <a:rPr lang="zh-CN" altLang="en-US" sz="800" dirty="0">
                <a:latin typeface="Leelawadee UI" panose="020B0502040204020203" charset="0"/>
                <a:ea typeface="Microsoft YaHei" panose="020B0503020204020204" pitchFamily="34" charset="-122"/>
                <a:cs typeface="Leelawadee UI" panose="020B0502040204020203" charset="0"/>
              </a:rPr>
              <a:t>需要掌握的平坦登山技巧</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最低限度的现金需随身携带</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下山后的指定席预约技巧</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依据心情和山路选择食物</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即便是平坦登山也要做好迷路的准备</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【专栏】将</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包中包</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理念运用到都市生活</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第五章</a:t>
            </a:r>
            <a:r>
              <a:rPr lang="en-US" altLang="zh-CN" sz="800" dirty="0">
                <a:latin typeface="Leelawadee UI" panose="020B0502040204020203" charset="0"/>
                <a:ea typeface="Microsoft YaHei" panose="020B0503020204020204" pitchFamily="34" charset="-122"/>
                <a:cs typeface="Leelawadee UI" panose="020B0502040204020203" charset="0"/>
              </a:rPr>
              <a:t> </a:t>
            </a:r>
            <a:r>
              <a:rPr lang="zh-CN" altLang="en-US" sz="800" dirty="0">
                <a:latin typeface="Leelawadee UI" panose="020B0502040204020203" charset="0"/>
                <a:ea typeface="Microsoft YaHei" panose="020B0503020204020204" pitchFamily="34" charset="-122"/>
                <a:cs typeface="Leelawadee UI" panose="020B0502040204020203" charset="0"/>
              </a:rPr>
              <a:t>规划平坦登山</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如何设定登山路线</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即使是热门山峰，也有避开人潮的路线</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一边浏览</a:t>
            </a:r>
            <a:r>
              <a:rPr lang="en-US" altLang="zh-CN" sz="800" dirty="0">
                <a:latin typeface="Leelawadee UI" panose="020B0502040204020203" charset="0"/>
                <a:ea typeface="Microsoft YaHei" panose="020B0503020204020204" pitchFamily="34" charset="-122"/>
                <a:cs typeface="Leelawadee UI" panose="020B0502040204020203" charset="0"/>
              </a:rPr>
              <a:t>Google</a:t>
            </a:r>
            <a:r>
              <a:rPr lang="zh-CN" altLang="en-US" sz="800" dirty="0">
                <a:latin typeface="Leelawadee UI" panose="020B0502040204020203" charset="0"/>
                <a:ea typeface="Microsoft YaHei" panose="020B0503020204020204" pitchFamily="34" charset="-122"/>
                <a:cs typeface="Leelawadee UI" panose="020B0502040204020203" charset="0"/>
              </a:rPr>
              <a:t>地图，一边尝试规划路线的乐趣</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我想走尽可能平坦、缓和的道路，我的登山规划方式</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【专栏】在步行旅行中享受</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篝火</a:t>
            </a:r>
            <a:r>
              <a:rPr lang="en-US" altLang="zh-CN" sz="800" dirty="0">
                <a:latin typeface="Leelawadee UI" panose="020B0502040204020203" charset="0"/>
                <a:ea typeface="Microsoft YaHei" panose="020B0503020204020204" pitchFamily="34" charset="-122"/>
                <a:cs typeface="Leelawadee UI" panose="020B0502040204020203" charset="0"/>
              </a:rPr>
              <a:t>”</a:t>
            </a: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第六章</a:t>
            </a:r>
            <a:r>
              <a:rPr lang="en-US" altLang="zh-CN" sz="800" dirty="0">
                <a:latin typeface="Leelawadee UI" panose="020B0502040204020203" charset="0"/>
                <a:ea typeface="Microsoft YaHei" panose="020B0503020204020204" pitchFamily="34" charset="-122"/>
                <a:cs typeface="Leelawadee UI" panose="020B0502040204020203" charset="0"/>
              </a:rPr>
              <a:t> </a:t>
            </a:r>
            <a:r>
              <a:rPr lang="zh-CN" altLang="en-US" sz="800" dirty="0">
                <a:latin typeface="Leelawadee UI" panose="020B0502040204020203" charset="0"/>
                <a:ea typeface="Microsoft YaHei" panose="020B0503020204020204" pitchFamily="34" charset="-122"/>
                <a:cs typeface="Leelawadee UI" panose="020B0502040204020203" charset="0"/>
              </a:rPr>
              <a:t>充分体验大自然</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步行登山的好处</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登山从前一天就开始了</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防止鞋带松脱的绑法</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用</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南蛮下坡法</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减少膝盖负担</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如何活用智能手机登山地图</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只有在雨中才能看到的景色</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冬天才是平坦登山的真正乐趣</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炎热的夏天如何应对</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【专栏】登山后的桑拿</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至高的享受</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zh-CN" altLang="en-US" sz="800" dirty="0">
              <a:latin typeface="Leelawadee UI" panose="020B0502040204020203" charset="0"/>
              <a:ea typeface="Microsoft YaHei" panose="020B0503020204020204" pitchFamily="34" charset="-122"/>
              <a:cs typeface="Leelawadee UI" panose="020B0502040204020203" charset="0"/>
            </a:endParaRPr>
          </a:p>
        </p:txBody>
      </p:sp>
      <p:sp>
        <p:nvSpPr>
          <p:cNvPr id="12" name="object 2"/>
          <p:cNvSpPr txBox="1"/>
          <p:nvPr/>
        </p:nvSpPr>
        <p:spPr>
          <a:xfrm>
            <a:off x="2781935" y="106045"/>
            <a:ext cx="4566920" cy="1172845"/>
          </a:xfrm>
          <a:prstGeom prst="rect">
            <a:avLst/>
          </a:prstGeom>
        </p:spPr>
        <p:txBody>
          <a:bodyPr vert="horz" wrap="square" lIns="0" tIns="12065" rIns="0" bIns="0" rtlCol="0">
            <a:spAutoFit/>
          </a:bodyPr>
          <a:lstStyle/>
          <a:p>
            <a:pPr marL="12700">
              <a:lnSpc>
                <a:spcPct val="100000"/>
              </a:lnSpc>
              <a:spcBef>
                <a:spcPts val="9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a:latin typeface="Meiryo UI" panose="020B0604030504040204" pitchFamily="50" charset="-128"/>
                <a:ea typeface="Meiryo UI" panose="020B0604030504040204" pitchFamily="50" charset="-128"/>
                <a:cs typeface="Meiryo UI" panose="020B0604030504040204" pitchFamily="50" charset="-128"/>
              </a:rPr>
              <a:t>書名】</a:t>
            </a:r>
            <a:endParaRPr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フラット登山</a:t>
            </a:r>
            <a:endParaRPr lang="ja-JP" altLang="en-US" sz="700" spc="-5"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a:latin typeface="Meiryo UI" panose="020B0604030504040204" pitchFamily="50" charset="-128"/>
                <a:ea typeface="Meiryo UI" panose="020B0604030504040204" pitchFamily="50" charset="-128"/>
                <a:cs typeface="Meiryo UI" panose="020B0604030504040204" pitchFamily="50" charset="-128"/>
              </a:rPr>
              <a:t>ISBN】</a:t>
            </a:r>
            <a:endParaRPr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ts val="1170"/>
              </a:lnSpc>
            </a:pPr>
            <a:r>
              <a:rPr sz="700" spc="-5" dirty="0">
                <a:solidFill>
                  <a:srgbClr val="333333"/>
                </a:solidFill>
                <a:latin typeface="Meiryo UI" panose="020B0604030504040204" pitchFamily="50" charset="-128"/>
                <a:ea typeface="Meiryo UI" panose="020B0604030504040204" pitchFamily="50" charset="-128"/>
                <a:cs typeface="Calibri" panose="020F0502020204030204"/>
              </a:rPr>
              <a:t>978-4-7612-</a:t>
            </a:r>
            <a:r>
              <a:rPr lang="en-US" sz="700" spc="-5" dirty="0">
                <a:solidFill>
                  <a:srgbClr val="333333"/>
                </a:solidFill>
                <a:latin typeface="Meiryo UI" panose="020B0604030504040204" pitchFamily="50" charset="-128"/>
                <a:ea typeface="Meiryo UI" panose="020B0604030504040204" pitchFamily="50" charset="-128"/>
                <a:cs typeface="Calibri" panose="020F0502020204030204"/>
              </a:rPr>
              <a:t>7801‐4</a:t>
            </a:r>
            <a:endParaRPr sz="700" spc="-5" dirty="0">
              <a:solidFill>
                <a:srgbClr val="333333"/>
              </a:solidFill>
              <a:latin typeface="Meiryo UI" panose="020B0604030504040204" pitchFamily="50" charset="-128"/>
              <a:ea typeface="Meiryo UI" panose="020B0604030504040204" pitchFamily="50" charset="-128"/>
              <a:cs typeface="Calibri" panose="020F0502020204030204"/>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err="1">
                <a:latin typeface="Meiryo UI" panose="020B0604030504040204" pitchFamily="50" charset="-128"/>
                <a:ea typeface="Meiryo UI" panose="020B0604030504040204" pitchFamily="50" charset="-128"/>
                <a:cs typeface="Meiryo UI" panose="020B0604030504040204" pitchFamily="50" charset="-128"/>
              </a:rPr>
              <a:t>著者</a:t>
            </a:r>
            <a:r>
              <a:rPr sz="700" b="1" spc="-5" dirty="0">
                <a:latin typeface="Meiryo UI" panose="020B0604030504040204" pitchFamily="50" charset="-128"/>
                <a:ea typeface="Meiryo UI" panose="020B0604030504040204" pitchFamily="50" charset="-128"/>
                <a:cs typeface="Meiryo UI" panose="020B0604030504040204" pitchFamily="50" charset="-128"/>
              </a:rPr>
              <a:t>】</a:t>
            </a:r>
            <a:endParaRPr lang="en-US" sz="700" b="1" spc="-5"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spcBef>
                <a:spcPts val="65"/>
              </a:spcBef>
            </a:pPr>
            <a:r>
              <a:rPr lang="zh-CN" altLang="en-US" sz="700" spc="-5" dirty="0">
                <a:solidFill>
                  <a:srgbClr val="333333"/>
                </a:solidFill>
                <a:latin typeface="Meiryo UI" panose="020B0604030504040204" pitchFamily="50" charset="-128"/>
                <a:ea typeface="Meiryo UI" panose="020B0604030504040204" pitchFamily="50" charset="-128"/>
                <a:cs typeface="Calibri" panose="020F0502020204030204"/>
              </a:rPr>
              <a:t>佐々木俊尚</a:t>
            </a:r>
            <a:endParaRPr lang="zh-CN" altLang="en-US" sz="700" spc="-5" dirty="0">
              <a:solidFill>
                <a:srgbClr val="333333"/>
              </a:solidFill>
              <a:latin typeface="Meiryo UI" panose="020B0604030504040204" pitchFamily="50" charset="-128"/>
              <a:ea typeface="Meiryo UI" panose="020B0604030504040204" pitchFamily="50" charset="-128"/>
              <a:cs typeface="Calibri" panose="020F0502020204030204"/>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10" dirty="0">
                <a:latin typeface="Meiryo UI" panose="020B0604030504040204" pitchFamily="50" charset="-128"/>
                <a:ea typeface="Meiryo UI" panose="020B0604030504040204" pitchFamily="50" charset="-128"/>
                <a:cs typeface="Meiryo UI" panose="020B0604030504040204" pitchFamily="50" charset="-128"/>
              </a:rPr>
              <a:t>page</a:t>
            </a:r>
            <a:r>
              <a:rPr sz="700" b="1" spc="-10" dirty="0">
                <a:latin typeface="Meiryo UI" panose="020B0604030504040204" pitchFamily="50" charset="-128"/>
                <a:ea typeface="Meiryo UI" panose="020B0604030504040204" pitchFamily="50" charset="-128"/>
                <a:cs typeface="SimSun" panose="02010600030101010101" pitchFamily="2" charset="-122"/>
              </a:rPr>
              <a:t>】</a:t>
            </a:r>
            <a:endParaRPr lang="en-US" sz="700" dirty="0">
              <a:latin typeface="Meiryo UI" panose="020B0604030504040204" pitchFamily="50" charset="-128"/>
              <a:ea typeface="Meiryo UI" panose="020B0604030504040204" pitchFamily="50" charset="-128"/>
              <a:cs typeface="SimSun" panose="02010600030101010101" pitchFamily="2" charset="-122"/>
            </a:endParaRPr>
          </a:p>
          <a:p>
            <a:pPr marL="12700">
              <a:lnSpc>
                <a:spcPct val="100000"/>
              </a:lnSpc>
              <a:spcBef>
                <a:spcPts val="65"/>
              </a:spcBef>
            </a:pPr>
            <a:r>
              <a:rPr lang="en-US" sz="700" dirty="0">
                <a:latin typeface="Meiryo UI" panose="020B0604030504040204" pitchFamily="50" charset="-128"/>
                <a:ea typeface="Meiryo UI" panose="020B0604030504040204" pitchFamily="50" charset="-128"/>
                <a:cs typeface="Meiryo UI" panose="020B0604030504040204" pitchFamily="50" charset="-128"/>
              </a:rPr>
              <a:t>448</a:t>
            </a:r>
            <a:endParaRPr lang="en-US"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err="1">
                <a:latin typeface="Meiryo UI" panose="020B0604030504040204" pitchFamily="50" charset="-128"/>
                <a:ea typeface="Meiryo UI" panose="020B0604030504040204" pitchFamily="50" charset="-128"/>
                <a:cs typeface="Meiryo UI" panose="020B0604030504040204" pitchFamily="50" charset="-128"/>
              </a:rPr>
              <a:t>発行年</a:t>
            </a:r>
            <a:r>
              <a:rPr lang="ja-JP" altLang="en-US" sz="700" b="1" spc="-5"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700" b="1" spc="-5" dirty="0">
                <a:latin typeface="Meiryo UI" panose="020B0604030504040204" pitchFamily="50" charset="-128"/>
                <a:ea typeface="Meiryo UI" panose="020B0604030504040204" pitchFamily="50" charset="-128"/>
                <a:cs typeface="Meiryo UI" panose="020B0604030504040204" pitchFamily="50" charset="-128"/>
              </a:rPr>
              <a:t>】</a:t>
            </a:r>
            <a:endParaRPr lang="ja-JP" altLang="en-US"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lang="en-US" altLang="ja-JP" sz="700" dirty="0">
                <a:latin typeface="Meiryo UI" panose="020B0604030504040204" pitchFamily="50" charset="-128"/>
                <a:ea typeface="Meiryo UI" panose="020B0604030504040204" pitchFamily="50" charset="-128"/>
                <a:cs typeface="Meiryo UI" panose="020B0604030504040204" pitchFamily="50" charset="-128"/>
              </a:rPr>
              <a:t>2025</a:t>
            </a: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700" spc="-5" dirty="0">
                <a:latin typeface="Meiryo UI" panose="020B0604030504040204" pitchFamily="50" charset="-128"/>
                <a:ea typeface="Meiryo UI" panose="020B0604030504040204" pitchFamily="50" charset="-128"/>
                <a:cs typeface="Meiryo UI" panose="020B0604030504040204" pitchFamily="50" charset="-128"/>
              </a:rPr>
              <a:t>4</a:t>
            </a: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月</a:t>
            </a:r>
            <a:endParaRPr lang="ja-JP" altLang="en-US" sz="700" spc="-5"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3"/>
          <p:cNvSpPr/>
          <p:nvPr>
            <p:custDataLst>
              <p:tags r:id="rId1"/>
            </p:custDataLst>
          </p:nvPr>
        </p:nvSpPr>
        <p:spPr>
          <a:xfrm>
            <a:off x="4833346" y="500984"/>
            <a:ext cx="1316374" cy="338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chapter</a:t>
            </a:r>
            <a:endParaRPr kumimoji="1" lang="ja-JP" altLang="en-US" dirty="0"/>
          </a:p>
        </p:txBody>
      </p:sp>
      <p:pic>
        <p:nvPicPr>
          <p:cNvPr id="3" name="图片 2"/>
          <p:cNvPicPr>
            <a:picLocks noChangeAspect="1"/>
          </p:cNvPicPr>
          <p:nvPr/>
        </p:nvPicPr>
        <p:blipFill>
          <a:blip r:embed="rId2"/>
          <a:stretch>
            <a:fillRect/>
          </a:stretch>
        </p:blipFill>
        <p:spPr>
          <a:xfrm>
            <a:off x="918845" y="47625"/>
            <a:ext cx="851535" cy="1231265"/>
          </a:xfrm>
          <a:prstGeom prst="rect">
            <a:avLst/>
          </a:prstGeom>
        </p:spPr>
      </p:pic>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155397" y="1473836"/>
            <a:ext cx="6547206" cy="5709285"/>
          </a:xfrm>
          <a:prstGeom prst="rect">
            <a:avLst/>
          </a:prstGeom>
        </p:spPr>
        <p:txBody>
          <a:bodyPr vert="horz" wrap="square" lIns="0" tIns="12700" rIns="0" bIns="0" rtlCol="0">
            <a:spAutoFit/>
          </a:bodyPr>
          <a:lstStyle/>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第七章</a:t>
            </a:r>
            <a:r>
              <a:rPr lang="en-US" altLang="zh-CN" sz="800" dirty="0">
                <a:latin typeface="Leelawadee UI" panose="020B0502040204020203" charset="0"/>
                <a:ea typeface="Microsoft YaHei" panose="020B0503020204020204" pitchFamily="34" charset="-122"/>
                <a:cs typeface="Leelawadee UI" panose="020B0502040204020203" charset="0"/>
              </a:rPr>
              <a:t> 30</a:t>
            </a:r>
            <a:r>
              <a:rPr lang="zh-CN" altLang="en-US" sz="800" dirty="0">
                <a:latin typeface="Leelawadee UI" panose="020B0502040204020203" charset="0"/>
                <a:ea typeface="Microsoft YaHei" panose="020B0503020204020204" pitchFamily="34" charset="-122"/>
                <a:cs typeface="Leelawadee UI" panose="020B0502040204020203" charset="0"/>
              </a:rPr>
              <a:t>条平坦登山路线指南</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〈如同迷失异世界〉</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【春】穿越日本最梦幻的异世界</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富士树海</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【春】探索军事要塞与岬角</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环游房总半岛的大房岬</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【春】宛如德克萨斯的伊豆大岛</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行走于火山与沙漠</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【秋】沉浸在千曲川沿岸多变的风景</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横跨浅间山与八岳的徒步路线</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【秋】沿着废弃巴士与废墟山道，从轻井泽走向群马</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【冬】跨越镰仓与横滨的神秘步道</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甲虫小径</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〈广阔而令人敬畏〉</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【夏】横跨富士山腹，震撼的宝永山火山口</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【夏】森林与湖泊交织成迷宫</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异形世界的绝景：裏磐梯</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【夏】辽阔草原上绽放纯白花朵</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日光</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战场原的无垠美景</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【夏】海拔</a:t>
            </a:r>
            <a:r>
              <a:rPr lang="en-US" altLang="zh-CN" sz="800" dirty="0">
                <a:latin typeface="Leelawadee UI" panose="020B0502040204020203" charset="0"/>
                <a:ea typeface="Microsoft YaHei" panose="020B0503020204020204" pitchFamily="34" charset="-122"/>
                <a:cs typeface="Leelawadee UI" panose="020B0502040204020203" charset="0"/>
              </a:rPr>
              <a:t>2000</a:t>
            </a:r>
            <a:r>
              <a:rPr lang="zh-CN" altLang="en-US" sz="800" dirty="0">
                <a:latin typeface="Leelawadee UI" panose="020B0502040204020203" charset="0"/>
                <a:ea typeface="Microsoft YaHei" panose="020B0503020204020204" pitchFamily="34" charset="-122"/>
                <a:cs typeface="Leelawadee UI" panose="020B0502040204020203" charset="0"/>
              </a:rPr>
              <a:t>米的高层湿原</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畅游天空中的浅间池之平湿原</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【秋】栃木的</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乌尤尼湖</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渡良濑游水地的无尽地平线</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【秋】走向日本最长的沙滩</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沿九十九里滨一路向北</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〈丰富多样，令人足感愉悦〉</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【春】纯粹享受</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丘陵漫步</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的乐趣</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国破山河在</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之青梅丘陵</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【秋】欣赏秋日溪谷之美，以篝火为终点的奥多摩步道</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【冬】登上低山，却仿若征服高峰</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满足感满满的三浦富士</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【冬】仰望低空掠过的飞机，沿着潺潺野川漫步</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【冬】徒步穿越庞大住宅区</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纵走</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多摩新城</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【冬】一路向海，沿着十国岭步道直下热海</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〈满足冒险心〉</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【秋】避开箱根的人潮，静静地漫步芦之湖西岸</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【秋】沿着日本第二大湖</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霞浦湖的湖畔漫步</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【秋】秘密海湾、洞窟、断崖</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探索三浦半岛的磯地探险</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【冬】变化过于丰富的道路</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宛如意大利山城的伊豆</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真鹤半岛</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【冬】以</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篝火</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为终点的多摩川徒步之旅</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【冬】从湘南穿越层层山谷，向丹泽群山进发</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〈感受自然的灵性与敬畏〉</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【春】长野</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户隐奥社森林</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处处弥漫着古代神祇的气息</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【夏】不是</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登富士</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，而是</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下富士</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感受富士山麓的丰饶</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【夏】奢华般的辽阔感</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不是空调，而是雾峰的真实清凉</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【夏】仿佛不在日本</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漫步福岛</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吾妻山的森林与湖泊</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【秋】迷雾笼罩的长野</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野尻湖，仿佛能看见远古的纳乌曼象</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【秋】明治天皇巡幸之地</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碓冰峠，充满历史的废弃古道</a:t>
            </a:r>
            <a:endParaRPr lang="zh-CN" altLang="en-US" sz="800" dirty="0">
              <a:latin typeface="Leelawadee UI" panose="020B0502040204020203" charset="0"/>
              <a:ea typeface="Microsoft YaHei" panose="020B0503020204020204" pitchFamily="34" charset="-122"/>
              <a:cs typeface="Leelawadee UI" panose="020B0502040204020203" charset="0"/>
            </a:endParaRPr>
          </a:p>
        </p:txBody>
      </p:sp>
      <p:sp>
        <p:nvSpPr>
          <p:cNvPr id="12" name="object 2"/>
          <p:cNvSpPr txBox="1"/>
          <p:nvPr/>
        </p:nvSpPr>
        <p:spPr>
          <a:xfrm>
            <a:off x="2781935" y="106045"/>
            <a:ext cx="4566920" cy="1172845"/>
          </a:xfrm>
          <a:prstGeom prst="rect">
            <a:avLst/>
          </a:prstGeom>
        </p:spPr>
        <p:txBody>
          <a:bodyPr vert="horz" wrap="square" lIns="0" tIns="12065" rIns="0" bIns="0" rtlCol="0">
            <a:spAutoFit/>
          </a:bodyPr>
          <a:lstStyle/>
          <a:p>
            <a:pPr marL="12700">
              <a:lnSpc>
                <a:spcPct val="100000"/>
              </a:lnSpc>
              <a:spcBef>
                <a:spcPts val="9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a:latin typeface="Meiryo UI" panose="020B0604030504040204" pitchFamily="50" charset="-128"/>
                <a:ea typeface="Meiryo UI" panose="020B0604030504040204" pitchFamily="50" charset="-128"/>
                <a:cs typeface="Meiryo UI" panose="020B0604030504040204" pitchFamily="50" charset="-128"/>
              </a:rPr>
              <a:t>書名】</a:t>
            </a:r>
            <a:endParaRPr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フラット登山</a:t>
            </a:r>
            <a:endParaRPr lang="ja-JP" altLang="en-US" sz="700" spc="-5"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a:latin typeface="Meiryo UI" panose="020B0604030504040204" pitchFamily="50" charset="-128"/>
                <a:ea typeface="Meiryo UI" panose="020B0604030504040204" pitchFamily="50" charset="-128"/>
                <a:cs typeface="Meiryo UI" panose="020B0604030504040204" pitchFamily="50" charset="-128"/>
              </a:rPr>
              <a:t>ISBN】</a:t>
            </a:r>
            <a:endParaRPr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ts val="1170"/>
              </a:lnSpc>
            </a:pPr>
            <a:r>
              <a:rPr sz="700" spc="-5" dirty="0">
                <a:solidFill>
                  <a:srgbClr val="333333"/>
                </a:solidFill>
                <a:latin typeface="Meiryo UI" panose="020B0604030504040204" pitchFamily="50" charset="-128"/>
                <a:ea typeface="Meiryo UI" panose="020B0604030504040204" pitchFamily="50" charset="-128"/>
                <a:cs typeface="Calibri" panose="020F0502020204030204"/>
              </a:rPr>
              <a:t>978-4-7612-</a:t>
            </a:r>
            <a:r>
              <a:rPr lang="en-US" sz="700" spc="-5" dirty="0">
                <a:solidFill>
                  <a:srgbClr val="333333"/>
                </a:solidFill>
                <a:latin typeface="Meiryo UI" panose="020B0604030504040204" pitchFamily="50" charset="-128"/>
                <a:ea typeface="Meiryo UI" panose="020B0604030504040204" pitchFamily="50" charset="-128"/>
                <a:cs typeface="Calibri" panose="020F0502020204030204"/>
              </a:rPr>
              <a:t>7801‐4</a:t>
            </a:r>
            <a:endParaRPr sz="700" spc="-5" dirty="0">
              <a:solidFill>
                <a:srgbClr val="333333"/>
              </a:solidFill>
              <a:latin typeface="Meiryo UI" panose="020B0604030504040204" pitchFamily="50" charset="-128"/>
              <a:ea typeface="Meiryo UI" panose="020B0604030504040204" pitchFamily="50" charset="-128"/>
              <a:cs typeface="Calibri" panose="020F0502020204030204"/>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err="1">
                <a:latin typeface="Meiryo UI" panose="020B0604030504040204" pitchFamily="50" charset="-128"/>
                <a:ea typeface="Meiryo UI" panose="020B0604030504040204" pitchFamily="50" charset="-128"/>
                <a:cs typeface="Meiryo UI" panose="020B0604030504040204" pitchFamily="50" charset="-128"/>
              </a:rPr>
              <a:t>著者</a:t>
            </a:r>
            <a:r>
              <a:rPr sz="700" b="1" spc="-5" dirty="0">
                <a:latin typeface="Meiryo UI" panose="020B0604030504040204" pitchFamily="50" charset="-128"/>
                <a:ea typeface="Meiryo UI" panose="020B0604030504040204" pitchFamily="50" charset="-128"/>
                <a:cs typeface="Meiryo UI" panose="020B0604030504040204" pitchFamily="50" charset="-128"/>
              </a:rPr>
              <a:t>】</a:t>
            </a:r>
            <a:endParaRPr lang="en-US" sz="700" b="1" spc="-5"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spcBef>
                <a:spcPts val="65"/>
              </a:spcBef>
            </a:pPr>
            <a:r>
              <a:rPr lang="zh-CN" altLang="en-US" sz="700" spc="-5" dirty="0">
                <a:solidFill>
                  <a:srgbClr val="333333"/>
                </a:solidFill>
                <a:latin typeface="Meiryo UI" panose="020B0604030504040204" pitchFamily="50" charset="-128"/>
                <a:ea typeface="Meiryo UI" panose="020B0604030504040204" pitchFamily="50" charset="-128"/>
                <a:cs typeface="Calibri" panose="020F0502020204030204"/>
              </a:rPr>
              <a:t>佐々木俊尚</a:t>
            </a:r>
            <a:endParaRPr lang="zh-CN" altLang="en-US" sz="700" spc="-5" dirty="0">
              <a:solidFill>
                <a:srgbClr val="333333"/>
              </a:solidFill>
              <a:latin typeface="Meiryo UI" panose="020B0604030504040204" pitchFamily="50" charset="-128"/>
              <a:ea typeface="Meiryo UI" panose="020B0604030504040204" pitchFamily="50" charset="-128"/>
              <a:cs typeface="Calibri" panose="020F0502020204030204"/>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10" dirty="0">
                <a:latin typeface="Meiryo UI" panose="020B0604030504040204" pitchFamily="50" charset="-128"/>
                <a:ea typeface="Meiryo UI" panose="020B0604030504040204" pitchFamily="50" charset="-128"/>
                <a:cs typeface="Meiryo UI" panose="020B0604030504040204" pitchFamily="50" charset="-128"/>
              </a:rPr>
              <a:t>page</a:t>
            </a:r>
            <a:r>
              <a:rPr sz="700" b="1" spc="-10" dirty="0">
                <a:latin typeface="Meiryo UI" panose="020B0604030504040204" pitchFamily="50" charset="-128"/>
                <a:ea typeface="Meiryo UI" panose="020B0604030504040204" pitchFamily="50" charset="-128"/>
                <a:cs typeface="SimSun" panose="02010600030101010101" pitchFamily="2" charset="-122"/>
              </a:rPr>
              <a:t>】</a:t>
            </a:r>
            <a:endParaRPr lang="en-US" sz="700" dirty="0">
              <a:latin typeface="Meiryo UI" panose="020B0604030504040204" pitchFamily="50" charset="-128"/>
              <a:ea typeface="Meiryo UI" panose="020B0604030504040204" pitchFamily="50" charset="-128"/>
              <a:cs typeface="SimSun" panose="02010600030101010101" pitchFamily="2" charset="-122"/>
            </a:endParaRPr>
          </a:p>
          <a:p>
            <a:pPr marL="12700">
              <a:lnSpc>
                <a:spcPct val="100000"/>
              </a:lnSpc>
              <a:spcBef>
                <a:spcPts val="65"/>
              </a:spcBef>
            </a:pPr>
            <a:r>
              <a:rPr lang="en-US" sz="700" dirty="0">
                <a:latin typeface="Meiryo UI" panose="020B0604030504040204" pitchFamily="50" charset="-128"/>
                <a:ea typeface="Meiryo UI" panose="020B0604030504040204" pitchFamily="50" charset="-128"/>
                <a:cs typeface="Meiryo UI" panose="020B0604030504040204" pitchFamily="50" charset="-128"/>
              </a:rPr>
              <a:t>448</a:t>
            </a:r>
            <a:endParaRPr lang="en-US"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err="1">
                <a:latin typeface="Meiryo UI" panose="020B0604030504040204" pitchFamily="50" charset="-128"/>
                <a:ea typeface="Meiryo UI" panose="020B0604030504040204" pitchFamily="50" charset="-128"/>
                <a:cs typeface="Meiryo UI" panose="020B0604030504040204" pitchFamily="50" charset="-128"/>
              </a:rPr>
              <a:t>発行年</a:t>
            </a:r>
            <a:r>
              <a:rPr lang="ja-JP" altLang="en-US" sz="700" b="1" spc="-5"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700" b="1" spc="-5" dirty="0">
                <a:latin typeface="Meiryo UI" panose="020B0604030504040204" pitchFamily="50" charset="-128"/>
                <a:ea typeface="Meiryo UI" panose="020B0604030504040204" pitchFamily="50" charset="-128"/>
                <a:cs typeface="Meiryo UI" panose="020B0604030504040204" pitchFamily="50" charset="-128"/>
              </a:rPr>
              <a:t>】</a:t>
            </a:r>
            <a:endParaRPr lang="ja-JP" altLang="en-US"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lang="en-US" altLang="ja-JP" sz="700" dirty="0">
                <a:latin typeface="Meiryo UI" panose="020B0604030504040204" pitchFamily="50" charset="-128"/>
                <a:ea typeface="Meiryo UI" panose="020B0604030504040204" pitchFamily="50" charset="-128"/>
                <a:cs typeface="Meiryo UI" panose="020B0604030504040204" pitchFamily="50" charset="-128"/>
              </a:rPr>
              <a:t>2025</a:t>
            </a: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700" spc="-5" dirty="0">
                <a:latin typeface="Meiryo UI" panose="020B0604030504040204" pitchFamily="50" charset="-128"/>
                <a:ea typeface="Meiryo UI" panose="020B0604030504040204" pitchFamily="50" charset="-128"/>
                <a:cs typeface="Meiryo UI" panose="020B0604030504040204" pitchFamily="50" charset="-128"/>
              </a:rPr>
              <a:t>4</a:t>
            </a: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月</a:t>
            </a:r>
            <a:endParaRPr lang="ja-JP" altLang="en-US" sz="700" spc="-5"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3"/>
          <p:cNvSpPr/>
          <p:nvPr>
            <p:custDataLst>
              <p:tags r:id="rId1"/>
            </p:custDataLst>
          </p:nvPr>
        </p:nvSpPr>
        <p:spPr>
          <a:xfrm>
            <a:off x="3843381" y="999459"/>
            <a:ext cx="1316374" cy="338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chapter</a:t>
            </a:r>
            <a:endParaRPr kumimoji="1" lang="ja-JP" altLang="en-US" dirty="0"/>
          </a:p>
        </p:txBody>
      </p:sp>
      <p:sp>
        <p:nvSpPr>
          <p:cNvPr id="3" name="正方形/長方形 3"/>
          <p:cNvSpPr/>
          <p:nvPr>
            <p:custDataLst>
              <p:tags r:id="rId2"/>
            </p:custDataLst>
          </p:nvPr>
        </p:nvSpPr>
        <p:spPr>
          <a:xfrm>
            <a:off x="2700381" y="7318979"/>
            <a:ext cx="1316374" cy="338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Author</a:t>
            </a:r>
            <a:endParaRPr kumimoji="1" lang="ja-JP" altLang="en-US" dirty="0"/>
          </a:p>
        </p:txBody>
      </p:sp>
      <p:sp>
        <p:nvSpPr>
          <p:cNvPr id="4" name="object 5"/>
          <p:cNvSpPr txBox="1"/>
          <p:nvPr/>
        </p:nvSpPr>
        <p:spPr>
          <a:xfrm>
            <a:off x="85090" y="7793355"/>
            <a:ext cx="6547485" cy="5549265"/>
          </a:xfrm>
          <a:prstGeom prst="rect">
            <a:avLst/>
          </a:prstGeom>
        </p:spPr>
        <p:txBody>
          <a:bodyPr vert="horz" wrap="square" lIns="0" tIns="12700" rIns="0" bIns="0" rtlCol="0">
            <a:noAutofit/>
          </a:bodyPr>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作家、记者。从科技、政治、经济、社会到生活方式，广泛涉猎并积极发声，被誉为日本互联网论坛中最具影响力的论客之一。</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进入早稻田大学的同时加入了登山社团，由此对真正的登山产生了兴趣。步入社会后曾一度远离登山，但后来重新开始。在与登山新手们一起攀登的过程中，他突然意识到：</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即使不上山顶也能很享受。如果能轻松愉快地行走，这样就已经足够了吧？</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由此，他提出了</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平缓登山</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a:t>
            </a:r>
            <a:r>
              <a:rPr lang="ja-JP" altLang="en-US" sz="800" dirty="0">
                <a:latin typeface="Leelawadee UI" panose="020B0502040204020203" charset="0"/>
                <a:ea typeface="Microsoft YaHei" panose="020B0503020204020204" pitchFamily="34" charset="-122"/>
                <a:cs typeface="Leelawadee UI" panose="020B0502040204020203" charset="0"/>
              </a:rPr>
              <a:t>フラット</a:t>
            </a:r>
            <a:r>
              <a:rPr lang="zh-CN" altLang="en-US" sz="800" dirty="0">
                <a:latin typeface="Leelawadee UI" panose="020B0502040204020203" charset="0"/>
                <a:ea typeface="Microsoft YaHei" panose="020B0503020204020204" pitchFamily="34" charset="-122"/>
                <a:cs typeface="Leelawadee UI" panose="020B0502040204020203" charset="0"/>
              </a:rPr>
              <a:t>登山）的概念，主张一种既不同于散步，也不同于长距离徒步的新型登山方式。</a:t>
            </a:r>
            <a:endParaRPr lang="zh-CN" altLang="en-US"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endParaRPr lang="en-US" altLang="zh-CN" sz="800" dirty="0">
              <a:latin typeface="Leelawadee UI" panose="020B0502040204020203" charset="0"/>
              <a:ea typeface="Microsoft YaHei" panose="020B0503020204020204" pitchFamily="34" charset="-122"/>
              <a:cs typeface="Leelawadee UI" panose="020B0502040204020203" charset="0"/>
            </a:endParaRPr>
          </a:p>
          <a:p>
            <a:pPr marL="12700">
              <a:lnSpc>
                <a:spcPct val="100000"/>
              </a:lnSpc>
              <a:spcBef>
                <a:spcPts val="100"/>
              </a:spcBef>
            </a:pPr>
            <a:r>
              <a:rPr lang="zh-CN" altLang="en-US" sz="800" dirty="0">
                <a:latin typeface="Leelawadee UI" panose="020B0502040204020203" charset="0"/>
                <a:ea typeface="Microsoft YaHei" panose="020B0503020204020204" pitchFamily="34" charset="-122"/>
                <a:cs typeface="Leelawadee UI" panose="020B0502040204020203" charset="0"/>
              </a:rPr>
              <a:t>目前，他仍然坚持每月进行一次</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平缓登山</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，秉持</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轻松愉快、舒适行走</a:t>
            </a:r>
            <a:r>
              <a:rPr lang="en-US" altLang="zh-CN" sz="800" dirty="0">
                <a:latin typeface="Leelawadee UI" panose="020B0502040204020203" charset="0"/>
                <a:ea typeface="Microsoft YaHei" panose="020B0503020204020204" pitchFamily="34" charset="-122"/>
                <a:cs typeface="Leelawadee UI" panose="020B0502040204020203" charset="0"/>
              </a:rPr>
              <a:t>”</a:t>
            </a:r>
            <a:r>
              <a:rPr lang="zh-CN" altLang="en-US" sz="800" dirty="0">
                <a:latin typeface="Leelawadee UI" panose="020B0502040204020203" charset="0"/>
                <a:ea typeface="Microsoft YaHei" panose="020B0503020204020204" pitchFamily="34" charset="-122"/>
                <a:cs typeface="Leelawadee UI" panose="020B0502040204020203" charset="0"/>
              </a:rPr>
              <a:t>的理念，与伙伴们一起享受登山的乐趣。自</a:t>
            </a:r>
            <a:r>
              <a:rPr lang="en-US" altLang="zh-CN" sz="800" dirty="0">
                <a:latin typeface="Leelawadee UI" panose="020B0502040204020203" charset="0"/>
                <a:ea typeface="Microsoft YaHei" panose="020B0503020204020204" pitchFamily="34" charset="-122"/>
                <a:cs typeface="Leelawadee UI" panose="020B0502040204020203" charset="0"/>
              </a:rPr>
              <a:t>2010</a:t>
            </a:r>
            <a:r>
              <a:rPr lang="zh-CN" altLang="en-US" sz="800" dirty="0">
                <a:latin typeface="Leelawadee UI" panose="020B0502040204020203" charset="0"/>
                <a:ea typeface="Microsoft YaHei" panose="020B0503020204020204" pitchFamily="34" charset="-122"/>
                <a:cs typeface="Leelawadee UI" panose="020B0502040204020203" charset="0"/>
              </a:rPr>
              <a:t>年前后开始，他也积极在</a:t>
            </a:r>
            <a:r>
              <a:rPr lang="en-US" altLang="zh-CN" sz="800" dirty="0">
                <a:latin typeface="Leelawadee UI" panose="020B0502040204020203" charset="0"/>
                <a:ea typeface="Microsoft YaHei" panose="020B0503020204020204" pitchFamily="34" charset="-122"/>
                <a:cs typeface="Leelawadee UI" panose="020B0502040204020203" charset="0"/>
              </a:rPr>
              <a:t>Twitter</a:t>
            </a:r>
            <a:r>
              <a:rPr lang="zh-CN" altLang="en-US" sz="800" dirty="0">
                <a:latin typeface="Leelawadee UI" panose="020B0502040204020203" charset="0"/>
                <a:ea typeface="Microsoft YaHei" panose="020B0503020204020204" pitchFamily="34" charset="-122"/>
                <a:cs typeface="Leelawadee UI" panose="020B0502040204020203" charset="0"/>
              </a:rPr>
              <a:t>和</a:t>
            </a:r>
            <a:r>
              <a:rPr lang="en-US" altLang="zh-CN" sz="800" dirty="0">
                <a:latin typeface="Leelawadee UI" panose="020B0502040204020203" charset="0"/>
                <a:ea typeface="Microsoft YaHei" panose="020B0503020204020204" pitchFamily="34" charset="-122"/>
                <a:cs typeface="Leelawadee UI" panose="020B0502040204020203" charset="0"/>
              </a:rPr>
              <a:t>Facebook</a:t>
            </a:r>
            <a:r>
              <a:rPr lang="zh-CN" altLang="en-US" sz="800" dirty="0">
                <a:latin typeface="Leelawadee UI" panose="020B0502040204020203" charset="0"/>
                <a:ea typeface="Microsoft YaHei" panose="020B0503020204020204" pitchFamily="34" charset="-122"/>
                <a:cs typeface="Leelawadee UI" panose="020B0502040204020203" charset="0"/>
              </a:rPr>
              <a:t>上发声，目前</a:t>
            </a:r>
            <a:r>
              <a:rPr lang="en-US" altLang="zh-CN" sz="800" dirty="0">
                <a:latin typeface="Leelawadee UI" panose="020B0502040204020203" charset="0"/>
                <a:ea typeface="Microsoft YaHei" panose="020B0503020204020204" pitchFamily="34" charset="-122"/>
                <a:cs typeface="Leelawadee UI" panose="020B0502040204020203" charset="0"/>
              </a:rPr>
              <a:t>Twitter</a:t>
            </a:r>
            <a:r>
              <a:rPr lang="zh-CN" altLang="en-US" sz="800" dirty="0">
                <a:latin typeface="Leelawadee UI" panose="020B0502040204020203" charset="0"/>
                <a:ea typeface="Microsoft YaHei" panose="020B0503020204020204" pitchFamily="34" charset="-122"/>
                <a:cs typeface="Leelawadee UI" panose="020B0502040204020203" charset="0"/>
              </a:rPr>
              <a:t>粉丝约</a:t>
            </a:r>
            <a:r>
              <a:rPr lang="en-US" altLang="zh-CN" sz="800" dirty="0">
                <a:latin typeface="Leelawadee UI" panose="020B0502040204020203" charset="0"/>
                <a:ea typeface="Microsoft YaHei" panose="020B0503020204020204" pitchFamily="34" charset="-122"/>
                <a:cs typeface="Leelawadee UI" panose="020B0502040204020203" charset="0"/>
              </a:rPr>
              <a:t>78</a:t>
            </a:r>
            <a:r>
              <a:rPr lang="zh-CN" altLang="en-US" sz="800" dirty="0">
                <a:latin typeface="Leelawadee UI" panose="020B0502040204020203" charset="0"/>
                <a:ea typeface="Microsoft YaHei" panose="020B0503020204020204" pitchFamily="34" charset="-122"/>
                <a:cs typeface="Leelawadee UI" panose="020B0502040204020203" charset="0"/>
              </a:rPr>
              <a:t>万人，</a:t>
            </a:r>
            <a:r>
              <a:rPr lang="en-US" altLang="zh-CN" sz="800" dirty="0">
                <a:latin typeface="Leelawadee UI" panose="020B0502040204020203" charset="0"/>
                <a:ea typeface="Microsoft YaHei" panose="020B0503020204020204" pitchFamily="34" charset="-122"/>
                <a:cs typeface="Leelawadee UI" panose="020B0502040204020203" charset="0"/>
              </a:rPr>
              <a:t>Facebook</a:t>
            </a:r>
            <a:r>
              <a:rPr lang="zh-CN" altLang="en-US" sz="800" dirty="0">
                <a:latin typeface="Leelawadee UI" panose="020B0502040204020203" charset="0"/>
                <a:ea typeface="Microsoft YaHei" panose="020B0503020204020204" pitchFamily="34" charset="-122"/>
                <a:cs typeface="Leelawadee UI" panose="020B0502040204020203" charset="0"/>
              </a:rPr>
              <a:t>粉丝约</a:t>
            </a:r>
            <a:r>
              <a:rPr lang="en-US" altLang="zh-CN" sz="800" dirty="0">
                <a:latin typeface="Leelawadee UI" panose="020B0502040204020203" charset="0"/>
                <a:ea typeface="Microsoft YaHei" panose="020B0503020204020204" pitchFamily="34" charset="-122"/>
                <a:cs typeface="Leelawadee UI" panose="020B0502040204020203" charset="0"/>
              </a:rPr>
              <a:t>2</a:t>
            </a:r>
            <a:r>
              <a:rPr lang="zh-CN" altLang="en-US" sz="800" dirty="0">
                <a:latin typeface="Leelawadee UI" panose="020B0502040204020203" charset="0"/>
                <a:ea typeface="Microsoft YaHei" panose="020B0503020204020204" pitchFamily="34" charset="-122"/>
                <a:cs typeface="Leelawadee UI" panose="020B0502040204020203" charset="0"/>
              </a:rPr>
              <a:t>万人。</a:t>
            </a:r>
            <a:endParaRPr lang="zh-CN" altLang="en-US" sz="800" dirty="0">
              <a:latin typeface="Leelawadee UI" panose="020B0502040204020203" charset="0"/>
              <a:ea typeface="Microsoft YaHei" panose="020B0503020204020204" pitchFamily="34" charset="-122"/>
              <a:cs typeface="Leelawadee UI" panose="020B0502040204020203" charset="0"/>
            </a:endParaRPr>
          </a:p>
        </p:txBody>
      </p:sp>
      <p:pic>
        <p:nvPicPr>
          <p:cNvPr id="6" name="图片 5"/>
          <p:cNvPicPr>
            <a:picLocks noChangeAspect="1"/>
          </p:cNvPicPr>
          <p:nvPr/>
        </p:nvPicPr>
        <p:blipFill>
          <a:blip r:embed="rId3"/>
          <a:stretch>
            <a:fillRect/>
          </a:stretch>
        </p:blipFill>
        <p:spPr>
          <a:xfrm>
            <a:off x="918845" y="47625"/>
            <a:ext cx="851535" cy="1231265"/>
          </a:xfrm>
          <a:prstGeom prst="rect">
            <a:avLst/>
          </a:prstGeom>
        </p:spPr>
      </p:pic>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2"/>
          <p:cNvSpPr txBox="1"/>
          <p:nvPr/>
        </p:nvSpPr>
        <p:spPr>
          <a:xfrm>
            <a:off x="2781935" y="106045"/>
            <a:ext cx="4566920" cy="1172845"/>
          </a:xfrm>
          <a:prstGeom prst="rect">
            <a:avLst/>
          </a:prstGeom>
        </p:spPr>
        <p:txBody>
          <a:bodyPr vert="horz" wrap="square" lIns="0" tIns="12065" rIns="0" bIns="0" rtlCol="0">
            <a:spAutoFit/>
          </a:bodyPr>
          <a:lstStyle/>
          <a:p>
            <a:pPr marL="12700">
              <a:lnSpc>
                <a:spcPct val="100000"/>
              </a:lnSpc>
              <a:spcBef>
                <a:spcPts val="9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a:latin typeface="Meiryo UI" panose="020B0604030504040204" pitchFamily="50" charset="-128"/>
                <a:ea typeface="Meiryo UI" panose="020B0604030504040204" pitchFamily="50" charset="-128"/>
                <a:cs typeface="Meiryo UI" panose="020B0604030504040204" pitchFamily="50" charset="-128"/>
              </a:rPr>
              <a:t>書名】</a:t>
            </a:r>
            <a:endParaRPr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フラット登山</a:t>
            </a:r>
            <a:endParaRPr lang="ja-JP" altLang="en-US" sz="700" spc="-5"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a:latin typeface="Meiryo UI" panose="020B0604030504040204" pitchFamily="50" charset="-128"/>
                <a:ea typeface="Meiryo UI" panose="020B0604030504040204" pitchFamily="50" charset="-128"/>
                <a:cs typeface="Meiryo UI" panose="020B0604030504040204" pitchFamily="50" charset="-128"/>
              </a:rPr>
              <a:t>ISBN】</a:t>
            </a:r>
            <a:endParaRPr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ts val="1170"/>
              </a:lnSpc>
            </a:pPr>
            <a:r>
              <a:rPr sz="700" spc="-5" dirty="0">
                <a:solidFill>
                  <a:srgbClr val="333333"/>
                </a:solidFill>
                <a:latin typeface="Meiryo UI" panose="020B0604030504040204" pitchFamily="50" charset="-128"/>
                <a:ea typeface="Meiryo UI" panose="020B0604030504040204" pitchFamily="50" charset="-128"/>
                <a:cs typeface="Calibri" panose="020F0502020204030204"/>
              </a:rPr>
              <a:t>978-4-7612-</a:t>
            </a:r>
            <a:r>
              <a:rPr lang="en-US" sz="700" spc="-5" dirty="0">
                <a:solidFill>
                  <a:srgbClr val="333333"/>
                </a:solidFill>
                <a:latin typeface="Meiryo UI" panose="020B0604030504040204" pitchFamily="50" charset="-128"/>
                <a:ea typeface="Meiryo UI" panose="020B0604030504040204" pitchFamily="50" charset="-128"/>
                <a:cs typeface="Calibri" panose="020F0502020204030204"/>
              </a:rPr>
              <a:t>7801‐4</a:t>
            </a:r>
            <a:endParaRPr sz="700" spc="-5" dirty="0">
              <a:solidFill>
                <a:srgbClr val="333333"/>
              </a:solidFill>
              <a:latin typeface="Meiryo UI" panose="020B0604030504040204" pitchFamily="50" charset="-128"/>
              <a:ea typeface="Meiryo UI" panose="020B0604030504040204" pitchFamily="50" charset="-128"/>
              <a:cs typeface="Calibri" panose="020F0502020204030204"/>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err="1">
                <a:latin typeface="Meiryo UI" panose="020B0604030504040204" pitchFamily="50" charset="-128"/>
                <a:ea typeface="Meiryo UI" panose="020B0604030504040204" pitchFamily="50" charset="-128"/>
                <a:cs typeface="Meiryo UI" panose="020B0604030504040204" pitchFamily="50" charset="-128"/>
              </a:rPr>
              <a:t>著者</a:t>
            </a:r>
            <a:r>
              <a:rPr sz="700" b="1" spc="-5" dirty="0">
                <a:latin typeface="Meiryo UI" panose="020B0604030504040204" pitchFamily="50" charset="-128"/>
                <a:ea typeface="Meiryo UI" panose="020B0604030504040204" pitchFamily="50" charset="-128"/>
                <a:cs typeface="Meiryo UI" panose="020B0604030504040204" pitchFamily="50" charset="-128"/>
              </a:rPr>
              <a:t>】</a:t>
            </a:r>
            <a:endParaRPr lang="en-US" sz="700" b="1" spc="-5"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spcBef>
                <a:spcPts val="65"/>
              </a:spcBef>
            </a:pPr>
            <a:r>
              <a:rPr lang="zh-CN" altLang="en-US" sz="700" spc="-5" dirty="0">
                <a:solidFill>
                  <a:srgbClr val="333333"/>
                </a:solidFill>
                <a:latin typeface="Meiryo UI" panose="020B0604030504040204" pitchFamily="50" charset="-128"/>
                <a:ea typeface="Meiryo UI" panose="020B0604030504040204" pitchFamily="50" charset="-128"/>
                <a:cs typeface="Calibri" panose="020F0502020204030204"/>
              </a:rPr>
              <a:t>佐々木俊尚</a:t>
            </a:r>
            <a:endParaRPr lang="zh-CN" altLang="en-US" sz="700" spc="-5" dirty="0">
              <a:solidFill>
                <a:srgbClr val="333333"/>
              </a:solidFill>
              <a:latin typeface="Meiryo UI" panose="020B0604030504040204" pitchFamily="50" charset="-128"/>
              <a:ea typeface="Meiryo UI" panose="020B0604030504040204" pitchFamily="50" charset="-128"/>
              <a:cs typeface="Calibri" panose="020F0502020204030204"/>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10" dirty="0">
                <a:latin typeface="Meiryo UI" panose="020B0604030504040204" pitchFamily="50" charset="-128"/>
                <a:ea typeface="Meiryo UI" panose="020B0604030504040204" pitchFamily="50" charset="-128"/>
                <a:cs typeface="Meiryo UI" panose="020B0604030504040204" pitchFamily="50" charset="-128"/>
              </a:rPr>
              <a:t>page</a:t>
            </a:r>
            <a:r>
              <a:rPr sz="700" b="1" spc="-10" dirty="0">
                <a:latin typeface="Meiryo UI" panose="020B0604030504040204" pitchFamily="50" charset="-128"/>
                <a:ea typeface="Meiryo UI" panose="020B0604030504040204" pitchFamily="50" charset="-128"/>
                <a:cs typeface="SimSun" panose="02010600030101010101" pitchFamily="2" charset="-122"/>
              </a:rPr>
              <a:t>】</a:t>
            </a:r>
            <a:endParaRPr lang="en-US" sz="700" dirty="0">
              <a:latin typeface="Meiryo UI" panose="020B0604030504040204" pitchFamily="50" charset="-128"/>
              <a:ea typeface="Meiryo UI" panose="020B0604030504040204" pitchFamily="50" charset="-128"/>
              <a:cs typeface="SimSun" panose="02010600030101010101" pitchFamily="2" charset="-122"/>
            </a:endParaRPr>
          </a:p>
          <a:p>
            <a:pPr marL="12700">
              <a:lnSpc>
                <a:spcPct val="100000"/>
              </a:lnSpc>
              <a:spcBef>
                <a:spcPts val="65"/>
              </a:spcBef>
            </a:pPr>
            <a:r>
              <a:rPr lang="en-US" sz="700" dirty="0">
                <a:latin typeface="Meiryo UI" panose="020B0604030504040204" pitchFamily="50" charset="-128"/>
                <a:ea typeface="Meiryo UI" panose="020B0604030504040204" pitchFamily="50" charset="-128"/>
                <a:cs typeface="Meiryo UI" panose="020B0604030504040204" pitchFamily="50" charset="-128"/>
              </a:rPr>
              <a:t>448</a:t>
            </a:r>
            <a:endParaRPr lang="en-US"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spcBef>
                <a:spcPts val="65"/>
              </a:spcBef>
            </a:pPr>
            <a:r>
              <a:rPr sz="700" b="1" dirty="0">
                <a:latin typeface="Meiryo UI" panose="020B0604030504040204" pitchFamily="50" charset="-128"/>
                <a:ea typeface="Meiryo UI" panose="020B0604030504040204" pitchFamily="50" charset="-128"/>
                <a:cs typeface="Meiryo UI" panose="020B0604030504040204" pitchFamily="50" charset="-128"/>
              </a:rPr>
              <a:t>【</a:t>
            </a:r>
            <a:r>
              <a:rPr sz="700" b="1" spc="-5" dirty="0" err="1">
                <a:latin typeface="Meiryo UI" panose="020B0604030504040204" pitchFamily="50" charset="-128"/>
                <a:ea typeface="Meiryo UI" panose="020B0604030504040204" pitchFamily="50" charset="-128"/>
                <a:cs typeface="Meiryo UI" panose="020B0604030504040204" pitchFamily="50" charset="-128"/>
              </a:rPr>
              <a:t>発行年</a:t>
            </a:r>
            <a:r>
              <a:rPr lang="ja-JP" altLang="en-US" sz="700" b="1" spc="-5"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700" b="1" spc="-5" dirty="0">
                <a:latin typeface="Meiryo UI" panose="020B0604030504040204" pitchFamily="50" charset="-128"/>
                <a:ea typeface="Meiryo UI" panose="020B0604030504040204" pitchFamily="50" charset="-128"/>
                <a:cs typeface="Meiryo UI" panose="020B0604030504040204" pitchFamily="50" charset="-128"/>
              </a:rPr>
              <a:t>】</a:t>
            </a:r>
            <a:endParaRPr lang="ja-JP" altLang="en-US" sz="700" dirty="0">
              <a:latin typeface="Meiryo UI" panose="020B0604030504040204" pitchFamily="50" charset="-128"/>
              <a:ea typeface="Meiryo UI" panose="020B0604030504040204" pitchFamily="50" charset="-128"/>
              <a:cs typeface="Meiryo UI" panose="020B0604030504040204" pitchFamily="50" charset="-128"/>
            </a:endParaRPr>
          </a:p>
          <a:p>
            <a:pPr marL="12700">
              <a:lnSpc>
                <a:spcPct val="100000"/>
              </a:lnSpc>
            </a:pPr>
            <a:r>
              <a:rPr lang="en-US" altLang="ja-JP" sz="700" dirty="0">
                <a:latin typeface="Meiryo UI" panose="020B0604030504040204" pitchFamily="50" charset="-128"/>
                <a:ea typeface="Meiryo UI" panose="020B0604030504040204" pitchFamily="50" charset="-128"/>
                <a:cs typeface="Meiryo UI" panose="020B0604030504040204" pitchFamily="50" charset="-128"/>
              </a:rPr>
              <a:t>2025</a:t>
            </a: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700" spc="-5" dirty="0">
                <a:latin typeface="Meiryo UI" panose="020B0604030504040204" pitchFamily="50" charset="-128"/>
                <a:ea typeface="Meiryo UI" panose="020B0604030504040204" pitchFamily="50" charset="-128"/>
                <a:cs typeface="Meiryo UI" panose="020B0604030504040204" pitchFamily="50" charset="-128"/>
              </a:rPr>
              <a:t>4</a:t>
            </a:r>
            <a:r>
              <a:rPr lang="ja-JP" altLang="en-US" sz="700" spc="-5" dirty="0">
                <a:latin typeface="Meiryo UI" panose="020B0604030504040204" pitchFamily="50" charset="-128"/>
                <a:ea typeface="Meiryo UI" panose="020B0604030504040204" pitchFamily="50" charset="-128"/>
                <a:cs typeface="Meiryo UI" panose="020B0604030504040204" pitchFamily="50" charset="-128"/>
              </a:rPr>
              <a:t>月</a:t>
            </a:r>
            <a:endParaRPr lang="ja-JP" altLang="en-US" sz="700" spc="-5"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图片 1"/>
          <p:cNvPicPr>
            <a:picLocks noChangeAspect="1"/>
          </p:cNvPicPr>
          <p:nvPr/>
        </p:nvPicPr>
        <p:blipFill>
          <a:blip r:embed="rId1"/>
          <a:stretch>
            <a:fillRect/>
          </a:stretch>
        </p:blipFill>
        <p:spPr>
          <a:xfrm>
            <a:off x="81915" y="1988185"/>
            <a:ext cx="4907280" cy="3921760"/>
          </a:xfrm>
          <a:prstGeom prst="rect">
            <a:avLst/>
          </a:prstGeom>
        </p:spPr>
      </p:pic>
      <p:pic>
        <p:nvPicPr>
          <p:cNvPr id="3" name="图片 2"/>
          <p:cNvPicPr>
            <a:picLocks noChangeAspect="1"/>
          </p:cNvPicPr>
          <p:nvPr/>
        </p:nvPicPr>
        <p:blipFill>
          <a:blip r:embed="rId2"/>
          <a:stretch>
            <a:fillRect/>
          </a:stretch>
        </p:blipFill>
        <p:spPr>
          <a:xfrm>
            <a:off x="3280410" y="4648200"/>
            <a:ext cx="3207385" cy="4789170"/>
          </a:xfrm>
          <a:prstGeom prst="rect">
            <a:avLst/>
          </a:prstGeom>
        </p:spPr>
      </p:pic>
      <p:sp>
        <p:nvSpPr>
          <p:cNvPr id="4" name="正方形/長方形 3"/>
          <p:cNvSpPr/>
          <p:nvPr>
            <p:custDataLst>
              <p:tags r:id="rId3"/>
            </p:custDataLst>
          </p:nvPr>
        </p:nvSpPr>
        <p:spPr>
          <a:xfrm>
            <a:off x="2620371" y="1464279"/>
            <a:ext cx="1316374" cy="338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zh-CN" altLang="en-US" dirty="0"/>
              <a:t>信息共享</a:t>
            </a:r>
            <a:endParaRPr kumimoji="1" lang="zh-CN" altLang="en-US" dirty="0"/>
          </a:p>
        </p:txBody>
      </p:sp>
      <p:pic>
        <p:nvPicPr>
          <p:cNvPr id="5" name="图片 4"/>
          <p:cNvPicPr>
            <a:picLocks noChangeAspect="1"/>
          </p:cNvPicPr>
          <p:nvPr/>
        </p:nvPicPr>
        <p:blipFill>
          <a:blip r:embed="rId4"/>
          <a:stretch>
            <a:fillRect/>
          </a:stretch>
        </p:blipFill>
        <p:spPr>
          <a:xfrm>
            <a:off x="918845" y="47625"/>
            <a:ext cx="851535" cy="1231265"/>
          </a:xfrm>
          <a:prstGeom prst="rect">
            <a:avLst/>
          </a:prstGeom>
        </p:spPr>
      </p:pic>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270760" y="122555"/>
            <a:ext cx="1845945" cy="141478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最強</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身体操作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プロが</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実践</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する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連動</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スキルの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磨</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き</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978-4-7612-7850-2</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中野　崇</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224p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72390" y="1398270"/>
            <a:ext cx="668401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最强身体操作学：让身体变聪明的运动训练法。</a:t>
            </a:r>
            <a:r>
              <a:rPr lang="zh-CN" altLang="en-US" sz="1100" dirty="0">
                <a:effectLst/>
                <a:sym typeface="+mn-ea"/>
              </a:rPr>
              <a:t>用最小力爆发最大能量，</a:t>
            </a:r>
            <a:r>
              <a:rPr lang="zh-CN" altLang="en-US" sz="1100" i="0" dirty="0">
                <a:effectLst/>
              </a:rPr>
              <a:t>越放松越有力，激活深层协同，让力量流动</a:t>
            </a:r>
            <a:endParaRPr lang="zh-CN" altLang="en-US" sz="1100" i="0" dirty="0">
              <a:effectLst/>
            </a:endParaRPr>
          </a:p>
          <a:p>
            <a:endParaRPr lang="zh-CN" altLang="en-US" sz="1100" i="0" dirty="0">
              <a:effectLst/>
            </a:endParaRPr>
          </a:p>
          <a:p>
            <a:r>
              <a:rPr lang="zh-CN" altLang="en-US" sz="1100" i="0" dirty="0">
                <a:effectLst/>
              </a:rPr>
              <a:t>本书是同作者的</a:t>
            </a:r>
            <a:r>
              <a:rPr lang="en-US" altLang="zh-CN" sz="1100" i="0" dirty="0">
                <a:effectLst/>
              </a:rPr>
              <a:t>“</a:t>
            </a:r>
            <a:r>
              <a:rPr lang="zh-CN" altLang="en-US" sz="1100" i="0" dirty="0">
                <a:effectLst/>
              </a:rPr>
              <a:t>最强系列</a:t>
            </a:r>
            <a:r>
              <a:rPr lang="en-US" altLang="zh-CN" sz="1100" i="0" dirty="0">
                <a:effectLst/>
              </a:rPr>
              <a:t>”</a:t>
            </a:r>
            <a:r>
              <a:rPr lang="zh-CN" altLang="en-US" sz="1100" i="0" dirty="0">
                <a:effectLst/>
              </a:rPr>
              <a:t>三部作的集大成之作。它关注的不是单纯的力量训练或柔韧提升，而是更深入、更关键的能力</a:t>
            </a:r>
            <a:r>
              <a:rPr lang="en-US" altLang="zh-CN" sz="1100" i="0" dirty="0">
                <a:effectLst/>
              </a:rPr>
              <a:t>——</a:t>
            </a:r>
            <a:r>
              <a:rPr lang="zh-CN" altLang="en-US" sz="1100" i="0" dirty="0">
                <a:effectLst/>
              </a:rPr>
              <a:t>如何在不过度依赖肌肉的前提下，让身体以最小负担爆发最大能量。这种能力，被作者称为「身体操作」。</a:t>
            </a:r>
            <a:endParaRPr lang="zh-CN" altLang="en-US" sz="1100" i="0" dirty="0">
              <a:effectLst/>
            </a:endParaRPr>
          </a:p>
          <a:p>
            <a:endParaRPr lang="en-US" altLang="zh-CN" sz="1100" i="0" dirty="0">
              <a:effectLst/>
            </a:endParaRPr>
          </a:p>
          <a:p>
            <a:r>
              <a:rPr lang="zh-CN" altLang="en-US" sz="1100" i="0" dirty="0">
                <a:effectLst/>
              </a:rPr>
              <a:t>我们总会在生活或运动中产生这样的疑惑：</a:t>
            </a:r>
            <a:r>
              <a:rPr lang="en-US" altLang="zh-CN" sz="1100" i="0" dirty="0">
                <a:effectLst/>
              </a:rPr>
              <a:t>“</a:t>
            </a:r>
            <a:r>
              <a:rPr lang="zh-CN" altLang="en-US" sz="1100" i="0" dirty="0">
                <a:effectLst/>
              </a:rPr>
              <a:t>我明明使了力，为什么跑不快？</a:t>
            </a:r>
            <a:r>
              <a:rPr lang="en-US" altLang="zh-CN" sz="1100" i="0" dirty="0">
                <a:effectLst/>
              </a:rPr>
              <a:t>”</a:t>
            </a:r>
            <a:r>
              <a:rPr lang="zh-CN" altLang="en-US" sz="1100" i="0" dirty="0">
                <a:effectLst/>
              </a:rPr>
              <a:t>、</a:t>
            </a:r>
            <a:r>
              <a:rPr lang="en-US" altLang="zh-CN" sz="1100" i="0" dirty="0">
                <a:effectLst/>
              </a:rPr>
              <a:t>“</a:t>
            </a:r>
            <a:r>
              <a:rPr lang="zh-CN" altLang="en-US" sz="1100" i="0" dirty="0">
                <a:effectLst/>
              </a:rPr>
              <a:t>力量训练也做了，为什么动作还是笨重？</a:t>
            </a:r>
            <a:r>
              <a:rPr lang="en-US" altLang="zh-CN" sz="1100" i="0" dirty="0">
                <a:effectLst/>
              </a:rPr>
              <a:t>”</a:t>
            </a:r>
            <a:r>
              <a:rPr lang="zh-CN" altLang="en-US" sz="1100" i="0" dirty="0">
                <a:effectLst/>
              </a:rPr>
              <a:t>与此同时，我们也见过另一类人</a:t>
            </a:r>
            <a:r>
              <a:rPr lang="en-US" altLang="zh-CN" sz="1100" i="0" dirty="0">
                <a:effectLst/>
              </a:rPr>
              <a:t>——</a:t>
            </a:r>
            <a:r>
              <a:rPr lang="zh-CN" altLang="en-US" sz="1100" i="0" dirty="0">
                <a:effectLst/>
              </a:rPr>
              <a:t>动作轻松却力量十足，看似毫不费力，却能高速冲刺、精准制动。差异并不在于谁更</a:t>
            </a:r>
            <a:r>
              <a:rPr lang="en-US" altLang="zh-CN" sz="1100" i="0" dirty="0">
                <a:effectLst/>
              </a:rPr>
              <a:t>“</a:t>
            </a:r>
            <a:r>
              <a:rPr lang="zh-CN" altLang="en-US" sz="1100" i="0" dirty="0">
                <a:effectLst/>
              </a:rPr>
              <a:t>用力</a:t>
            </a:r>
            <a:r>
              <a:rPr lang="en-US" altLang="zh-CN" sz="1100" i="0" dirty="0">
                <a:effectLst/>
              </a:rPr>
              <a:t>”</a:t>
            </a:r>
            <a:r>
              <a:rPr lang="zh-CN" altLang="en-US" sz="1100" i="0" dirty="0">
                <a:effectLst/>
              </a:rPr>
              <a:t>，而在于谁更懂得让身体协同工作，懂得「如何动」，而不仅是</a:t>
            </a:r>
            <a:r>
              <a:rPr lang="en-US" altLang="zh-CN" sz="1100" i="0" dirty="0">
                <a:effectLst/>
              </a:rPr>
              <a:t>“</a:t>
            </a:r>
            <a:r>
              <a:rPr lang="zh-CN" altLang="en-US" sz="1100" i="0" dirty="0">
                <a:effectLst/>
              </a:rPr>
              <a:t>有没有发力</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作者长期服务于职业运动员、日本代表选手等顶尖群体，从他们身上观察到共通问题：全力蹬地却启动慢、频繁受伤、动作重心不稳、反应跟不上对手、关键时刻力量输出不足</a:t>
            </a:r>
            <a:r>
              <a:rPr lang="en-US" altLang="zh-CN" sz="1100" i="0" dirty="0">
                <a:effectLst/>
              </a:rPr>
              <a:t>……</a:t>
            </a:r>
            <a:r>
              <a:rPr lang="zh-CN" altLang="en-US" sz="1100" i="0" dirty="0">
                <a:effectLst/>
              </a:rPr>
              <a:t>这些并非肌力不够，而是能量无法有效转化成动作，或者传导链路中存在浪费。真正的表现差距，往往不是</a:t>
            </a:r>
            <a:r>
              <a:rPr lang="en-US" altLang="zh-CN" sz="1100" i="0" dirty="0">
                <a:effectLst/>
              </a:rPr>
              <a:t>“</a:t>
            </a:r>
            <a:r>
              <a:rPr lang="zh-CN" altLang="en-US" sz="1100" i="0" dirty="0">
                <a:effectLst/>
              </a:rPr>
              <a:t>力量差了多少公斤</a:t>
            </a:r>
            <a:r>
              <a:rPr lang="en-US" altLang="zh-CN" sz="1100" i="0" dirty="0">
                <a:effectLst/>
              </a:rPr>
              <a:t>”</a:t>
            </a:r>
            <a:r>
              <a:rPr lang="zh-CN" altLang="en-US" sz="1100" i="0" dirty="0">
                <a:effectLst/>
              </a:rPr>
              <a:t>，而是</a:t>
            </a:r>
            <a:r>
              <a:rPr lang="en-US" altLang="zh-CN" sz="1100" i="0" dirty="0">
                <a:effectLst/>
              </a:rPr>
              <a:t>“</a:t>
            </a:r>
            <a:r>
              <a:rPr lang="zh-CN" altLang="en-US" sz="1100" i="0" dirty="0">
                <a:effectLst/>
              </a:rPr>
              <a:t>身体是否能够组织力量、顺畅释放</a:t>
            </a:r>
            <a:r>
              <a:rPr lang="en-US" altLang="zh-CN" sz="1100" i="0" dirty="0">
                <a:effectLst/>
              </a:rPr>
              <a:t>”</a:t>
            </a:r>
            <a:r>
              <a:rPr lang="zh-CN" altLang="en-US" sz="1100" i="0" dirty="0">
                <a:effectLst/>
              </a:rPr>
              <a:t>。因此，中野崇提出：高水平表现的本质，在于学会运用筋肉以外的「动作协同者」，实现能量高效生成、蓄积与回馈，使力量在全身连结中自然放大。</a:t>
            </a:r>
            <a:endParaRPr lang="zh-CN" altLang="en-US" sz="1100" i="0" dirty="0">
              <a:effectLst/>
            </a:endParaRPr>
          </a:p>
          <a:p>
            <a:endParaRPr lang="en-US" altLang="zh-CN" sz="1100" i="0" dirty="0">
              <a:effectLst/>
            </a:endParaRPr>
          </a:p>
          <a:p>
            <a:r>
              <a:rPr lang="zh-CN" altLang="en-US" sz="1100" i="0" dirty="0">
                <a:effectLst/>
              </a:rPr>
              <a:t>所谓「身体操作」，正是这种机制的学习与训练。它关注骨骼排列、关节稳定、重心转移、伸张反射、反作用力以及位置能量的转换</a:t>
            </a:r>
            <a:r>
              <a:rPr lang="en-US" altLang="zh-CN" sz="1100" i="0" dirty="0">
                <a:effectLst/>
              </a:rPr>
              <a:t>——</a:t>
            </a:r>
            <a:r>
              <a:rPr lang="zh-CN" altLang="en-US" sz="1100" i="0" dirty="0">
                <a:effectLst/>
              </a:rPr>
              <a:t>这些肉眼无法直接看到的因素，却决定了速度、力量、敏捷度和动作流畅度。例如足球中的压迫防守，急停能力比速度更重要；只依靠腿部制动，动作沉重而滞后，而善于身体操作的选手能藉由手臂摆动、上身协助制动，并利用地面反力卸力，从而快速重新加速。这种看似细微的差异，足以决定比赛结果。</a:t>
            </a:r>
            <a:endParaRPr lang="zh-CN" altLang="en-US" sz="1100" i="0" dirty="0">
              <a:effectLst/>
            </a:endParaRPr>
          </a:p>
          <a:p>
            <a:endParaRPr lang="en-US" altLang="zh-CN" sz="1100" i="0" dirty="0">
              <a:effectLst/>
            </a:endParaRPr>
          </a:p>
          <a:p>
            <a:r>
              <a:rPr lang="zh-CN" altLang="en-US" sz="1100" i="0" dirty="0">
                <a:effectLst/>
              </a:rPr>
              <a:t>本书的第二个核心，是告诉读者如何摆脱单一「肌肉发力思维」。肌肉强并非坏事，但若所有输出都仰赖肌力，身体将长期处于高负荷，输出速度变慢、爆发力受阻，甚至易受伤。中野认为，提升表现更关键的是建立身体连结与能量回路</a:t>
            </a:r>
            <a:r>
              <a:rPr lang="en-US" altLang="zh-CN" sz="1100" i="0" dirty="0">
                <a:effectLst/>
              </a:rPr>
              <a:t>——</a:t>
            </a:r>
            <a:r>
              <a:rPr lang="zh-CN" altLang="en-US" sz="1100" i="0" dirty="0">
                <a:effectLst/>
              </a:rPr>
              <a:t>让力量从足部传至骨盆、脊柱，再经肩胛、手臂释放；让反作用力参与动作；让伸张反射接管弹性爆发</a:t>
            </a:r>
            <a:r>
              <a:rPr lang="en-US" altLang="zh-CN" sz="1100" i="0" dirty="0">
                <a:effectLst/>
              </a:rPr>
              <a:t>——</a:t>
            </a:r>
            <a:r>
              <a:rPr lang="zh-CN" altLang="en-US" sz="1100" i="0" dirty="0">
                <a:effectLst/>
              </a:rPr>
              <a:t>这一切，使动作不再靠拼命用力，而是更像顺水推舟，借力成势。</a:t>
            </a:r>
            <a:endParaRPr lang="zh-CN" altLang="en-US" sz="1100" i="0" dirty="0">
              <a:effectLst/>
            </a:endParaRPr>
          </a:p>
          <a:p>
            <a:endParaRPr lang="en-US" altLang="zh-CN" sz="1100" i="0" dirty="0">
              <a:effectLst/>
            </a:endParaRPr>
          </a:p>
          <a:p>
            <a:r>
              <a:rPr lang="zh-CN" altLang="en-US" sz="1100" i="0" dirty="0">
                <a:effectLst/>
              </a:rPr>
              <a:t>为达成这一能力，书中提出了循序训练体系：先从基础开始，调整足部、骨盆、脊柱与肩胛等关键区域，使深层结构能稳定运作；随后进入</a:t>
            </a:r>
            <a:r>
              <a:rPr lang="en-US" altLang="zh-CN" sz="1100" i="0" dirty="0">
                <a:effectLst/>
              </a:rPr>
              <a:t>“</a:t>
            </a:r>
            <a:r>
              <a:rPr lang="zh-CN" altLang="en-US" sz="1100" i="0" dirty="0">
                <a:effectLst/>
              </a:rPr>
              <a:t>放松阶段</a:t>
            </a:r>
            <a:r>
              <a:rPr lang="en-US" altLang="zh-CN" sz="1100" i="0" dirty="0">
                <a:effectLst/>
              </a:rPr>
              <a:t>”</a:t>
            </a:r>
            <a:r>
              <a:rPr lang="zh-CN" altLang="en-US" sz="1100" i="0" dirty="0">
                <a:effectLst/>
              </a:rPr>
              <a:t>，通过摇动、下落等练习卸除肌肉不必要的紧绷，恢复力量传导的通道；接着是</a:t>
            </a:r>
            <a:r>
              <a:rPr lang="en-US" altLang="zh-CN" sz="1100" i="0" dirty="0">
                <a:effectLst/>
              </a:rPr>
              <a:t>“</a:t>
            </a:r>
            <a:r>
              <a:rPr lang="zh-CN" altLang="en-US" sz="1100" i="0" dirty="0">
                <a:effectLst/>
              </a:rPr>
              <a:t>单独训练</a:t>
            </a:r>
            <a:r>
              <a:rPr lang="en-US" altLang="zh-CN" sz="1100" i="0" dirty="0">
                <a:effectLst/>
              </a:rPr>
              <a:t>”</a:t>
            </a:r>
            <a:r>
              <a:rPr lang="zh-CN" altLang="en-US" sz="1100" i="0" dirty="0">
                <a:effectLst/>
              </a:rPr>
              <a:t>，分别感受伸张反射、反力、位置能量与力量传递，让读者理解每一类协同机制如何作用于身体；最终则进入</a:t>
            </a:r>
            <a:r>
              <a:rPr lang="en-US" altLang="zh-CN" sz="1100" i="0" dirty="0">
                <a:effectLst/>
              </a:rPr>
              <a:t>“</a:t>
            </a:r>
            <a:r>
              <a:rPr lang="zh-CN" altLang="en-US" sz="1100" i="0" dirty="0">
                <a:effectLst/>
              </a:rPr>
              <a:t>复合训练</a:t>
            </a:r>
            <a:r>
              <a:rPr lang="en-US" altLang="zh-CN" sz="1100" i="0" dirty="0">
                <a:effectLst/>
              </a:rPr>
              <a:t>”</a:t>
            </a:r>
            <a:r>
              <a:rPr lang="zh-CN" altLang="en-US" sz="1100" i="0" dirty="0">
                <a:effectLst/>
              </a:rPr>
              <a:t>，把所有能力整合在一个动作中</a:t>
            </a:r>
            <a:r>
              <a:rPr lang="en-US" altLang="zh-CN" sz="1100" i="0" dirty="0">
                <a:effectLst/>
              </a:rPr>
              <a:t>——</a:t>
            </a:r>
            <a:r>
              <a:rPr lang="zh-CN" altLang="en-US" sz="1100" i="0" dirty="0">
                <a:effectLst/>
              </a:rPr>
              <a:t>跳跃、急停、冲刺、摆拳、变向，皆以全身链条协作完成。此时，力量不再是从局部肌肉硬挤出来，而是像能量在身体中流动、蓄积、释放，动作节奏更轻、更快、更有爆发性。</a:t>
            </a:r>
            <a:endParaRPr lang="zh-CN" altLang="en-US" sz="1100" i="0" dirty="0">
              <a:effectLst/>
            </a:endParaRPr>
          </a:p>
          <a:p>
            <a:endParaRPr lang="zh-CN" altLang="en-US" sz="1100" i="0" dirty="0">
              <a:effectLst/>
            </a:endParaRPr>
          </a:p>
          <a:p>
            <a:r>
              <a:rPr lang="zh-CN" altLang="en-US" sz="1100" i="0" dirty="0">
                <a:effectLst/>
              </a:rPr>
              <a:t>书中最大的价值，是它并非抽象理论，而是面向所有人设计的可实践方法。每一种训练动作从足趾分离、脚尖站立、肩胛旋动，到螺旋摆臂、落体加速、</a:t>
            </a:r>
            <a:r>
              <a:rPr lang="en-US" altLang="zh-CN" sz="1100" i="0" dirty="0">
                <a:effectLst/>
              </a:rPr>
              <a:t>Z</a:t>
            </a:r>
            <a:r>
              <a:rPr lang="zh-CN" altLang="en-US" sz="1100" i="0" dirty="0">
                <a:effectLst/>
              </a:rPr>
              <a:t>字跳，都旨在让读者通过亲身体验理解</a:t>
            </a:r>
            <a:r>
              <a:rPr lang="en-US" altLang="zh-CN" sz="1100" i="0" dirty="0">
                <a:effectLst/>
              </a:rPr>
              <a:t>——</a:t>
            </a:r>
            <a:r>
              <a:rPr lang="zh-CN" altLang="en-US" sz="1100" i="0" dirty="0">
                <a:effectLst/>
              </a:rPr>
              <a:t>放松并非无力，力量也不是越使越多，而是越能借力越强。身体操作并不取决于体型、年龄或运动背景，而是一种人人可习得的技术。即便是日常走路、搬物、上下楼梯，也能因为能量传导顺畅而变得轻盈、省力。</a:t>
            </a:r>
            <a:endParaRPr lang="zh-CN" altLang="en-US" sz="1100" i="0" dirty="0">
              <a:effectLst/>
            </a:endParaRPr>
          </a:p>
          <a:p>
            <a:endParaRPr lang="zh-CN" altLang="en-US" sz="1100" i="0" dirty="0">
              <a:effectLst/>
            </a:endParaRPr>
          </a:p>
          <a:p>
            <a:r>
              <a:rPr lang="zh-CN" altLang="en-US" sz="1100" i="0" dirty="0">
                <a:effectLst/>
              </a:rPr>
              <a:t>如果说肌肉训练让你</a:t>
            </a:r>
            <a:r>
              <a:rPr lang="en-US" altLang="zh-CN" sz="1100" i="0" dirty="0">
                <a:effectLst/>
              </a:rPr>
              <a:t>“</a:t>
            </a:r>
            <a:r>
              <a:rPr lang="zh-CN" altLang="en-US" sz="1100" i="0" dirty="0">
                <a:effectLst/>
              </a:rPr>
              <a:t>变强</a:t>
            </a:r>
            <a:r>
              <a:rPr lang="en-US" altLang="zh-CN" sz="1100" i="0" dirty="0">
                <a:effectLst/>
              </a:rPr>
              <a:t>”</a:t>
            </a:r>
            <a:r>
              <a:rPr lang="zh-CN" altLang="en-US" sz="1100" i="0" dirty="0">
                <a:effectLst/>
              </a:rPr>
              <a:t>，身体操作则让你</a:t>
            </a:r>
            <a:r>
              <a:rPr lang="en-US" altLang="zh-CN" sz="1100" i="0" dirty="0">
                <a:effectLst/>
              </a:rPr>
              <a:t>“</a:t>
            </a:r>
            <a:r>
              <a:rPr lang="zh-CN" altLang="en-US" sz="1100" i="0" dirty="0">
                <a:effectLst/>
              </a:rPr>
              <a:t>更会用力量</a:t>
            </a:r>
            <a:r>
              <a:rPr lang="en-US" altLang="zh-CN" sz="1100" i="0" dirty="0">
                <a:effectLst/>
              </a:rPr>
              <a:t>”</a:t>
            </a:r>
            <a:r>
              <a:rPr lang="zh-CN" altLang="en-US" sz="1100" i="0" dirty="0">
                <a:effectLst/>
              </a:rPr>
              <a:t>。当你学会让身体结构排列良好，让反作用力回馈身体，让能量能在连结中积蓄并爆发，你会发现：速度变快了，起跳变轻了，反应更灵敏，身体更稳定，甚至长期反复的伤病也可能得到改善。对运动员而言，这是提升竞技表现的核心；对普通人而言，这意味着更高效、更安全、更舒适的身体使用方式。</a:t>
            </a:r>
            <a:endParaRPr lang="zh-CN" altLang="en-US" sz="1100" i="0" dirty="0">
              <a:effectLst/>
            </a:endParaRPr>
          </a:p>
          <a:p>
            <a:endParaRPr lang="zh-CN" altLang="en-US" sz="1100" i="0" dirty="0">
              <a:effectLst/>
            </a:endParaRPr>
          </a:p>
          <a:p>
            <a:r>
              <a:rPr lang="zh-CN" altLang="en-US" sz="1100" i="0" dirty="0">
                <a:effectLst/>
              </a:rPr>
              <a:t>本书不是一本教你如何变壮，而是教你如何让身体变聪明。它揭开了顶尖表现背后的机制，也提供了人人可实践的训练路径</a:t>
            </a:r>
            <a:r>
              <a:rPr lang="en-US" altLang="zh-CN" sz="1100" i="0" dirty="0">
                <a:effectLst/>
              </a:rPr>
              <a:t>——</a:t>
            </a:r>
            <a:r>
              <a:rPr lang="zh-CN" altLang="en-US" sz="1100" i="0" dirty="0">
                <a:effectLst/>
              </a:rPr>
              <a:t>从重力到反力，从放松到爆发，从零散发力到能量连锁。力量不再需要蛮干，而是通过协同、回馈、连结与转化，在身体里自然流动。学会身体操作，你将发现自己原来还能跑得更快、跳得更高、控得更稳</a:t>
            </a:r>
            <a:r>
              <a:rPr lang="en-US" altLang="zh-CN" sz="1100" i="0" dirty="0">
                <a:effectLst/>
              </a:rPr>
              <a:t>——</a:t>
            </a:r>
            <a:r>
              <a:rPr lang="zh-CN" altLang="en-US" sz="1100" i="0" dirty="0">
                <a:effectLst/>
              </a:rPr>
              <a:t>并且更省力、更自在。</a:t>
            </a:r>
            <a:endParaRPr lang="zh-CN" altLang="en-US" sz="1100" i="0" dirty="0">
              <a:effectLst/>
            </a:endParaRPr>
          </a:p>
        </p:txBody>
      </p:sp>
      <p:pic>
        <p:nvPicPr>
          <p:cNvPr id="4" name="图片 3"/>
          <p:cNvPicPr>
            <a:picLocks noChangeAspect="1"/>
          </p:cNvPicPr>
          <p:nvPr/>
        </p:nvPicPr>
        <p:blipFill>
          <a:blip r:embed="rId1"/>
          <a:stretch>
            <a:fillRect/>
          </a:stretch>
        </p:blipFill>
        <p:spPr>
          <a:xfrm>
            <a:off x="548005" y="162560"/>
            <a:ext cx="786765" cy="1143000"/>
          </a:xfrm>
          <a:prstGeom prst="rect">
            <a:avLst/>
          </a:prstGeom>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270760" y="122555"/>
            <a:ext cx="1845945" cy="141478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最強</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身体操作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プロが</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実践</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する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連動</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スキルの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磨</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き</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978-4-7612-7850-2</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中野　崇</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224p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72390" y="1728470"/>
            <a:ext cx="6684010" cy="26035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同作者的</a:t>
            </a:r>
            <a:r>
              <a:rPr lang="en-US" altLang="zh-CN" sz="1100" i="0" dirty="0">
                <a:effectLst/>
              </a:rPr>
              <a:t>“</a:t>
            </a:r>
            <a:r>
              <a:rPr lang="zh-CN" altLang="en-US" sz="1100" i="0" dirty="0">
                <a:effectLst/>
              </a:rPr>
              <a:t>最强系列</a:t>
            </a:r>
            <a:r>
              <a:rPr lang="en-US" altLang="zh-CN" sz="1100" i="0" dirty="0">
                <a:effectLst/>
              </a:rPr>
              <a:t>”</a:t>
            </a:r>
            <a:r>
              <a:rPr lang="zh-CN" sz="1100" i="0" dirty="0">
                <a:effectLst/>
              </a:rPr>
              <a:t>其他作品</a:t>
            </a:r>
            <a:endParaRPr lang="zh-CN" sz="1100" i="0" dirty="0">
              <a:effectLst/>
            </a:endParaRPr>
          </a:p>
        </p:txBody>
      </p:sp>
      <p:pic>
        <p:nvPicPr>
          <p:cNvPr id="4" name="图片 3"/>
          <p:cNvPicPr>
            <a:picLocks noChangeAspect="1"/>
          </p:cNvPicPr>
          <p:nvPr/>
        </p:nvPicPr>
        <p:blipFill>
          <a:blip r:embed="rId1"/>
          <a:stretch>
            <a:fillRect/>
          </a:stretch>
        </p:blipFill>
        <p:spPr>
          <a:xfrm>
            <a:off x="548005" y="220345"/>
            <a:ext cx="839470" cy="1219200"/>
          </a:xfrm>
          <a:prstGeom prst="rect">
            <a:avLst/>
          </a:prstGeom>
        </p:spPr>
      </p:pic>
      <p:pic>
        <p:nvPicPr>
          <p:cNvPr id="2" name="图片 1"/>
          <p:cNvPicPr>
            <a:picLocks noChangeAspect="1"/>
          </p:cNvPicPr>
          <p:nvPr/>
        </p:nvPicPr>
        <p:blipFill>
          <a:blip r:embed="rId2"/>
          <a:stretch>
            <a:fillRect/>
          </a:stretch>
        </p:blipFill>
        <p:spPr>
          <a:xfrm>
            <a:off x="668020" y="2141220"/>
            <a:ext cx="4956175" cy="2811780"/>
          </a:xfrm>
          <a:prstGeom prst="rect">
            <a:avLst/>
          </a:prstGeom>
        </p:spPr>
      </p:pic>
      <p:sp>
        <p:nvSpPr>
          <p:cNvPr id="8" name="角丸四角形 7"/>
          <p:cNvSpPr/>
          <p:nvPr/>
        </p:nvSpPr>
        <p:spPr>
          <a:xfrm>
            <a:off x="2894284" y="500783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sp>
        <p:nvSpPr>
          <p:cNvPr id="3" name="テキスト ボックス 6"/>
          <p:cNvSpPr txBox="1"/>
          <p:nvPr/>
        </p:nvSpPr>
        <p:spPr>
          <a:xfrm>
            <a:off x="86995" y="5332730"/>
            <a:ext cx="6684010" cy="229171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运动训练师、体能教练、物理治疗师。</a:t>
            </a:r>
            <a:r>
              <a:rPr lang="en-US" altLang="zh-CN" sz="1100" i="0" dirty="0">
                <a:effectLst/>
              </a:rPr>
              <a:t>JARTA international</a:t>
            </a:r>
            <a:r>
              <a:rPr lang="zh-CN" altLang="en-US" sz="1100" i="0" dirty="0">
                <a:effectLst/>
              </a:rPr>
              <a:t>株式会社代表董事。</a:t>
            </a:r>
            <a:endParaRPr lang="zh-CN" altLang="en-US" sz="1100" i="0" dirty="0">
              <a:effectLst/>
            </a:endParaRPr>
          </a:p>
          <a:p>
            <a:r>
              <a:rPr lang="en-US" altLang="zh-CN" sz="1100" i="0" dirty="0">
                <a:effectLst/>
              </a:rPr>
              <a:t>1980</a:t>
            </a:r>
            <a:r>
              <a:rPr lang="zh-CN" altLang="en-US" sz="1100" i="0" dirty="0">
                <a:effectLst/>
              </a:rPr>
              <a:t>年出生，毕业于大阪教育大学教育学部障碍儿童教育学科（生物力学研究室）。</a:t>
            </a:r>
            <a:r>
              <a:rPr lang="en-US" altLang="zh-CN" sz="1100" i="0" dirty="0">
                <a:effectLst/>
              </a:rPr>
              <a:t>2013</a:t>
            </a:r>
            <a:r>
              <a:rPr lang="zh-CN" altLang="en-US" sz="1100" i="0" dirty="0">
                <a:effectLst/>
              </a:rPr>
              <a:t>年创立</a:t>
            </a:r>
            <a:r>
              <a:rPr lang="en-US" altLang="zh-CN" sz="1100" i="0" dirty="0">
                <a:effectLst/>
              </a:rPr>
              <a:t>JARTA</a:t>
            </a:r>
            <a:r>
              <a:rPr lang="zh-CN" altLang="en-US" sz="1100" i="0" dirty="0">
                <a:effectLst/>
              </a:rPr>
              <a:t>，致力于为国内外职业运动员进行身体操作训练指导，同时从事运动训练师的培养工作。曾作为日本人首次在意大利训练师协会</a:t>
            </a:r>
            <a:r>
              <a:rPr lang="en-US" altLang="zh-CN" sz="1100" i="0" dirty="0">
                <a:effectLst/>
              </a:rPr>
              <a:t>APF</a:t>
            </a:r>
            <a:r>
              <a:rPr lang="zh-CN" altLang="en-US" sz="1100" i="0" dirty="0">
                <a:effectLst/>
              </a:rPr>
              <a:t>（</a:t>
            </a:r>
            <a:r>
              <a:rPr lang="en-US" altLang="zh-CN" sz="1100" i="0" dirty="0">
                <a:effectLst/>
              </a:rPr>
              <a:t>Accademia Preparatori Fisici</a:t>
            </a:r>
            <a:r>
              <a:rPr lang="zh-CN" altLang="en-US" sz="1100" i="0" dirty="0">
                <a:effectLst/>
              </a:rPr>
              <a:t>）获得</a:t>
            </a:r>
            <a:r>
              <a:rPr lang="en-US" altLang="zh-CN" sz="1100" i="0" dirty="0">
                <a:effectLst/>
              </a:rPr>
              <a:t>SOCIO ONORATO</a:t>
            </a:r>
            <a:r>
              <a:rPr lang="zh-CN" altLang="en-US" sz="1100" i="0" dirty="0">
                <a:effectLst/>
              </a:rPr>
              <a:t>（荣誉会员）称号，并担任意大利职业橄榄球队</a:t>
            </a:r>
            <a:r>
              <a:rPr lang="en-US" altLang="zh-CN" sz="1100" i="0" dirty="0">
                <a:effectLst/>
              </a:rPr>
              <a:t>Fiamme Oro</a:t>
            </a:r>
            <a:r>
              <a:rPr lang="zh-CN" altLang="en-US" sz="1100" i="0" dirty="0">
                <a:effectLst/>
              </a:rPr>
              <a:t>的教练。在东京</a:t>
            </a:r>
            <a:r>
              <a:rPr lang="en-US" altLang="zh-CN" sz="1100" i="0" dirty="0">
                <a:effectLst/>
              </a:rPr>
              <a:t>2020</a:t>
            </a:r>
            <a:r>
              <a:rPr lang="zh-CN" altLang="en-US" sz="1100" i="0" dirty="0">
                <a:effectLst/>
              </a:rPr>
              <a:t>残奥会中，担任日本盲人足球国家队体能教练，为选手提供支持。</a:t>
            </a:r>
            <a:endParaRPr lang="zh-CN" altLang="en-US" sz="1100" i="0" dirty="0">
              <a:effectLst/>
            </a:endParaRPr>
          </a:p>
          <a:p>
            <a:endParaRPr lang="en-US" altLang="zh-CN" sz="1100" i="0" dirty="0">
              <a:effectLst/>
            </a:endParaRPr>
          </a:p>
          <a:p>
            <a:r>
              <a:rPr lang="zh-CN" altLang="en-US" sz="1100" i="0" dirty="0">
                <a:effectLst/>
              </a:rPr>
              <a:t>他同时通过</a:t>
            </a:r>
            <a:r>
              <a:rPr lang="en-US" altLang="zh-CN" sz="1100" i="0" dirty="0">
                <a:effectLst/>
              </a:rPr>
              <a:t>YouTube</a:t>
            </a:r>
            <a:r>
              <a:rPr lang="zh-CN" altLang="en-US" sz="1100" i="0" dirty="0">
                <a:effectLst/>
              </a:rPr>
              <a:t>等社交媒体，将职业选手用来提升表现的训练方法以一般人也能实践的形式进行分享与推广。</a:t>
            </a:r>
            <a:endParaRPr lang="zh-CN" altLang="en-US" sz="1100" i="0" dirty="0">
              <a:effectLst/>
            </a:endParaRPr>
          </a:p>
          <a:p>
            <a:endParaRPr lang="en-US" altLang="zh-CN" sz="1100" i="0" dirty="0">
              <a:effectLst/>
            </a:endParaRPr>
          </a:p>
          <a:p>
            <a:r>
              <a:rPr lang="zh-CN" altLang="en-US" sz="1100" i="0" dirty="0">
                <a:effectLst/>
              </a:rPr>
              <a:t>著作包括《最强身体能力</a:t>
            </a:r>
            <a:r>
              <a:rPr lang="en-US" altLang="zh-CN" sz="1100" i="0" dirty="0">
                <a:effectLst/>
              </a:rPr>
              <a:t>——</a:t>
            </a:r>
            <a:r>
              <a:rPr lang="zh-CN" altLang="en-US" sz="1100" i="0" dirty="0">
                <a:effectLst/>
              </a:rPr>
              <a:t>职业选手实践的脱力训练方法》《最强恢复能力</a:t>
            </a:r>
            <a:r>
              <a:rPr lang="en-US" altLang="zh-CN" sz="1100" i="0" dirty="0">
                <a:effectLst/>
              </a:rPr>
              <a:t>——</a:t>
            </a:r>
            <a:r>
              <a:rPr lang="zh-CN" altLang="en-US" sz="1100" i="0" dirty="0">
                <a:effectLst/>
              </a:rPr>
              <a:t>职业选手实践的恢复技巧提升方法》（均由</a:t>
            </a:r>
            <a:r>
              <a:rPr lang="ja-JP" altLang="en-US" sz="1100" i="0" dirty="0">
                <a:effectLst/>
              </a:rPr>
              <a:t>かんき</a:t>
            </a:r>
            <a:r>
              <a:rPr lang="zh-CN" altLang="en-US" sz="1100" i="0" dirty="0">
                <a:effectLst/>
              </a:rPr>
              <a:t>出版）、《高绩效理论：站上赛场前必须了解的身体知识》（晶文社）、《</a:t>
            </a:r>
            <a:r>
              <a:rPr lang="en-US" altLang="zh-CN" sz="1100" i="0" dirty="0">
                <a:effectLst/>
              </a:rPr>
              <a:t>40</a:t>
            </a:r>
            <a:r>
              <a:rPr lang="zh-CN" altLang="en-US" sz="1100" i="0" dirty="0">
                <a:effectLst/>
              </a:rPr>
              <a:t>岁后的脱力训练》（大和书房）等。</a:t>
            </a:r>
            <a:endParaRPr lang="zh-CN" altLang="en-US" sz="1100" i="0" dirty="0">
              <a:effectLst/>
            </a:endParaRPr>
          </a:p>
        </p:txBody>
      </p:sp>
      <p:pic>
        <p:nvPicPr>
          <p:cNvPr id="5" name="图片 4"/>
          <p:cNvPicPr>
            <a:picLocks noChangeAspect="1"/>
          </p:cNvPicPr>
          <p:nvPr/>
        </p:nvPicPr>
        <p:blipFill>
          <a:blip r:embed="rId3"/>
          <a:stretch>
            <a:fillRect/>
          </a:stretch>
        </p:blipFill>
        <p:spPr>
          <a:xfrm>
            <a:off x="330200" y="7941945"/>
            <a:ext cx="2480945" cy="1905635"/>
          </a:xfrm>
          <a:prstGeom prst="rect">
            <a:avLst/>
          </a:prstGeom>
        </p:spPr>
      </p:pic>
      <p:pic>
        <p:nvPicPr>
          <p:cNvPr id="7" name="图片 6"/>
          <p:cNvPicPr>
            <a:picLocks noChangeAspect="1"/>
          </p:cNvPicPr>
          <p:nvPr/>
        </p:nvPicPr>
        <p:blipFill>
          <a:blip r:embed="rId4"/>
          <a:stretch>
            <a:fillRect/>
          </a:stretch>
        </p:blipFill>
        <p:spPr>
          <a:xfrm>
            <a:off x="3640455" y="7853680"/>
            <a:ext cx="2382520" cy="1845310"/>
          </a:xfrm>
          <a:prstGeom prst="rect">
            <a:avLst/>
          </a:prstGeom>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270760" y="122555"/>
            <a:ext cx="1845945" cy="141478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最強</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身体操作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プロが</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実践</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する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連動</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スキルの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磨</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き</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978-4-7612-7850-2</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中野　崇</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224p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72390" y="1728470"/>
            <a:ext cx="6684010" cy="46615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掌握表现提升关键的「动作协同者」</a:t>
            </a:r>
            <a:endParaRPr lang="zh-CN" altLang="en-US" sz="1100" i="0" dirty="0">
              <a:effectLst/>
            </a:endParaRPr>
          </a:p>
          <a:p>
            <a:endParaRPr lang="en-US" altLang="zh-CN" sz="1100" i="0" dirty="0">
              <a:effectLst/>
            </a:endParaRPr>
          </a:p>
          <a:p>
            <a:r>
              <a:rPr lang="zh-CN" altLang="en-US" sz="1100" i="0" dirty="0">
                <a:effectLst/>
              </a:rPr>
              <a:t>顶尖运动员的动作，总带着一种独特的美感</a:t>
            </a:r>
            <a:r>
              <a:rPr lang="en-US" altLang="zh-CN" sz="1100" i="0" dirty="0">
                <a:effectLst/>
              </a:rPr>
              <a:t>——</a:t>
            </a:r>
            <a:r>
              <a:rPr lang="zh-CN" altLang="en-US" sz="1100" i="0" dirty="0">
                <a:effectLst/>
              </a:rPr>
              <a:t>强而不僵、柔韧流畅，动作之间几乎无缝衔接。观看时人们往往会感叹：「好漂亮，没有多余动作。」相反，也有人看似柔软，却始终动作不顺；想爆发却感觉像踩了刹车；明明用力了，却始终发不出真正的力量。</a:t>
            </a:r>
            <a:endParaRPr lang="zh-CN" altLang="en-US" sz="1100" i="0" dirty="0">
              <a:effectLst/>
            </a:endParaRPr>
          </a:p>
          <a:p>
            <a:endParaRPr lang="en-US" altLang="zh-CN" sz="1100" i="0" dirty="0">
              <a:effectLst/>
            </a:endParaRPr>
          </a:p>
          <a:p>
            <a:r>
              <a:rPr lang="zh-CN" altLang="en-US" sz="1100" i="0" dirty="0">
                <a:effectLst/>
              </a:rPr>
              <a:t>这种差异，单凭柔韧度或肌力强弱无法解释。能够做到「柔中带刚、轻松高效」的关键就在于</a:t>
            </a:r>
            <a:r>
              <a:rPr lang="en-US" altLang="zh-CN" sz="1100" i="0" dirty="0">
                <a:effectLst/>
              </a:rPr>
              <a:t> </a:t>
            </a:r>
            <a:r>
              <a:rPr lang="zh-CN" altLang="en-US" sz="1100" i="0" dirty="0">
                <a:effectLst/>
              </a:rPr>
              <a:t>身体操作（</a:t>
            </a:r>
            <a:r>
              <a:rPr lang="en-US" altLang="zh-CN" sz="1100" i="0" dirty="0">
                <a:effectLst/>
              </a:rPr>
              <a:t>Body Control</a:t>
            </a:r>
            <a:r>
              <a:rPr lang="zh-CN" altLang="en-US" sz="1100" i="0" dirty="0">
                <a:effectLst/>
              </a:rPr>
              <a:t>）</a:t>
            </a:r>
            <a:r>
              <a:rPr lang="en-US" altLang="zh-CN" sz="1100" i="0" dirty="0">
                <a:effectLst/>
              </a:rPr>
              <a:t> ——</a:t>
            </a:r>
            <a:r>
              <a:rPr lang="zh-CN" altLang="en-US" sz="1100" i="0" dirty="0">
                <a:effectLst/>
              </a:rPr>
              <a:t>一种理解并运用身体协同机制的能力。</a:t>
            </a:r>
            <a:endParaRPr lang="zh-CN" altLang="en-US" sz="1100" i="0" dirty="0">
              <a:effectLst/>
            </a:endParaRPr>
          </a:p>
          <a:p>
            <a:endParaRPr lang="en-US" altLang="zh-CN" sz="1100" i="0" dirty="0">
              <a:effectLst/>
            </a:endParaRPr>
          </a:p>
          <a:p>
            <a:r>
              <a:rPr lang="zh-CN" altLang="en-US" sz="1100" i="0" dirty="0">
                <a:effectLst/>
              </a:rPr>
              <a:t>人类的动作并不只依靠肌肉与骨骼。例如跑步时，我们脚蹬地面会产生反作用力，这本是冲击，但若能借助足底、跟腱等身体的弹性结构，就能将其暂时储存为弹性能量，并在下一步释放为推进力。这样一来，即使肌肉出力不大，我们也能轻松前进。身体操作的目标，就是让我们学会利用肌肉以外的力量协同者，通过</a:t>
            </a:r>
            <a:r>
              <a:rPr lang="en-US" altLang="zh-CN" sz="1100" i="0" dirty="0">
                <a:effectLst/>
              </a:rPr>
              <a:t> </a:t>
            </a:r>
            <a:r>
              <a:rPr lang="zh-CN" altLang="en-US" sz="1100" i="0" dirty="0">
                <a:effectLst/>
              </a:rPr>
              <a:t>身体的连结结构</a:t>
            </a:r>
            <a:r>
              <a:rPr lang="en-US" altLang="zh-CN" sz="1100" i="0" dirty="0">
                <a:effectLst/>
              </a:rPr>
              <a:t> </a:t>
            </a:r>
            <a:r>
              <a:rPr lang="zh-CN" altLang="en-US" sz="1100" i="0" dirty="0">
                <a:effectLst/>
              </a:rPr>
              <a:t>与</a:t>
            </a:r>
            <a:r>
              <a:rPr lang="en-US" altLang="zh-CN" sz="1100" i="0" dirty="0">
                <a:effectLst/>
              </a:rPr>
              <a:t> </a:t>
            </a:r>
            <a:r>
              <a:rPr lang="zh-CN" altLang="en-US" sz="1100" i="0" dirty="0">
                <a:effectLst/>
              </a:rPr>
              <a:t>能量回馈（</a:t>
            </a:r>
            <a:r>
              <a:rPr lang="en-US" altLang="zh-CN" sz="1100" i="0" dirty="0">
                <a:effectLst/>
              </a:rPr>
              <a:t>Energy Return</a:t>
            </a:r>
            <a:r>
              <a:rPr lang="zh-CN" altLang="en-US" sz="1100" i="0" dirty="0">
                <a:effectLst/>
              </a:rPr>
              <a:t>）</a:t>
            </a:r>
            <a:r>
              <a:rPr lang="en-US" altLang="zh-CN" sz="1100" i="0" dirty="0">
                <a:effectLst/>
              </a:rPr>
              <a:t> </a:t>
            </a:r>
            <a:r>
              <a:rPr lang="zh-CN" altLang="en-US" sz="1100" i="0" dirty="0">
                <a:effectLst/>
              </a:rPr>
              <a:t>达成高效动作。</a:t>
            </a:r>
            <a:endParaRPr lang="zh-CN" altLang="en-US" sz="1100" i="0" dirty="0">
              <a:effectLst/>
            </a:endParaRPr>
          </a:p>
          <a:p>
            <a:endParaRPr lang="en-US" altLang="zh-CN" sz="1100" i="0" dirty="0">
              <a:effectLst/>
            </a:endParaRPr>
          </a:p>
          <a:p>
            <a:r>
              <a:rPr lang="zh-CN" altLang="en-US" sz="1100" i="0" dirty="0">
                <a:effectLst/>
              </a:rPr>
              <a:t>身体的连结指的是骨骼与关节的排列协作。当排列良好，全身力量可沿骨骼、肌腱系统顺畅传递，让局部产生的力量最终集中在需要输出的部位。如果连结被破坏，力量会在传递途中分散，动作就会变得费力。</a:t>
            </a:r>
            <a:endParaRPr lang="zh-CN" altLang="en-US" sz="1100" i="0" dirty="0">
              <a:effectLst/>
            </a:endParaRPr>
          </a:p>
          <a:p>
            <a:endParaRPr lang="en-US" altLang="zh-CN" sz="1100" i="0" dirty="0">
              <a:effectLst/>
            </a:endParaRPr>
          </a:p>
          <a:p>
            <a:r>
              <a:rPr lang="zh-CN" altLang="en-US" sz="1100" i="0" dirty="0">
                <a:effectLst/>
              </a:rPr>
              <a:t>能量回馈则是将动作中产生的力有效再利用，使其转化为下一动作的动力。例如投球动作，并非靠手臂蛮力，而是将下肢与核心产生的力量成功传导至指尖，使球速提升。而若传导路径断裂，力量会在腰或肩被消耗，最终只能靠手臂硬扛，既无速度，也更容易受伤。</a:t>
            </a:r>
            <a:endParaRPr lang="zh-CN" altLang="en-US" sz="1100" i="0" dirty="0">
              <a:effectLst/>
            </a:endParaRPr>
          </a:p>
          <a:p>
            <a:endParaRPr lang="en-US" altLang="zh-CN" sz="1100" i="0" dirty="0">
              <a:effectLst/>
            </a:endParaRPr>
          </a:p>
          <a:p>
            <a:r>
              <a:rPr lang="zh-CN" altLang="en-US" sz="1100" i="0" dirty="0">
                <a:effectLst/>
              </a:rPr>
              <a:t>以方向变换为例</a:t>
            </a:r>
            <a:r>
              <a:rPr lang="en-US" altLang="zh-CN" sz="1100" i="0" dirty="0">
                <a:effectLst/>
              </a:rPr>
              <a:t>——</a:t>
            </a:r>
            <a:r>
              <a:rPr lang="zh-CN" altLang="en-US" sz="1100" i="0" dirty="0">
                <a:effectLst/>
              </a:rPr>
              <a:t>篮球或足球运动员若无法利用能量回馈，就会更加依赖腿部肌力来刹车与发力，动作沉重、速度下降、疲劳与受伤风险上升。而若能借助重心转移、地面反力等协同力量，就无需单靠肌肉，动作便可迅速而顺滑。</a:t>
            </a:r>
            <a:endParaRPr lang="zh-CN" altLang="en-US" sz="1100" i="0" dirty="0">
              <a:effectLst/>
            </a:endParaRPr>
          </a:p>
          <a:p>
            <a:endParaRPr lang="en-US" altLang="zh-CN" sz="1100" i="0" dirty="0">
              <a:effectLst/>
            </a:endParaRPr>
          </a:p>
          <a:p>
            <a:r>
              <a:rPr lang="zh-CN" altLang="en-US" sz="1100" i="0" dirty="0">
                <a:effectLst/>
              </a:rPr>
              <a:t>因此，良好的身体连结是获得能量回馈的前提。两者结合，将身体整体作为一个系统运作</a:t>
            </a:r>
            <a:r>
              <a:rPr lang="en-US" altLang="zh-CN" sz="1100" i="0" dirty="0">
                <a:effectLst/>
              </a:rPr>
              <a:t>——</a:t>
            </a:r>
            <a:r>
              <a:rPr lang="zh-CN" altLang="en-US" sz="1100" i="0" dirty="0">
                <a:effectLst/>
              </a:rPr>
              <a:t>能量在全身循环、累积、释放，以更小的力产生更大的爆发。这正是身体操作的核心。</a:t>
            </a:r>
            <a:endParaRPr lang="zh-CN" altLang="en-US" sz="1100" i="0" dirty="0">
              <a:effectLst/>
            </a:endParaRPr>
          </a:p>
        </p:txBody>
      </p:sp>
      <p:pic>
        <p:nvPicPr>
          <p:cNvPr id="4" name="图片 3"/>
          <p:cNvPicPr>
            <a:picLocks noChangeAspect="1"/>
          </p:cNvPicPr>
          <p:nvPr/>
        </p:nvPicPr>
        <p:blipFill>
          <a:blip r:embed="rId1"/>
          <a:stretch>
            <a:fillRect/>
          </a:stretch>
        </p:blipFill>
        <p:spPr>
          <a:xfrm>
            <a:off x="548005" y="220345"/>
            <a:ext cx="839470" cy="1219200"/>
          </a:xfrm>
          <a:prstGeom prst="rect">
            <a:avLst/>
          </a:prstGeom>
        </p:spPr>
      </p:pic>
      <p:sp>
        <p:nvSpPr>
          <p:cNvPr id="5" name="角丸四角形 7"/>
          <p:cNvSpPr/>
          <p:nvPr/>
        </p:nvSpPr>
        <p:spPr>
          <a:xfrm>
            <a:off x="5302839" y="999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pic>
        <p:nvPicPr>
          <p:cNvPr id="7" name="图片 6"/>
          <p:cNvPicPr>
            <a:picLocks noChangeAspect="1"/>
          </p:cNvPicPr>
          <p:nvPr/>
        </p:nvPicPr>
        <p:blipFill>
          <a:blip r:embed="rId2"/>
          <a:stretch>
            <a:fillRect/>
          </a:stretch>
        </p:blipFill>
        <p:spPr>
          <a:xfrm>
            <a:off x="312420" y="6678930"/>
            <a:ext cx="2720975" cy="2020570"/>
          </a:xfrm>
          <a:prstGeom prst="rect">
            <a:avLst/>
          </a:prstGeom>
        </p:spPr>
      </p:pic>
      <p:pic>
        <p:nvPicPr>
          <p:cNvPr id="10" name="图片 9"/>
          <p:cNvPicPr>
            <a:picLocks noChangeAspect="1"/>
          </p:cNvPicPr>
          <p:nvPr/>
        </p:nvPicPr>
        <p:blipFill>
          <a:blip r:embed="rId3"/>
          <a:stretch>
            <a:fillRect/>
          </a:stretch>
        </p:blipFill>
        <p:spPr>
          <a:xfrm>
            <a:off x="3599180" y="6780530"/>
            <a:ext cx="2665730" cy="2033270"/>
          </a:xfrm>
          <a:prstGeom prst="rect">
            <a:avLst/>
          </a:prstGeom>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270760" y="122555"/>
            <a:ext cx="1845945" cy="141478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最強</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身体操作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プロが</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実践</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する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連動</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スキルの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磨</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き</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978-4-7612-7850-2</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中野　崇</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224p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72390" y="1728470"/>
            <a:ext cx="6684010" cy="5846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投掷、举重、跳跃</a:t>
            </a:r>
            <a:r>
              <a:rPr lang="en-US" altLang="zh-CN" sz="1100" i="0" dirty="0">
                <a:effectLst/>
              </a:rPr>
              <a:t>——</a:t>
            </a:r>
            <a:r>
              <a:rPr lang="zh-CN" altLang="en-US" sz="1100" i="0" dirty="0">
                <a:effectLst/>
              </a:rPr>
              <a:t>行为相同，效果却天差地别</a:t>
            </a:r>
            <a:endParaRPr lang="zh-CN" altLang="en-US" sz="1100" i="0" dirty="0">
              <a:effectLst/>
            </a:endParaRPr>
          </a:p>
          <a:p>
            <a:endParaRPr lang="en-US" altLang="zh-CN" sz="1100" i="0" dirty="0">
              <a:effectLst/>
            </a:endParaRPr>
          </a:p>
          <a:p>
            <a:r>
              <a:rPr lang="zh-CN" altLang="en-US" sz="1100" i="0" dirty="0">
                <a:effectLst/>
              </a:rPr>
              <a:t>为了更清晰理解身体操作如何影响表现，作者举了一个投球的对比示例：</a:t>
            </a:r>
            <a:endParaRPr lang="zh-CN" altLang="en-US" sz="1100" i="0" dirty="0">
              <a:effectLst/>
            </a:endParaRPr>
          </a:p>
          <a:p>
            <a:endParaRPr lang="en-US" altLang="zh-CN" sz="1100" i="0" dirty="0">
              <a:effectLst/>
            </a:endParaRPr>
          </a:p>
          <a:p>
            <a:r>
              <a:rPr lang="en-US" altLang="en-US" sz="1100" i="0" dirty="0">
                <a:effectLst/>
              </a:rPr>
              <a:t>①</a:t>
            </a:r>
            <a:r>
              <a:rPr lang="zh-CN" altLang="en-US" sz="1100" i="0" dirty="0">
                <a:effectLst/>
              </a:rPr>
              <a:t>使用最大肌力、身体紧绷状态投球</a:t>
            </a:r>
            <a:endParaRPr lang="zh-CN" altLang="en-US" sz="1100" i="0" dirty="0">
              <a:effectLst/>
            </a:endParaRPr>
          </a:p>
          <a:p>
            <a:r>
              <a:rPr lang="zh-CN" altLang="en-US" sz="1100" i="0" dirty="0">
                <a:effectLst/>
              </a:rPr>
              <a:t>球速可能不慢，但力量传导与能量回馈不足，球容易变成</a:t>
            </a:r>
            <a:r>
              <a:rPr lang="en-US" altLang="zh-CN" sz="1100" i="0" dirty="0">
                <a:effectLst/>
              </a:rPr>
              <a:t>"</a:t>
            </a:r>
            <a:r>
              <a:rPr lang="zh-CN" altLang="en-US" sz="1100" i="0" dirty="0">
                <a:effectLst/>
              </a:rPr>
              <a:t>棒球</a:t>
            </a:r>
            <a:r>
              <a:rPr lang="en-US" altLang="zh-CN" sz="1100" i="0" dirty="0">
                <a:effectLst/>
              </a:rPr>
              <a:t>"</a:t>
            </a:r>
            <a:r>
              <a:rPr lang="zh-CN" altLang="en-US" sz="1100" i="0" dirty="0">
                <a:effectLst/>
              </a:rPr>
              <a:t>（无尾劲、无穿透），击球手更容易预测来球，因为姿势明显、发力外露，疲劳也更快、风险更高。</a:t>
            </a:r>
            <a:endParaRPr lang="zh-CN" altLang="en-US" sz="1100" i="0" dirty="0">
              <a:effectLst/>
            </a:endParaRPr>
          </a:p>
          <a:p>
            <a:endParaRPr lang="en-US" altLang="zh-CN" sz="1100" i="0" dirty="0">
              <a:effectLst/>
            </a:endParaRPr>
          </a:p>
          <a:p>
            <a:r>
              <a:rPr lang="en-US" altLang="en-US" sz="1100" i="0" dirty="0">
                <a:effectLst/>
              </a:rPr>
              <a:t>②</a:t>
            </a:r>
            <a:r>
              <a:rPr lang="zh-CN" altLang="en-US" sz="1100" i="0" dirty="0">
                <a:effectLst/>
              </a:rPr>
              <a:t>以较小力量感、依靠身体协同投球</a:t>
            </a:r>
            <a:endParaRPr lang="zh-CN" altLang="en-US" sz="1100" i="0" dirty="0">
              <a:effectLst/>
            </a:endParaRPr>
          </a:p>
          <a:p>
            <a:r>
              <a:rPr lang="zh-CN" altLang="en-US" sz="1100" i="0" dirty="0">
                <a:effectLst/>
              </a:rPr>
              <a:t>此时全身连贯，反力与弹性能量有效利用，球速在显示数字相同情况下，反而让击球手觉得更快、更刁钻、更不好打，因为它超出了视觉预期。同时投手体力消耗更少，可持续性更佳。</a:t>
            </a:r>
            <a:endParaRPr lang="zh-CN" altLang="en-US" sz="1100" i="0" dirty="0">
              <a:effectLst/>
            </a:endParaRPr>
          </a:p>
          <a:p>
            <a:endParaRPr lang="en-US" altLang="zh-CN" sz="1100" i="0" dirty="0">
              <a:effectLst/>
            </a:endParaRPr>
          </a:p>
          <a:p>
            <a:r>
              <a:rPr lang="zh-CN" altLang="en-US" sz="1100" i="0" dirty="0">
                <a:effectLst/>
              </a:rPr>
              <a:t>这说明，现代棒球虽重视球速、转速等可视化指标，但真正影响比赛的，还有如何让对手</a:t>
            </a:r>
            <a:r>
              <a:rPr lang="en-US" altLang="zh-CN" sz="1100" i="0" dirty="0">
                <a:effectLst/>
              </a:rPr>
              <a:t>"</a:t>
            </a:r>
            <a:r>
              <a:rPr lang="zh-CN" altLang="en-US" sz="1100" i="0" dirty="0">
                <a:effectLst/>
              </a:rPr>
              <a:t>误判</a:t>
            </a:r>
            <a:r>
              <a:rPr lang="en-US" altLang="zh-CN" sz="1100" i="0" dirty="0">
                <a:effectLst/>
              </a:rPr>
              <a:t>"</a:t>
            </a:r>
            <a:r>
              <a:rPr lang="zh-CN" altLang="en-US" sz="1100" i="0" dirty="0">
                <a:effectLst/>
              </a:rPr>
              <a:t>速度</a:t>
            </a:r>
            <a:r>
              <a:rPr lang="en-US" altLang="zh-CN" sz="1100" i="0" dirty="0">
                <a:effectLst/>
              </a:rPr>
              <a:t>——</a:t>
            </a:r>
            <a:r>
              <a:rPr lang="zh-CN" altLang="en-US" sz="1100" i="0" dirty="0">
                <a:effectLst/>
              </a:rPr>
              <a:t>而身体操作就是实现这种高级表现的基础。</a:t>
            </a:r>
            <a:endParaRPr lang="zh-CN" altLang="en-US" sz="1100" i="0" dirty="0">
              <a:effectLst/>
            </a:endParaRPr>
          </a:p>
          <a:p>
            <a:endParaRPr lang="en-US" altLang="zh-CN" sz="1100" i="0" dirty="0">
              <a:effectLst/>
            </a:endParaRPr>
          </a:p>
          <a:p>
            <a:r>
              <a:rPr lang="zh-CN" altLang="en-US" sz="1100" i="0" dirty="0">
                <a:effectLst/>
              </a:rPr>
              <a:t>总结来看，身体操作不是更用力，而是更会用力；不是依赖肌肉硬扛，而是借助连结、反力、位置能量与弹性，将身体变成高效能量系统。掌握它，就能以更轻、更快、更省力的方式完成动作，让你的速度、爆发和控制力出现质变。</a:t>
            </a:r>
            <a:endParaRPr lang="zh-CN" altLang="en-US" sz="1100" i="0" dirty="0">
              <a:effectLst/>
            </a:endParaRPr>
          </a:p>
          <a:p>
            <a:endParaRPr lang="zh-CN" altLang="en-US" sz="1100" i="0" dirty="0">
              <a:effectLst/>
            </a:endParaRPr>
          </a:p>
          <a:p>
            <a:r>
              <a:rPr lang="zh-CN" altLang="en-US" sz="1100" i="0" dirty="0">
                <a:effectLst/>
              </a:rPr>
              <a:t>身体内外存在的四个「动作协同者」</a:t>
            </a:r>
            <a:endParaRPr lang="zh-CN" altLang="en-US" sz="1100" i="0" dirty="0">
              <a:effectLst/>
            </a:endParaRPr>
          </a:p>
          <a:p>
            <a:endParaRPr lang="en-US" altLang="zh-CN" sz="1100" i="0" dirty="0">
              <a:effectLst/>
            </a:endParaRPr>
          </a:p>
          <a:p>
            <a:r>
              <a:rPr lang="zh-CN" altLang="en-US" sz="1100" i="0" dirty="0">
                <a:effectLst/>
              </a:rPr>
              <a:t>此前我们提到，身体操作的核心在于降低对肌力的依赖，同时最大化表现。</a:t>
            </a:r>
            <a:endParaRPr lang="zh-CN" altLang="en-US" sz="1100" i="0" dirty="0">
              <a:effectLst/>
            </a:endParaRPr>
          </a:p>
          <a:p>
            <a:r>
              <a:rPr lang="zh-CN" altLang="en-US" sz="1100" i="0" dirty="0">
                <a:effectLst/>
              </a:rPr>
              <a:t>要做到这一点，就必须善用身体内部与外部的各种力量来源与能量机制，我将这些称为</a:t>
            </a:r>
            <a:r>
              <a:rPr lang="en-US" altLang="zh-CN" sz="1100" i="0" dirty="0">
                <a:effectLst/>
              </a:rPr>
              <a:t>**</a:t>
            </a:r>
            <a:r>
              <a:rPr lang="zh-CN" altLang="en-US" sz="1100" i="0" dirty="0">
                <a:effectLst/>
              </a:rPr>
              <a:t>「动作协同者」</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它们包括四类，相互关联、共同作用：</a:t>
            </a:r>
            <a:endParaRPr lang="zh-CN" altLang="en-US" sz="1100" i="0" dirty="0">
              <a:effectLst/>
            </a:endParaRPr>
          </a:p>
          <a:p>
            <a:endParaRPr lang="en-US" altLang="zh-CN" sz="1100" i="0" dirty="0">
              <a:effectLst/>
            </a:endParaRPr>
          </a:p>
          <a:p>
            <a:r>
              <a:rPr lang="en-US" altLang="zh-CN" sz="1100" i="0" dirty="0">
                <a:effectLst/>
              </a:rPr>
              <a:t>1</a:t>
            </a:r>
            <a:r>
              <a:rPr lang="zh-CN" altLang="en-US" sz="1100" i="0" dirty="0">
                <a:effectLst/>
              </a:rPr>
              <a:t>力量传导</a:t>
            </a:r>
            <a:endParaRPr lang="zh-CN" altLang="en-US" sz="1100" i="0" dirty="0">
              <a:effectLst/>
            </a:endParaRPr>
          </a:p>
          <a:p>
            <a:endParaRPr lang="en-US" altLang="zh-CN" sz="1100" i="0" dirty="0">
              <a:effectLst/>
            </a:endParaRPr>
          </a:p>
          <a:p>
            <a:r>
              <a:rPr lang="en-US" altLang="zh-CN" sz="1100" i="0" dirty="0">
                <a:effectLst/>
              </a:rPr>
              <a:t>2</a:t>
            </a:r>
            <a:r>
              <a:rPr lang="zh-CN" altLang="en-US" sz="1100" i="0" dirty="0">
                <a:effectLst/>
              </a:rPr>
              <a:t>伸张反射</a:t>
            </a:r>
            <a:endParaRPr lang="zh-CN" altLang="en-US" sz="1100" i="0" dirty="0">
              <a:effectLst/>
            </a:endParaRPr>
          </a:p>
          <a:p>
            <a:endParaRPr lang="en-US" altLang="zh-CN" sz="1100" i="0" dirty="0">
              <a:effectLst/>
            </a:endParaRPr>
          </a:p>
          <a:p>
            <a:r>
              <a:rPr lang="en-US" altLang="zh-CN" sz="1100" i="0" dirty="0">
                <a:effectLst/>
              </a:rPr>
              <a:t>3</a:t>
            </a:r>
            <a:r>
              <a:rPr lang="zh-CN" altLang="en-US" sz="1100" i="0" dirty="0">
                <a:effectLst/>
              </a:rPr>
              <a:t>反作用力（反力）</a:t>
            </a:r>
            <a:endParaRPr lang="zh-CN" altLang="en-US" sz="1100" i="0" dirty="0">
              <a:effectLst/>
            </a:endParaRPr>
          </a:p>
          <a:p>
            <a:endParaRPr lang="en-US" altLang="zh-CN" sz="1100" i="0" dirty="0">
              <a:effectLst/>
            </a:endParaRPr>
          </a:p>
          <a:p>
            <a:r>
              <a:rPr lang="en-US" altLang="zh-CN" sz="1100" i="0" dirty="0">
                <a:effectLst/>
              </a:rPr>
              <a:t>4</a:t>
            </a:r>
            <a:r>
              <a:rPr lang="zh-CN" altLang="en-US" sz="1100" i="0" dirty="0">
                <a:effectLst/>
              </a:rPr>
              <a:t>位置能量的转换</a:t>
            </a:r>
            <a:endParaRPr lang="zh-CN" altLang="en-US" sz="1100" i="0" dirty="0">
              <a:effectLst/>
            </a:endParaRPr>
          </a:p>
        </p:txBody>
      </p:sp>
      <p:pic>
        <p:nvPicPr>
          <p:cNvPr id="4" name="图片 3"/>
          <p:cNvPicPr>
            <a:picLocks noChangeAspect="1"/>
          </p:cNvPicPr>
          <p:nvPr/>
        </p:nvPicPr>
        <p:blipFill>
          <a:blip r:embed="rId1"/>
          <a:stretch>
            <a:fillRect/>
          </a:stretch>
        </p:blipFill>
        <p:spPr>
          <a:xfrm>
            <a:off x="548005" y="122555"/>
            <a:ext cx="839470" cy="1219200"/>
          </a:xfrm>
          <a:prstGeom prst="rect">
            <a:avLst/>
          </a:prstGeom>
        </p:spPr>
      </p:pic>
      <p:sp>
        <p:nvSpPr>
          <p:cNvPr id="5" name="角丸四角形 7"/>
          <p:cNvSpPr/>
          <p:nvPr/>
        </p:nvSpPr>
        <p:spPr>
          <a:xfrm>
            <a:off x="5302839" y="999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2"/>
          <a:stretch>
            <a:fillRect/>
          </a:stretch>
        </p:blipFill>
        <p:spPr>
          <a:xfrm>
            <a:off x="353060" y="7766050"/>
            <a:ext cx="2584450" cy="1991995"/>
          </a:xfrm>
          <a:prstGeom prst="rect">
            <a:avLst/>
          </a:prstGeom>
        </p:spPr>
      </p:pic>
      <p:pic>
        <p:nvPicPr>
          <p:cNvPr id="7" name="图片 6"/>
          <p:cNvPicPr>
            <a:picLocks noChangeAspect="1"/>
          </p:cNvPicPr>
          <p:nvPr/>
        </p:nvPicPr>
        <p:blipFill>
          <a:blip r:embed="rId3"/>
          <a:stretch>
            <a:fillRect/>
          </a:stretch>
        </p:blipFill>
        <p:spPr>
          <a:xfrm>
            <a:off x="3556000" y="7698105"/>
            <a:ext cx="2557145" cy="1984375"/>
          </a:xfrm>
          <a:prstGeom prst="rect">
            <a:avLst/>
          </a:prstGeom>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0" y="40640"/>
            <a:ext cx="6684010" cy="923226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「身体操作」能带来的好处难以估量</a:t>
            </a:r>
            <a:endParaRPr lang="zh-CN" altLang="en-US" sz="1100" i="0" dirty="0">
              <a:effectLst/>
            </a:endParaRPr>
          </a:p>
          <a:p>
            <a:endParaRPr lang="en-US" altLang="zh-CN" sz="1100" i="0" dirty="0">
              <a:effectLst/>
            </a:endParaRPr>
          </a:p>
          <a:p>
            <a:r>
              <a:rPr lang="zh-CN" altLang="en-US" sz="1100" i="0" dirty="0">
                <a:effectLst/>
              </a:rPr>
              <a:t>结合前文示例，我们可以总结出提升身体操作后所获得的主要优势：</a:t>
            </a:r>
            <a:endParaRPr lang="zh-CN" altLang="en-US" sz="1100" i="0" dirty="0">
              <a:effectLst/>
            </a:endParaRPr>
          </a:p>
          <a:p>
            <a:endParaRPr lang="en-US" altLang="zh-CN" sz="1100" i="0" dirty="0">
              <a:effectLst/>
            </a:endParaRPr>
          </a:p>
          <a:p>
            <a:r>
              <a:rPr lang="zh-CN" altLang="en-US" sz="1100" i="0" dirty="0">
                <a:effectLst/>
              </a:rPr>
              <a:t>优势</a:t>
            </a:r>
            <a:r>
              <a:rPr lang="en-US" altLang="zh-CN" sz="1100" i="0" dirty="0">
                <a:effectLst/>
              </a:rPr>
              <a:t>1</a:t>
            </a:r>
            <a:r>
              <a:rPr lang="zh-CN" altLang="en-US" sz="1100" i="0" dirty="0">
                <a:effectLst/>
              </a:rPr>
              <a:t>：更省能却能爆发更大输出</a:t>
            </a:r>
            <a:endParaRPr lang="zh-CN" altLang="en-US" sz="1100" i="0" dirty="0">
              <a:effectLst/>
            </a:endParaRPr>
          </a:p>
          <a:p>
            <a:endParaRPr lang="en-US" altLang="zh-CN" sz="1100" i="0" dirty="0">
              <a:effectLst/>
            </a:endParaRPr>
          </a:p>
          <a:p>
            <a:r>
              <a:rPr lang="zh-CN" altLang="en-US" sz="1100" i="0" dirty="0">
                <a:effectLst/>
              </a:rPr>
              <a:t>身体操作提升最直接的益处，是不用额外耗费肌力仍能产生强大表现。</a:t>
            </a:r>
            <a:endParaRPr lang="zh-CN" altLang="en-US" sz="1100" i="0" dirty="0">
              <a:effectLst/>
            </a:endParaRPr>
          </a:p>
          <a:p>
            <a:r>
              <a:rPr lang="zh-CN" altLang="en-US" sz="1100" i="0" dirty="0">
                <a:effectLst/>
              </a:rPr>
              <a:t>换句话说，通过高效的能量储存与释放机制，可以</a:t>
            </a:r>
            <a:r>
              <a:rPr lang="en-US" altLang="zh-CN" sz="1100" i="0" dirty="0">
                <a:effectLst/>
              </a:rPr>
              <a:t> </a:t>
            </a:r>
            <a:r>
              <a:rPr lang="zh-CN" altLang="en-US" sz="1100" i="0" dirty="0">
                <a:effectLst/>
              </a:rPr>
              <a:t>用更小的力量，发挥更大的动力。</a:t>
            </a:r>
            <a:endParaRPr lang="zh-CN" altLang="en-US" sz="1100" i="0" dirty="0">
              <a:effectLst/>
            </a:endParaRPr>
          </a:p>
          <a:p>
            <a:endParaRPr lang="en-US" altLang="zh-CN" sz="1100" i="0" dirty="0">
              <a:effectLst/>
            </a:endParaRPr>
          </a:p>
          <a:p>
            <a:r>
              <a:rPr lang="zh-CN" altLang="en-US" sz="1100" i="0" dirty="0">
                <a:effectLst/>
              </a:rPr>
              <a:t>在运动中，能量效率对表现影响重大。动作省能意味着即使进入比赛后段，身体仍能保持速度与稳定表现，不会因体力下降导致失误增多或动作变慢。</a:t>
            </a:r>
            <a:endParaRPr lang="zh-CN" altLang="en-US" sz="1100" i="0" dirty="0">
              <a:effectLst/>
            </a:endParaRPr>
          </a:p>
          <a:p>
            <a:r>
              <a:rPr lang="zh-CN" altLang="en-US" sz="1100" i="0" dirty="0">
                <a:effectLst/>
              </a:rPr>
              <a:t>而拥有良好身体操作的选手，不会消耗多余能量，因此能将动作锐度维持到最后。</a:t>
            </a:r>
            <a:endParaRPr lang="zh-CN" altLang="en-US" sz="1100" i="0" dirty="0">
              <a:effectLst/>
            </a:endParaRPr>
          </a:p>
          <a:p>
            <a:endParaRPr lang="en-US" altLang="zh-CN" sz="1100" i="0" dirty="0">
              <a:effectLst/>
            </a:endParaRPr>
          </a:p>
          <a:p>
            <a:r>
              <a:rPr lang="zh-CN" altLang="en-US" sz="1100" i="0" dirty="0">
                <a:effectLst/>
              </a:rPr>
              <a:t>优势</a:t>
            </a:r>
            <a:r>
              <a:rPr lang="en-US" altLang="zh-CN" sz="1100" i="0" dirty="0">
                <a:effectLst/>
              </a:rPr>
              <a:t>2</a:t>
            </a:r>
            <a:r>
              <a:rPr lang="zh-CN" altLang="en-US" sz="1100" i="0" dirty="0">
                <a:effectLst/>
              </a:rPr>
              <a:t>：在对抗性运动中更难被预测</a:t>
            </a:r>
            <a:endParaRPr lang="zh-CN" altLang="en-US" sz="1100" i="0" dirty="0">
              <a:effectLst/>
            </a:endParaRPr>
          </a:p>
          <a:p>
            <a:endParaRPr lang="en-US" altLang="zh-CN" sz="1100" i="0" dirty="0">
              <a:effectLst/>
            </a:endParaRPr>
          </a:p>
          <a:p>
            <a:r>
              <a:rPr lang="zh-CN" altLang="en-US" sz="1100" i="0" dirty="0">
                <a:effectLst/>
              </a:rPr>
              <a:t>运动可分为对人型与非对人型：</a:t>
            </a:r>
            <a:endParaRPr lang="zh-CN" altLang="en-US" sz="1100" i="0" dirty="0">
              <a:effectLst/>
            </a:endParaRPr>
          </a:p>
          <a:p>
            <a:endParaRPr lang="en-US" altLang="zh-CN" sz="1100" i="0" dirty="0">
              <a:effectLst/>
            </a:endParaRPr>
          </a:p>
          <a:p>
            <a:r>
              <a:rPr lang="zh-CN" altLang="en-US" sz="1100" i="0" dirty="0">
                <a:effectLst/>
              </a:rPr>
              <a:t>类型</a:t>
            </a:r>
            <a:r>
              <a:rPr lang="en-US" altLang="zh-CN" sz="1100" i="0" dirty="0">
                <a:effectLst/>
              </a:rPr>
              <a:t>	</a:t>
            </a:r>
            <a:r>
              <a:rPr lang="zh-CN" altLang="en-US" sz="1100" i="0" dirty="0">
                <a:effectLst/>
              </a:rPr>
              <a:t>示例</a:t>
            </a:r>
            <a:r>
              <a:rPr lang="en-US" altLang="zh-CN" sz="1100" i="0" dirty="0">
                <a:effectLst/>
              </a:rPr>
              <a:t>	</a:t>
            </a:r>
            <a:r>
              <a:rPr lang="zh-CN" altLang="en-US" sz="1100" i="0" dirty="0">
                <a:effectLst/>
              </a:rPr>
              <a:t>特点</a:t>
            </a:r>
            <a:endParaRPr lang="zh-CN" altLang="en-US" sz="1100" i="0" dirty="0">
              <a:effectLst/>
            </a:endParaRPr>
          </a:p>
          <a:p>
            <a:r>
              <a:rPr lang="zh-CN" altLang="en-US" sz="1100" i="0" dirty="0">
                <a:effectLst/>
              </a:rPr>
              <a:t>对人竞技</a:t>
            </a:r>
            <a:r>
              <a:rPr lang="en-US" altLang="zh-CN" sz="1100" i="0" dirty="0">
                <a:effectLst/>
              </a:rPr>
              <a:t>	</a:t>
            </a:r>
            <a:r>
              <a:rPr lang="zh-CN" altLang="en-US" sz="1100" i="0" dirty="0">
                <a:effectLst/>
              </a:rPr>
              <a:t>足球、棒球等</a:t>
            </a:r>
            <a:r>
              <a:rPr lang="en-US" altLang="zh-CN" sz="1100" i="0" dirty="0">
                <a:effectLst/>
              </a:rPr>
              <a:t>	</a:t>
            </a:r>
            <a:r>
              <a:rPr lang="zh-CN" altLang="en-US" sz="1100" i="0" dirty="0">
                <a:effectLst/>
              </a:rPr>
              <a:t>对手可干扰表现，策略与反应速度极为关键</a:t>
            </a:r>
            <a:endParaRPr lang="zh-CN" altLang="en-US" sz="1100" i="0" dirty="0">
              <a:effectLst/>
            </a:endParaRPr>
          </a:p>
          <a:p>
            <a:r>
              <a:rPr lang="zh-CN" altLang="en-US" sz="1100" i="0" dirty="0">
                <a:effectLst/>
              </a:rPr>
              <a:t>非对人竞技</a:t>
            </a:r>
            <a:r>
              <a:rPr lang="en-US" altLang="zh-CN" sz="1100" i="0" dirty="0">
                <a:effectLst/>
              </a:rPr>
              <a:t>	</a:t>
            </a:r>
            <a:r>
              <a:rPr lang="zh-CN" altLang="en-US" sz="1100" i="0" dirty="0">
                <a:effectLst/>
              </a:rPr>
              <a:t>花样滑冰、体操等</a:t>
            </a:r>
            <a:r>
              <a:rPr lang="en-US" altLang="zh-CN" sz="1100" i="0" dirty="0">
                <a:effectLst/>
              </a:rPr>
              <a:t>	</a:t>
            </a:r>
            <a:r>
              <a:rPr lang="zh-CN" altLang="en-US" sz="1100" i="0" dirty="0">
                <a:effectLst/>
              </a:rPr>
              <a:t>专注技术完成度与美感，动作不受对手干扰</a:t>
            </a:r>
            <a:endParaRPr lang="zh-CN" altLang="en-US" sz="1100" i="0" dirty="0">
              <a:effectLst/>
            </a:endParaRPr>
          </a:p>
          <a:p>
            <a:endParaRPr lang="en-US" altLang="zh-CN" sz="1100" i="0" dirty="0">
              <a:effectLst/>
            </a:endParaRPr>
          </a:p>
          <a:p>
            <a:r>
              <a:rPr lang="zh-CN" altLang="en-US" sz="1100" i="0" dirty="0">
                <a:effectLst/>
              </a:rPr>
              <a:t>差异巨大。</a:t>
            </a:r>
            <a:endParaRPr lang="zh-CN" altLang="en-US" sz="1100" i="0" dirty="0">
              <a:effectLst/>
            </a:endParaRPr>
          </a:p>
          <a:p>
            <a:endParaRPr lang="en-US" altLang="zh-CN" sz="1100" i="0" dirty="0">
              <a:effectLst/>
            </a:endParaRPr>
          </a:p>
          <a:p>
            <a:r>
              <a:rPr lang="zh-CN" altLang="en-US" sz="1100" i="0" dirty="0">
                <a:effectLst/>
              </a:rPr>
              <a:t>例如在对人运动的起跳情境中，除了高度与速度外，从决断到起跳之间的预备动作大小也会影响表现。预备动作越明显，越容易被对手读懂并提前做出反应。</a:t>
            </a:r>
            <a:endParaRPr lang="zh-CN" altLang="en-US" sz="1100" i="0" dirty="0">
              <a:effectLst/>
            </a:endParaRPr>
          </a:p>
          <a:p>
            <a:r>
              <a:rPr lang="zh-CN" altLang="en-US" sz="1100" i="0" dirty="0">
                <a:effectLst/>
              </a:rPr>
              <a:t>但在非对人竞技中，动作大并非缺点，甚至有助于发力与展现。</a:t>
            </a:r>
            <a:endParaRPr lang="zh-CN" altLang="en-US" sz="1100" i="0" dirty="0">
              <a:effectLst/>
            </a:endParaRPr>
          </a:p>
          <a:p>
            <a:endParaRPr lang="en-US" altLang="zh-CN" sz="1100" i="0" dirty="0">
              <a:effectLst/>
            </a:endParaRPr>
          </a:p>
          <a:p>
            <a:r>
              <a:rPr lang="zh-CN" altLang="en-US" sz="1100" i="0" dirty="0">
                <a:effectLst/>
              </a:rPr>
              <a:t>因此，对抗类运动的核心优势之一就是：</a:t>
            </a:r>
            <a:endParaRPr lang="zh-CN" altLang="en-US" sz="1100" i="0" dirty="0">
              <a:effectLst/>
            </a:endParaRPr>
          </a:p>
          <a:p>
            <a:endParaRPr lang="en-US" altLang="zh-CN" sz="1100" i="0" dirty="0">
              <a:effectLst/>
            </a:endParaRPr>
          </a:p>
          <a:p>
            <a:r>
              <a:rPr lang="zh-CN" altLang="en-US" sz="1100" i="0" dirty="0">
                <a:effectLst/>
              </a:rPr>
              <a:t>让对手</a:t>
            </a:r>
            <a:r>
              <a:rPr lang="en-US" altLang="zh-CN" sz="1100" i="0" dirty="0">
                <a:effectLst/>
              </a:rPr>
              <a:t>“</a:t>
            </a:r>
            <a:r>
              <a:rPr lang="zh-CN" altLang="en-US" sz="1100" i="0" dirty="0">
                <a:effectLst/>
              </a:rPr>
              <a:t>难以预测你的动作</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动作容易被看穿的选手通常有共同特征，其中最典型的就是：</a:t>
            </a:r>
            <a:endParaRPr lang="zh-CN" altLang="en-US" sz="1100" i="0" dirty="0">
              <a:effectLst/>
            </a:endParaRPr>
          </a:p>
          <a:p>
            <a:endParaRPr lang="en-US" altLang="zh-CN" sz="1100" i="0" dirty="0">
              <a:effectLst/>
            </a:endParaRPr>
          </a:p>
          <a:p>
            <a:r>
              <a:rPr lang="zh-CN" altLang="en-US" sz="1100" i="0" dirty="0">
                <a:effectLst/>
              </a:rPr>
              <a:t>预备动作过大＝发力机制高度依赖肌肉</a:t>
            </a:r>
            <a:endParaRPr lang="zh-CN" altLang="en-US" sz="1100" i="0" dirty="0">
              <a:effectLst/>
            </a:endParaRPr>
          </a:p>
          <a:p>
            <a:endParaRPr lang="en-US" altLang="zh-CN" sz="1100" i="0" dirty="0">
              <a:effectLst/>
            </a:endParaRPr>
          </a:p>
          <a:p>
            <a:r>
              <a:rPr lang="zh-CN" altLang="en-US" sz="1100" i="0" dirty="0">
                <a:effectLst/>
              </a:rPr>
              <a:t>例如站着原地投球时，大多数人会先大幅摆臂再出手，这是因为未利用重心转移、反力或位置能量，只能靠肌肉硬发力。</a:t>
            </a:r>
            <a:endParaRPr lang="zh-CN" altLang="en-US" sz="1100" i="0" dirty="0">
              <a:effectLst/>
            </a:endParaRPr>
          </a:p>
          <a:p>
            <a:endParaRPr lang="en-US" altLang="zh-CN" sz="1100" i="0" dirty="0">
              <a:effectLst/>
            </a:endParaRPr>
          </a:p>
          <a:p>
            <a:r>
              <a:rPr lang="zh-CN" altLang="en-US" sz="1100" i="0" dirty="0">
                <a:effectLst/>
              </a:rPr>
              <a:t>这形成明确逻辑：</a:t>
            </a:r>
            <a:endParaRPr lang="zh-CN" altLang="en-US" sz="1100" i="0" dirty="0">
              <a:effectLst/>
            </a:endParaRPr>
          </a:p>
          <a:p>
            <a:endParaRPr lang="en-US" altLang="zh-CN" sz="1100" i="0" dirty="0">
              <a:effectLst/>
            </a:endParaRPr>
          </a:p>
          <a:p>
            <a:r>
              <a:rPr lang="zh-CN" altLang="en-US" sz="1100" i="0" dirty="0">
                <a:effectLst/>
              </a:rPr>
              <a:t>无法使用能量回馈</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只能用肌肉发力</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预备动作变大</a:t>
            </a:r>
            <a:r>
              <a:rPr lang="en-US" altLang="en-US" sz="1100" i="0" dirty="0">
                <a:effectLst/>
              </a:rPr>
              <a:t>→</a:t>
            </a:r>
            <a:r>
              <a:rPr lang="zh-CN" altLang="en-US" sz="1100" i="0" dirty="0">
                <a:effectLst/>
              </a:rPr>
              <a:t>更容易被读懂</a:t>
            </a:r>
            <a:endParaRPr lang="zh-CN" altLang="en-US" sz="1100" i="0" dirty="0">
              <a:effectLst/>
            </a:endParaRPr>
          </a:p>
          <a:p>
            <a:endParaRPr lang="en-US" altLang="zh-CN" sz="1100" i="0" dirty="0">
              <a:effectLst/>
            </a:endParaRPr>
          </a:p>
          <a:p>
            <a:r>
              <a:rPr lang="zh-CN" altLang="en-US" sz="1100" i="0" dirty="0">
                <a:effectLst/>
              </a:rPr>
              <a:t>在高水平竞技中，哪怕极小动作差异都可能决定输赢。</a:t>
            </a:r>
            <a:endParaRPr lang="zh-CN" altLang="en-US" sz="1100" i="0" dirty="0">
              <a:effectLst/>
            </a:endParaRPr>
          </a:p>
          <a:p>
            <a:r>
              <a:rPr lang="zh-CN" altLang="en-US" sz="1100" i="0" dirty="0">
                <a:effectLst/>
              </a:rPr>
              <a:t>当身体操作提升，能借助更多协同力量而非肌力时，不仅预备动作会变小，甚至可以制造</a:t>
            </a:r>
            <a:r>
              <a:rPr lang="en-US" altLang="zh-CN" sz="1100" i="0" dirty="0">
                <a:effectLst/>
              </a:rPr>
              <a:t>“</a:t>
            </a:r>
            <a:r>
              <a:rPr lang="zh-CN" altLang="en-US" sz="1100" i="0" dirty="0">
                <a:effectLst/>
              </a:rPr>
              <a:t>动作看似轻松却球速</a:t>
            </a:r>
            <a:r>
              <a:rPr lang="en-US" altLang="zh-CN" sz="1100" i="0" dirty="0">
                <a:effectLst/>
              </a:rPr>
              <a:t>/</a:t>
            </a:r>
            <a:r>
              <a:rPr lang="zh-CN" altLang="en-US" sz="1100" i="0" dirty="0">
                <a:effectLst/>
              </a:rPr>
              <a:t>爆发惊人</a:t>
            </a:r>
            <a:r>
              <a:rPr lang="en-US" altLang="zh-CN" sz="1100" i="0" dirty="0">
                <a:effectLst/>
              </a:rPr>
              <a:t>”</a:t>
            </a:r>
            <a:r>
              <a:rPr lang="zh-CN" altLang="en-US" sz="1100" i="0" dirty="0">
                <a:effectLst/>
              </a:rPr>
              <a:t>的错觉。</a:t>
            </a:r>
            <a:endParaRPr lang="zh-CN" altLang="en-US" sz="1100" i="0" dirty="0">
              <a:effectLst/>
            </a:endParaRPr>
          </a:p>
          <a:p>
            <a:endParaRPr lang="en-US" altLang="zh-CN" sz="1100" i="0" dirty="0">
              <a:effectLst/>
            </a:endParaRPr>
          </a:p>
          <a:p>
            <a:r>
              <a:rPr lang="zh-CN" altLang="en-US" sz="1100" i="0" dirty="0">
                <a:effectLst/>
              </a:rPr>
              <a:t>优秀投手便利用此原理压制打者。</a:t>
            </a:r>
            <a:endParaRPr lang="zh-CN" altLang="en-US" sz="1100" i="0" dirty="0">
              <a:effectLst/>
            </a:endParaRPr>
          </a:p>
          <a:p>
            <a:r>
              <a:rPr lang="zh-CN" altLang="en-US" sz="1100" i="0" dirty="0">
                <a:effectLst/>
              </a:rPr>
              <a:t>职业打者面对明显蓄力姿势时，即便球速</a:t>
            </a:r>
            <a:r>
              <a:rPr lang="en-US" altLang="zh-CN" sz="1100" i="0" dirty="0">
                <a:effectLst/>
              </a:rPr>
              <a:t>150km/h</a:t>
            </a:r>
            <a:r>
              <a:rPr lang="zh-CN" altLang="en-US" sz="1100" i="0" dirty="0">
                <a:effectLst/>
              </a:rPr>
              <a:t>也可能接得到；</a:t>
            </a:r>
            <a:endParaRPr lang="zh-CN" altLang="en-US" sz="1100" i="0" dirty="0">
              <a:effectLst/>
            </a:endParaRPr>
          </a:p>
          <a:p>
            <a:r>
              <a:rPr lang="zh-CN" altLang="en-US" sz="1100" i="0" dirty="0">
                <a:effectLst/>
              </a:rPr>
              <a:t>但当投手用轻松无力感的姿态投出同样球速时，由于视觉预测与实际速度不一致，打者会反应不及。</a:t>
            </a:r>
            <a:endParaRPr lang="zh-CN" altLang="en-US" sz="1100" i="0" dirty="0">
              <a:effectLst/>
            </a:endParaRPr>
          </a:p>
          <a:p>
            <a:endParaRPr lang="en-US" altLang="zh-CN" sz="1100" i="0" dirty="0">
              <a:effectLst/>
            </a:endParaRPr>
          </a:p>
          <a:p>
            <a:r>
              <a:rPr lang="zh-CN" altLang="en-US" sz="1100" i="0" dirty="0">
                <a:effectLst/>
              </a:rPr>
              <a:t>在对抗运动中，最棘手的对手往往不是力量最强的，而是无法预测行动的选手。</a:t>
            </a:r>
            <a:endParaRPr lang="zh-CN" altLang="en-US" sz="1100" i="0" dirty="0">
              <a:effectLst/>
            </a:endParaRPr>
          </a:p>
          <a:p>
            <a:r>
              <a:rPr lang="zh-CN" altLang="en-US" sz="1100" i="0" dirty="0">
                <a:effectLst/>
              </a:rPr>
              <a:t>而身体操作训练正能帮助运动员减少动作前兆，使动作更隐性、更突然、更具威胁性。</a:t>
            </a:r>
            <a:endParaRPr lang="zh-CN" altLang="en-US" sz="1100" i="0" dirty="0">
              <a:effectLst/>
            </a:endParaRPr>
          </a:p>
          <a:p>
            <a:endParaRPr lang="en-US" altLang="zh-CN" sz="1100" i="0" dirty="0">
              <a:effectLst/>
            </a:endParaRPr>
          </a:p>
          <a:p>
            <a:r>
              <a:rPr lang="zh-CN" altLang="en-US" sz="1100" i="0" dirty="0">
                <a:effectLst/>
              </a:rPr>
              <a:t>当你不再需要</a:t>
            </a:r>
            <a:r>
              <a:rPr lang="en-US" altLang="zh-CN" sz="1100" i="0" dirty="0">
                <a:effectLst/>
              </a:rPr>
              <a:t>“</a:t>
            </a:r>
            <a:r>
              <a:rPr lang="zh-CN" altLang="en-US" sz="1100" i="0" dirty="0">
                <a:effectLst/>
              </a:rPr>
              <a:t>大动作预备</a:t>
            </a:r>
            <a:r>
              <a:rPr lang="en-US" altLang="zh-CN" sz="1100" i="0" dirty="0">
                <a:effectLst/>
              </a:rPr>
              <a:t>”</a:t>
            </a:r>
            <a:r>
              <a:rPr lang="zh-CN" altLang="en-US" sz="1100" i="0" dirty="0">
                <a:effectLst/>
              </a:rPr>
              <a:t>，你便领先一步。</a:t>
            </a:r>
            <a:endParaRPr lang="zh-CN" altLang="en-US" sz="1100" i="0" dirty="0">
              <a:effectLst/>
            </a:endParaRPr>
          </a:p>
        </p:txBody>
      </p:sp>
      <p:sp>
        <p:nvSpPr>
          <p:cNvPr id="5" name="角丸四角形 7"/>
          <p:cNvSpPr/>
          <p:nvPr/>
        </p:nvSpPr>
        <p:spPr>
          <a:xfrm>
            <a:off x="5714319" y="4086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0" y="40640"/>
            <a:ext cx="6684010" cy="99098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阶段</a:t>
            </a:r>
            <a:r>
              <a:rPr lang="en-US" altLang="zh-CN" sz="1100" i="0" dirty="0">
                <a:effectLst/>
              </a:rPr>
              <a:t>1 </a:t>
            </a:r>
            <a:r>
              <a:rPr lang="zh-CN" altLang="en-US" sz="1100" i="0" dirty="0">
                <a:effectLst/>
              </a:rPr>
              <a:t>＝</a:t>
            </a:r>
            <a:r>
              <a:rPr lang="en-US" altLang="zh-CN" sz="1100" i="0" dirty="0">
                <a:effectLst/>
              </a:rPr>
              <a:t> </a:t>
            </a:r>
            <a:r>
              <a:rPr lang="zh-CN" altLang="en-US" sz="1100" i="0" dirty="0">
                <a:effectLst/>
              </a:rPr>
              <a:t>脱力（通过与四要素相关的动作释放肌肉紧张）</a:t>
            </a:r>
            <a:endParaRPr lang="zh-CN" altLang="en-US" sz="1100" i="0" dirty="0">
              <a:effectLst/>
            </a:endParaRPr>
          </a:p>
          <a:p>
            <a:endParaRPr lang="en-US" altLang="zh-CN" sz="1100" i="0" dirty="0">
              <a:effectLst/>
            </a:endParaRPr>
          </a:p>
          <a:p>
            <a:r>
              <a:rPr lang="zh-CN" altLang="en-US" sz="1100" i="0" dirty="0">
                <a:effectLst/>
              </a:rPr>
              <a:t>阶段</a:t>
            </a:r>
            <a:r>
              <a:rPr lang="en-US" altLang="zh-CN" sz="1100" i="0" dirty="0">
                <a:effectLst/>
              </a:rPr>
              <a:t>1</a:t>
            </a:r>
            <a:r>
              <a:rPr lang="zh-CN" altLang="en-US" sz="1100" i="0" dirty="0">
                <a:effectLst/>
              </a:rPr>
              <a:t>以</a:t>
            </a:r>
            <a:r>
              <a:rPr lang="en-US" altLang="zh-CN" sz="1100" i="0" dirty="0">
                <a:effectLst/>
              </a:rPr>
              <a:t> “</a:t>
            </a:r>
            <a:r>
              <a:rPr lang="zh-CN" altLang="en-US" sz="1100" i="0" dirty="0">
                <a:effectLst/>
              </a:rPr>
              <a:t>摇动</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下落</a:t>
            </a:r>
            <a:r>
              <a:rPr lang="en-US" altLang="zh-CN" sz="1100" i="0" dirty="0">
                <a:effectLst/>
              </a:rPr>
              <a:t>” </a:t>
            </a:r>
            <a:r>
              <a:rPr lang="zh-CN" altLang="en-US" sz="1100" i="0" dirty="0">
                <a:effectLst/>
              </a:rPr>
              <a:t>动作为核心，通过训练培养放松身体、切换力量输出的能力。这里的</a:t>
            </a:r>
            <a:r>
              <a:rPr lang="en-US" altLang="zh-CN" sz="1100" i="0" dirty="0">
                <a:effectLst/>
              </a:rPr>
              <a:t>“</a:t>
            </a:r>
            <a:r>
              <a:rPr lang="zh-CN" altLang="en-US" sz="1100" i="0" dirty="0">
                <a:effectLst/>
              </a:rPr>
              <a:t>脱力</a:t>
            </a:r>
            <a:r>
              <a:rPr lang="en-US" altLang="zh-CN" sz="1100" i="0" dirty="0">
                <a:effectLst/>
              </a:rPr>
              <a:t>”</a:t>
            </a:r>
            <a:r>
              <a:rPr lang="zh-CN" altLang="en-US" sz="1100" i="0" dirty="0">
                <a:effectLst/>
              </a:rPr>
              <a:t>并非完全无力，而是能够在需要时</a:t>
            </a:r>
            <a:r>
              <a:rPr lang="en-US" altLang="zh-CN" sz="1100" i="0" dirty="0">
                <a:effectLst/>
              </a:rPr>
              <a:t> </a:t>
            </a:r>
            <a:r>
              <a:rPr lang="zh-CN" altLang="en-US" sz="1100" i="0" dirty="0">
                <a:effectLst/>
              </a:rPr>
              <a:t>自由切换</a:t>
            </a:r>
            <a:r>
              <a:rPr lang="en-US" altLang="zh-CN" sz="1100" i="0" dirty="0">
                <a:effectLst/>
              </a:rPr>
              <a:t>“</a:t>
            </a:r>
            <a:r>
              <a:rPr lang="zh-CN" altLang="en-US" sz="1100" i="0" dirty="0">
                <a:effectLst/>
              </a:rPr>
              <a:t>发力</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放松</a:t>
            </a:r>
            <a:r>
              <a:rPr lang="en-US" altLang="zh-CN" sz="1100" i="0" dirty="0">
                <a:effectLst/>
              </a:rPr>
              <a:t>”——</a:t>
            </a:r>
            <a:r>
              <a:rPr lang="zh-CN" altLang="en-US" sz="1100" i="0" dirty="0">
                <a:effectLst/>
              </a:rPr>
              <a:t>也就是为动作服务的脱力。</a:t>
            </a:r>
            <a:endParaRPr lang="zh-CN" altLang="en-US" sz="1100" i="0" dirty="0">
              <a:effectLst/>
            </a:endParaRPr>
          </a:p>
          <a:p>
            <a:endParaRPr lang="en-US" altLang="zh-CN" sz="1100" i="0" dirty="0">
              <a:effectLst/>
            </a:endParaRPr>
          </a:p>
          <a:p>
            <a:r>
              <a:rPr lang="zh-CN" altLang="en-US" sz="1100" i="0" dirty="0">
                <a:effectLst/>
              </a:rPr>
              <a:t>「摇动训练」能帮助我们体会动态脱力。要让身体顺畅摆动，必须快速切换用力与放松，否则动作会变得僵硬。许多运动动作正是不断重复「瞬间发力</a:t>
            </a:r>
            <a:r>
              <a:rPr lang="en-US" altLang="en-US" sz="1100" i="0" dirty="0">
                <a:effectLst/>
              </a:rPr>
              <a:t>→</a:t>
            </a:r>
            <a:r>
              <a:rPr lang="zh-CN" altLang="en-US" sz="1100" i="0" dirty="0">
                <a:effectLst/>
              </a:rPr>
              <a:t>迅速放松」，这种切换奠定了柔韧流畅的动作基础，也决定了脱力是否最终能转化为身体操作能力。</a:t>
            </a:r>
            <a:endParaRPr lang="zh-CN" altLang="en-US" sz="1100" i="0" dirty="0">
              <a:effectLst/>
            </a:endParaRPr>
          </a:p>
          <a:p>
            <a:endParaRPr lang="en-US" altLang="zh-CN" sz="1100" i="0" dirty="0">
              <a:effectLst/>
            </a:endParaRPr>
          </a:p>
          <a:p>
            <a:r>
              <a:rPr lang="zh-CN" altLang="en-US" sz="1100" i="0" dirty="0">
                <a:effectLst/>
              </a:rPr>
              <a:t>而「下落训练」让人更直接体验脱力的深度。</a:t>
            </a:r>
            <a:endParaRPr lang="zh-CN" altLang="en-US" sz="1100" i="0" dirty="0">
              <a:effectLst/>
            </a:endParaRPr>
          </a:p>
          <a:p>
            <a:r>
              <a:rPr lang="zh-CN" altLang="en-US" sz="1100" i="0" dirty="0">
                <a:effectLst/>
              </a:rPr>
              <a:t>下落，就是把身体交给重力。要做到这一点，比摇动更需要瞬间、彻底的放松。可想象膝盖被突然轻碰导致瞬间失力、身体往下坠的感觉</a:t>
            </a:r>
            <a:r>
              <a:rPr lang="en-US" altLang="zh-CN" sz="1100" i="0" dirty="0">
                <a:effectLst/>
              </a:rPr>
              <a:t>——</a:t>
            </a:r>
            <a:r>
              <a:rPr lang="zh-CN" altLang="en-US" sz="1100" i="0" dirty="0">
                <a:effectLst/>
              </a:rPr>
              <a:t>那一刹那身体被重力牵引加速，这种加速并非来自肌肉，而是</a:t>
            </a:r>
            <a:r>
              <a:rPr lang="en-US" altLang="zh-CN" sz="1100" i="0" dirty="0">
                <a:effectLst/>
              </a:rPr>
              <a:t> </a:t>
            </a:r>
            <a:r>
              <a:rPr lang="zh-CN" altLang="en-US" sz="1100" i="0" dirty="0">
                <a:effectLst/>
              </a:rPr>
              <a:t>位置能量转化为动能</a:t>
            </a:r>
            <a:r>
              <a:rPr lang="en-US" altLang="zh-CN" sz="1100" i="0" dirty="0">
                <a:effectLst/>
              </a:rPr>
              <a:t> </a:t>
            </a:r>
            <a:r>
              <a:rPr lang="zh-CN" altLang="en-US" sz="1100" i="0" dirty="0">
                <a:effectLst/>
              </a:rPr>
              <a:t>的效果。</a:t>
            </a:r>
            <a:endParaRPr lang="zh-CN" altLang="en-US" sz="1100" i="0" dirty="0">
              <a:effectLst/>
            </a:endParaRPr>
          </a:p>
          <a:p>
            <a:endParaRPr lang="en-US" altLang="zh-CN" sz="1100" i="0" dirty="0">
              <a:effectLst/>
            </a:endParaRPr>
          </a:p>
          <a:p>
            <a:r>
              <a:rPr lang="zh-CN" altLang="en-US" sz="1100" i="0" dirty="0">
                <a:effectLst/>
              </a:rPr>
              <a:t>日常生活中我们会出于自保本能</a:t>
            </a:r>
            <a:r>
              <a:rPr lang="en-US" altLang="zh-CN" sz="1100" i="0" dirty="0">
                <a:effectLst/>
              </a:rPr>
              <a:t>“</a:t>
            </a:r>
            <a:r>
              <a:rPr lang="zh-CN" altLang="en-US" sz="1100" i="0" dirty="0">
                <a:effectLst/>
              </a:rPr>
              <a:t>撑住、稳住</a:t>
            </a:r>
            <a:r>
              <a:rPr lang="en-US" altLang="zh-CN" sz="1100" i="0" dirty="0">
                <a:effectLst/>
              </a:rPr>
              <a:t>”</a:t>
            </a:r>
            <a:r>
              <a:rPr lang="zh-CN" altLang="en-US" sz="1100" i="0" dirty="0">
                <a:effectLst/>
              </a:rPr>
              <a:t>，但在训练中要刻意抑制这种反应，允许身体</a:t>
            </a:r>
            <a:r>
              <a:rPr lang="en-US" altLang="zh-CN" sz="1100" i="0" dirty="0">
                <a:effectLst/>
              </a:rPr>
              <a:t>“</a:t>
            </a:r>
            <a:r>
              <a:rPr lang="zh-CN" altLang="en-US" sz="1100" i="0" dirty="0">
                <a:effectLst/>
              </a:rPr>
              <a:t>掉下来</a:t>
            </a:r>
            <a:r>
              <a:rPr lang="en-US" altLang="zh-CN" sz="1100" i="0" dirty="0">
                <a:effectLst/>
              </a:rPr>
              <a:t>”</a:t>
            </a:r>
            <a:r>
              <a:rPr lang="zh-CN" altLang="en-US" sz="1100" i="0" dirty="0">
                <a:effectLst/>
              </a:rPr>
              <a:t>，并将这份加速度融入动作使用。</a:t>
            </a:r>
            <a:endParaRPr lang="zh-CN" altLang="en-US" sz="1100" i="0" dirty="0">
              <a:effectLst/>
            </a:endParaRPr>
          </a:p>
          <a:p>
            <a:r>
              <a:rPr lang="zh-CN" altLang="en-US" sz="1100" i="0" dirty="0">
                <a:effectLst/>
              </a:rPr>
              <a:t>当你能做到</a:t>
            </a:r>
            <a:r>
              <a:rPr lang="en-US" altLang="zh-CN" sz="1100" i="0" dirty="0">
                <a:effectLst/>
              </a:rPr>
              <a:t>“</a:t>
            </a:r>
            <a:r>
              <a:rPr lang="zh-CN" altLang="en-US" sz="1100" i="0" dirty="0">
                <a:effectLst/>
              </a:rPr>
              <a:t>越放松反而越快</a:t>
            </a:r>
            <a:r>
              <a:rPr lang="en-US" altLang="zh-CN" sz="1100" i="0" dirty="0">
                <a:effectLst/>
              </a:rPr>
              <a:t>”</a:t>
            </a:r>
            <a:r>
              <a:rPr lang="zh-CN" altLang="en-US" sz="1100" i="0" dirty="0">
                <a:effectLst/>
              </a:rPr>
              <a:t>时，就真正理解了重力带来的动能优势。</a:t>
            </a:r>
            <a:endParaRPr lang="zh-CN" altLang="en-US" sz="1100" i="0" dirty="0">
              <a:effectLst/>
            </a:endParaRPr>
          </a:p>
          <a:p>
            <a:endParaRPr lang="en-US" altLang="zh-CN" sz="1100" i="0" dirty="0">
              <a:effectLst/>
            </a:endParaRPr>
          </a:p>
          <a:p>
            <a:r>
              <a:rPr lang="zh-CN" altLang="en-US" sz="1100" i="0" dirty="0">
                <a:effectLst/>
              </a:rPr>
              <a:t>阶段</a:t>
            </a:r>
            <a:r>
              <a:rPr lang="en-US" altLang="zh-CN" sz="1100" i="0" dirty="0">
                <a:effectLst/>
              </a:rPr>
              <a:t>1</a:t>
            </a:r>
            <a:r>
              <a:rPr lang="zh-CN" altLang="en-US" sz="1100" i="0" dirty="0">
                <a:effectLst/>
              </a:rPr>
              <a:t>的目标，就是掌握这种</a:t>
            </a:r>
            <a:r>
              <a:rPr lang="en-US" altLang="zh-CN" sz="1100" i="0" dirty="0">
                <a:effectLst/>
              </a:rPr>
              <a:t> “</a:t>
            </a:r>
            <a:r>
              <a:rPr lang="zh-CN" altLang="en-US" sz="1100" i="0" dirty="0">
                <a:effectLst/>
              </a:rPr>
              <a:t>可使用的脱力</a:t>
            </a:r>
            <a:r>
              <a:rPr lang="en-US" altLang="zh-CN" sz="1100" i="0" dirty="0">
                <a:effectLst/>
              </a:rPr>
              <a:t>”</a:t>
            </a:r>
            <a:r>
              <a:rPr lang="zh-CN" altLang="en-US" sz="1100" i="0" dirty="0">
                <a:effectLst/>
              </a:rPr>
              <a:t>，而非软弱无力的松懈。</a:t>
            </a:r>
            <a:endParaRPr lang="zh-CN" altLang="en-US" sz="1100" i="0" dirty="0">
              <a:effectLst/>
            </a:endParaRPr>
          </a:p>
          <a:p>
            <a:endParaRPr lang="en-US" altLang="zh-CN" sz="1100" i="0" dirty="0">
              <a:effectLst/>
            </a:endParaRPr>
          </a:p>
          <a:p>
            <a:r>
              <a:rPr lang="zh-CN" altLang="en-US" sz="1100" i="0" dirty="0">
                <a:effectLst/>
              </a:rPr>
              <a:t>阶段</a:t>
            </a:r>
            <a:r>
              <a:rPr lang="en-US" altLang="zh-CN" sz="1100" i="0" dirty="0">
                <a:effectLst/>
              </a:rPr>
              <a:t>2 </a:t>
            </a:r>
            <a:r>
              <a:rPr lang="zh-CN" altLang="en-US" sz="1100" i="0" dirty="0">
                <a:effectLst/>
              </a:rPr>
              <a:t>＝</a:t>
            </a:r>
            <a:r>
              <a:rPr lang="en-US" altLang="zh-CN" sz="1100" i="0" dirty="0">
                <a:effectLst/>
              </a:rPr>
              <a:t> </a:t>
            </a:r>
            <a:r>
              <a:rPr lang="zh-CN" altLang="en-US" sz="1100" i="0" dirty="0">
                <a:effectLst/>
              </a:rPr>
              <a:t>单独训练（将四个要素逐一觉察与强化）</a:t>
            </a:r>
            <a:endParaRPr lang="zh-CN" altLang="en-US" sz="1100" i="0" dirty="0">
              <a:effectLst/>
            </a:endParaRPr>
          </a:p>
          <a:p>
            <a:endParaRPr lang="en-US" altLang="zh-CN" sz="1100" i="0" dirty="0">
              <a:effectLst/>
            </a:endParaRPr>
          </a:p>
          <a:p>
            <a:r>
              <a:rPr lang="zh-CN" altLang="en-US" sz="1100" i="0" dirty="0">
                <a:effectLst/>
              </a:rPr>
              <a:t>阶段</a:t>
            </a:r>
            <a:r>
              <a:rPr lang="en-US" altLang="zh-CN" sz="1100" i="0" dirty="0">
                <a:effectLst/>
              </a:rPr>
              <a:t>2</a:t>
            </a:r>
            <a:r>
              <a:rPr lang="zh-CN" altLang="en-US" sz="1100" i="0" dirty="0">
                <a:effectLst/>
              </a:rPr>
              <a:t>进入核心能力训练，将身体操作的四大要素</a:t>
            </a:r>
            <a:r>
              <a:rPr lang="en-US" altLang="zh-CN" sz="1100" i="0" dirty="0">
                <a:effectLst/>
              </a:rPr>
              <a:t>——</a:t>
            </a:r>
            <a:endParaRPr lang="en-US" altLang="zh-CN" sz="1100" i="0" dirty="0">
              <a:effectLst/>
            </a:endParaRPr>
          </a:p>
          <a:p>
            <a:r>
              <a:rPr lang="zh-CN" altLang="en-US" sz="1100" i="0" dirty="0">
                <a:effectLst/>
              </a:rPr>
              <a:t>力量传导、伸张反射、反力、位置能量转化</a:t>
            </a:r>
            <a:endParaRPr lang="zh-CN" altLang="en-US" sz="1100" i="0" dirty="0">
              <a:effectLst/>
            </a:endParaRPr>
          </a:p>
          <a:p>
            <a:r>
              <a:rPr lang="zh-CN" altLang="en-US" sz="1100" i="0" dirty="0">
                <a:effectLst/>
              </a:rPr>
              <a:t>分别拆解、感受、练习。</a:t>
            </a:r>
            <a:endParaRPr lang="zh-CN" altLang="en-US" sz="1100" i="0" dirty="0">
              <a:effectLst/>
            </a:endParaRPr>
          </a:p>
          <a:p>
            <a:endParaRPr lang="en-US" altLang="zh-CN" sz="1100" i="0" dirty="0">
              <a:effectLst/>
            </a:endParaRPr>
          </a:p>
          <a:p>
            <a:r>
              <a:rPr lang="zh-CN" altLang="en-US" sz="1100" i="0" dirty="0">
                <a:effectLst/>
              </a:rPr>
              <a:t>重点在于：</a:t>
            </a:r>
            <a:endParaRPr lang="zh-CN" altLang="en-US" sz="1100" i="0" dirty="0">
              <a:effectLst/>
            </a:endParaRPr>
          </a:p>
          <a:p>
            <a:r>
              <a:rPr lang="zh-CN" altLang="en-US" sz="1100" i="0" dirty="0">
                <a:effectLst/>
              </a:rPr>
              <a:t>明明动作在现实中是综合发生的，但训练时要简单化，逐点分离感受。</a:t>
            </a:r>
            <a:endParaRPr lang="zh-CN" altLang="en-US" sz="1100" i="0" dirty="0">
              <a:effectLst/>
            </a:endParaRPr>
          </a:p>
          <a:p>
            <a:r>
              <a:rPr lang="zh-CN" altLang="en-US" sz="1100" i="0" dirty="0">
                <a:effectLst/>
              </a:rPr>
              <a:t>透过拆分，我们才知道自己</a:t>
            </a:r>
            <a:r>
              <a:rPr lang="en-US" altLang="zh-CN" sz="1100" i="0" dirty="0">
                <a:effectLst/>
              </a:rPr>
              <a:t>“</a:t>
            </a:r>
            <a:r>
              <a:rPr lang="zh-CN" altLang="en-US" sz="1100" i="0" dirty="0">
                <a:effectLst/>
              </a:rPr>
              <a:t>哪个能用、哪个不会用、卡在哪里</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四要素的感受与训练要点：</a:t>
            </a:r>
            <a:endParaRPr lang="zh-CN" altLang="en-US" sz="1100" i="0" dirty="0">
              <a:effectLst/>
            </a:endParaRPr>
          </a:p>
          <a:p>
            <a:endParaRPr lang="en-US" altLang="zh-CN" sz="1100" i="0" dirty="0">
              <a:effectLst/>
            </a:endParaRPr>
          </a:p>
          <a:p>
            <a:r>
              <a:rPr lang="zh-CN" altLang="en-US" sz="1100" i="0" dirty="0">
                <a:effectLst/>
              </a:rPr>
              <a:t>📌</a:t>
            </a:r>
            <a:r>
              <a:rPr lang="en-US" altLang="zh-CN" sz="1100" i="0" dirty="0">
                <a:effectLst/>
              </a:rPr>
              <a:t> 1. </a:t>
            </a:r>
            <a:r>
              <a:rPr lang="zh-CN" altLang="en-US" sz="1100" i="0" dirty="0">
                <a:effectLst/>
              </a:rPr>
              <a:t>力量传导：觉察力量在哪个环节断链</a:t>
            </a:r>
            <a:endParaRPr lang="zh-CN" altLang="en-US" sz="1100" i="0" dirty="0">
              <a:effectLst/>
            </a:endParaRPr>
          </a:p>
          <a:p>
            <a:r>
              <a:rPr lang="zh-CN" altLang="en-US" sz="1100" i="0" dirty="0">
                <a:effectLst/>
              </a:rPr>
              <a:t>从脚</a:t>
            </a:r>
            <a:r>
              <a:rPr lang="en-US" altLang="en-US" sz="1100" i="0" dirty="0">
                <a:effectLst/>
              </a:rPr>
              <a:t>→</a:t>
            </a:r>
            <a:r>
              <a:rPr lang="zh-CN" altLang="en-US" sz="1100" i="0" dirty="0">
                <a:effectLst/>
              </a:rPr>
              <a:t>骨盆</a:t>
            </a:r>
            <a:r>
              <a:rPr lang="en-US" altLang="en-US" sz="1100" i="0" dirty="0">
                <a:effectLst/>
              </a:rPr>
              <a:t>→</a:t>
            </a:r>
            <a:r>
              <a:rPr lang="zh-CN" altLang="en-US" sz="1100" i="0" dirty="0">
                <a:effectLst/>
              </a:rPr>
              <a:t>脊柱</a:t>
            </a:r>
            <a:r>
              <a:rPr lang="en-US" altLang="en-US" sz="1100" i="0" dirty="0">
                <a:effectLst/>
              </a:rPr>
              <a:t>→</a:t>
            </a:r>
            <a:r>
              <a:rPr lang="zh-CN" altLang="en-US" sz="1100" i="0" dirty="0">
                <a:effectLst/>
              </a:rPr>
              <a:t>肩胛</a:t>
            </a:r>
            <a:r>
              <a:rPr lang="en-US" altLang="en-US" sz="1100" i="0" dirty="0">
                <a:effectLst/>
              </a:rPr>
              <a:t>→</a:t>
            </a:r>
            <a:r>
              <a:rPr lang="zh-CN" altLang="en-US" sz="1100" i="0" dirty="0">
                <a:effectLst/>
              </a:rPr>
              <a:t>手臂</a:t>
            </a:r>
            <a:r>
              <a:rPr lang="en-US" altLang="en-US" sz="1100" i="0" dirty="0">
                <a:effectLst/>
              </a:rPr>
              <a:t>→</a:t>
            </a:r>
            <a:r>
              <a:rPr lang="zh-CN" altLang="en-US" sz="1100" i="0" dirty="0">
                <a:effectLst/>
              </a:rPr>
              <a:t>指尖的顺畅传递，若某处卡住，需反复调整训练。</a:t>
            </a:r>
            <a:endParaRPr lang="zh-CN" altLang="en-US" sz="1100" i="0" dirty="0">
              <a:effectLst/>
            </a:endParaRPr>
          </a:p>
          <a:p>
            <a:endParaRPr lang="en-US" altLang="zh-CN" sz="1100" i="0" dirty="0">
              <a:effectLst/>
            </a:endParaRPr>
          </a:p>
          <a:p>
            <a:r>
              <a:rPr lang="zh-CN" altLang="en-US" sz="1100" i="0" dirty="0">
                <a:effectLst/>
              </a:rPr>
              <a:t>📌</a:t>
            </a:r>
            <a:r>
              <a:rPr lang="en-US" altLang="zh-CN" sz="1100" i="0" dirty="0">
                <a:effectLst/>
              </a:rPr>
              <a:t> 2. </a:t>
            </a:r>
            <a:r>
              <a:rPr lang="zh-CN" altLang="en-US" sz="1100" i="0" dirty="0">
                <a:effectLst/>
              </a:rPr>
              <a:t>位置能量：不是创造力量，而是提取已存在的能量</a:t>
            </a:r>
            <a:endParaRPr lang="zh-CN" altLang="en-US" sz="1100" i="0" dirty="0">
              <a:effectLst/>
            </a:endParaRPr>
          </a:p>
          <a:p>
            <a:r>
              <a:rPr lang="zh-CN" altLang="en-US" sz="1100" i="0" dirty="0">
                <a:effectLst/>
              </a:rPr>
              <a:t>站立本身就处于高位，具有储能潜力；</a:t>
            </a:r>
            <a:endParaRPr lang="zh-CN" altLang="en-US" sz="1100" i="0" dirty="0">
              <a:effectLst/>
            </a:endParaRPr>
          </a:p>
          <a:p>
            <a:r>
              <a:rPr lang="zh-CN" altLang="en-US" sz="1100" i="0" dirty="0">
                <a:effectLst/>
              </a:rPr>
              <a:t>向下放松身体局部或整体，让</a:t>
            </a:r>
            <a:r>
              <a:rPr lang="en-US" altLang="zh-CN" sz="1100" i="0" dirty="0">
                <a:effectLst/>
              </a:rPr>
              <a:t> </a:t>
            </a:r>
            <a:r>
              <a:rPr lang="zh-CN" altLang="en-US" sz="1100" i="0" dirty="0">
                <a:effectLst/>
              </a:rPr>
              <a:t>下落加速成为动作动力。</a:t>
            </a:r>
            <a:endParaRPr lang="zh-CN" altLang="en-US" sz="1100" i="0" dirty="0">
              <a:effectLst/>
            </a:endParaRPr>
          </a:p>
          <a:p>
            <a:r>
              <a:rPr lang="zh-CN" altLang="en-US" sz="1100" i="0" dirty="0">
                <a:effectLst/>
              </a:rPr>
              <a:t>关键感受：不是努力产生力量，而是把身体里的能量</a:t>
            </a:r>
            <a:r>
              <a:rPr lang="en-US" altLang="zh-CN" sz="1100" i="0" dirty="0">
                <a:effectLst/>
              </a:rPr>
              <a:t>“</a:t>
            </a:r>
            <a:r>
              <a:rPr lang="zh-CN" altLang="en-US" sz="1100" i="0" dirty="0">
                <a:effectLst/>
              </a:rPr>
              <a:t>拿出来用</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a:t>
            </a:r>
            <a:r>
              <a:rPr lang="en-US" altLang="zh-CN" sz="1100" i="0" dirty="0">
                <a:effectLst/>
              </a:rPr>
              <a:t> 3. </a:t>
            </a:r>
            <a:r>
              <a:rPr lang="zh-CN" altLang="en-US" sz="1100" i="0" dirty="0">
                <a:effectLst/>
              </a:rPr>
              <a:t>伸张反射：感受身体自动反应，而非自己控制</a:t>
            </a:r>
            <a:endParaRPr lang="zh-CN" altLang="en-US" sz="1100" i="0" dirty="0">
              <a:effectLst/>
            </a:endParaRPr>
          </a:p>
          <a:p>
            <a:r>
              <a:rPr lang="zh-CN" altLang="en-US" sz="1100" i="0" dirty="0">
                <a:effectLst/>
              </a:rPr>
              <a:t>通过落体或反弹动作让肌肉瞬间拉伸，</a:t>
            </a:r>
            <a:endParaRPr lang="zh-CN" altLang="en-US" sz="1100" i="0" dirty="0">
              <a:effectLst/>
            </a:endParaRPr>
          </a:p>
          <a:p>
            <a:r>
              <a:rPr lang="zh-CN" altLang="en-US" sz="1100" i="0" dirty="0">
                <a:effectLst/>
              </a:rPr>
              <a:t>体验无意识产生强劲反射收缩</a:t>
            </a:r>
            <a:r>
              <a:rPr lang="en-US" altLang="zh-CN" sz="1100" i="0" dirty="0">
                <a:effectLst/>
              </a:rPr>
              <a:t>——</a:t>
            </a:r>
            <a:endParaRPr lang="en-US" altLang="zh-CN" sz="1100" i="0" dirty="0">
              <a:effectLst/>
            </a:endParaRPr>
          </a:p>
          <a:p>
            <a:r>
              <a:rPr lang="zh-CN" altLang="en-US" sz="1100" i="0" dirty="0">
                <a:effectLst/>
              </a:rPr>
              <a:t>不是自己使劲，而是身体</a:t>
            </a:r>
            <a:r>
              <a:rPr lang="en-US" altLang="zh-CN" sz="1100" i="0" dirty="0">
                <a:effectLst/>
              </a:rPr>
              <a:t>“</a:t>
            </a:r>
            <a:r>
              <a:rPr lang="zh-CN" altLang="en-US" sz="1100" i="0" dirty="0">
                <a:effectLst/>
              </a:rPr>
              <a:t>自己动</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a:t>
            </a:r>
            <a:r>
              <a:rPr lang="en-US" altLang="zh-CN" sz="1100" i="0" dirty="0">
                <a:effectLst/>
              </a:rPr>
              <a:t> 4. </a:t>
            </a:r>
            <a:r>
              <a:rPr lang="zh-CN" altLang="en-US" sz="1100" i="0" dirty="0">
                <a:effectLst/>
              </a:rPr>
              <a:t>反力：将地面的回弹力当作</a:t>
            </a:r>
            <a:r>
              <a:rPr lang="en-US" altLang="zh-CN" sz="1100" i="0" dirty="0">
                <a:effectLst/>
              </a:rPr>
              <a:t>“</a:t>
            </a:r>
            <a:r>
              <a:rPr lang="zh-CN" altLang="en-US" sz="1100" i="0" dirty="0">
                <a:effectLst/>
              </a:rPr>
              <a:t>接收</a:t>
            </a:r>
            <a:r>
              <a:rPr lang="en-US" altLang="zh-CN" sz="1100" i="0" dirty="0">
                <a:effectLst/>
              </a:rPr>
              <a:t>”</a:t>
            </a:r>
            <a:r>
              <a:rPr lang="zh-CN" altLang="en-US" sz="1100" i="0" dirty="0">
                <a:effectLst/>
              </a:rPr>
              <a:t>而非</a:t>
            </a:r>
            <a:r>
              <a:rPr lang="en-US" altLang="zh-CN" sz="1100" i="0" dirty="0">
                <a:effectLst/>
              </a:rPr>
              <a:t>“</a:t>
            </a:r>
            <a:r>
              <a:rPr lang="zh-CN" altLang="en-US" sz="1100" i="0" dirty="0">
                <a:effectLst/>
              </a:rPr>
              <a:t>施加</a:t>
            </a:r>
            <a:r>
              <a:rPr lang="en-US" altLang="zh-CN" sz="1100" i="0" dirty="0">
                <a:effectLst/>
              </a:rPr>
              <a:t>”</a:t>
            </a:r>
            <a:endParaRPr lang="en-US" altLang="zh-CN" sz="1100" i="0" dirty="0">
              <a:effectLst/>
            </a:endParaRPr>
          </a:p>
          <a:p>
            <a:r>
              <a:rPr lang="zh-CN" altLang="en-US" sz="1100" i="0" dirty="0">
                <a:effectLst/>
              </a:rPr>
              <a:t>不是拼命蹬地，而是</a:t>
            </a:r>
            <a:endParaRPr lang="zh-CN" altLang="en-US" sz="1100" i="0" dirty="0">
              <a:effectLst/>
            </a:endParaRPr>
          </a:p>
          <a:p>
            <a:r>
              <a:rPr lang="zh-CN" altLang="en-US" sz="1100" i="0" dirty="0">
                <a:effectLst/>
              </a:rPr>
              <a:t>感受地面回馈</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接住力</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让力量沿全身流动。</a:t>
            </a:r>
            <a:endParaRPr lang="zh-CN" altLang="en-US" sz="1100" i="0" dirty="0">
              <a:effectLst/>
            </a:endParaRPr>
          </a:p>
          <a:p>
            <a:r>
              <a:rPr lang="zh-CN" altLang="en-US" sz="1100" i="0" dirty="0">
                <a:effectLst/>
              </a:rPr>
              <a:t>训练的方向是提升接收与利用外力的敏感度。</a:t>
            </a:r>
            <a:endParaRPr lang="zh-CN" altLang="en-US" sz="1100" i="0" dirty="0">
              <a:effectLst/>
            </a:endParaRPr>
          </a:p>
          <a:p>
            <a:endParaRPr lang="zh-CN" altLang="en-US" sz="1100" i="0" dirty="0">
              <a:effectLst/>
            </a:endParaRPr>
          </a:p>
          <a:p>
            <a:r>
              <a:rPr lang="zh-CN" altLang="en-US" sz="1100" i="0" dirty="0">
                <a:effectLst/>
              </a:rPr>
              <a:t>阶段</a:t>
            </a:r>
            <a:r>
              <a:rPr lang="en-US" altLang="zh-CN" sz="1100" i="0" dirty="0">
                <a:effectLst/>
              </a:rPr>
              <a:t>2</a:t>
            </a:r>
            <a:r>
              <a:rPr lang="zh-CN" altLang="en-US" sz="1100" i="0" dirty="0">
                <a:effectLst/>
              </a:rPr>
              <a:t>的任务是：</a:t>
            </a:r>
            <a:endParaRPr lang="zh-CN" altLang="en-US" sz="1100" i="0" dirty="0">
              <a:effectLst/>
            </a:endParaRPr>
          </a:p>
          <a:p>
            <a:r>
              <a:rPr lang="zh-CN" altLang="en-US" sz="1100" i="0" dirty="0">
                <a:effectLst/>
              </a:rPr>
              <a:t>把四个要素分别拉出来感受清楚</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训练精度</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为后续复合整合做准备。</a:t>
            </a:r>
            <a:endParaRPr lang="zh-CN" altLang="en-US" sz="1100" i="0" dirty="0">
              <a:effectLst/>
            </a:endParaRPr>
          </a:p>
          <a:p>
            <a:endParaRPr lang="en-US" altLang="zh-CN" sz="1100" i="0" dirty="0">
              <a:effectLst/>
            </a:endParaRPr>
          </a:p>
          <a:p>
            <a:r>
              <a:rPr lang="zh-CN" altLang="en-US" sz="1100" i="0" dirty="0">
                <a:effectLst/>
              </a:rPr>
              <a:t>当你能明确感觉某力量从下肢一路传到指尖、</a:t>
            </a:r>
            <a:endParaRPr lang="zh-CN" altLang="en-US" sz="1100" i="0" dirty="0">
              <a:effectLst/>
            </a:endParaRPr>
          </a:p>
          <a:p>
            <a:r>
              <a:rPr lang="zh-CN" altLang="en-US" sz="1100" i="0" dirty="0">
                <a:effectLst/>
              </a:rPr>
              <a:t>或抓住瞬间反弹的力量、</a:t>
            </a:r>
            <a:endParaRPr lang="zh-CN" altLang="en-US" sz="1100" i="0" dirty="0">
              <a:effectLst/>
            </a:endParaRPr>
          </a:p>
          <a:p>
            <a:r>
              <a:rPr lang="zh-CN" altLang="en-US" sz="1100" i="0" dirty="0">
                <a:effectLst/>
              </a:rPr>
              <a:t>或身体在下落瞬间自动加速、</a:t>
            </a:r>
            <a:endParaRPr lang="zh-CN" altLang="en-US" sz="1100" i="0" dirty="0">
              <a:effectLst/>
            </a:endParaRPr>
          </a:p>
          <a:p>
            <a:r>
              <a:rPr lang="zh-CN" altLang="en-US" sz="1100" i="0" dirty="0">
                <a:effectLst/>
              </a:rPr>
              <a:t>或地面力量被你</a:t>
            </a:r>
            <a:r>
              <a:rPr lang="en-US" altLang="zh-CN" sz="1100" i="0" dirty="0">
                <a:effectLst/>
              </a:rPr>
              <a:t>“</a:t>
            </a:r>
            <a:r>
              <a:rPr lang="zh-CN" altLang="en-US" sz="1100" i="0" dirty="0">
                <a:effectLst/>
              </a:rPr>
              <a:t>接住</a:t>
            </a:r>
            <a:r>
              <a:rPr lang="en-US" altLang="zh-CN" sz="1100" i="0" dirty="0">
                <a:effectLst/>
              </a:rPr>
              <a:t>”</a:t>
            </a:r>
            <a:r>
              <a:rPr lang="zh-CN" altLang="en-US" sz="1100" i="0" dirty="0">
                <a:effectLst/>
              </a:rPr>
              <a:t>然后弹出去</a:t>
            </a:r>
            <a:r>
              <a:rPr lang="en-US" altLang="zh-CN" sz="1100" i="0" dirty="0">
                <a:effectLst/>
              </a:rPr>
              <a:t>——</a:t>
            </a:r>
            <a:endParaRPr lang="en-US" altLang="zh-CN" sz="1100" i="0" dirty="0">
              <a:effectLst/>
            </a:endParaRPr>
          </a:p>
          <a:p>
            <a:r>
              <a:rPr lang="zh-CN" altLang="en-US" sz="1100" i="0" dirty="0">
                <a:effectLst/>
              </a:rPr>
              <a:t>你就正在进入身体操作的真正世界。</a:t>
            </a:r>
            <a:endParaRPr lang="zh-CN" altLang="en-US" sz="1100" i="0" dirty="0">
              <a:effectLst/>
            </a:endParaRPr>
          </a:p>
        </p:txBody>
      </p:sp>
      <p:sp>
        <p:nvSpPr>
          <p:cNvPr id="5" name="角丸四角形 7"/>
          <p:cNvSpPr/>
          <p:nvPr/>
        </p:nvSpPr>
        <p:spPr>
          <a:xfrm>
            <a:off x="5714319" y="4086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658360" cy="1692910"/>
          </a:xfrm>
          <a:prstGeom prst="rect">
            <a:avLst/>
          </a:prstGeom>
          <a:noFill/>
        </p:spPr>
        <p:txBody>
          <a:bodyPr wrap="square" rtlCol="0">
            <a:no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顧客</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で</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9</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上</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げる</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「沼</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るファン</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のつくり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978-4-7612-7877-9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清水群</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280p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957705"/>
            <a:ext cx="6821170" cy="7539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以疫情为分界点剧变的社会结构与</a:t>
            </a:r>
            <a:r>
              <a:rPr lang="en-US" altLang="zh-CN" sz="1100" i="0" dirty="0">
                <a:effectLst/>
              </a:rPr>
              <a:t>“</a:t>
            </a:r>
            <a:r>
              <a:rPr lang="zh-CN" altLang="en-US" sz="1100" i="0" dirty="0">
                <a:effectLst/>
              </a:rPr>
              <a:t>粉丝</a:t>
            </a:r>
            <a:r>
              <a:rPr lang="en-US" altLang="zh-CN" sz="1100" i="0" dirty="0">
                <a:effectLst/>
              </a:rPr>
              <a:t>”</a:t>
            </a:r>
            <a:r>
              <a:rPr lang="zh-CN" altLang="en-US" sz="1100" i="0" dirty="0">
                <a:effectLst/>
              </a:rPr>
              <a:t>定义</a:t>
            </a:r>
            <a:endParaRPr lang="zh-CN" altLang="en-US" sz="1100" i="0" dirty="0">
              <a:effectLst/>
            </a:endParaRPr>
          </a:p>
          <a:p>
            <a:endParaRPr lang="en-US" altLang="zh-CN" sz="1100" i="0" dirty="0">
              <a:effectLst/>
            </a:endParaRPr>
          </a:p>
          <a:p>
            <a:r>
              <a:rPr lang="zh-CN" altLang="en-US" sz="1100" i="0" dirty="0">
                <a:effectLst/>
              </a:rPr>
              <a:t>【粉丝】指在体育、戏剧、电影、音乐等领域中，偏爱某个领域、团体或个人的人。（《广辞苑》第七版）</a:t>
            </a:r>
            <a:endParaRPr lang="zh-CN" altLang="en-US" sz="1100" i="0" dirty="0">
              <a:effectLst/>
            </a:endParaRPr>
          </a:p>
          <a:p>
            <a:endParaRPr lang="en-US" altLang="zh-CN" sz="1100" i="0" dirty="0">
              <a:effectLst/>
            </a:endParaRPr>
          </a:p>
          <a:p>
            <a:r>
              <a:rPr lang="zh-CN" altLang="en-US" sz="1100" i="0" dirty="0">
                <a:effectLst/>
              </a:rPr>
              <a:t>在不久之前，只要企业开发出符合顾客需求的商品与服务，做好市场调研，并进行适当的信息传播，粉丝自然就会聚集而来。而一旦顾客对品牌提供的价值感到满意，往往也会长期持续购买。</a:t>
            </a:r>
            <a:endParaRPr lang="zh-CN" altLang="en-US" sz="1100" i="0" dirty="0">
              <a:effectLst/>
            </a:endParaRPr>
          </a:p>
          <a:p>
            <a:endParaRPr lang="en-US" altLang="zh-CN" sz="1100" i="0" dirty="0">
              <a:effectLst/>
            </a:endParaRPr>
          </a:p>
          <a:p>
            <a:r>
              <a:rPr lang="zh-CN" altLang="en-US" sz="1100" i="0" dirty="0">
                <a:effectLst/>
              </a:rPr>
              <a:t>然而，如今的世界已经发生了翻天覆地的变化，甚至让人觉得那样的时代已经十分遥远。</a:t>
            </a:r>
            <a:endParaRPr lang="zh-CN" altLang="en-US" sz="1100" i="0" dirty="0">
              <a:effectLst/>
            </a:endParaRPr>
          </a:p>
          <a:p>
            <a:endParaRPr lang="en-US" altLang="zh-CN" sz="1100" i="0" dirty="0">
              <a:effectLst/>
            </a:endParaRPr>
          </a:p>
          <a:p>
            <a:r>
              <a:rPr lang="zh-CN" altLang="en-US" sz="1100" i="0" dirty="0">
                <a:effectLst/>
              </a:rPr>
              <a:t>我曾参与经营的广岛县游乐园</a:t>
            </a:r>
            <a:r>
              <a:rPr lang="en-US" altLang="zh-CN" sz="1100" i="0" dirty="0">
                <a:effectLst/>
              </a:rPr>
              <a:t>“</a:t>
            </a:r>
            <a:r>
              <a:rPr lang="ja-JP" altLang="en-US" sz="1100" i="0" dirty="0">
                <a:effectLst/>
              </a:rPr>
              <a:t>みろく</a:t>
            </a:r>
            <a:r>
              <a:rPr lang="zh-CN" altLang="en-US" sz="1100" i="0" dirty="0">
                <a:effectLst/>
              </a:rPr>
              <a:t>之里</a:t>
            </a:r>
            <a:r>
              <a:rPr lang="en-US" altLang="zh-CN" sz="1100" i="0" dirty="0">
                <a:effectLst/>
              </a:rPr>
              <a:t>”</a:t>
            </a:r>
            <a:r>
              <a:rPr lang="zh-CN" altLang="en-US" sz="1100" i="0" dirty="0">
                <a:effectLst/>
              </a:rPr>
              <a:t>，一度成功获得了大量粉丝，但后来这些粉丝却逐渐流失。我作为顾问协助经营改善的其他游乐园和主题公园，从数据中也能明显看出相同趋势。</a:t>
            </a:r>
            <a:endParaRPr lang="zh-CN" altLang="en-US" sz="1100" i="0" dirty="0">
              <a:effectLst/>
            </a:endParaRPr>
          </a:p>
          <a:p>
            <a:endParaRPr lang="en-US" altLang="zh-CN" sz="1100" i="0" dirty="0">
              <a:effectLst/>
            </a:endParaRPr>
          </a:p>
          <a:p>
            <a:r>
              <a:rPr lang="zh-CN" altLang="en-US" sz="1100" i="0" dirty="0">
                <a:effectLst/>
              </a:rPr>
              <a:t>过去，只要引进顾客喜爱的游乐设施，适时举办受欢迎的活动，就能够带来稳定客流。然而现在，以往的集客理论已经完全失效。</a:t>
            </a:r>
            <a:endParaRPr lang="zh-CN" altLang="en-US" sz="1100" i="0" dirty="0">
              <a:effectLst/>
            </a:endParaRPr>
          </a:p>
          <a:p>
            <a:endParaRPr lang="en-US" altLang="zh-CN" sz="1100" i="0" dirty="0">
              <a:effectLst/>
            </a:endParaRPr>
          </a:p>
          <a:p>
            <a:r>
              <a:rPr lang="zh-CN" altLang="en-US" sz="1100" i="0" dirty="0">
                <a:effectLst/>
              </a:rPr>
              <a:t>这不仅发生在服务业。几乎所有行业，都出现了原本的忠实顾客轻易流向竞争对手的现象。不论是</a:t>
            </a:r>
            <a:r>
              <a:rPr lang="en-US" altLang="zh-CN" sz="1100" i="0" dirty="0">
                <a:effectLst/>
              </a:rPr>
              <a:t>BtoC</a:t>
            </a:r>
            <a:r>
              <a:rPr lang="zh-CN" altLang="en-US" sz="1100" i="0" dirty="0">
                <a:effectLst/>
              </a:rPr>
              <a:t>、</a:t>
            </a:r>
            <a:r>
              <a:rPr lang="en-US" altLang="zh-CN" sz="1100" i="0" dirty="0">
                <a:effectLst/>
              </a:rPr>
              <a:t>BtoB</a:t>
            </a:r>
            <a:r>
              <a:rPr lang="zh-CN" altLang="en-US" sz="1100" i="0" dirty="0">
                <a:effectLst/>
              </a:rPr>
              <a:t>，甚至自由职业者，都面临同样的问题。</a:t>
            </a:r>
            <a:endParaRPr lang="zh-CN" altLang="en-US" sz="1100" i="0" dirty="0">
              <a:effectLst/>
            </a:endParaRPr>
          </a:p>
          <a:p>
            <a:endParaRPr lang="en-US" altLang="zh-CN" sz="1100" i="0" dirty="0">
              <a:effectLst/>
            </a:endParaRPr>
          </a:p>
          <a:p>
            <a:r>
              <a:rPr lang="zh-CN" altLang="en-US" sz="1100" i="0" dirty="0">
                <a:effectLst/>
              </a:rPr>
              <a:t>其实，这种时代变化过去也曾出现过。比如</a:t>
            </a:r>
            <a:r>
              <a:rPr lang="en-US" altLang="zh-CN" sz="1100" i="0" dirty="0">
                <a:effectLst/>
              </a:rPr>
              <a:t>“</a:t>
            </a:r>
            <a:r>
              <a:rPr lang="zh-CN" altLang="en-US" sz="1100" i="0" dirty="0">
                <a:effectLst/>
              </a:rPr>
              <a:t>东西越来越卖不动了</a:t>
            </a:r>
            <a:r>
              <a:rPr lang="en-US" altLang="zh-CN" sz="1100" i="0" dirty="0">
                <a:effectLst/>
              </a:rPr>
              <a:t>”“</a:t>
            </a:r>
            <a:r>
              <a:rPr lang="zh-CN" altLang="en-US" sz="1100" i="0" dirty="0">
                <a:effectLst/>
              </a:rPr>
              <a:t>从商品时代进入体验时代</a:t>
            </a:r>
            <a:r>
              <a:rPr lang="en-US" altLang="zh-CN" sz="1100" i="0" dirty="0">
                <a:effectLst/>
              </a:rPr>
              <a:t>”</a:t>
            </a:r>
            <a:r>
              <a:rPr lang="zh-CN" altLang="en-US" sz="1100" i="0" dirty="0">
                <a:effectLst/>
              </a:rPr>
              <a:t>等说法，在我年轻时就已经被不断提起。</a:t>
            </a:r>
            <a:endParaRPr lang="zh-CN" altLang="en-US" sz="1100" i="0" dirty="0">
              <a:effectLst/>
            </a:endParaRPr>
          </a:p>
          <a:p>
            <a:endParaRPr lang="en-US" altLang="zh-CN" sz="1100" i="0" dirty="0">
              <a:effectLst/>
            </a:endParaRPr>
          </a:p>
          <a:p>
            <a:r>
              <a:rPr lang="zh-CN" altLang="en-US" sz="1100" i="0" dirty="0">
                <a:effectLst/>
              </a:rPr>
              <a:t>但真正决定性的转折点，可以说是从</a:t>
            </a:r>
            <a:r>
              <a:rPr lang="en-US" altLang="zh-CN" sz="1100" i="0" dirty="0">
                <a:effectLst/>
              </a:rPr>
              <a:t>2020</a:t>
            </a:r>
            <a:r>
              <a:rPr lang="zh-CN" altLang="en-US" sz="1100" i="0" dirty="0">
                <a:effectLst/>
              </a:rPr>
              <a:t>年开始。新冠疫情带来的全球大流行，一夜之间颠覆了社会与商业中的常识和惯例。</a:t>
            </a:r>
            <a:endParaRPr lang="zh-CN" altLang="en-US" sz="1100" i="0" dirty="0">
              <a:effectLst/>
            </a:endParaRPr>
          </a:p>
          <a:p>
            <a:endParaRPr lang="en-US" altLang="zh-CN" sz="1100" i="0" dirty="0">
              <a:effectLst/>
            </a:endParaRPr>
          </a:p>
          <a:p>
            <a:r>
              <a:rPr lang="zh-CN" altLang="en-US" sz="1100" i="0" dirty="0">
                <a:effectLst/>
              </a:rPr>
              <a:t>人与人面对面接触的机会减少，加上科技进步，使得</a:t>
            </a:r>
            <a:r>
              <a:rPr lang="en-US" altLang="zh-CN" sz="1100" i="0" dirty="0">
                <a:effectLst/>
              </a:rPr>
              <a:t>“</a:t>
            </a:r>
            <a:r>
              <a:rPr lang="zh-CN" altLang="en-US" sz="1100" i="0" dirty="0">
                <a:effectLst/>
              </a:rPr>
              <a:t>必须由人来做</a:t>
            </a:r>
            <a:r>
              <a:rPr lang="en-US" altLang="zh-CN" sz="1100" i="0" dirty="0">
                <a:effectLst/>
              </a:rPr>
              <a:t>”“</a:t>
            </a:r>
            <a:r>
              <a:rPr lang="zh-CN" altLang="en-US" sz="1100" i="0" dirty="0">
                <a:effectLst/>
              </a:rPr>
              <a:t>必须到公司</a:t>
            </a:r>
            <a:r>
              <a:rPr lang="en-US" altLang="zh-CN" sz="1100" i="0" dirty="0">
                <a:effectLst/>
              </a:rPr>
              <a:t>”“</a:t>
            </a:r>
            <a:r>
              <a:rPr lang="zh-CN" altLang="en-US" sz="1100" i="0" dirty="0">
                <a:effectLst/>
              </a:rPr>
              <a:t>必须现在观看</a:t>
            </a:r>
            <a:r>
              <a:rPr lang="en-US" altLang="zh-CN" sz="1100" i="0" dirty="0">
                <a:effectLst/>
              </a:rPr>
              <a:t>”</a:t>
            </a:r>
            <a:r>
              <a:rPr lang="zh-CN" altLang="en-US" sz="1100" i="0" dirty="0">
                <a:effectLst/>
              </a:rPr>
              <a:t>等限制逐渐消失。不仅如此，变化并不只是企业活动和消费行为转向线上，而是连</a:t>
            </a:r>
            <a:r>
              <a:rPr lang="en-US" altLang="zh-CN" sz="1100" i="0" dirty="0">
                <a:effectLst/>
              </a:rPr>
              <a:t>“</a:t>
            </a:r>
            <a:r>
              <a:rPr lang="zh-CN" altLang="en-US" sz="1100" i="0" dirty="0">
                <a:effectLst/>
              </a:rPr>
              <a:t>粉丝</a:t>
            </a:r>
            <a:r>
              <a:rPr lang="en-US" altLang="zh-CN" sz="1100" i="0" dirty="0">
                <a:effectLst/>
              </a:rPr>
              <a:t>”</a:t>
            </a:r>
            <a:r>
              <a:rPr lang="zh-CN" altLang="en-US" sz="1100" i="0" dirty="0">
                <a:effectLst/>
              </a:rPr>
              <a:t>本身的定义都被彻底改写了。</a:t>
            </a:r>
            <a:endParaRPr lang="zh-CN" altLang="en-US" sz="1100" i="0" dirty="0">
              <a:effectLst/>
            </a:endParaRPr>
          </a:p>
          <a:p>
            <a:endParaRPr lang="en-US" altLang="zh-CN" sz="1100" i="0" dirty="0">
              <a:effectLst/>
            </a:endParaRPr>
          </a:p>
          <a:p>
            <a:r>
              <a:rPr lang="zh-CN" altLang="en-US" sz="1100" i="0" dirty="0">
                <a:effectLst/>
              </a:rPr>
              <a:t>因为现代已经进入一个被</a:t>
            </a:r>
            <a:r>
              <a:rPr lang="en-US" altLang="zh-CN" sz="1100" i="0" dirty="0">
                <a:effectLst/>
              </a:rPr>
              <a:t>“</a:t>
            </a:r>
            <a:r>
              <a:rPr lang="zh-CN" altLang="en-US" sz="1100" i="0" dirty="0">
                <a:effectLst/>
              </a:rPr>
              <a:t>极度合理性</a:t>
            </a:r>
            <a:r>
              <a:rPr lang="en-US" altLang="zh-CN" sz="1100" i="0" dirty="0">
                <a:effectLst/>
              </a:rPr>
              <a:t>”</a:t>
            </a:r>
            <a:r>
              <a:rPr lang="zh-CN" altLang="en-US" sz="1100" i="0" dirty="0">
                <a:effectLst/>
              </a:rPr>
              <a:t>支配的世界。</a:t>
            </a:r>
            <a:endParaRPr lang="zh-CN" altLang="en-US" sz="1100" i="0" dirty="0">
              <a:effectLst/>
            </a:endParaRPr>
          </a:p>
          <a:p>
            <a:endParaRPr lang="en-US" altLang="zh-CN" sz="1100" i="0" dirty="0">
              <a:effectLst/>
            </a:endParaRPr>
          </a:p>
          <a:p>
            <a:r>
              <a:rPr lang="zh-CN" altLang="en-US" sz="1100" i="0" dirty="0">
                <a:effectLst/>
              </a:rPr>
              <a:t>人们的判断标准，开始全面转向效率、便利与轻松。过去那些被视为粉丝的顾客，如今也会轻易离开。正是这种</a:t>
            </a:r>
            <a:r>
              <a:rPr lang="en-US" altLang="zh-CN" sz="1100" i="0" dirty="0">
                <a:effectLst/>
              </a:rPr>
              <a:t>“</a:t>
            </a:r>
            <a:r>
              <a:rPr lang="zh-CN" altLang="en-US" sz="1100" i="0" dirty="0">
                <a:effectLst/>
              </a:rPr>
              <a:t>被选择标准</a:t>
            </a:r>
            <a:r>
              <a:rPr lang="en-US" altLang="zh-CN" sz="1100" i="0" dirty="0">
                <a:effectLst/>
              </a:rPr>
              <a:t>”</a:t>
            </a:r>
            <a:r>
              <a:rPr lang="zh-CN" altLang="en-US" sz="1100" i="0" dirty="0">
                <a:effectLst/>
              </a:rPr>
              <a:t>的变化，让传统营销中的</a:t>
            </a:r>
            <a:r>
              <a:rPr lang="en-US" altLang="zh-CN" sz="1100" i="0" dirty="0">
                <a:effectLst/>
              </a:rPr>
              <a:t>“</a:t>
            </a:r>
            <a:r>
              <a:rPr lang="zh-CN" altLang="en-US" sz="1100" i="0" dirty="0">
                <a:effectLst/>
              </a:rPr>
              <a:t>粉丝</a:t>
            </a:r>
            <a:r>
              <a:rPr lang="en-US" altLang="zh-CN" sz="1100" i="0" dirty="0">
                <a:effectLst/>
              </a:rPr>
              <a:t>”</a:t>
            </a:r>
            <a:r>
              <a:rPr lang="zh-CN" altLang="en-US" sz="1100" i="0" dirty="0">
                <a:effectLst/>
              </a:rPr>
              <a:t>概念逐渐过时，也让企业更加迫切地需要获得真正狂热、深度沉迷的</a:t>
            </a:r>
            <a:r>
              <a:rPr lang="en-US" altLang="zh-CN" sz="1100" i="0" dirty="0">
                <a:effectLst/>
              </a:rPr>
              <a:t>“</a:t>
            </a:r>
            <a:r>
              <a:rPr lang="zh-CN" altLang="en-US" sz="1100" i="0" dirty="0">
                <a:effectLst/>
              </a:rPr>
              <a:t>沼系粉丝</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粉丝不断流失的时代</a:t>
            </a:r>
            <a:endParaRPr lang="zh-CN" altLang="en-US" sz="1100" i="0" dirty="0">
              <a:effectLst/>
            </a:endParaRPr>
          </a:p>
          <a:p>
            <a:endParaRPr lang="en-US" altLang="zh-CN" sz="1100" i="0" dirty="0">
              <a:effectLst/>
            </a:endParaRPr>
          </a:p>
          <a:p>
            <a:r>
              <a:rPr lang="zh-CN" altLang="en-US" sz="1100" i="0" dirty="0">
                <a:effectLst/>
              </a:rPr>
              <a:t>过去，企业通过各种</a:t>
            </a:r>
            <a:r>
              <a:rPr lang="en-US" altLang="zh-CN" sz="1100" i="0" dirty="0">
                <a:effectLst/>
              </a:rPr>
              <a:t>“</a:t>
            </a:r>
            <a:r>
              <a:rPr lang="zh-CN" altLang="en-US" sz="1100" i="0" dirty="0">
                <a:effectLst/>
              </a:rPr>
              <a:t>壁垒</a:t>
            </a:r>
            <a:r>
              <a:rPr lang="en-US" altLang="zh-CN" sz="1100" i="0" dirty="0">
                <a:effectLst/>
              </a:rPr>
              <a:t>”</a:t>
            </a:r>
            <a:r>
              <a:rPr lang="zh-CN" altLang="en-US" sz="1100" i="0" dirty="0">
                <a:effectLst/>
              </a:rPr>
              <a:t>来防止粉丝流失。但如今，这些壁垒已经随着科技与社会变化而彻底消失，粉丝开始高度流动化。</a:t>
            </a:r>
            <a:endParaRPr lang="zh-CN" altLang="en-US" sz="1100" i="0" dirty="0">
              <a:effectLst/>
            </a:endParaRPr>
          </a:p>
          <a:p>
            <a:endParaRPr lang="en-US" altLang="zh-CN" sz="1100" i="0" dirty="0">
              <a:effectLst/>
            </a:endParaRPr>
          </a:p>
          <a:p>
            <a:r>
              <a:rPr lang="zh-CN" altLang="en-US" sz="1100" i="0" dirty="0">
                <a:effectLst/>
              </a:rPr>
              <a:t>正因为过去的壁垒消失了，企业一直以来引以为豪的技术、品质与专业性，也不再是顾客做选择时的决定性因素。</a:t>
            </a:r>
            <a:endParaRPr lang="zh-CN" altLang="en-US" sz="1100" i="0" dirty="0">
              <a:effectLst/>
            </a:endParaRPr>
          </a:p>
          <a:p>
            <a:endParaRPr lang="en-US" altLang="zh-CN" sz="1100" i="0" dirty="0">
              <a:effectLst/>
            </a:endParaRPr>
          </a:p>
          <a:p>
            <a:r>
              <a:rPr lang="zh-CN" altLang="en-US" sz="1100" i="0" dirty="0">
                <a:effectLst/>
              </a:rPr>
              <a:t>顾客获得了</a:t>
            </a:r>
            <a:r>
              <a:rPr lang="en-US" altLang="zh-CN" sz="1100" i="0" dirty="0">
                <a:effectLst/>
              </a:rPr>
              <a:t>“</a:t>
            </a:r>
            <a:r>
              <a:rPr lang="zh-CN" altLang="en-US" sz="1100" i="0" dirty="0">
                <a:effectLst/>
              </a:rPr>
              <a:t>选择更轻松、更合理方案</a:t>
            </a:r>
            <a:r>
              <a:rPr lang="en-US" altLang="zh-CN" sz="1100" i="0" dirty="0">
                <a:effectLst/>
              </a:rPr>
              <a:t>”</a:t>
            </a:r>
            <a:r>
              <a:rPr lang="zh-CN" altLang="en-US" sz="1100" i="0" dirty="0">
                <a:effectLst/>
              </a:rPr>
              <a:t>的权利。因此，如果只是浅层共鸣或一般满意度，顾客便会轻易离开。如今的粉丝，已经变成一种极其严苛的存在。</a:t>
            </a:r>
            <a:endParaRPr lang="zh-CN" altLang="en-US" sz="1100" i="0" dirty="0">
              <a:effectLst/>
            </a:endParaRPr>
          </a:p>
        </p:txBody>
      </p:sp>
      <p:pic>
        <p:nvPicPr>
          <p:cNvPr id="2" name="图片 1"/>
          <p:cNvPicPr>
            <a:picLocks noChangeAspect="1"/>
          </p:cNvPicPr>
          <p:nvPr/>
        </p:nvPicPr>
        <p:blipFill>
          <a:blip r:embed="rId1"/>
          <a:stretch>
            <a:fillRect/>
          </a:stretch>
        </p:blipFill>
        <p:spPr>
          <a:xfrm>
            <a:off x="251460" y="45720"/>
            <a:ext cx="929640" cy="1306830"/>
          </a:xfrm>
          <a:prstGeom prst="rect">
            <a:avLst/>
          </a:prstGeom>
        </p:spPr>
      </p:pic>
      <p:sp>
        <p:nvSpPr>
          <p:cNvPr id="5" name="角丸四角形 7"/>
          <p:cNvSpPr/>
          <p:nvPr/>
        </p:nvSpPr>
        <p:spPr>
          <a:xfrm>
            <a:off x="2894284" y="145628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270760" y="122555"/>
            <a:ext cx="1845945" cy="141478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最強</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身体操作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プロが</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実践</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する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連動</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スキルの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磨</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き</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978-4-7612-7850-2</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中野　崇</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224p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72390" y="1449070"/>
            <a:ext cx="6684010" cy="840168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第</a:t>
            </a:r>
            <a:r>
              <a:rPr lang="en-US" altLang="zh-CN" sz="1000" i="0" dirty="0">
                <a:effectLst/>
              </a:rPr>
              <a:t>1</a:t>
            </a:r>
            <a:r>
              <a:rPr lang="zh-CN" altLang="en-US" sz="1000" i="0" dirty="0">
                <a:effectLst/>
              </a:rPr>
              <a:t>章</a:t>
            </a:r>
            <a:r>
              <a:rPr lang="en-US" altLang="zh-CN" sz="1000" i="0" dirty="0">
                <a:effectLst/>
              </a:rPr>
              <a:t> </a:t>
            </a:r>
            <a:r>
              <a:rPr lang="zh-CN" altLang="en-US" sz="1000" i="0" dirty="0">
                <a:effectLst/>
              </a:rPr>
              <a:t>什么是「身体操作」？</a:t>
            </a:r>
            <a:endParaRPr lang="zh-CN" altLang="en-US" sz="1000" i="0" dirty="0">
              <a:effectLst/>
            </a:endParaRPr>
          </a:p>
          <a:p>
            <a:endParaRPr lang="en-US" altLang="zh-CN" sz="1000" i="0" dirty="0">
              <a:effectLst/>
            </a:endParaRPr>
          </a:p>
          <a:p>
            <a:r>
              <a:rPr lang="zh-CN" altLang="en-US" sz="1000" i="0" dirty="0">
                <a:effectLst/>
              </a:rPr>
              <a:t>掌握表现提升关键的「动作协同者」</a:t>
            </a:r>
            <a:endParaRPr lang="zh-CN" altLang="en-US" sz="1000" i="0" dirty="0">
              <a:effectLst/>
            </a:endParaRPr>
          </a:p>
          <a:p>
            <a:r>
              <a:rPr lang="zh-CN" altLang="en-US" sz="1000" i="0" dirty="0">
                <a:effectLst/>
              </a:rPr>
              <a:t>「身体连结」与「能量回馈」</a:t>
            </a:r>
            <a:endParaRPr lang="zh-CN" altLang="en-US" sz="1000" i="0" dirty="0">
              <a:effectLst/>
            </a:endParaRPr>
          </a:p>
          <a:p>
            <a:r>
              <a:rPr lang="zh-CN" altLang="en-US" sz="1000" i="0" dirty="0">
                <a:effectLst/>
              </a:rPr>
              <a:t>投掷、举物、跳跃</a:t>
            </a:r>
            <a:r>
              <a:rPr lang="en-US" altLang="zh-CN" sz="1000" i="0" dirty="0">
                <a:effectLst/>
              </a:rPr>
              <a:t>——</a:t>
            </a:r>
            <a:r>
              <a:rPr lang="zh-CN" altLang="en-US" sz="1000" i="0" dirty="0">
                <a:effectLst/>
              </a:rPr>
              <a:t>为何同样的动作会出现巨大差异？</a:t>
            </a:r>
            <a:endParaRPr lang="zh-CN" altLang="en-US" sz="1000" i="0" dirty="0">
              <a:effectLst/>
            </a:endParaRPr>
          </a:p>
          <a:p>
            <a:r>
              <a:rPr lang="zh-CN" altLang="en-US" sz="1000" i="0" dirty="0">
                <a:effectLst/>
              </a:rPr>
              <a:t>「身体操作」带来的好处不可估量</a:t>
            </a:r>
            <a:endParaRPr lang="zh-CN" altLang="en-US" sz="1000" i="0" dirty="0">
              <a:effectLst/>
            </a:endParaRPr>
          </a:p>
          <a:p>
            <a:r>
              <a:rPr lang="zh-CN" altLang="en-US" sz="1000" i="0" dirty="0">
                <a:effectLst/>
              </a:rPr>
              <a:t>能让身体按照意志行动，真的是好事吗？</a:t>
            </a:r>
            <a:endParaRPr lang="zh-CN" altLang="en-US" sz="1000" i="0" dirty="0">
              <a:effectLst/>
            </a:endParaRPr>
          </a:p>
          <a:p>
            <a:r>
              <a:rPr lang="zh-CN" altLang="en-US" sz="1000" i="0" dirty="0">
                <a:effectLst/>
              </a:rPr>
              <a:t>为什么不能只偏重力量训练</a:t>
            </a:r>
            <a:endParaRPr lang="zh-CN" altLang="en-US" sz="1000" i="0" dirty="0">
              <a:effectLst/>
            </a:endParaRPr>
          </a:p>
          <a:p>
            <a:r>
              <a:rPr lang="zh-CN" altLang="en-US" sz="1000" i="0" dirty="0">
                <a:effectLst/>
              </a:rPr>
              <a:t>顶级运动员的「体型」意味着什么</a:t>
            </a:r>
            <a:endParaRPr lang="zh-CN" altLang="en-US" sz="1000" i="0" dirty="0">
              <a:effectLst/>
            </a:endParaRPr>
          </a:p>
          <a:p>
            <a:endParaRPr lang="en-US" altLang="zh-CN" sz="1000" i="0" dirty="0">
              <a:effectLst/>
            </a:endParaRPr>
          </a:p>
          <a:p>
            <a:r>
              <a:rPr lang="zh-CN" altLang="en-US" sz="1000" i="0" dirty="0">
                <a:effectLst/>
              </a:rPr>
              <a:t>身体操作训练：职业选手的实践与可能性</a:t>
            </a:r>
            <a:endParaRPr lang="zh-CN" altLang="en-US" sz="1000" i="0" dirty="0">
              <a:effectLst/>
            </a:endParaRPr>
          </a:p>
          <a:p>
            <a:r>
              <a:rPr lang="zh-CN" altLang="en-US" sz="1000" i="0" dirty="0">
                <a:effectLst/>
              </a:rPr>
              <a:t>专栏｜我察觉到「身体操作训练」必要性的契机</a:t>
            </a:r>
            <a:endParaRPr lang="zh-CN" altLang="en-US" sz="1000" i="0" dirty="0">
              <a:effectLst/>
            </a:endParaRPr>
          </a:p>
          <a:p>
            <a:endParaRPr lang="en-US" altLang="zh-CN" sz="1000" i="0" dirty="0">
              <a:effectLst/>
            </a:endParaRPr>
          </a:p>
          <a:p>
            <a:r>
              <a:rPr lang="zh-CN" altLang="en-US" sz="1000" i="0" dirty="0">
                <a:effectLst/>
              </a:rPr>
              <a:t>第</a:t>
            </a:r>
            <a:r>
              <a:rPr lang="en-US" altLang="zh-CN" sz="1000" i="0" dirty="0">
                <a:effectLst/>
              </a:rPr>
              <a:t>2</a:t>
            </a:r>
            <a:r>
              <a:rPr lang="zh-CN" altLang="en-US" sz="1000" i="0" dirty="0">
                <a:effectLst/>
              </a:rPr>
              <a:t>章</a:t>
            </a:r>
            <a:r>
              <a:rPr lang="en-US" altLang="zh-CN" sz="1000" i="0" dirty="0">
                <a:effectLst/>
              </a:rPr>
              <a:t> </a:t>
            </a:r>
            <a:r>
              <a:rPr lang="zh-CN" altLang="en-US" sz="1000" i="0" dirty="0">
                <a:effectLst/>
              </a:rPr>
              <a:t>了解不依赖肌肉的身体运用方式</a:t>
            </a:r>
            <a:endParaRPr lang="zh-CN" altLang="en-US" sz="1000" i="0" dirty="0">
              <a:effectLst/>
            </a:endParaRPr>
          </a:p>
          <a:p>
            <a:endParaRPr lang="en-US" altLang="zh-CN" sz="1000" i="0" dirty="0">
              <a:effectLst/>
            </a:endParaRPr>
          </a:p>
          <a:p>
            <a:r>
              <a:rPr lang="zh-CN" altLang="en-US" sz="1000" i="0" dirty="0">
                <a:effectLst/>
              </a:rPr>
              <a:t>存在于身体内外的四个「动作协同者」</a:t>
            </a:r>
            <a:endParaRPr lang="zh-CN" altLang="en-US" sz="1000" i="0" dirty="0">
              <a:effectLst/>
            </a:endParaRPr>
          </a:p>
          <a:p>
            <a:r>
              <a:rPr lang="zh-CN" altLang="en-US" sz="1000" i="0" dirty="0">
                <a:effectLst/>
              </a:rPr>
              <a:t>「力量传导」越顺畅，输出就越大</a:t>
            </a:r>
            <a:endParaRPr lang="zh-CN" altLang="en-US" sz="1000" i="0" dirty="0">
              <a:effectLst/>
            </a:endParaRPr>
          </a:p>
          <a:p>
            <a:r>
              <a:rPr lang="zh-CN" altLang="en-US" sz="1000" i="0" dirty="0">
                <a:effectLst/>
              </a:rPr>
              <a:t>不经意发生的「伸张反射」所具有的威力</a:t>
            </a:r>
            <a:endParaRPr lang="zh-CN" altLang="en-US" sz="1000" i="0" dirty="0">
              <a:effectLst/>
            </a:endParaRPr>
          </a:p>
          <a:p>
            <a:r>
              <a:rPr lang="zh-CN" altLang="en-US" sz="1000" i="0" dirty="0">
                <a:effectLst/>
              </a:rPr>
              <a:t>利用「反作用力」跑得更快、跳得更高</a:t>
            </a:r>
            <a:endParaRPr lang="zh-CN" altLang="en-US" sz="1000" i="0" dirty="0">
              <a:effectLst/>
            </a:endParaRPr>
          </a:p>
          <a:p>
            <a:r>
              <a:rPr lang="zh-CN" altLang="en-US" sz="1000" i="0" dirty="0">
                <a:effectLst/>
              </a:rPr>
              <a:t>将「位置能量」转换为「动能」</a:t>
            </a:r>
            <a:endParaRPr lang="zh-CN" altLang="en-US" sz="1000" i="0" dirty="0">
              <a:effectLst/>
            </a:endParaRPr>
          </a:p>
          <a:p>
            <a:r>
              <a:rPr lang="zh-CN" altLang="en-US" sz="1000" i="0" dirty="0">
                <a:effectLst/>
              </a:rPr>
              <a:t>是什么在阻碍「动作协同者」的发挥？</a:t>
            </a:r>
            <a:endParaRPr lang="zh-CN" altLang="en-US" sz="1000" i="0" dirty="0">
              <a:effectLst/>
            </a:endParaRPr>
          </a:p>
          <a:p>
            <a:r>
              <a:rPr lang="zh-CN" altLang="en-US" sz="1000" i="0" dirty="0">
                <a:effectLst/>
              </a:rPr>
              <a:t>即使不过度使用肌肉，也能产生强大输出</a:t>
            </a:r>
            <a:endParaRPr lang="zh-CN" altLang="en-US" sz="1000" i="0" dirty="0">
              <a:effectLst/>
            </a:endParaRPr>
          </a:p>
          <a:p>
            <a:endParaRPr lang="en-US" altLang="zh-CN" sz="1000" i="0" dirty="0">
              <a:effectLst/>
            </a:endParaRPr>
          </a:p>
          <a:p>
            <a:r>
              <a:rPr lang="zh-CN" altLang="en-US" sz="1000" i="0" dirty="0">
                <a:effectLst/>
              </a:rPr>
              <a:t>第</a:t>
            </a:r>
            <a:r>
              <a:rPr lang="en-US" altLang="zh-CN" sz="1000" i="0" dirty="0">
                <a:effectLst/>
              </a:rPr>
              <a:t>3</a:t>
            </a:r>
            <a:r>
              <a:rPr lang="zh-CN" altLang="en-US" sz="1000" i="0" dirty="0">
                <a:effectLst/>
              </a:rPr>
              <a:t>章</a:t>
            </a:r>
            <a:r>
              <a:rPr lang="en-US" altLang="zh-CN" sz="1000" i="0" dirty="0">
                <a:effectLst/>
              </a:rPr>
              <a:t> </a:t>
            </a:r>
            <a:r>
              <a:rPr lang="zh-CN" altLang="en-US" sz="1000" i="0" dirty="0">
                <a:effectLst/>
              </a:rPr>
              <a:t>「身体操作训练」的基础理论</a:t>
            </a:r>
            <a:endParaRPr lang="zh-CN" altLang="en-US" sz="1000" i="0" dirty="0">
              <a:effectLst/>
            </a:endParaRPr>
          </a:p>
          <a:p>
            <a:endParaRPr lang="en-US" altLang="zh-CN" sz="1000" i="0" dirty="0">
              <a:effectLst/>
            </a:endParaRPr>
          </a:p>
          <a:p>
            <a:r>
              <a:rPr lang="zh-CN" altLang="en-US" sz="1000" i="0" dirty="0">
                <a:effectLst/>
              </a:rPr>
              <a:t>重要目标区域：足部、骨盆与髋关节、脊柱、肩胛骨</a:t>
            </a:r>
            <a:endParaRPr lang="zh-CN" altLang="en-US" sz="1000" i="0" dirty="0">
              <a:effectLst/>
            </a:endParaRPr>
          </a:p>
          <a:p>
            <a:r>
              <a:rPr lang="zh-CN" altLang="en-US" sz="1000" i="0" dirty="0">
                <a:effectLst/>
              </a:rPr>
              <a:t>「身体操作训练」的四个训练阶段</a:t>
            </a:r>
            <a:endParaRPr lang="zh-CN" altLang="en-US" sz="1000" i="0" dirty="0">
              <a:effectLst/>
            </a:endParaRPr>
          </a:p>
          <a:p>
            <a:endParaRPr lang="en-US" altLang="zh-CN" sz="1000" i="0" dirty="0">
              <a:effectLst/>
            </a:endParaRPr>
          </a:p>
          <a:p>
            <a:r>
              <a:rPr lang="zh-CN" altLang="en-US" sz="1000" i="0" dirty="0">
                <a:effectLst/>
              </a:rPr>
              <a:t>阶段</a:t>
            </a:r>
            <a:r>
              <a:rPr lang="en-US" altLang="zh-CN" sz="1000" i="0" dirty="0">
                <a:effectLst/>
              </a:rPr>
              <a:t>0</a:t>
            </a:r>
            <a:r>
              <a:rPr lang="zh-CN" altLang="en-US" sz="1000" i="0" dirty="0">
                <a:effectLst/>
              </a:rPr>
              <a:t>：基础调整（调整关键部位状态、提高感知）</a:t>
            </a:r>
            <a:endParaRPr lang="en-US" altLang="zh-CN" sz="1000" i="0" dirty="0">
              <a:effectLst/>
            </a:endParaRPr>
          </a:p>
          <a:p>
            <a:r>
              <a:rPr lang="zh-CN" altLang="en-US" sz="1000" i="0" dirty="0">
                <a:effectLst/>
              </a:rPr>
              <a:t>阶段</a:t>
            </a:r>
            <a:r>
              <a:rPr lang="en-US" altLang="zh-CN" sz="1000" i="0" dirty="0">
                <a:effectLst/>
              </a:rPr>
              <a:t>1</a:t>
            </a:r>
            <a:r>
              <a:rPr lang="zh-CN" altLang="en-US" sz="1000" i="0" dirty="0">
                <a:effectLst/>
              </a:rPr>
              <a:t>：放松（通过与四要素相关的动作释放肌肉紧张）</a:t>
            </a:r>
            <a:endParaRPr lang="en-US" altLang="zh-CN" sz="1000" i="0" dirty="0">
              <a:effectLst/>
            </a:endParaRPr>
          </a:p>
          <a:p>
            <a:r>
              <a:rPr lang="zh-CN" altLang="en-US" sz="1000" i="0" dirty="0">
                <a:effectLst/>
              </a:rPr>
              <a:t>阶段</a:t>
            </a:r>
            <a:r>
              <a:rPr lang="en-US" altLang="zh-CN" sz="1000" i="0" dirty="0">
                <a:effectLst/>
              </a:rPr>
              <a:t>2</a:t>
            </a:r>
            <a:r>
              <a:rPr lang="zh-CN" altLang="en-US" sz="1000" i="0" dirty="0">
                <a:effectLst/>
              </a:rPr>
              <a:t>：单独训练（分别觉察四要素并确认身体感受）</a:t>
            </a:r>
            <a:endParaRPr lang="en-US" altLang="zh-CN" sz="1000" i="0" dirty="0">
              <a:effectLst/>
            </a:endParaRPr>
          </a:p>
          <a:p>
            <a:r>
              <a:rPr lang="zh-CN" altLang="en-US" sz="1000" i="0" dirty="0">
                <a:effectLst/>
              </a:rPr>
              <a:t>阶段</a:t>
            </a:r>
            <a:r>
              <a:rPr lang="en-US" altLang="zh-CN" sz="1000" i="0" dirty="0">
                <a:effectLst/>
              </a:rPr>
              <a:t>3</a:t>
            </a:r>
            <a:r>
              <a:rPr lang="zh-CN" altLang="en-US" sz="1000" i="0" dirty="0">
                <a:effectLst/>
              </a:rPr>
              <a:t>：复合训练（将四要素整合运用到动作中）</a:t>
            </a:r>
            <a:endParaRPr lang="zh-CN" altLang="en-US" sz="1000" i="0" dirty="0">
              <a:effectLst/>
            </a:endParaRPr>
          </a:p>
          <a:p>
            <a:endParaRPr lang="en-US" altLang="zh-CN" sz="1000" i="0" dirty="0">
              <a:effectLst/>
            </a:endParaRPr>
          </a:p>
          <a:p>
            <a:r>
              <a:rPr lang="zh-CN" altLang="en-US" sz="1000" i="0" dirty="0">
                <a:effectLst/>
              </a:rPr>
              <a:t>「放松训练」与本训练有何不同？</a:t>
            </a:r>
            <a:endParaRPr lang="zh-CN" altLang="en-US" sz="1000" i="0" dirty="0">
              <a:effectLst/>
            </a:endParaRPr>
          </a:p>
          <a:p>
            <a:endParaRPr lang="zh-CN" altLang="en-US" sz="1000" i="0" dirty="0">
              <a:effectLst/>
            </a:endParaRPr>
          </a:p>
          <a:p>
            <a:r>
              <a:rPr lang="zh-CN" altLang="en-US" sz="1000" dirty="0">
                <a:effectLst/>
                <a:sym typeface="+mn-ea"/>
              </a:rPr>
              <a:t>第</a:t>
            </a:r>
            <a:r>
              <a:rPr lang="en-US" altLang="zh-CN" sz="1000" dirty="0">
                <a:effectLst/>
                <a:sym typeface="+mn-ea"/>
              </a:rPr>
              <a:t>4</a:t>
            </a:r>
            <a:r>
              <a:rPr lang="zh-CN" altLang="en-US" sz="1000" dirty="0">
                <a:effectLst/>
                <a:sym typeface="+mn-ea"/>
              </a:rPr>
              <a:t>章</a:t>
            </a:r>
            <a:r>
              <a:rPr lang="en-US" altLang="zh-CN" sz="1000" dirty="0">
                <a:effectLst/>
                <a:sym typeface="+mn-ea"/>
              </a:rPr>
              <a:t> </a:t>
            </a:r>
            <a:r>
              <a:rPr lang="zh-CN" altLang="en-US" sz="1000" dirty="0">
                <a:effectLst/>
                <a:sym typeface="+mn-ea"/>
              </a:rPr>
              <a:t>开始进行「身体操作训练」＜初级篇＞</a:t>
            </a:r>
            <a:endParaRPr lang="zh-CN" altLang="en-US" sz="1000" i="0" dirty="0">
              <a:effectLst/>
            </a:endParaRPr>
          </a:p>
          <a:p>
            <a:endParaRPr lang="en-US" altLang="zh-CN" sz="1000" i="0" dirty="0">
              <a:effectLst/>
            </a:endParaRPr>
          </a:p>
          <a:p>
            <a:r>
              <a:rPr lang="zh-CN" altLang="en-US" sz="1000" dirty="0">
                <a:effectLst/>
                <a:sym typeface="+mn-ea"/>
              </a:rPr>
              <a:t>稳定深层肌群，建立身体连结</a:t>
            </a:r>
            <a:endParaRPr lang="zh-CN" altLang="en-US" sz="1000" i="0" dirty="0">
              <a:effectLst/>
            </a:endParaRPr>
          </a:p>
          <a:p>
            <a:endParaRPr lang="en-US" altLang="zh-CN" sz="1000" i="0" dirty="0">
              <a:effectLst/>
            </a:endParaRPr>
          </a:p>
          <a:p>
            <a:r>
              <a:rPr lang="zh-CN" altLang="en-US" sz="1000" dirty="0">
                <a:effectLst/>
                <a:sym typeface="+mn-ea"/>
              </a:rPr>
              <a:t>阶段</a:t>
            </a:r>
            <a:r>
              <a:rPr lang="en-US" altLang="zh-CN" sz="1000" dirty="0">
                <a:effectLst/>
                <a:sym typeface="+mn-ea"/>
              </a:rPr>
              <a:t>0</a:t>
            </a:r>
            <a:endParaRPr lang="en-US" altLang="zh-CN" sz="1000" i="0" dirty="0">
              <a:effectLst/>
            </a:endParaRPr>
          </a:p>
          <a:p>
            <a:endParaRPr lang="en-US" altLang="zh-CN" sz="1000" i="0" dirty="0">
              <a:effectLst/>
            </a:endParaRPr>
          </a:p>
          <a:p>
            <a:r>
              <a:rPr lang="zh-CN" altLang="en-US" sz="1000" dirty="0">
                <a:effectLst/>
                <a:sym typeface="+mn-ea"/>
              </a:rPr>
              <a:t>足趾纵向分离</a:t>
            </a:r>
            <a:endParaRPr lang="zh-CN" altLang="en-US" sz="1000" i="0" dirty="0">
              <a:effectLst/>
            </a:endParaRPr>
          </a:p>
          <a:p>
            <a:r>
              <a:rPr lang="zh-CN" altLang="en-US" sz="1000" dirty="0">
                <a:effectLst/>
                <a:sym typeface="+mn-ea"/>
              </a:rPr>
              <a:t>弯握抓握／指间夹握</a:t>
            </a:r>
            <a:endParaRPr lang="zh-CN" altLang="en-US" sz="1000" i="0" dirty="0">
              <a:effectLst/>
            </a:endParaRPr>
          </a:p>
          <a:p>
            <a:r>
              <a:rPr lang="zh-CN" altLang="en-US" sz="1000" dirty="0">
                <a:effectLst/>
                <a:sym typeface="+mn-ea"/>
              </a:rPr>
              <a:t>脚尖站立</a:t>
            </a:r>
            <a:endParaRPr lang="zh-CN" altLang="en-US" sz="1000" i="0" dirty="0">
              <a:effectLst/>
            </a:endParaRPr>
          </a:p>
          <a:p>
            <a:r>
              <a:rPr lang="zh-CN" altLang="en-US" sz="1000" dirty="0">
                <a:effectLst/>
                <a:sym typeface="+mn-ea"/>
              </a:rPr>
              <a:t>单侧抓握站立</a:t>
            </a:r>
            <a:endParaRPr lang="zh-CN" altLang="en-US" sz="1000" i="0" dirty="0">
              <a:effectLst/>
            </a:endParaRPr>
          </a:p>
          <a:p>
            <a:r>
              <a:rPr lang="zh-CN" altLang="en-US" sz="1000" dirty="0">
                <a:effectLst/>
                <a:sym typeface="+mn-ea"/>
              </a:rPr>
              <a:t>单侧螺旋伸展</a:t>
            </a:r>
            <a:endParaRPr lang="zh-CN" altLang="en-US" sz="1000" i="0" dirty="0">
              <a:effectLst/>
            </a:endParaRPr>
          </a:p>
          <a:p>
            <a:r>
              <a:rPr lang="zh-CN" altLang="en-US" sz="1000" dirty="0">
                <a:effectLst/>
                <a:sym typeface="+mn-ea"/>
              </a:rPr>
              <a:t>开膝</a:t>
            </a:r>
            <a:endParaRPr lang="zh-CN" altLang="en-US" sz="1000" i="0" dirty="0">
              <a:effectLst/>
            </a:endParaRPr>
          </a:p>
          <a:p>
            <a:r>
              <a:rPr lang="zh-CN" altLang="en-US" sz="1000" dirty="0">
                <a:effectLst/>
                <a:sym typeface="+mn-ea"/>
              </a:rPr>
              <a:t>之字形脊柱旋动</a:t>
            </a:r>
            <a:endParaRPr lang="zh-CN" altLang="en-US" sz="1000" i="0" dirty="0">
              <a:effectLst/>
            </a:endParaRPr>
          </a:p>
          <a:p>
            <a:r>
              <a:rPr lang="zh-CN" altLang="en-US" sz="1000" dirty="0">
                <a:effectLst/>
                <a:sym typeface="+mn-ea"/>
              </a:rPr>
              <a:t>上胸肋旋动</a:t>
            </a:r>
            <a:endParaRPr lang="zh-CN" altLang="en-US" sz="1000" i="0" dirty="0">
              <a:effectLst/>
            </a:endParaRPr>
          </a:p>
          <a:p>
            <a:r>
              <a:rPr lang="zh-CN" altLang="en-US" sz="1000" dirty="0">
                <a:effectLst/>
                <a:sym typeface="+mn-ea"/>
              </a:rPr>
              <a:t>鹰手旋动</a:t>
            </a:r>
            <a:endParaRPr lang="zh-CN" altLang="en-US" sz="1000" i="0" dirty="0">
              <a:effectLst/>
            </a:endParaRPr>
          </a:p>
          <a:p>
            <a:r>
              <a:rPr lang="zh-CN" altLang="en-US" sz="1000" dirty="0">
                <a:effectLst/>
                <a:sym typeface="+mn-ea"/>
              </a:rPr>
              <a:t>立肩胛螺旋</a:t>
            </a:r>
            <a:endParaRPr lang="zh-CN" altLang="en-US" sz="1000" i="0" dirty="0">
              <a:effectLst/>
            </a:endParaRPr>
          </a:p>
          <a:p>
            <a:endParaRPr lang="en-US" altLang="zh-CN" sz="1000" i="0" dirty="0">
              <a:effectLst/>
            </a:endParaRPr>
          </a:p>
          <a:p>
            <a:r>
              <a:rPr lang="zh-CN" altLang="en-US" sz="1000" dirty="0">
                <a:effectLst/>
                <a:sym typeface="+mn-ea"/>
              </a:rPr>
              <a:t>为了提高「摇动」「下落」的感知，如何体验「放松」状态？</a:t>
            </a:r>
            <a:endParaRPr lang="zh-CN" altLang="en-US" sz="1000" i="0" dirty="0">
              <a:effectLst/>
            </a:endParaRPr>
          </a:p>
          <a:p>
            <a:endParaRPr lang="zh-CN" altLang="en-US" sz="1000" i="0" dirty="0">
              <a:effectLst/>
            </a:endParaRPr>
          </a:p>
        </p:txBody>
      </p:sp>
      <p:pic>
        <p:nvPicPr>
          <p:cNvPr id="4" name="图片 3"/>
          <p:cNvPicPr>
            <a:picLocks noChangeAspect="1"/>
          </p:cNvPicPr>
          <p:nvPr/>
        </p:nvPicPr>
        <p:blipFill>
          <a:blip r:embed="rId1"/>
          <a:stretch>
            <a:fillRect/>
          </a:stretch>
        </p:blipFill>
        <p:spPr>
          <a:xfrm>
            <a:off x="548005" y="122555"/>
            <a:ext cx="839470" cy="1219200"/>
          </a:xfrm>
          <a:prstGeom prst="rect">
            <a:avLst/>
          </a:prstGeom>
        </p:spPr>
      </p:pic>
      <p:sp>
        <p:nvSpPr>
          <p:cNvPr id="5" name="角丸四角形 7"/>
          <p:cNvSpPr/>
          <p:nvPr/>
        </p:nvSpPr>
        <p:spPr>
          <a:xfrm>
            <a:off x="5302839" y="999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270760" y="122555"/>
            <a:ext cx="1845945" cy="1383665"/>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最強</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身体操作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プロが</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実践</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する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連動</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スキルの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磨</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き</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978-4-7612-7850-2</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中野　崇</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224p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173990" y="1816100"/>
            <a:ext cx="6684010" cy="7539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endParaRPr lang="en-US" altLang="zh-CN" sz="1100" i="0" dirty="0">
              <a:effectLst/>
            </a:endParaRPr>
          </a:p>
          <a:p>
            <a:r>
              <a:rPr lang="zh-CN" altLang="en-US" sz="1100" i="0" dirty="0">
                <a:effectLst/>
              </a:rPr>
              <a:t>阶段</a:t>
            </a:r>
            <a:r>
              <a:rPr lang="en-US" altLang="zh-CN" sz="1100" i="0" dirty="0">
                <a:effectLst/>
              </a:rPr>
              <a:t>1</a:t>
            </a:r>
            <a:endParaRPr lang="en-US" altLang="zh-CN" sz="1100" i="0" dirty="0">
              <a:effectLst/>
            </a:endParaRPr>
          </a:p>
          <a:p>
            <a:endParaRPr lang="en-US" altLang="zh-CN" sz="1100" i="0" dirty="0">
              <a:effectLst/>
            </a:endParaRPr>
          </a:p>
          <a:p>
            <a:r>
              <a:rPr lang="zh-CN" altLang="en-US" sz="1100" i="0" dirty="0">
                <a:effectLst/>
              </a:rPr>
              <a:t>脊柱</a:t>
            </a:r>
            <a:r>
              <a:rPr lang="ja-JP" altLang="en-US" sz="1100" i="0" dirty="0">
                <a:effectLst/>
              </a:rPr>
              <a:t>・</a:t>
            </a:r>
            <a:r>
              <a:rPr lang="zh-CN" altLang="en-US" sz="1100" i="0" dirty="0">
                <a:effectLst/>
              </a:rPr>
              <a:t>骨盆摇动</a:t>
            </a:r>
            <a:endParaRPr lang="zh-CN" altLang="en-US" sz="1100" i="0" dirty="0">
              <a:effectLst/>
            </a:endParaRPr>
          </a:p>
          <a:p>
            <a:r>
              <a:rPr lang="zh-CN" altLang="en-US" sz="1100" i="0" dirty="0">
                <a:effectLst/>
              </a:rPr>
              <a:t>双腿摇动</a:t>
            </a:r>
            <a:endParaRPr lang="zh-CN" altLang="en-US" sz="1100" i="0" dirty="0">
              <a:effectLst/>
            </a:endParaRPr>
          </a:p>
          <a:p>
            <a:r>
              <a:rPr lang="zh-CN" altLang="en-US" sz="1100" i="0" dirty="0">
                <a:effectLst/>
              </a:rPr>
              <a:t>放松心口（胃部）</a:t>
            </a:r>
            <a:endParaRPr lang="zh-CN" altLang="en-US" sz="1100" i="0" dirty="0">
              <a:effectLst/>
            </a:endParaRPr>
          </a:p>
          <a:p>
            <a:r>
              <a:rPr lang="zh-CN" altLang="en-US" sz="1100" i="0" dirty="0">
                <a:effectLst/>
              </a:rPr>
              <a:t>手臂下落</a:t>
            </a:r>
            <a:endParaRPr lang="zh-CN" altLang="en-US" sz="1100" i="0" dirty="0">
              <a:effectLst/>
            </a:endParaRPr>
          </a:p>
          <a:p>
            <a:r>
              <a:rPr lang="zh-CN" altLang="en-US" sz="1100" i="0" dirty="0">
                <a:effectLst/>
              </a:rPr>
              <a:t>双腿下落</a:t>
            </a:r>
            <a:endParaRPr lang="zh-CN" altLang="en-US" sz="1100" i="0" dirty="0">
              <a:effectLst/>
            </a:endParaRPr>
          </a:p>
          <a:p>
            <a:r>
              <a:rPr lang="zh-CN" altLang="en-US" sz="1100" i="0" dirty="0">
                <a:effectLst/>
              </a:rPr>
              <a:t>剪式摔落（</a:t>
            </a:r>
            <a:r>
              <a:rPr lang="en-US" altLang="zh-CN" sz="1100" i="0" dirty="0">
                <a:effectLst/>
              </a:rPr>
              <a:t>Cut Fall</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了解：同一块肌肉在不同部位，其作用可能完全不同</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5</a:t>
            </a:r>
            <a:r>
              <a:rPr lang="zh-CN" altLang="en-US" sz="1100" i="0" dirty="0">
                <a:effectLst/>
              </a:rPr>
              <a:t>章</a:t>
            </a:r>
            <a:r>
              <a:rPr lang="en-US" altLang="zh-CN" sz="1100" i="0" dirty="0">
                <a:effectLst/>
              </a:rPr>
              <a:t> </a:t>
            </a:r>
            <a:r>
              <a:rPr lang="zh-CN" altLang="en-US" sz="1100" i="0" dirty="0">
                <a:effectLst/>
              </a:rPr>
              <a:t>进入「身体操作训练」核心＜进阶篇＞</a:t>
            </a:r>
            <a:endParaRPr lang="zh-CN" altLang="en-US" sz="1100" i="0" dirty="0">
              <a:effectLst/>
            </a:endParaRPr>
          </a:p>
          <a:p>
            <a:endParaRPr lang="en-US" altLang="zh-CN" sz="1100" i="0" dirty="0">
              <a:effectLst/>
            </a:endParaRPr>
          </a:p>
          <a:p>
            <a:r>
              <a:rPr lang="zh-CN" altLang="en-US" sz="1100" i="0" dirty="0">
                <a:effectLst/>
              </a:rPr>
              <a:t>从「单独」到「复合」，才是身体操作的关键</a:t>
            </a:r>
            <a:endParaRPr lang="zh-CN" altLang="en-US" sz="1100" i="0" dirty="0">
              <a:effectLst/>
            </a:endParaRPr>
          </a:p>
          <a:p>
            <a:endParaRPr lang="en-US" altLang="zh-CN" sz="1100" i="0" dirty="0">
              <a:effectLst/>
            </a:endParaRPr>
          </a:p>
          <a:p>
            <a:r>
              <a:rPr lang="zh-CN" altLang="en-US" sz="1100" i="0" dirty="0">
                <a:effectLst/>
              </a:rPr>
              <a:t>阶段</a:t>
            </a:r>
            <a:r>
              <a:rPr lang="en-US" altLang="zh-CN" sz="1100" i="0" dirty="0">
                <a:effectLst/>
              </a:rPr>
              <a:t>2</a:t>
            </a:r>
            <a:endParaRPr lang="en-US" altLang="zh-CN" sz="1100" i="0" dirty="0">
              <a:effectLst/>
            </a:endParaRPr>
          </a:p>
          <a:p>
            <a:endParaRPr lang="en-US" altLang="zh-CN" sz="1100" i="0" dirty="0">
              <a:effectLst/>
            </a:endParaRPr>
          </a:p>
          <a:p>
            <a:r>
              <a:rPr lang="zh-CN" altLang="en-US" sz="1100" i="0" dirty="0">
                <a:effectLst/>
              </a:rPr>
              <a:t>抬臂脚尖行走</a:t>
            </a:r>
            <a:endParaRPr lang="zh-CN" altLang="en-US" sz="1100" i="0" dirty="0">
              <a:effectLst/>
            </a:endParaRPr>
          </a:p>
          <a:p>
            <a:r>
              <a:rPr lang="zh-CN" altLang="en-US" sz="1100" i="0" dirty="0">
                <a:effectLst/>
              </a:rPr>
              <a:t>起重机步（</a:t>
            </a:r>
            <a:r>
              <a:rPr lang="en-US" altLang="zh-CN" sz="1100" i="0" dirty="0">
                <a:effectLst/>
              </a:rPr>
              <a:t>Crane</a:t>
            </a:r>
            <a:r>
              <a:rPr lang="zh-CN" altLang="en-US" sz="1100" i="0" dirty="0">
                <a:effectLst/>
              </a:rPr>
              <a:t>）</a:t>
            </a:r>
            <a:endParaRPr lang="zh-CN" altLang="en-US" sz="1100" i="0" dirty="0">
              <a:effectLst/>
            </a:endParaRPr>
          </a:p>
          <a:p>
            <a:r>
              <a:rPr lang="zh-CN" altLang="en-US" sz="1100" i="0" dirty="0">
                <a:effectLst/>
              </a:rPr>
              <a:t>抓取（</a:t>
            </a:r>
            <a:r>
              <a:rPr lang="en-US" altLang="zh-CN" sz="1100" i="0" dirty="0">
                <a:effectLst/>
              </a:rPr>
              <a:t>Scratch</a:t>
            </a:r>
            <a:r>
              <a:rPr lang="zh-CN" altLang="en-US" sz="1100" i="0" dirty="0">
                <a:effectLst/>
              </a:rPr>
              <a:t>）</a:t>
            </a:r>
            <a:endParaRPr lang="zh-CN" altLang="en-US" sz="1100" i="0" dirty="0">
              <a:effectLst/>
            </a:endParaRPr>
          </a:p>
          <a:p>
            <a:r>
              <a:rPr lang="zh-CN" altLang="en-US" sz="1100" i="0" dirty="0">
                <a:effectLst/>
              </a:rPr>
              <a:t>螺旋摆动</a:t>
            </a:r>
            <a:endParaRPr lang="zh-CN" altLang="en-US" sz="1100" i="0" dirty="0">
              <a:effectLst/>
            </a:endParaRPr>
          </a:p>
          <a:p>
            <a:r>
              <a:rPr lang="zh-CN" altLang="en-US" sz="1100" i="0" dirty="0">
                <a:effectLst/>
              </a:rPr>
              <a:t>髋关节设定</a:t>
            </a:r>
            <a:endParaRPr lang="zh-CN" altLang="en-US" sz="1100" i="0" dirty="0">
              <a:effectLst/>
            </a:endParaRPr>
          </a:p>
          <a:p>
            <a:r>
              <a:rPr lang="zh-CN" altLang="en-US" sz="1100" i="0" dirty="0">
                <a:effectLst/>
              </a:rPr>
              <a:t>脚尖下落</a:t>
            </a:r>
            <a:endParaRPr lang="zh-CN" altLang="en-US" sz="1100" i="0" dirty="0">
              <a:effectLst/>
            </a:endParaRPr>
          </a:p>
          <a:p>
            <a:r>
              <a:rPr lang="zh-CN" altLang="en-US" sz="1100" i="0" dirty="0">
                <a:effectLst/>
              </a:rPr>
              <a:t>击打弓步（</a:t>
            </a:r>
            <a:r>
              <a:rPr lang="en-US" altLang="zh-CN" sz="1100" i="0" dirty="0">
                <a:effectLst/>
              </a:rPr>
              <a:t>Hit Lunge</a:t>
            </a:r>
            <a:r>
              <a:rPr lang="zh-CN" altLang="en-US" sz="1100" i="0" dirty="0">
                <a:effectLst/>
              </a:rPr>
              <a:t>）</a:t>
            </a:r>
            <a:endParaRPr lang="zh-CN" altLang="en-US" sz="1100" i="0" dirty="0">
              <a:effectLst/>
            </a:endParaRPr>
          </a:p>
          <a:p>
            <a:r>
              <a:rPr lang="zh-CN" altLang="en-US" sz="1100" i="0" dirty="0">
                <a:effectLst/>
              </a:rPr>
              <a:t>下落驱动（</a:t>
            </a:r>
            <a:r>
              <a:rPr lang="en-US" altLang="zh-CN" sz="1100" i="0" dirty="0">
                <a:effectLst/>
              </a:rPr>
              <a:t>Drop Drive</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最终整合：将所有要素「复合式」运用</a:t>
            </a:r>
            <a:endParaRPr lang="zh-CN" altLang="en-US" sz="1100" i="0" dirty="0">
              <a:effectLst/>
            </a:endParaRPr>
          </a:p>
          <a:p>
            <a:endParaRPr lang="en-US" altLang="zh-CN" sz="1100" i="0" dirty="0">
              <a:effectLst/>
            </a:endParaRPr>
          </a:p>
          <a:p>
            <a:r>
              <a:rPr lang="zh-CN" altLang="en-US" sz="1100" i="0" dirty="0">
                <a:effectLst/>
              </a:rPr>
              <a:t>阶段</a:t>
            </a:r>
            <a:r>
              <a:rPr lang="en-US" altLang="zh-CN" sz="1100" i="0" dirty="0">
                <a:effectLst/>
              </a:rPr>
              <a:t>3</a:t>
            </a:r>
            <a:endParaRPr lang="en-US" altLang="zh-CN" sz="1100" i="0" dirty="0">
              <a:effectLst/>
            </a:endParaRPr>
          </a:p>
          <a:p>
            <a:endParaRPr lang="en-US" altLang="zh-CN" sz="1100" i="0" dirty="0">
              <a:effectLst/>
            </a:endParaRPr>
          </a:p>
          <a:p>
            <a:r>
              <a:rPr lang="zh-CN" altLang="en-US" sz="1100" i="0" dirty="0">
                <a:effectLst/>
              </a:rPr>
              <a:t>半蹲流动</a:t>
            </a:r>
            <a:endParaRPr lang="zh-CN" altLang="en-US" sz="1100" i="0" dirty="0">
              <a:effectLst/>
            </a:endParaRPr>
          </a:p>
          <a:p>
            <a:r>
              <a:rPr lang="zh-CN" altLang="en-US" sz="1100" i="0" dirty="0">
                <a:effectLst/>
              </a:rPr>
              <a:t>螺旋出拳</a:t>
            </a:r>
            <a:endParaRPr lang="zh-CN" altLang="en-US" sz="1100" i="0" dirty="0">
              <a:effectLst/>
            </a:endParaRPr>
          </a:p>
          <a:p>
            <a:r>
              <a:rPr lang="zh-CN" altLang="en-US" sz="1100" i="0" dirty="0">
                <a:effectLst/>
              </a:rPr>
              <a:t>击打弓步跳跃</a:t>
            </a:r>
            <a:endParaRPr lang="zh-CN" altLang="en-US" sz="1100" i="0" dirty="0">
              <a:effectLst/>
            </a:endParaRPr>
          </a:p>
          <a:p>
            <a:r>
              <a:rPr lang="zh-CN" altLang="en-US" sz="1100" i="0" dirty="0">
                <a:effectLst/>
              </a:rPr>
              <a:t>前脚放松切换</a:t>
            </a:r>
            <a:endParaRPr lang="zh-CN" altLang="en-US" sz="1100" i="0" dirty="0">
              <a:effectLst/>
            </a:endParaRPr>
          </a:p>
          <a:p>
            <a:r>
              <a:rPr lang="zh-CN" altLang="en-US" sz="1100" i="0" dirty="0">
                <a:effectLst/>
              </a:rPr>
              <a:t>下落驱动</a:t>
            </a:r>
            <a:endParaRPr lang="zh-CN" altLang="en-US" sz="1100" i="0" dirty="0">
              <a:effectLst/>
            </a:endParaRPr>
          </a:p>
          <a:p>
            <a:r>
              <a:rPr lang="zh-CN" altLang="en-US" sz="1100" i="0" dirty="0">
                <a:effectLst/>
              </a:rPr>
              <a:t>下落</a:t>
            </a:r>
            <a:r>
              <a:rPr lang="en-US" altLang="zh-CN" sz="1100" i="0" dirty="0">
                <a:effectLst/>
              </a:rPr>
              <a:t>Z</a:t>
            </a:r>
            <a:r>
              <a:rPr lang="zh-CN" altLang="en-US" sz="1100" i="0" dirty="0">
                <a:effectLst/>
              </a:rPr>
              <a:t>形跳跃</a:t>
            </a:r>
            <a:endParaRPr lang="zh-CN" altLang="en-US" sz="1100" i="0" dirty="0">
              <a:effectLst/>
            </a:endParaRPr>
          </a:p>
          <a:p>
            <a:endParaRPr lang="en-US" altLang="zh-CN" sz="1100" i="0" dirty="0">
              <a:effectLst/>
            </a:endParaRPr>
          </a:p>
          <a:p>
            <a:r>
              <a:rPr lang="zh-CN" altLang="en-US" sz="1100" i="0" dirty="0">
                <a:effectLst/>
              </a:rPr>
              <a:t>「身体操作训练」的最佳进行时机</a:t>
            </a:r>
            <a:endParaRPr lang="zh-CN" altLang="en-US" sz="1100" i="0" dirty="0">
              <a:effectLst/>
            </a:endParaRPr>
          </a:p>
          <a:p>
            <a:r>
              <a:rPr lang="zh-CN" altLang="en-US" sz="1100" i="0" dirty="0">
                <a:effectLst/>
              </a:rPr>
              <a:t>「呼吸」能强化身体连结</a:t>
            </a:r>
            <a:endParaRPr lang="zh-CN" altLang="en-US" sz="1100" i="0" dirty="0">
              <a:effectLst/>
            </a:endParaRPr>
          </a:p>
          <a:p>
            <a:r>
              <a:rPr lang="zh-CN" altLang="en-US" sz="1100" i="0" dirty="0">
                <a:effectLst/>
              </a:rPr>
              <a:t>比起「次数」，更应重视「深度」</a:t>
            </a:r>
            <a:endParaRPr lang="zh-CN" altLang="en-US" sz="1100" i="0" dirty="0">
              <a:effectLst/>
            </a:endParaRPr>
          </a:p>
          <a:p>
            <a:endParaRPr lang="en-US" altLang="zh-CN" sz="1100" i="0" dirty="0">
              <a:effectLst/>
            </a:endParaRPr>
          </a:p>
          <a:p>
            <a:r>
              <a:rPr lang="zh-CN" altLang="en-US" sz="1100" i="0" dirty="0">
                <a:effectLst/>
              </a:rPr>
              <a:t>如何让训练更有效？</a:t>
            </a:r>
            <a:endParaRPr lang="zh-CN" altLang="en-US" sz="1100" i="0" dirty="0">
              <a:effectLst/>
            </a:endParaRPr>
          </a:p>
          <a:p>
            <a:r>
              <a:rPr lang="zh-CN" altLang="en-US" sz="1100" i="0" dirty="0">
                <a:effectLst/>
              </a:rPr>
              <a:t>「螺旋式进阶」将决定明日的表现</a:t>
            </a:r>
            <a:endParaRPr lang="zh-CN" altLang="en-US" sz="1100" i="0" dirty="0">
              <a:effectLst/>
            </a:endParaRPr>
          </a:p>
        </p:txBody>
      </p:sp>
      <p:pic>
        <p:nvPicPr>
          <p:cNvPr id="4" name="图片 3"/>
          <p:cNvPicPr>
            <a:picLocks noChangeAspect="1"/>
          </p:cNvPicPr>
          <p:nvPr/>
        </p:nvPicPr>
        <p:blipFill>
          <a:blip r:embed="rId1"/>
          <a:stretch>
            <a:fillRect/>
          </a:stretch>
        </p:blipFill>
        <p:spPr>
          <a:xfrm>
            <a:off x="548005" y="122555"/>
            <a:ext cx="889000" cy="1292225"/>
          </a:xfrm>
          <a:prstGeom prst="rect">
            <a:avLst/>
          </a:prstGeom>
        </p:spPr>
      </p:pic>
      <p:sp>
        <p:nvSpPr>
          <p:cNvPr id="5" name="角丸四角形 7"/>
          <p:cNvSpPr/>
          <p:nvPr/>
        </p:nvSpPr>
        <p:spPr>
          <a:xfrm>
            <a:off x="2981279" y="161503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40840" y="55245"/>
            <a:ext cx="2122170" cy="1445260"/>
          </a:xfrm>
          <a:prstGeom prst="rect">
            <a:avLst/>
          </a:prstGeom>
          <a:noFill/>
        </p:spPr>
        <p:txBody>
          <a:bodyPr wrap="square" rtlCol="0">
            <a:spAutoFit/>
          </a:bodyPr>
          <a:lstStyle/>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世界</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はコンセプトでできている</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978-4-7612-7842-7</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8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篠﨑友徳</a:t>
            </a:r>
            <a:endParaRPr kumimoji="1" lang="zh-CN"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8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336p  </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8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36195" y="1800860"/>
            <a:ext cx="6746240" cy="8047355"/>
          </a:xfrm>
          <a:prstGeom prst="rect">
            <a:avLst/>
          </a:prstGeom>
          <a:noFill/>
        </p:spPr>
        <p:txBody>
          <a:bodyPr wrap="square" rtlCol="0">
            <a:spAutoFit/>
          </a:bodyPr>
          <a:lstStyle/>
          <a:p>
            <a:r>
              <a:rPr kumimoji="1" lang="zh-CN" altLang="en-US" sz="1100" dirty="0">
                <a:latin typeface="Microsoft YaHei" panose="020B0503020204020204" pitchFamily="34" charset="-122"/>
                <a:ea typeface="Microsoft YaHei" panose="020B0503020204020204" pitchFamily="34" charset="-122"/>
              </a:rPr>
              <a:t>日本</a:t>
            </a:r>
            <a:r>
              <a:rPr kumimoji="1" lang="en-US" altLang="zh-CN" sz="1100" dirty="0">
                <a:latin typeface="Microsoft YaHei" panose="020B0503020204020204" pitchFamily="34" charset="-122"/>
                <a:ea typeface="Microsoft YaHei" panose="020B0503020204020204" pitchFamily="34" charset="-122"/>
              </a:rPr>
              <a:t>100</a:t>
            </a:r>
            <a:r>
              <a:rPr kumimoji="1" lang="zh-CN" altLang="en-US" sz="1100" dirty="0">
                <a:latin typeface="Microsoft YaHei" panose="020B0503020204020204" pitchFamily="34" charset="-122"/>
                <a:ea typeface="Microsoft YaHei" panose="020B0503020204020204" pitchFamily="34" charset="-122"/>
              </a:rPr>
              <a:t>亿销冠的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爆款思维法</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概念思考，把想法变成影响力的方法。普通人也能拥有的高价值思维</a:t>
            </a:r>
            <a:endParaRPr kumimoji="1" lang="zh-CN" altLang="en-US" sz="1100" dirty="0">
              <a:latin typeface="Microsoft YaHei" panose="020B0503020204020204" pitchFamily="34" charset="-122"/>
              <a:ea typeface="Microsoft YaHei" panose="020B0503020204020204" pitchFamily="34" charset="-122"/>
            </a:endParaRPr>
          </a:p>
          <a:p>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本书是一部直指当代创意核心、却适合所有普通读者阅读的实战型思维指南，它并不教你如何</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变聪明</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，而是教你如何改变看待世界的方式，从而彻底改变你创造价值的能力。</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在职场和生活中，许多人都有相似的困惑：明明已经尽力准备，企划资料做得精致，表达也足够认真，但方案却总被评价为</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还可以，但不够打动人</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；有想法却说不清重点，有创意却无法让他人真正理解其价值。这并不是能力不足，而是缺少了一个关键要素</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概念</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作者篠崎友德曾在广告公司任职多年，之后独立创业，参与过汽车、化妆品、食品、饮料、</a:t>
            </a:r>
            <a:r>
              <a:rPr kumimoji="1" lang="en-US" altLang="zh-CN" sz="1100" dirty="0">
                <a:latin typeface="Microsoft YaHei" panose="020B0503020204020204" pitchFamily="34" charset="-122"/>
                <a:ea typeface="Microsoft YaHei" panose="020B0503020204020204" pitchFamily="34" charset="-122"/>
              </a:rPr>
              <a:t>IT</a:t>
            </a:r>
            <a:r>
              <a:rPr kumimoji="1" lang="zh-CN" altLang="en-US" sz="1100" dirty="0">
                <a:latin typeface="Microsoft YaHei" panose="020B0503020204020204" pitchFamily="34" charset="-122"/>
                <a:ea typeface="Microsoft YaHei" panose="020B0503020204020204" pitchFamily="34" charset="-122"/>
              </a:rPr>
              <a:t>、服装、金融、餐饮、公共机构与教育领域等众多行业的品牌与营销项目。他从产品开发阶段参与打造的一款咖啡品牌，在短短几年内成长为年销售额突破</a:t>
            </a:r>
            <a:r>
              <a:rPr kumimoji="1" lang="en-US" altLang="zh-CN" sz="1100" dirty="0">
                <a:latin typeface="Microsoft YaHei" panose="020B0503020204020204" pitchFamily="34" charset="-122"/>
                <a:ea typeface="Microsoft YaHei" panose="020B0503020204020204" pitchFamily="34" charset="-122"/>
              </a:rPr>
              <a:t>100</a:t>
            </a:r>
            <a:r>
              <a:rPr kumimoji="1" lang="zh-CN" altLang="en-US" sz="1100" dirty="0">
                <a:latin typeface="Microsoft YaHei" panose="020B0503020204020204" pitchFamily="34" charset="-122"/>
                <a:ea typeface="Microsoft YaHei" panose="020B0503020204020204" pitchFamily="34" charset="-122"/>
              </a:rPr>
              <a:t>亿日元的现象级产品，并在疫情期间创立餐饮品牌并获颁日本</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优秀设计奖</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。然而，在他看来，这些成绩的根源并不在技巧或创意天赋，而在于他始终坚持的一种思维方式</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概念思考</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在本书中，作者重新定义了</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概念</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这个往往被误解的词。它不是空洞的口号，也不是华丽的包装，而是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贯穿事物始终的一种全新视角</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。一个真正有力量的概念，能让人瞬间在脑海中浮现画面，感受到具体的价值，并不自觉地产生行动冲动。书中通过</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鸡蛋</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的故事作出生动对比：单纯强调</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国产、安全、高品质、好吃</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的鸡蛋，不会让人印象深刻；而</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可以用筷子夹起蛋黄、最适合做蛋拌饭的鸡蛋</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，却会让人一眼记住。这种看似细微的差别，正是影响成败的关键。</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本书并没有停留在理论的层面，而是将</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概念</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拆解为任何人都可以掌握的实用结构。作者指出，真正打动人心的创意并非依赖灵感，而是可以通过一套</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型</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来系统性地产生。读者会在书中逐步理解：一个优质的概念，往往同时描绘了一个值得共鸣的未来图景，清楚地指向</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想要让谁变得更幸福</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，并且拥有区别于常规的视角与价值，同时还具备现实世界中可被验证的理由。这样形成的概念，最终可以被浓缩为一句强有力的表达。</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围绕这一思路，本书引导读者不断训练</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视角切换</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的能力。例如，尝试从他人的立场思考问题，从不同的行业借鉴结构，改变时间与场景的前提，甚至用</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未来的自己</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的视角重新审视日常行为。通过这些具体而高效的方法，原本模糊的创意过程，会逐渐变成可以反复练习的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技术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尤为重要的是，本书并不仅限于商业或职场场景。作者在长期授课实践中发现，那些真正掌握了</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概念思考</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的人，不只是企划变得更有说服力，他们开始能够更好地向他人表达自己的意志，改善与家人和同事的关系，甚至在思考</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自己的人生概念</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时，迈出了全新的职业一步。从</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别人眼中的我</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，到</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我真正想成为的人</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，概念成为了连接自我与世界的桥梁。</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读者还将学习一种极具力量的训练方式：将世界上成功的产品、服务乃至角色进行</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概念拆解</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，从中提炼它们背后的结构逻辑。通过不断练习这种能力，读者将逐渐具备洞察事物本质的眼光，并能快速构建属于自己的表达框架。</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最终，这本书会引导读者思考一个更深层的问题：</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你，希望以怎样的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概念</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被这个世界记住？</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当一个人能够用一句话概括自己的价值、愿景与姿态，他将不再被外界轻易左右，内心也会变得稳定而坚定。作者始终强调，概念并不是束缚，而是一种可以随时调整的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视角</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。正是这种灵活而强大的思维方式，让人不断靠近理想中的自己。</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本书不是一本教你取巧的成功学读物，而是一份能够长期使用的思维工具箱。读完这本书，你得到的，不只是更好的企划能力，更是一种重新理解世界、表达自我、并持续创造影响力的能力。</a:t>
            </a:r>
            <a:endParaRPr kumimoji="1" lang="zh-CN" altLang="en-US" sz="1100"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445770" y="178435"/>
            <a:ext cx="918210" cy="1322070"/>
          </a:xfrm>
          <a:prstGeom prst="rect">
            <a:avLst/>
          </a:prstGeom>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36195" y="113030"/>
            <a:ext cx="6746240" cy="9740265"/>
          </a:xfrm>
          <a:prstGeom prst="rect">
            <a:avLst/>
          </a:prstGeom>
          <a:noFill/>
        </p:spPr>
        <p:txBody>
          <a:bodyPr wrap="square" rtlCol="0">
            <a:spAutoFit/>
          </a:bodyPr>
          <a:lstStyle/>
          <a:p>
            <a:r>
              <a:rPr kumimoji="1" lang="zh-CN" altLang="en-US" sz="1100" dirty="0">
                <a:latin typeface="Microsoft YaHei" panose="020B0503020204020204" pitchFamily="34" charset="-122"/>
                <a:ea typeface="Microsoft YaHei" panose="020B0503020204020204" pitchFamily="34" charset="-122"/>
              </a:rPr>
              <a:t>概念＝「贯穿事物的全新视角」</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那么，</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概念</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究竟是什么呢？</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人们经常把它和</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点子</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企划</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等词混为一谈，但实际上，概念并不是那种</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局部的东西</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用做料理来打比方会更容易理解：</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点子就像</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食材</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，而概念则是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菜单（或者说一道料理本身）</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冰箱里有肉、鱼、蔬菜。</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这些</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食材</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，再怎么优质，如果只是单独放在那里，也不过是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原材料</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而已，并没有真正的意义。</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可是，一旦出现了</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菜单</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，这些食材立刻开始拥有</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意义</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比如，即便是相同的组合</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牛肉</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和</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蔬菜</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和香料与油一起炖煮，就会变成</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咖喱</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以牛肉为主，蔬菜为配角，就是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牛排</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以土豆为主角，混入牛肉末，就变成</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可乐饼</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仅仅因为</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菜单</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的不同，同样的食材就已经变成了完全不同的料理。</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也就是说：</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正是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菜单</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这一视角，赋予了原本只是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食材</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的东西新的价值。</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这和</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点子</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与</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概念</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的关系是一模一样的。换句话说：</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概念</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这一视角，会为原本只是一堆</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点子</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的东西，赋予全新的价值。</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很多人以为点子本身就有价值，其实并不完全正确。</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点子就像食材，单独存在时，并不具备真正的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意义或价值</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真正决定价值的，是你用什么样的概念去看待这些点子。</a:t>
            </a:r>
            <a:endParaRPr kumimoji="1" lang="zh-CN" altLang="en-US" sz="1100" dirty="0">
              <a:latin typeface="Microsoft YaHei" panose="020B0503020204020204" pitchFamily="34" charset="-122"/>
              <a:ea typeface="Microsoft YaHei" panose="020B0503020204020204" pitchFamily="34" charset="-122"/>
            </a:endParaRPr>
          </a:p>
          <a:p>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概念会影响事物</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整体的所有要素</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这里有一个非常重要的关键点：</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菜单</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影响的，并不仅仅是食材本身。</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菜单会影响从</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烹饪开始</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到</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吃完为止</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过程中的一切元素。</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比如，当菜单定为</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牛排</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时：</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应该搭配什么样的饮料更好？</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应该使用什么样的餐具？</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房间的氛围应当如何布置？</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早上吃、下午吃，还是晚上吃更合适？</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如果播放背景音乐，该选什么曲子？</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这些想法都会自然浮现出来。</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也就是说，一旦确定了菜单，所有相关元素就会围绕它，变得</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应该怎么做</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一目了然，整道料理自然具备了完整的统一感。</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概念也是完全一样的。</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一旦确定了概念，事情整体的每一个环节，就都会变得清晰，知道该如何围绕这个概念来进行。</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因此，整个过程就能在一个统一的思考轴线上持续推进。</a:t>
            </a:r>
            <a:endParaRPr kumimoji="1" lang="zh-CN" altLang="en-US" sz="1100" dirty="0">
              <a:latin typeface="Microsoft YaHei" panose="020B0503020204020204" pitchFamily="34" charset="-122"/>
              <a:ea typeface="Microsoft YaHei" panose="020B0503020204020204" pitchFamily="34" charset="-122"/>
            </a:endParaRPr>
          </a:p>
        </p:txBody>
      </p:sp>
      <p:sp>
        <p:nvSpPr>
          <p:cNvPr id="4" name="矩形 3"/>
          <p:cNvSpPr/>
          <p:nvPr/>
        </p:nvSpPr>
        <p:spPr>
          <a:xfrm>
            <a:off x="5814060" y="113030"/>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36195" y="113030"/>
            <a:ext cx="6746240" cy="9401810"/>
          </a:xfrm>
          <a:prstGeom prst="rect">
            <a:avLst/>
          </a:prstGeom>
          <a:noFill/>
        </p:spPr>
        <p:txBody>
          <a:bodyPr wrap="square" rtlCol="0">
            <a:spAutoFit/>
          </a:bodyPr>
          <a:lstStyle/>
          <a:p>
            <a:r>
              <a:rPr kumimoji="1" lang="zh-CN" altLang="en-US" sz="1100" dirty="0">
                <a:latin typeface="Microsoft YaHei" panose="020B0503020204020204" pitchFamily="34" charset="-122"/>
                <a:ea typeface="Microsoft YaHei" panose="020B0503020204020204" pitchFamily="34" charset="-122"/>
              </a:rPr>
              <a:t>定义概念的「两个要素」</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总结前面的内容，概念可以这样定义：</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概念＝贯穿事物的全新视角</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这里的重点只有两个：</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en-US" sz="1100" dirty="0">
                <a:latin typeface="Microsoft YaHei" panose="020B0503020204020204" pitchFamily="34" charset="-122"/>
                <a:ea typeface="Microsoft YaHei" panose="020B0503020204020204" pitchFamily="34" charset="-122"/>
              </a:rPr>
              <a:t>①</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概念必须是一种</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全新的视角</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en-US" altLang="en-US" sz="1100" dirty="0">
                <a:latin typeface="Microsoft YaHei" panose="020B0503020204020204" pitchFamily="34" charset="-122"/>
                <a:ea typeface="Microsoft YaHei" panose="020B0503020204020204" pitchFamily="34" charset="-122"/>
              </a:rPr>
              <a:t>②</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概念必须具备</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一贯性</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首先说</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视角</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这里的视角，指的是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如何从什么角度去看待事物</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同样的对象，只要观察的角度不同，给人的印象和意义就会完全不同，这是我们经常能体会到的。</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比如，这里放着一个苹果：</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如果把它当作</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水果</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来看</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把它视为</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有益健康的食材</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把它看作</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素描对象</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把它理解为</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物理学的象征</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把它视为某家企业的标志符号</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仅仅改变</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看待它的方式</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，这个苹果就会具备完全不同的意义、用途与价值。</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而负责决定这种</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看待角度</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的，就是概念。</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但这还不够。</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概念不仅仅是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视角</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，而是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新的视角</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如果只是重新说一遍所有人早已知道的认知方式，那么它并不能称为概念。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是否具备独创性？</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是否具备意外性？</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是否提出了别人未曾意识到的看法？</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只要满足这一点，就可以说符合了概念的第一个条件。</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接下来是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一贯性</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就像之前</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菜单</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的例子一样，一旦设定了概念，事情整体的各种要素，都会自然围绕这个概念展开，形成统一方向。</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换句话说，概念会赋予所有环节从开始到结束始终不变的统一性。</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例如在商业中，一旦概念确定，就会开始围绕它展开产品或服务的开发。</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产品名称、标志设计、包装风格、广告创意、推广企划</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这些细节层面的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应该如何做</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，都会自然浮现出来。</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当然在判断过程中也会遇到犹豫，但因为有了</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是否符合概念</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这一明确标准，犹豫的时间会大幅缩短。</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正因为如此，概念才会成为贯穿事物整体的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核心轴心</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p:txBody>
      </p:sp>
      <p:sp>
        <p:nvSpPr>
          <p:cNvPr id="4" name="矩形 3"/>
          <p:cNvSpPr/>
          <p:nvPr/>
        </p:nvSpPr>
        <p:spPr>
          <a:xfrm>
            <a:off x="5814060" y="113030"/>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36195" y="113030"/>
            <a:ext cx="6746240" cy="9740265"/>
          </a:xfrm>
          <a:prstGeom prst="rect">
            <a:avLst/>
          </a:prstGeom>
          <a:noFill/>
        </p:spPr>
        <p:txBody>
          <a:bodyPr wrap="square" rtlCol="0">
            <a:spAutoFit/>
          </a:bodyPr>
          <a:lstStyle/>
          <a:p>
            <a:r>
              <a:rPr kumimoji="1" lang="ja-JP"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概念是有</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模板</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a:t>
            </a:r>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前面我们已经讨论了什么是概念，以及优秀概念所共有的特征。本章将正式进入最关键的部分</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如何具体地</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创造</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一个概念。</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本书的目标很明确：希望读者在读完的那一刻起，就能掌握打造好概念的技术。而要做到这一点，我们需要依靠一个设计图</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概念的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模板（型）</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这个模板是从优秀概念的共通点中，提炼出</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构成概念所需的全部条件</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，并以一目了然的方式整理出来的（见书中第</a:t>
            </a:r>
            <a:r>
              <a:rPr kumimoji="1" lang="en-US" altLang="zh-CN" sz="1100" dirty="0">
                <a:latin typeface="Microsoft YaHei" panose="020B0503020204020204" pitchFamily="34" charset="-122"/>
                <a:ea typeface="Microsoft YaHei" panose="020B0503020204020204" pitchFamily="34" charset="-122"/>
              </a:rPr>
              <a:t>144</a:t>
            </a:r>
            <a:r>
              <a:rPr kumimoji="1" lang="zh-CN" altLang="en-US" sz="1100" dirty="0">
                <a:latin typeface="Microsoft YaHei" panose="020B0503020204020204" pitchFamily="34" charset="-122"/>
                <a:ea typeface="Microsoft YaHei" panose="020B0503020204020204" pitchFamily="34" charset="-122"/>
              </a:rPr>
              <a:t>页的图表）。</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这个模板由五个主要要素（</a:t>
            </a:r>
            <a:r>
              <a:rPr kumimoji="1" lang="en-US" altLang="zh-CN" sz="1100" dirty="0">
                <a:latin typeface="Microsoft YaHei" panose="020B0503020204020204" pitchFamily="34" charset="-122"/>
                <a:ea typeface="Microsoft YaHei" panose="020B0503020204020204" pitchFamily="34" charset="-122"/>
              </a:rPr>
              <a:t>STEP</a:t>
            </a:r>
            <a:r>
              <a:rPr kumimoji="1" lang="zh-CN" altLang="en-US" sz="1100" dirty="0">
                <a:latin typeface="Microsoft YaHei" panose="020B0503020204020204" pitchFamily="34" charset="-122"/>
                <a:ea typeface="Microsoft YaHei" panose="020B0503020204020204" pitchFamily="34" charset="-122"/>
              </a:rPr>
              <a:t>）构成：</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STEP1</a:t>
            </a:r>
            <a:r>
              <a:rPr kumimoji="1" lang="zh-CN" altLang="en-US" sz="1100" dirty="0">
                <a:latin typeface="Microsoft YaHei" panose="020B0503020204020204" pitchFamily="34" charset="-122"/>
                <a:ea typeface="Microsoft YaHei" panose="020B0503020204020204" pitchFamily="34" charset="-122"/>
              </a:rPr>
              <a:t>：理想的愿景「</a:t>
            </a:r>
            <a:r>
              <a:rPr kumimoji="1" lang="en-US" altLang="zh-CN" sz="1100" dirty="0">
                <a:latin typeface="Microsoft YaHei" panose="020B0503020204020204" pitchFamily="34" charset="-122"/>
                <a:ea typeface="Microsoft YaHei" panose="020B0503020204020204" pitchFamily="34" charset="-122"/>
              </a:rPr>
              <a:t>VISION</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STEP2</a:t>
            </a:r>
            <a:r>
              <a:rPr kumimoji="1" lang="zh-CN" altLang="en-US" sz="1100" dirty="0">
                <a:latin typeface="Microsoft YaHei" panose="020B0503020204020204" pitchFamily="34" charset="-122"/>
                <a:ea typeface="Microsoft YaHei" panose="020B0503020204020204" pitchFamily="34" charset="-122"/>
              </a:rPr>
              <a:t>：想让谁变得幸福「</a:t>
            </a:r>
            <a:r>
              <a:rPr kumimoji="1" lang="en-US" altLang="zh-CN" sz="1100" dirty="0">
                <a:latin typeface="Microsoft YaHei" panose="020B0503020204020204" pitchFamily="34" charset="-122"/>
                <a:ea typeface="Microsoft YaHei" panose="020B0503020204020204" pitchFamily="34" charset="-122"/>
              </a:rPr>
              <a:t>TARGET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STEP3</a:t>
            </a:r>
            <a:r>
              <a:rPr kumimoji="1" lang="zh-CN" altLang="en-US" sz="1100" dirty="0">
                <a:latin typeface="Microsoft YaHei" panose="020B0503020204020204" pitchFamily="34" charset="-122"/>
                <a:ea typeface="Microsoft YaHei" panose="020B0503020204020204" pitchFamily="34" charset="-122"/>
              </a:rPr>
              <a:t>：新视角与新价值「</a:t>
            </a:r>
            <a:r>
              <a:rPr kumimoji="1" lang="en-US" altLang="zh-CN" sz="1100" dirty="0">
                <a:latin typeface="Microsoft YaHei" panose="020B0503020204020204" pitchFamily="34" charset="-122"/>
                <a:ea typeface="Microsoft YaHei" panose="020B0503020204020204" pitchFamily="34" charset="-122"/>
              </a:rPr>
              <a:t>VIEWPOINT &amp; VALUE</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STEP4</a:t>
            </a:r>
            <a:r>
              <a:rPr kumimoji="1" lang="zh-CN" altLang="en-US" sz="1100" dirty="0">
                <a:latin typeface="Microsoft YaHei" panose="020B0503020204020204" pitchFamily="34" charset="-122"/>
                <a:ea typeface="Microsoft YaHei" panose="020B0503020204020204" pitchFamily="34" charset="-122"/>
              </a:rPr>
              <a:t>：能够实现的理由（机会）「</a:t>
            </a:r>
            <a:r>
              <a:rPr kumimoji="1" lang="en-US" altLang="zh-CN" sz="1100" dirty="0">
                <a:latin typeface="Microsoft YaHei" panose="020B0503020204020204" pitchFamily="34" charset="-122"/>
                <a:ea typeface="Microsoft YaHei" panose="020B0503020204020204" pitchFamily="34" charset="-122"/>
              </a:rPr>
              <a:t>CHANCE</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STEP5</a:t>
            </a:r>
            <a:r>
              <a:rPr kumimoji="1" lang="zh-CN" altLang="en-US" sz="1100" dirty="0">
                <a:latin typeface="Microsoft YaHei" panose="020B0503020204020204" pitchFamily="34" charset="-122"/>
                <a:ea typeface="Microsoft YaHei" panose="020B0503020204020204" pitchFamily="34" charset="-122"/>
              </a:rPr>
              <a:t>：一句话概念「</a:t>
            </a:r>
            <a:r>
              <a:rPr kumimoji="1" lang="en-US" altLang="zh-CN" sz="1100" dirty="0">
                <a:latin typeface="Microsoft YaHei" panose="020B0503020204020204" pitchFamily="34" charset="-122"/>
                <a:ea typeface="Microsoft YaHei" panose="020B0503020204020204" pitchFamily="34" charset="-122"/>
              </a:rPr>
              <a:t>CONCEPT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整个模板的结构是：以概念为核心，四个条件围绕其外圈排列。只要按照顺序，从</a:t>
            </a:r>
            <a:r>
              <a:rPr kumimoji="1" lang="en-US" altLang="zh-CN" sz="1100" dirty="0">
                <a:latin typeface="Microsoft YaHei" panose="020B0503020204020204" pitchFamily="34" charset="-122"/>
                <a:ea typeface="Microsoft YaHei" panose="020B0503020204020204" pitchFamily="34" charset="-122"/>
              </a:rPr>
              <a:t> STEP1 </a:t>
            </a:r>
            <a:r>
              <a:rPr kumimoji="1" lang="zh-CN" altLang="en-US" sz="1100" dirty="0">
                <a:latin typeface="Microsoft YaHei" panose="020B0503020204020204" pitchFamily="34" charset="-122"/>
                <a:ea typeface="Microsoft YaHei" panose="020B0503020204020204" pitchFamily="34" charset="-122"/>
              </a:rPr>
              <a:t>逆时针填到</a:t>
            </a:r>
            <a:r>
              <a:rPr kumimoji="1" lang="en-US" altLang="zh-CN" sz="1100" dirty="0">
                <a:latin typeface="Microsoft YaHei" panose="020B0503020204020204" pitchFamily="34" charset="-122"/>
                <a:ea typeface="Microsoft YaHei" panose="020B0503020204020204" pitchFamily="34" charset="-122"/>
              </a:rPr>
              <a:t> STEP5</a:t>
            </a:r>
            <a:r>
              <a:rPr kumimoji="1" lang="zh-CN" altLang="en-US" sz="1100" dirty="0">
                <a:latin typeface="Microsoft YaHei" panose="020B0503020204020204" pitchFamily="34" charset="-122"/>
                <a:ea typeface="Microsoft YaHei" panose="020B0503020204020204" pitchFamily="34" charset="-122"/>
              </a:rPr>
              <a:t>，就能逐步满足一个好概念必须具备的要素，最终顺利将概念浓缩成一句有力量的表达。</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这个图谱几乎适用于现实世界中所有</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人造的事物</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因为有了这个模板，构思概念的步骤，以及每一步背后需要思考的内容，都变得一目了然。</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而且，只要将市面上流行的产品、成功的服务、热门的品牌套入这个模板，你就能清晰看到它们成功背后的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概念结构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STEP1</a:t>
            </a:r>
            <a:r>
              <a:rPr kumimoji="1" lang="zh-CN" altLang="en-US" sz="1100" dirty="0">
                <a:latin typeface="Microsoft YaHei" panose="020B0503020204020204" pitchFamily="34" charset="-122"/>
                <a:ea typeface="Microsoft YaHei" panose="020B0503020204020204" pitchFamily="34" charset="-122"/>
              </a:rPr>
              <a:t>：理想的愿景（</a:t>
            </a:r>
            <a:r>
              <a:rPr kumimoji="1" lang="en-US" altLang="zh-CN" sz="1100" dirty="0">
                <a:latin typeface="Microsoft YaHei" panose="020B0503020204020204" pitchFamily="34" charset="-122"/>
                <a:ea typeface="Microsoft YaHei" panose="020B0503020204020204" pitchFamily="34" charset="-122"/>
              </a:rPr>
              <a:t>VISION</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现在开始正式进入概念模板的构建。</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首先要填写的条件，就是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理想的愿景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再强调一次：愿景指的是一个现实中尚不存在，但如果实现了，会让世界变得更好的理想未来图景。</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概念的起点，就是你最终想</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把世界变成什么样子</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它会直接成为整个项目的目的与存在意义。</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你希望用这个概念</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改变什么</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达成什么</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，必须首先明确。</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当愿景不模糊，你的概念基础才会坚定。</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未来在做各种判断时，也会因此变得清晰而迅速。</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相反，如果愿景不明确就开始推进事情，往往会增加无用的成本、偏离方向，花费大量时间却容易失败。</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同时，愿景越强，概念也就越强。</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要避免起步就偏离轨道，必须从一开始就构建一个</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好愿景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，这会成为</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好概念</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的根基。</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构建</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好愿景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，有三个关键技巧：</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能够让他人产生共鸣</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愿景的描述必须具备高解析度（足够具体）</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能让人看到一个</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全新的世界</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下面逐条说明。（接下页）</a:t>
            </a:r>
            <a:endParaRPr kumimoji="1" lang="en-US" altLang="zh-CN" sz="1100" dirty="0">
              <a:latin typeface="Microsoft YaHei" panose="020B0503020204020204" pitchFamily="34" charset="-122"/>
              <a:ea typeface="Microsoft YaHei" panose="020B0503020204020204" pitchFamily="34" charset="-122"/>
            </a:endParaRPr>
          </a:p>
        </p:txBody>
      </p:sp>
      <p:sp>
        <p:nvSpPr>
          <p:cNvPr id="4" name="矩形 3"/>
          <p:cNvSpPr/>
          <p:nvPr/>
        </p:nvSpPr>
        <p:spPr>
          <a:xfrm>
            <a:off x="5814060" y="113030"/>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36195" y="1724660"/>
            <a:ext cx="6746240" cy="6015990"/>
          </a:xfrm>
          <a:prstGeom prst="rect">
            <a:avLst/>
          </a:prstGeom>
          <a:noFill/>
        </p:spPr>
        <p:txBody>
          <a:bodyPr wrap="square" rtlCol="0">
            <a:spAutoFit/>
          </a:bodyPr>
          <a:lstStyle/>
          <a:p>
            <a:r>
              <a:rPr kumimoji="1" lang="zh-CN" altLang="en-US" sz="1100" dirty="0">
                <a:latin typeface="Microsoft YaHei" panose="020B0503020204020204" pitchFamily="34" charset="-122"/>
                <a:ea typeface="Microsoft YaHei" panose="020B0503020204020204" pitchFamily="34" charset="-122"/>
              </a:rPr>
              <a:t>技巧</a:t>
            </a:r>
            <a:r>
              <a:rPr kumimoji="1" lang="en-US" altLang="zh-CN" sz="1100" dirty="0">
                <a:latin typeface="Microsoft YaHei" panose="020B0503020204020204" pitchFamily="34" charset="-122"/>
                <a:ea typeface="Microsoft YaHei" panose="020B0503020204020204" pitchFamily="34" charset="-122"/>
              </a:rPr>
              <a:t>1</a:t>
            </a:r>
            <a:r>
              <a:rPr kumimoji="1" lang="zh-CN" altLang="en-US" sz="1100" dirty="0">
                <a:latin typeface="Microsoft YaHei" panose="020B0503020204020204" pitchFamily="34" charset="-122"/>
                <a:ea typeface="Microsoft YaHei" panose="020B0503020204020204" pitchFamily="34" charset="-122"/>
              </a:rPr>
              <a:t>：描绘一个</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他人也能共鸣</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的愿景</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任何成功，都不是一个人能完成的。</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因为只有有人愿意与你同行，愿意为你的理念付费，你的愿景才有可能被实现。</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因此，愿景最重要的前提，是能让他人产生共鸣。</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要做到这一点，你必须能用真实、具体的语言描述出你</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打心底里渴望实现的理想世界</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不过，需要注意的是，一些看似具体的目标</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例如</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提高销售额</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扩大规模</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并不是愿景，那只是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数值目标</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把现状简单放大或改善，并不会让他人产生共鸣。</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愿景必须超越现实，是你对</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更远处那个世界</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的描绘。</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关键是：</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你能否用只属于你的语言，把那个理想世界描述得让别人也想看见。</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例如：</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以</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找到理想工作场所的求职服务</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为例，我们看一个对比：</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en-US" sz="1100" dirty="0">
                <a:latin typeface="Microsoft YaHei" panose="020B0503020204020204" pitchFamily="34" charset="-122"/>
                <a:ea typeface="Microsoft YaHei" panose="020B0503020204020204" pitchFamily="34" charset="-122"/>
              </a:rPr>
              <a:t>❌</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打造一个能让用户找到比现在更有成就感的工作场所的求职服务。</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en-US" altLang="en-US" sz="1100" dirty="0">
                <a:latin typeface="Microsoft YaHei" panose="020B0503020204020204" pitchFamily="34" charset="-122"/>
                <a:ea typeface="Microsoft YaHei" panose="020B0503020204020204" pitchFamily="34" charset="-122"/>
              </a:rPr>
              <a:t>⭕</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创造一个让工作不只是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成就感</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，而是能成为</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人生意义</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的世界。</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看见差别了吗？</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前者只是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现实的改进版</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，而后者重新定义了</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工作意味着什么</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，提出了新的价值观。</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看到这个愿景的人，会自然想象：</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工作成为人生意义的世界是什么样？</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并且会产生情感的共鸣：</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如果我也能这样就好了。</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这就是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好愿景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的力量。</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它不仅展示团队的目标，更能创造一种</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想与之同行</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的吸引力。</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好愿景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是能吸引人、激发人、带动人的语言。</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是一种具备共感力、能把所有人卷入同一方向的能量。</a:t>
            </a:r>
            <a:endParaRPr kumimoji="1" lang="zh-CN" altLang="en-US" sz="1100" dirty="0">
              <a:latin typeface="Microsoft YaHei" panose="020B0503020204020204" pitchFamily="34" charset="-122"/>
              <a:ea typeface="Microsoft YaHei" panose="020B0503020204020204" pitchFamily="34" charset="-122"/>
            </a:endParaRPr>
          </a:p>
        </p:txBody>
      </p:sp>
      <p:sp>
        <p:nvSpPr>
          <p:cNvPr id="4" name="矩形 3"/>
          <p:cNvSpPr/>
          <p:nvPr/>
        </p:nvSpPr>
        <p:spPr>
          <a:xfrm>
            <a:off x="4039870" y="734060"/>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
        <p:nvSpPr>
          <p:cNvPr id="6" name="テキスト ボックス 5"/>
          <p:cNvSpPr txBox="1"/>
          <p:nvPr/>
        </p:nvSpPr>
        <p:spPr>
          <a:xfrm>
            <a:off x="1640840" y="55245"/>
            <a:ext cx="2122170" cy="1445260"/>
          </a:xfrm>
          <a:prstGeom prst="rect">
            <a:avLst/>
          </a:prstGeom>
          <a:noFill/>
        </p:spPr>
        <p:txBody>
          <a:bodyPr wrap="square" rtlCol="0">
            <a:spAutoFit/>
          </a:bodyPr>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世界</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はコンセプトでできている</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978-4-7612-7842-7</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8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篠﨑友徳</a:t>
            </a:r>
            <a:endParaRPr kumimoji="1" lang="zh-CN"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8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336p  </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8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图片 1"/>
          <p:cNvPicPr>
            <a:picLocks noChangeAspect="1"/>
          </p:cNvPicPr>
          <p:nvPr/>
        </p:nvPicPr>
        <p:blipFill>
          <a:blip r:embed="rId1"/>
          <a:stretch>
            <a:fillRect/>
          </a:stretch>
        </p:blipFill>
        <p:spPr>
          <a:xfrm>
            <a:off x="445770" y="178435"/>
            <a:ext cx="918210" cy="1322070"/>
          </a:xfrm>
          <a:prstGeom prst="rect">
            <a:avLst/>
          </a:prstGeom>
        </p:spPr>
      </p:pic>
      <p:pic>
        <p:nvPicPr>
          <p:cNvPr id="3" name="图片 2"/>
          <p:cNvPicPr>
            <a:picLocks noChangeAspect="1"/>
          </p:cNvPicPr>
          <p:nvPr/>
        </p:nvPicPr>
        <p:blipFill>
          <a:blip r:embed="rId2"/>
          <a:stretch>
            <a:fillRect/>
          </a:stretch>
        </p:blipFill>
        <p:spPr>
          <a:xfrm>
            <a:off x="3677920" y="7934960"/>
            <a:ext cx="2286635" cy="1708150"/>
          </a:xfrm>
          <a:prstGeom prst="rect">
            <a:avLst/>
          </a:prstGeom>
        </p:spPr>
      </p:pic>
      <p:pic>
        <p:nvPicPr>
          <p:cNvPr id="5" name="图片 4"/>
          <p:cNvPicPr>
            <a:picLocks noChangeAspect="1"/>
          </p:cNvPicPr>
          <p:nvPr/>
        </p:nvPicPr>
        <p:blipFill>
          <a:blip r:embed="rId3"/>
          <a:stretch>
            <a:fillRect/>
          </a:stretch>
        </p:blipFill>
        <p:spPr>
          <a:xfrm>
            <a:off x="588010" y="7964805"/>
            <a:ext cx="2312035" cy="1800860"/>
          </a:xfrm>
          <a:prstGeom prst="rect">
            <a:avLst/>
          </a:prstGeom>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36195" y="1724660"/>
            <a:ext cx="6746240" cy="7031990"/>
          </a:xfrm>
          <a:prstGeom prst="rect">
            <a:avLst/>
          </a:prstGeom>
          <a:noFill/>
        </p:spPr>
        <p:txBody>
          <a:bodyPr wrap="square" rtlCol="0">
            <a:spAutoFit/>
          </a:bodyPr>
          <a:lstStyle/>
          <a:p>
            <a:r>
              <a:rPr kumimoji="1" lang="en-US" altLang="zh-CN" sz="1100" dirty="0">
                <a:latin typeface="Microsoft YaHei" panose="020B0503020204020204" pitchFamily="34" charset="-122"/>
                <a:ea typeface="Microsoft YaHei" panose="020B0503020204020204" pitchFamily="34" charset="-122"/>
              </a:rPr>
              <a:t>1</a:t>
            </a:r>
            <a:r>
              <a:rPr kumimoji="1" lang="zh-CN" altLang="en-US" sz="1100" dirty="0">
                <a:latin typeface="Microsoft YaHei" panose="020B0503020204020204" pitchFamily="34" charset="-122"/>
                <a:ea typeface="Microsoft YaHei" panose="020B0503020204020204" pitchFamily="34" charset="-122"/>
              </a:rPr>
              <a:t>｜「进化型」概念</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第一种是「进化型」概念。</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这是一种让既有常识进化到下一个阶段的概念表达方式。</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基本结构是：</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从「进化前的价值」</a:t>
            </a:r>
            <a:r>
              <a:rPr kumimoji="1" lang="en-US" altLang="zh-CN" sz="1100" dirty="0">
                <a:latin typeface="Microsoft YaHei" panose="020B0503020204020204" pitchFamily="34" charset="-122"/>
                <a:ea typeface="Microsoft YaHei" panose="020B0503020204020204" pitchFamily="34" charset="-122"/>
              </a:rPr>
              <a:t> </a:t>
            </a:r>
            <a:r>
              <a:rPr kumimoji="1" lang="en-US" altLang="en-US" sz="1100" dirty="0">
                <a:latin typeface="Microsoft YaHei" panose="020B0503020204020204" pitchFamily="34" charset="-122"/>
                <a:ea typeface="Microsoft YaHei" panose="020B0503020204020204" pitchFamily="34" charset="-122"/>
              </a:rPr>
              <a:t>→</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到「进化后的价值」</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构建方法也非常简单：</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在「进化前的价值」中填入</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当下已经被认可的价值</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在「进化后的价值」中填入</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让人感到兴奋、期待的价值</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通过这种方式，读者会感受到，这个概念所要实现的变化，并不是简单的改良或升级，而是颠覆常识的进化，而且隐约能让人感受到其中蕴藏着故事。</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例如前面提到的：</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从「有工作成就感」到「人生意义」，</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这正是典型的「进化型」概念。</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它先提出一个当前已被广泛认可的价值</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不把工作当作义务，而是拥有充实感的职场</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接着又提出令人心动的全新价值</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工作与人生重合，成为人生意义的一部分</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通过展现</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已有价值不断进化为令人心动的新价值</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的过程，强烈地传达了一个信息：</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工作不再只是为了赚钱，而是进化为忠于自我、活出自我的人生时间。</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其他进化型概念示例：</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沐浴露的概念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洗身体，不再只是清洁，而是变成重新认识自己、学会爱自己的时间。</a:t>
            </a:r>
            <a:endParaRPr kumimoji="1" lang="zh-CN" altLang="en-US" sz="1100" dirty="0">
              <a:latin typeface="Microsoft YaHei" panose="020B0503020204020204" pitchFamily="34" charset="-122"/>
              <a:ea typeface="Microsoft YaHei" panose="020B0503020204020204" pitchFamily="34" charset="-122"/>
            </a:endParaRPr>
          </a:p>
          <a:p>
            <a:r>
              <a:rPr kumimoji="1" lang="en-US" altLang="en-US" sz="1100" dirty="0">
                <a:latin typeface="Microsoft YaHei" panose="020B0503020204020204" pitchFamily="34" charset="-122"/>
                <a:ea typeface="Microsoft YaHei" panose="020B0503020204020204" pitchFamily="34" charset="-122"/>
              </a:rPr>
              <a:t>↓</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从「清洁」进化为「自信」</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青年旅社（</a:t>
            </a:r>
            <a:r>
              <a:rPr kumimoji="1" lang="en-US" altLang="zh-CN" sz="1100" dirty="0">
                <a:latin typeface="Microsoft YaHei" panose="020B0503020204020204" pitchFamily="34" charset="-122"/>
                <a:ea typeface="Microsoft YaHei" panose="020B0503020204020204" pitchFamily="34" charset="-122"/>
              </a:rPr>
              <a:t>Hostel</a:t>
            </a:r>
            <a:r>
              <a:rPr kumimoji="1" lang="zh-CN" altLang="en-US" sz="1100" dirty="0">
                <a:latin typeface="Microsoft YaHei" panose="020B0503020204020204" pitchFamily="34" charset="-122"/>
                <a:ea typeface="Microsoft YaHei" panose="020B0503020204020204" pitchFamily="34" charset="-122"/>
              </a:rPr>
              <a:t>）的概念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住宿不再只是睡觉的地方，而是通过人与人的相遇和当地体验，让时间变得有价值。</a:t>
            </a:r>
            <a:endParaRPr kumimoji="1" lang="zh-CN" altLang="en-US" sz="1100" dirty="0">
              <a:latin typeface="Microsoft YaHei" panose="020B0503020204020204" pitchFamily="34" charset="-122"/>
              <a:ea typeface="Microsoft YaHei" panose="020B0503020204020204" pitchFamily="34" charset="-122"/>
            </a:endParaRPr>
          </a:p>
          <a:p>
            <a:r>
              <a:rPr kumimoji="1" lang="en-US" altLang="en-US" sz="1100" dirty="0">
                <a:latin typeface="Microsoft YaHei" panose="020B0503020204020204" pitchFamily="34" charset="-122"/>
                <a:ea typeface="Microsoft YaHei" panose="020B0503020204020204" pitchFamily="34" charset="-122"/>
              </a:rPr>
              <a:t>↓</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从「住宿的地方」进化为「相遇的地方」</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食品的概念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美味，不只是味觉享受，而是进化为创造笑容的时间。</a:t>
            </a:r>
            <a:endParaRPr kumimoji="1" lang="zh-CN" altLang="en-US" sz="1100" dirty="0">
              <a:latin typeface="Microsoft YaHei" panose="020B0503020204020204" pitchFamily="34" charset="-122"/>
              <a:ea typeface="Microsoft YaHei" panose="020B0503020204020204" pitchFamily="34" charset="-122"/>
            </a:endParaRPr>
          </a:p>
        </p:txBody>
      </p:sp>
      <p:sp>
        <p:nvSpPr>
          <p:cNvPr id="4" name="矩形 3"/>
          <p:cNvSpPr/>
          <p:nvPr/>
        </p:nvSpPr>
        <p:spPr>
          <a:xfrm>
            <a:off x="4039870" y="734060"/>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
        <p:nvSpPr>
          <p:cNvPr id="6" name="テキスト ボックス 5"/>
          <p:cNvSpPr txBox="1"/>
          <p:nvPr/>
        </p:nvSpPr>
        <p:spPr>
          <a:xfrm>
            <a:off x="1640840" y="55245"/>
            <a:ext cx="2122170" cy="1445260"/>
          </a:xfrm>
          <a:prstGeom prst="rect">
            <a:avLst/>
          </a:prstGeom>
          <a:noFill/>
        </p:spPr>
        <p:txBody>
          <a:bodyPr wrap="square" rtlCol="0">
            <a:spAutoFit/>
          </a:bodyPr>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世界</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はコンセプトでできている</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978-4-7612-7842-7</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8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篠﨑友徳</a:t>
            </a:r>
            <a:endParaRPr kumimoji="1" lang="zh-CN"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8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336p  </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8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图片 1"/>
          <p:cNvPicPr>
            <a:picLocks noChangeAspect="1"/>
          </p:cNvPicPr>
          <p:nvPr/>
        </p:nvPicPr>
        <p:blipFill>
          <a:blip r:embed="rId1"/>
          <a:stretch>
            <a:fillRect/>
          </a:stretch>
        </p:blipFill>
        <p:spPr>
          <a:xfrm>
            <a:off x="445770" y="178435"/>
            <a:ext cx="918210" cy="1322070"/>
          </a:xfrm>
          <a:prstGeom prst="rect">
            <a:avLst/>
          </a:prstGeom>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36195" y="1724660"/>
            <a:ext cx="6746240" cy="7370445"/>
          </a:xfrm>
          <a:prstGeom prst="rect">
            <a:avLst/>
          </a:prstGeom>
          <a:noFill/>
        </p:spPr>
        <p:txBody>
          <a:bodyPr wrap="square" rtlCol="0">
            <a:spAutoFit/>
          </a:bodyPr>
          <a:lstStyle/>
          <a:p>
            <a:r>
              <a:rPr kumimoji="1" lang="en-US" altLang="zh-CN" sz="1100" dirty="0">
                <a:latin typeface="Microsoft YaHei" panose="020B0503020204020204" pitchFamily="34" charset="-122"/>
                <a:ea typeface="Microsoft YaHei" panose="020B0503020204020204" pitchFamily="34" charset="-122"/>
              </a:rPr>
              <a:t>2</a:t>
            </a:r>
            <a:r>
              <a:rPr kumimoji="1" lang="zh-CN" altLang="en-US" sz="1100" dirty="0">
                <a:latin typeface="Microsoft YaHei" panose="020B0503020204020204" pitchFamily="34" charset="-122"/>
                <a:ea typeface="Microsoft YaHei" panose="020B0503020204020204" pitchFamily="34" charset="-122"/>
              </a:rPr>
              <a:t>｜「逆转型」概念</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第二种是「逆转型」概念。</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这是将既有常识彻底翻转到相反方向的一种概念表达方式。</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因为它会颠覆人们原本理所当然的认知，所以具有极强的冲击力。</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基本结构为：</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将「正向价值」转化为「反向价值」</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使用方法是：</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在「正向价值」中填入</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普遍被视为有价值的东西</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再在「反向价值」中，填入与前者完全相反方向的新价值。</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这样就能给人带来一种强烈的感觉：</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这个概念所追求的变化，是与过去价值体系</a:t>
            </a:r>
            <a:r>
              <a:rPr kumimoji="1" lang="en-US" altLang="zh-CN" sz="1100" dirty="0">
                <a:latin typeface="Microsoft YaHei" panose="020B0503020204020204" pitchFamily="34" charset="-122"/>
                <a:ea typeface="Microsoft YaHei" panose="020B0503020204020204" pitchFamily="34" charset="-122"/>
              </a:rPr>
              <a:t>180</a:t>
            </a:r>
            <a:r>
              <a:rPr kumimoji="1" lang="zh-CN" altLang="en-US" sz="1100" dirty="0">
                <a:latin typeface="Microsoft YaHei" panose="020B0503020204020204" pitchFamily="34" charset="-122"/>
                <a:ea typeface="Microsoft YaHei" panose="020B0503020204020204" pitchFamily="34" charset="-122"/>
              </a:rPr>
              <a:t>度相反的全新世界。</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例如：</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把「学习」变成「玩」，就是典型的「逆转型」概念。</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一般人对学习的认知是：</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学习就是要认真努力，越辛苦越能提升能力。</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而「逆转型」概念则提出了新的视角：</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通过玩乐来学习，学习动机会增强，能力反而会更快成长。</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借由这种</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将既有价值</a:t>
            </a:r>
            <a:r>
              <a:rPr kumimoji="1" lang="en-US" altLang="zh-CN" sz="1100" dirty="0">
                <a:latin typeface="Microsoft YaHei" panose="020B0503020204020204" pitchFamily="34" charset="-122"/>
                <a:ea typeface="Microsoft YaHei" panose="020B0503020204020204" pitchFamily="34" charset="-122"/>
              </a:rPr>
              <a:t>180</a:t>
            </a:r>
            <a:r>
              <a:rPr kumimoji="1" lang="zh-CN" altLang="en-US" sz="1100" dirty="0">
                <a:latin typeface="Microsoft YaHei" panose="020B0503020204020204" pitchFamily="34" charset="-122"/>
                <a:ea typeface="Microsoft YaHei" panose="020B0503020204020204" pitchFamily="34" charset="-122"/>
              </a:rPr>
              <a:t>度翻转</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的表达方式，可以传达出这样一个信息：</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学习并不只是枯燥的努力，通过另一个角度，玩乐同样可以孕育真正的成长。</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其他逆转型概念示例：</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化妆品的概念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衰老不是衰退，而是换个角度来看，是从</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年轻的束缚</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中解放出来的美。</a:t>
            </a:r>
            <a:endParaRPr kumimoji="1" lang="zh-CN" altLang="en-US" sz="1100" dirty="0">
              <a:latin typeface="Microsoft YaHei" panose="020B0503020204020204" pitchFamily="34" charset="-122"/>
              <a:ea typeface="Microsoft YaHei" panose="020B0503020204020204" pitchFamily="34" charset="-122"/>
            </a:endParaRPr>
          </a:p>
          <a:p>
            <a:r>
              <a:rPr kumimoji="1" lang="en-US" altLang="en-US" sz="1100" dirty="0">
                <a:latin typeface="Microsoft YaHei" panose="020B0503020204020204" pitchFamily="34" charset="-122"/>
                <a:ea typeface="Microsoft YaHei" panose="020B0503020204020204" pitchFamily="34" charset="-122"/>
              </a:rPr>
              <a:t>↓</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从「老去」到「美」</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清凉饮料的概念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汗水不是令人不快的废物，而是从反向来看，是身体真正需要排出的重要成分。</a:t>
            </a:r>
            <a:endParaRPr kumimoji="1" lang="zh-CN" altLang="en-US" sz="1100" dirty="0">
              <a:latin typeface="Microsoft YaHei" panose="020B0503020204020204" pitchFamily="34" charset="-122"/>
              <a:ea typeface="Microsoft YaHei" panose="020B0503020204020204" pitchFamily="34" charset="-122"/>
            </a:endParaRPr>
          </a:p>
          <a:p>
            <a:r>
              <a:rPr kumimoji="1" lang="en-US" altLang="en-US" sz="1100" dirty="0">
                <a:latin typeface="Microsoft YaHei" panose="020B0503020204020204" pitchFamily="34" charset="-122"/>
                <a:ea typeface="Microsoft YaHei" panose="020B0503020204020204" pitchFamily="34" charset="-122"/>
              </a:rPr>
              <a:t>↓</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从「汗水」到「补给型」功能饮料</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家电的概念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家务不只是必须完成的义务，而是换个角度来看，是一种感受生活美学的时间。</a:t>
            </a:r>
            <a:endParaRPr kumimoji="1" lang="zh-CN" altLang="en-US" sz="1100" dirty="0">
              <a:latin typeface="Microsoft YaHei" panose="020B0503020204020204" pitchFamily="34" charset="-122"/>
              <a:ea typeface="Microsoft YaHei" panose="020B0503020204020204" pitchFamily="34" charset="-122"/>
            </a:endParaRPr>
          </a:p>
          <a:p>
            <a:r>
              <a:rPr kumimoji="1" lang="en-US" altLang="en-US" sz="1100" dirty="0">
                <a:latin typeface="Microsoft YaHei" panose="020B0503020204020204" pitchFamily="34" charset="-122"/>
                <a:ea typeface="Microsoft YaHei" panose="020B0503020204020204" pitchFamily="34" charset="-122"/>
              </a:rPr>
              <a:t>↓</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让「家务」变成「时尚体验」的智能家电</a:t>
            </a:r>
            <a:endParaRPr kumimoji="1" lang="zh-CN" altLang="en-US" sz="1100" dirty="0">
              <a:latin typeface="Microsoft YaHei" panose="020B0503020204020204" pitchFamily="34" charset="-122"/>
              <a:ea typeface="Microsoft YaHei" panose="020B0503020204020204" pitchFamily="34" charset="-122"/>
            </a:endParaRPr>
          </a:p>
        </p:txBody>
      </p:sp>
      <p:sp>
        <p:nvSpPr>
          <p:cNvPr id="4" name="矩形 3"/>
          <p:cNvSpPr/>
          <p:nvPr/>
        </p:nvSpPr>
        <p:spPr>
          <a:xfrm>
            <a:off x="4039870" y="734060"/>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
        <p:nvSpPr>
          <p:cNvPr id="6" name="テキスト ボックス 5"/>
          <p:cNvSpPr txBox="1"/>
          <p:nvPr/>
        </p:nvSpPr>
        <p:spPr>
          <a:xfrm>
            <a:off x="1640840" y="55245"/>
            <a:ext cx="2122170" cy="1445260"/>
          </a:xfrm>
          <a:prstGeom prst="rect">
            <a:avLst/>
          </a:prstGeom>
          <a:noFill/>
        </p:spPr>
        <p:txBody>
          <a:bodyPr wrap="square" rtlCol="0">
            <a:spAutoFit/>
          </a:bodyPr>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世界</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はコンセプトでできている</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978-4-7612-7842-7</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8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篠﨑友徳</a:t>
            </a:r>
            <a:endParaRPr kumimoji="1" lang="zh-CN"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8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336p  </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8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图片 1"/>
          <p:cNvPicPr>
            <a:picLocks noChangeAspect="1"/>
          </p:cNvPicPr>
          <p:nvPr/>
        </p:nvPicPr>
        <p:blipFill>
          <a:blip r:embed="rId1"/>
          <a:stretch>
            <a:fillRect/>
          </a:stretch>
        </p:blipFill>
        <p:spPr>
          <a:xfrm>
            <a:off x="445770" y="178435"/>
            <a:ext cx="918210" cy="1322070"/>
          </a:xfrm>
          <a:prstGeom prst="rect">
            <a:avLst/>
          </a:prstGeom>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36195" y="1724660"/>
            <a:ext cx="6746240" cy="8216900"/>
          </a:xfrm>
          <a:prstGeom prst="rect">
            <a:avLst/>
          </a:prstGeom>
          <a:noFill/>
        </p:spPr>
        <p:txBody>
          <a:bodyPr wrap="square" rtlCol="0">
            <a:spAutoFit/>
          </a:bodyPr>
          <a:lstStyle/>
          <a:p>
            <a:r>
              <a:rPr kumimoji="1" lang="zh-CN" altLang="en-US" sz="1100" dirty="0">
                <a:latin typeface="Microsoft YaHei" panose="020B0503020204020204" pitchFamily="34" charset="-122"/>
                <a:ea typeface="Microsoft YaHei" panose="020B0503020204020204" pitchFamily="34" charset="-122"/>
              </a:rPr>
              <a:t>前言</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只要掌握「概念思维」，人生将彻底改变！</a:t>
            </a:r>
            <a:endParaRPr kumimoji="1" lang="zh-CN" altLang="en-US" sz="1100" dirty="0">
              <a:latin typeface="Microsoft YaHei" panose="020B0503020204020204" pitchFamily="34" charset="-122"/>
              <a:ea typeface="Microsoft YaHei" panose="020B0503020204020204" pitchFamily="34" charset="-122"/>
            </a:endParaRPr>
          </a:p>
          <a:p>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第</a:t>
            </a:r>
            <a:r>
              <a:rPr kumimoji="1" lang="en-US" altLang="zh-CN" sz="1100" dirty="0">
                <a:latin typeface="Microsoft YaHei" panose="020B0503020204020204" pitchFamily="34" charset="-122"/>
                <a:ea typeface="Microsoft YaHei" panose="020B0503020204020204" pitchFamily="34" charset="-122"/>
              </a:rPr>
              <a:t>1</a:t>
            </a:r>
            <a:r>
              <a:rPr kumimoji="1" lang="zh-CN" altLang="en-US" sz="1100" dirty="0">
                <a:latin typeface="Microsoft YaHei" panose="020B0503020204020204" pitchFamily="34" charset="-122"/>
                <a:ea typeface="Microsoft YaHei" panose="020B0503020204020204" pitchFamily="34" charset="-122"/>
              </a:rPr>
              <a:t>章</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为什么你的创意总是被说「差一点」？</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即使你讲得再热情、资料做得再漂亮，提案却始终无法打动人心的原因</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有了概念，就能产生具体画面，真正击中人心</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概念＝「贯穿事物始终的全新视角」</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概念会影响事物整体的所有构成要素</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定义概念的「两个关键要素」</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没有概念就推进事情，其实非常可惜！</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能引发共鸣、驱动行动的概念是有「固定模式」的</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只要套用这个「模式」，任何人都能立刻创造出概念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概念拥有彻底改变人生的力量</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第</a:t>
            </a:r>
            <a:r>
              <a:rPr kumimoji="1" lang="en-US" altLang="zh-CN" sz="1100" dirty="0">
                <a:latin typeface="Microsoft YaHei" panose="020B0503020204020204" pitchFamily="34" charset="-122"/>
                <a:ea typeface="Microsoft YaHei" panose="020B0503020204020204" pitchFamily="34" charset="-122"/>
              </a:rPr>
              <a:t>1</a:t>
            </a:r>
            <a:r>
              <a:rPr kumimoji="1" lang="zh-CN" altLang="en-US" sz="1100" dirty="0">
                <a:latin typeface="Microsoft YaHei" panose="020B0503020204020204" pitchFamily="34" charset="-122"/>
                <a:ea typeface="Microsoft YaHei" panose="020B0503020204020204" pitchFamily="34" charset="-122"/>
              </a:rPr>
              <a:t>章总结</a:t>
            </a:r>
            <a:endParaRPr kumimoji="1" lang="zh-CN" altLang="en-US" sz="1100" dirty="0">
              <a:latin typeface="Microsoft YaHei" panose="020B0503020204020204" pitchFamily="34" charset="-122"/>
              <a:ea typeface="Microsoft YaHei" panose="020B0503020204020204" pitchFamily="34" charset="-122"/>
            </a:endParaRPr>
          </a:p>
          <a:p>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第</a:t>
            </a:r>
            <a:r>
              <a:rPr kumimoji="1" lang="en-US" altLang="zh-CN" sz="1100" dirty="0">
                <a:latin typeface="Microsoft YaHei" panose="020B0503020204020204" pitchFamily="34" charset="-122"/>
                <a:ea typeface="Microsoft YaHei" panose="020B0503020204020204" pitchFamily="34" charset="-122"/>
              </a:rPr>
              <a:t>2</a:t>
            </a:r>
            <a:r>
              <a:rPr kumimoji="1" lang="zh-CN" altLang="en-US" sz="1100" dirty="0">
                <a:latin typeface="Microsoft YaHei" panose="020B0503020204020204" pitchFamily="34" charset="-122"/>
                <a:ea typeface="Microsoft YaHei" panose="020B0503020204020204" pitchFamily="34" charset="-122"/>
              </a:rPr>
              <a:t>章</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「好概念」到底是什么？</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所谓概念究竟是什么？</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好概念的特征</a:t>
            </a:r>
            <a:r>
              <a:rPr kumimoji="1" lang="en-US" altLang="en-US" sz="1100" dirty="0">
                <a:latin typeface="Microsoft YaHei" panose="020B0503020204020204" pitchFamily="34" charset="-122"/>
                <a:ea typeface="Microsoft YaHei" panose="020B0503020204020204" pitchFamily="34" charset="-122"/>
              </a:rPr>
              <a:t>①</a:t>
            </a:r>
            <a:r>
              <a:rPr kumimoji="1" lang="zh-CN" altLang="en-US" sz="1100" dirty="0">
                <a:latin typeface="Microsoft YaHei" panose="020B0503020204020204" pitchFamily="34" charset="-122"/>
                <a:ea typeface="Microsoft YaHei" panose="020B0503020204020204" pitchFamily="34" charset="-122"/>
              </a:rPr>
              <a:t>：概念是赋予事物「新价值」的视角</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好概念的特征</a:t>
            </a:r>
            <a:r>
              <a:rPr kumimoji="1" lang="en-US" altLang="en-US" sz="1100" dirty="0">
                <a:latin typeface="Microsoft YaHei" panose="020B0503020204020204" pitchFamily="34" charset="-122"/>
                <a:ea typeface="Microsoft YaHei" panose="020B0503020204020204" pitchFamily="34" charset="-122"/>
              </a:rPr>
              <a:t>②</a:t>
            </a:r>
            <a:r>
              <a:rPr kumimoji="1" lang="zh-CN" altLang="en-US" sz="1100" dirty="0">
                <a:latin typeface="Microsoft YaHei" panose="020B0503020204020204" pitchFamily="34" charset="-122"/>
                <a:ea typeface="Microsoft YaHei" panose="020B0503020204020204" pitchFamily="34" charset="-122"/>
              </a:rPr>
              <a:t>：概念具有「一致性」</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没有任何时代比现在更容易因为「有没有概念」而拉开差距</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是否具备概念，决定能否成为爆款</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改变常识的「颠覆者们」的概念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代表案例：</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概念</a:t>
            </a:r>
            <a:r>
              <a:rPr kumimoji="1" lang="en-US" altLang="en-US" sz="1100" dirty="0">
                <a:latin typeface="Microsoft YaHei" panose="020B0503020204020204" pitchFamily="34" charset="-122"/>
                <a:ea typeface="Microsoft YaHei" panose="020B0503020204020204" pitchFamily="34" charset="-122"/>
              </a:rPr>
              <a:t>①</a:t>
            </a:r>
            <a:r>
              <a:rPr kumimoji="1" lang="en-US" altLang="zh-CN" sz="1100" dirty="0">
                <a:latin typeface="Microsoft YaHei" panose="020B0503020204020204" pitchFamily="34" charset="-122"/>
                <a:ea typeface="Microsoft YaHei" panose="020B0503020204020204" pitchFamily="34" charset="-122"/>
              </a:rPr>
              <a:t> Apple</a:t>
            </a:r>
            <a:r>
              <a:rPr kumimoji="1" lang="zh-CN" altLang="en-US" sz="1100" dirty="0">
                <a:latin typeface="Microsoft YaHei" panose="020B0503020204020204" pitchFamily="34" charset="-122"/>
                <a:ea typeface="Microsoft YaHei" panose="020B0503020204020204" pitchFamily="34" charset="-122"/>
              </a:rPr>
              <a:t>：「让科技更贴近人」</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概念</a:t>
            </a:r>
            <a:r>
              <a:rPr kumimoji="1" lang="en-US" altLang="en-US" sz="1100" dirty="0">
                <a:latin typeface="Microsoft YaHei" panose="020B0503020204020204" pitchFamily="34" charset="-122"/>
                <a:ea typeface="Microsoft YaHei" panose="020B0503020204020204" pitchFamily="34" charset="-122"/>
              </a:rPr>
              <a:t>②</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星巴克：「第三空间」</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概念</a:t>
            </a:r>
            <a:r>
              <a:rPr kumimoji="1" lang="en-US" altLang="en-US" sz="1100" dirty="0">
                <a:latin typeface="Microsoft YaHei" panose="020B0503020204020204" pitchFamily="34" charset="-122"/>
                <a:ea typeface="Microsoft YaHei" panose="020B0503020204020204" pitchFamily="34" charset="-122"/>
              </a:rPr>
              <a:t>③</a:t>
            </a:r>
            <a:r>
              <a:rPr kumimoji="1" lang="en-US" altLang="zh-CN" sz="1100" dirty="0">
                <a:latin typeface="Microsoft YaHei" panose="020B0503020204020204" pitchFamily="34" charset="-122"/>
                <a:ea typeface="Microsoft YaHei" panose="020B0503020204020204" pitchFamily="34" charset="-122"/>
              </a:rPr>
              <a:t> Airbnb</a:t>
            </a:r>
            <a:r>
              <a:rPr kumimoji="1" lang="zh-CN" altLang="en-US" sz="1100" dirty="0">
                <a:latin typeface="Microsoft YaHei" panose="020B0503020204020204" pitchFamily="34" charset="-122"/>
                <a:ea typeface="Microsoft YaHei" panose="020B0503020204020204" pitchFamily="34" charset="-122"/>
              </a:rPr>
              <a:t>：「像生活一样去旅行」</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还有许多优秀的概念案例</a:t>
            </a:r>
            <a:endParaRPr kumimoji="1" lang="zh-CN" altLang="en-US" sz="1100" dirty="0">
              <a:latin typeface="Microsoft YaHei" panose="020B0503020204020204" pitchFamily="34" charset="-122"/>
              <a:ea typeface="Microsoft YaHei" panose="020B0503020204020204" pitchFamily="34" charset="-122"/>
            </a:endParaRPr>
          </a:p>
          <a:p>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第</a:t>
            </a:r>
            <a:r>
              <a:rPr kumimoji="1" lang="en-US" altLang="zh-CN" sz="1100" dirty="0">
                <a:latin typeface="Microsoft YaHei" panose="020B0503020204020204" pitchFamily="34" charset="-122"/>
                <a:ea typeface="Microsoft YaHei" panose="020B0503020204020204" pitchFamily="34" charset="-122"/>
              </a:rPr>
              <a:t>3</a:t>
            </a:r>
            <a:r>
              <a:rPr kumimoji="1" lang="zh-CN" altLang="en-US" sz="1100" dirty="0">
                <a:latin typeface="Microsoft YaHei" panose="020B0503020204020204" pitchFamily="34" charset="-122"/>
                <a:ea typeface="Microsoft YaHei" panose="020B0503020204020204" pitchFamily="34" charset="-122"/>
              </a:rPr>
              <a:t>章</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好概念必备的「</a:t>
            </a:r>
            <a:r>
              <a:rPr kumimoji="1" lang="en-US" altLang="zh-CN" sz="1100" dirty="0">
                <a:latin typeface="Microsoft YaHei" panose="020B0503020204020204" pitchFamily="34" charset="-122"/>
                <a:ea typeface="Microsoft YaHei" panose="020B0503020204020204" pitchFamily="34" charset="-122"/>
              </a:rPr>
              <a:t>5</a:t>
            </a:r>
            <a:r>
              <a:rPr kumimoji="1" lang="zh-CN" altLang="en-US" sz="1100" dirty="0">
                <a:latin typeface="Microsoft YaHei" panose="020B0503020204020204" pitchFamily="34" charset="-122"/>
                <a:ea typeface="Microsoft YaHei" panose="020B0503020204020204" pitchFamily="34" charset="-122"/>
              </a:rPr>
              <a:t>个共通点」</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共通点</a:t>
            </a:r>
            <a:r>
              <a:rPr kumimoji="1" lang="en-US" altLang="en-US" sz="1100" dirty="0">
                <a:latin typeface="Microsoft YaHei" panose="020B0503020204020204" pitchFamily="34" charset="-122"/>
                <a:ea typeface="Microsoft YaHei" panose="020B0503020204020204" pitchFamily="34" charset="-122"/>
              </a:rPr>
              <a:t>①</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有愿景（</a:t>
            </a:r>
            <a:r>
              <a:rPr kumimoji="1" lang="en-US" altLang="zh-CN" sz="1100" dirty="0">
                <a:latin typeface="Microsoft YaHei" panose="020B0503020204020204" pitchFamily="34" charset="-122"/>
                <a:ea typeface="Microsoft YaHei" panose="020B0503020204020204" pitchFamily="34" charset="-122"/>
              </a:rPr>
              <a:t>Vision</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是否描绘了想要实现的未来？</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有愿景的概念，会帮助团队本身</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共通点</a:t>
            </a:r>
            <a:r>
              <a:rPr kumimoji="1" lang="en-US" altLang="en-US" sz="1100" dirty="0">
                <a:latin typeface="Microsoft YaHei" panose="020B0503020204020204" pitchFamily="34" charset="-122"/>
                <a:ea typeface="Microsoft YaHei" panose="020B0503020204020204" pitchFamily="34" charset="-122"/>
              </a:rPr>
              <a:t>②</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能看到「想让幸福的人」的模样</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这个概念要让谁、如何变得幸福？</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具体想象对方的样子，品质自然提升</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共通点</a:t>
            </a:r>
            <a:r>
              <a:rPr kumimoji="1" lang="en-US" altLang="en-US" sz="1100" dirty="0">
                <a:latin typeface="Microsoft YaHei" panose="020B0503020204020204" pitchFamily="34" charset="-122"/>
                <a:ea typeface="Microsoft YaHei" panose="020B0503020204020204" pitchFamily="34" charset="-122"/>
              </a:rPr>
              <a:t>③</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具备「全新视角与价值」</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这个概念能让人兴奋、心动吗？</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共通点</a:t>
            </a:r>
            <a:r>
              <a:rPr kumimoji="1" lang="en-US" altLang="en-US" sz="1100" dirty="0">
                <a:latin typeface="Microsoft YaHei" panose="020B0503020204020204" pitchFamily="34" charset="-122"/>
                <a:ea typeface="Microsoft YaHei" panose="020B0503020204020204" pitchFamily="34" charset="-122"/>
              </a:rPr>
              <a:t>④</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有「实现的理由」</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社会背景：是否顺应时代趋势？</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竞争优势：是否拥有独特且明确的强项？</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可验证性：是否通过小成功得到验证？</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共通点</a:t>
            </a:r>
            <a:r>
              <a:rPr kumimoji="1" lang="en-US" altLang="en-US" sz="1100" dirty="0">
                <a:latin typeface="Microsoft YaHei" panose="020B0503020204020204" pitchFamily="34" charset="-122"/>
                <a:ea typeface="Microsoft YaHei" panose="020B0503020204020204" pitchFamily="34" charset="-122"/>
              </a:rPr>
              <a:t>⑤</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能用「一句话」表达</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是否能用一句话说清楚概念？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越短的语言，传播速度越快</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第</a:t>
            </a:r>
            <a:r>
              <a:rPr kumimoji="1" lang="en-US" altLang="zh-CN" sz="1100" dirty="0">
                <a:latin typeface="Microsoft YaHei" panose="020B0503020204020204" pitchFamily="34" charset="-122"/>
                <a:ea typeface="Microsoft YaHei" panose="020B0503020204020204" pitchFamily="34" charset="-122"/>
              </a:rPr>
              <a:t>3</a:t>
            </a:r>
            <a:r>
              <a:rPr kumimoji="1" lang="zh-CN" altLang="en-US" sz="1100" dirty="0">
                <a:latin typeface="Microsoft YaHei" panose="020B0503020204020204" pitchFamily="34" charset="-122"/>
                <a:ea typeface="Microsoft YaHei" panose="020B0503020204020204" pitchFamily="34" charset="-122"/>
              </a:rPr>
              <a:t>章总结</a:t>
            </a:r>
            <a:endParaRPr kumimoji="1" lang="zh-CN" altLang="en-US" sz="1100" dirty="0">
              <a:latin typeface="Microsoft YaHei" panose="020B0503020204020204" pitchFamily="34" charset="-122"/>
              <a:ea typeface="Microsoft YaHei" panose="020B0503020204020204" pitchFamily="34" charset="-122"/>
            </a:endParaRPr>
          </a:p>
        </p:txBody>
      </p:sp>
      <p:sp>
        <p:nvSpPr>
          <p:cNvPr id="4" name="矩形 3"/>
          <p:cNvSpPr/>
          <p:nvPr/>
        </p:nvSpPr>
        <p:spPr>
          <a:xfrm>
            <a:off x="4039870" y="734060"/>
            <a:ext cx="1752600" cy="25844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chapter</a:t>
            </a:r>
            <a:endParaRPr lang="en-US" altLang="zh-CN"/>
          </a:p>
        </p:txBody>
      </p:sp>
      <p:sp>
        <p:nvSpPr>
          <p:cNvPr id="6" name="テキスト ボックス 5"/>
          <p:cNvSpPr txBox="1"/>
          <p:nvPr/>
        </p:nvSpPr>
        <p:spPr>
          <a:xfrm>
            <a:off x="1640840" y="55245"/>
            <a:ext cx="2122170" cy="1445260"/>
          </a:xfrm>
          <a:prstGeom prst="rect">
            <a:avLst/>
          </a:prstGeom>
          <a:noFill/>
        </p:spPr>
        <p:txBody>
          <a:bodyPr wrap="square" rtlCol="0">
            <a:spAutoFit/>
          </a:bodyPr>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世界</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はコンセプトでできている</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978-4-7612-7842-7</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8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篠﨑友徳</a:t>
            </a:r>
            <a:endParaRPr kumimoji="1" lang="zh-CN"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8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336p  </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8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图片 1"/>
          <p:cNvPicPr>
            <a:picLocks noChangeAspect="1"/>
          </p:cNvPicPr>
          <p:nvPr/>
        </p:nvPicPr>
        <p:blipFill>
          <a:blip r:embed="rId1"/>
          <a:stretch>
            <a:fillRect/>
          </a:stretch>
        </p:blipFill>
        <p:spPr>
          <a:xfrm>
            <a:off x="445770" y="178435"/>
            <a:ext cx="918210" cy="13220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658360" cy="1692910"/>
          </a:xfrm>
          <a:prstGeom prst="rect">
            <a:avLst/>
          </a:prstGeom>
          <a:noFill/>
        </p:spPr>
        <p:txBody>
          <a:bodyPr wrap="square" rtlCol="0">
            <a:no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顧客</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で</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9</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上</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げる</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「沼</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るファン</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のつくり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978-4-7612-7877-9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清水群</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280p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957705"/>
            <a:ext cx="6821170" cy="6354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100" i="0" dirty="0">
                <a:effectLst/>
              </a:rPr>
              <a:t>AI</a:t>
            </a:r>
            <a:r>
              <a:rPr lang="zh-CN" altLang="en-US" sz="1100" i="0" dirty="0">
                <a:effectLst/>
              </a:rPr>
              <a:t>与机器人带来的服务均质化，</a:t>
            </a:r>
            <a:endParaRPr lang="zh-CN" altLang="en-US" sz="1100" i="0" dirty="0">
              <a:effectLst/>
            </a:endParaRPr>
          </a:p>
          <a:p>
            <a:r>
              <a:rPr lang="zh-CN" altLang="en-US" sz="1100" i="0" dirty="0">
                <a:effectLst/>
              </a:rPr>
              <a:t>让</a:t>
            </a:r>
            <a:r>
              <a:rPr lang="en-US" altLang="zh-CN" sz="1100" i="0" dirty="0">
                <a:effectLst/>
              </a:rPr>
              <a:t>“</a:t>
            </a:r>
            <a:r>
              <a:rPr lang="zh-CN" altLang="en-US" sz="1100" i="0" dirty="0">
                <a:effectLst/>
              </a:rPr>
              <a:t>谁都可以</a:t>
            </a:r>
            <a:r>
              <a:rPr lang="en-US" altLang="zh-CN" sz="1100" i="0" dirty="0">
                <a:effectLst/>
              </a:rPr>
              <a:t>”</a:t>
            </a:r>
            <a:r>
              <a:rPr lang="zh-CN" altLang="en-US" sz="1100" i="0" dirty="0">
                <a:effectLst/>
              </a:rPr>
              <a:t>的时代到来</a:t>
            </a:r>
            <a:endParaRPr lang="zh-CN" altLang="en-US" sz="1100" i="0" dirty="0">
              <a:effectLst/>
            </a:endParaRPr>
          </a:p>
          <a:p>
            <a:endParaRPr lang="en-US" altLang="zh-CN" sz="1100" i="0" dirty="0">
              <a:effectLst/>
            </a:endParaRPr>
          </a:p>
          <a:p>
            <a:r>
              <a:rPr lang="zh-CN" altLang="en-US" sz="1100" i="0" dirty="0">
                <a:effectLst/>
              </a:rPr>
              <a:t>随着</a:t>
            </a:r>
            <a:r>
              <a:rPr lang="en-US" altLang="zh-CN" sz="1100" i="0" dirty="0">
                <a:effectLst/>
              </a:rPr>
              <a:t>AI</a:t>
            </a:r>
            <a:r>
              <a:rPr lang="zh-CN" altLang="en-US" sz="1100" i="0" dirty="0">
                <a:effectLst/>
              </a:rPr>
              <a:t>与机器人技术的发展，服务品质正迅速趋于标准化。</a:t>
            </a:r>
            <a:endParaRPr lang="zh-CN" altLang="en-US" sz="1100" i="0" dirty="0">
              <a:effectLst/>
            </a:endParaRPr>
          </a:p>
          <a:p>
            <a:endParaRPr lang="en-US" altLang="zh-CN" sz="1100" i="0" dirty="0">
              <a:effectLst/>
            </a:endParaRPr>
          </a:p>
          <a:p>
            <a:r>
              <a:rPr lang="zh-CN" altLang="en-US" sz="1100" i="0" dirty="0">
                <a:effectLst/>
              </a:rPr>
              <a:t>这虽然为企业带来了效率提升，但同时也成为一把双刃剑</a:t>
            </a:r>
            <a:r>
              <a:rPr lang="en-US" altLang="zh-CN" sz="1100" i="0" dirty="0">
                <a:effectLst/>
              </a:rPr>
              <a:t>——</a:t>
            </a:r>
            <a:r>
              <a:rPr lang="zh-CN" altLang="en-US" sz="1100" i="0" dirty="0">
                <a:effectLst/>
              </a:rPr>
              <a:t>企业与顾客之间的情感连接正在逐渐消失。</a:t>
            </a:r>
            <a:endParaRPr lang="zh-CN" altLang="en-US" sz="1100" i="0" dirty="0">
              <a:effectLst/>
            </a:endParaRPr>
          </a:p>
          <a:p>
            <a:endParaRPr lang="en-US" altLang="zh-CN" sz="1100" i="0" dirty="0">
              <a:effectLst/>
            </a:endParaRPr>
          </a:p>
          <a:p>
            <a:r>
              <a:rPr lang="zh-CN" altLang="en-US" sz="1100" i="0" dirty="0">
                <a:effectLst/>
              </a:rPr>
              <a:t>换句话说，</a:t>
            </a:r>
            <a:r>
              <a:rPr lang="en-US" altLang="zh-CN" sz="1100" i="0" dirty="0">
                <a:effectLst/>
              </a:rPr>
              <a:t>AI</a:t>
            </a:r>
            <a:r>
              <a:rPr lang="zh-CN" altLang="en-US" sz="1100" i="0" dirty="0">
                <a:effectLst/>
              </a:rPr>
              <a:t>与机器人的导入，大幅消除了人为服务品质的波动。于是顾客开始进行一种极其理性的选择：</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既然谁来服务品质都一样，那当然选最省事的。</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最典型的例子，就是客服聊天机器人。</a:t>
            </a:r>
            <a:endParaRPr lang="zh-CN" altLang="en-US" sz="1100" i="0" dirty="0">
              <a:effectLst/>
            </a:endParaRPr>
          </a:p>
          <a:p>
            <a:endParaRPr lang="en-US" altLang="zh-CN" sz="1100" i="0" dirty="0">
              <a:effectLst/>
            </a:endParaRPr>
          </a:p>
          <a:p>
            <a:r>
              <a:rPr lang="zh-CN" altLang="en-US" sz="1100" i="0" dirty="0">
                <a:effectLst/>
              </a:rPr>
              <a:t>面对顾客咨询，</a:t>
            </a:r>
            <a:r>
              <a:rPr lang="en-US" altLang="zh-CN" sz="1100" i="0" dirty="0">
                <a:effectLst/>
              </a:rPr>
              <a:t>AI</a:t>
            </a:r>
            <a:r>
              <a:rPr lang="zh-CN" altLang="en-US" sz="1100" i="0" dirty="0">
                <a:effectLst/>
              </a:rPr>
              <a:t>可以</a:t>
            </a:r>
            <a:r>
              <a:rPr lang="en-US" altLang="zh-CN" sz="1100" i="0" dirty="0">
                <a:effectLst/>
              </a:rPr>
              <a:t>24</a:t>
            </a:r>
            <a:r>
              <a:rPr lang="zh-CN" altLang="en-US" sz="1100" i="0" dirty="0">
                <a:effectLst/>
              </a:rPr>
              <a:t>小时全年无休、即时回应，并基于过去的数据提供最优答案。过去人工客服常见的知识不足、服务差异、情绪化态度等问题，被彻底消除，实现了标准化且近乎完美的应对。</a:t>
            </a:r>
            <a:endParaRPr lang="zh-CN" altLang="en-US" sz="1100" i="0" dirty="0">
              <a:effectLst/>
            </a:endParaRPr>
          </a:p>
          <a:p>
            <a:endParaRPr lang="en-US" altLang="zh-CN" sz="1100" i="0" dirty="0">
              <a:effectLst/>
            </a:endParaRPr>
          </a:p>
          <a:p>
            <a:r>
              <a:rPr lang="zh-CN" altLang="en-US" sz="1100" i="0" dirty="0">
                <a:effectLst/>
              </a:rPr>
              <a:t>金融行业也已经能通过</a:t>
            </a:r>
            <a:r>
              <a:rPr lang="en-US" altLang="zh-CN" sz="1100" i="0" dirty="0">
                <a:effectLst/>
              </a:rPr>
              <a:t>AI</a:t>
            </a:r>
            <a:r>
              <a:rPr lang="zh-CN" altLang="en-US" sz="1100" i="0" dirty="0">
                <a:effectLst/>
              </a:rPr>
              <a:t>完成信用审核与自动评估。</a:t>
            </a:r>
            <a:endParaRPr lang="zh-CN" altLang="en-US" sz="1100" i="0" dirty="0">
              <a:effectLst/>
            </a:endParaRPr>
          </a:p>
          <a:p>
            <a:endParaRPr lang="en-US" altLang="zh-CN" sz="1100" i="0" dirty="0">
              <a:effectLst/>
            </a:endParaRPr>
          </a:p>
          <a:p>
            <a:r>
              <a:rPr lang="zh-CN" altLang="en-US" sz="1100" i="0" dirty="0">
                <a:effectLst/>
              </a:rPr>
              <a:t>再来看机器人带来的均质化。</a:t>
            </a:r>
            <a:endParaRPr lang="zh-CN" altLang="en-US" sz="1100" i="0" dirty="0">
              <a:effectLst/>
            </a:endParaRPr>
          </a:p>
          <a:p>
            <a:endParaRPr lang="en-US" altLang="zh-CN" sz="1100" i="0" dirty="0">
              <a:effectLst/>
            </a:endParaRPr>
          </a:p>
          <a:p>
            <a:r>
              <a:rPr lang="zh-CN" altLang="en-US" sz="1100" i="0" dirty="0">
                <a:effectLst/>
              </a:rPr>
              <a:t>如今，家庭餐厅中的送餐机器人已经十分普及。机器人会沿着固定路线稳定送餐，不会打翻食物，也不会疲惫，完全按照标准流程执行。</a:t>
            </a:r>
            <a:endParaRPr lang="zh-CN" altLang="en-US" sz="1100" i="0" dirty="0">
              <a:effectLst/>
            </a:endParaRPr>
          </a:p>
          <a:p>
            <a:endParaRPr lang="en-US" altLang="zh-CN" sz="1100" i="0" dirty="0">
              <a:effectLst/>
            </a:endParaRPr>
          </a:p>
          <a:p>
            <a:r>
              <a:rPr lang="zh-CN" altLang="en-US" sz="1100" i="0" dirty="0">
                <a:effectLst/>
              </a:rPr>
              <a:t>虽然仍有部分顾客会期待员工的笑容与贴心关怀等</a:t>
            </a:r>
            <a:r>
              <a:rPr lang="en-US" altLang="zh-CN" sz="1100" i="0" dirty="0">
                <a:effectLst/>
              </a:rPr>
              <a:t>“</a:t>
            </a:r>
            <a:r>
              <a:rPr lang="zh-CN" altLang="en-US" sz="1100" i="0" dirty="0">
                <a:effectLst/>
              </a:rPr>
              <a:t>人的附加价值</a:t>
            </a:r>
            <a:r>
              <a:rPr lang="en-US" altLang="zh-CN" sz="1100" i="0" dirty="0">
                <a:effectLst/>
              </a:rPr>
              <a:t>”</a:t>
            </a:r>
            <a:r>
              <a:rPr lang="zh-CN" altLang="en-US" sz="1100" i="0" dirty="0">
                <a:effectLst/>
              </a:rPr>
              <a:t>，但大多数人已经逐渐对机器人服务感到满意。</a:t>
            </a:r>
            <a:endParaRPr lang="zh-CN" altLang="en-US" sz="1100" i="0" dirty="0">
              <a:effectLst/>
            </a:endParaRPr>
          </a:p>
          <a:p>
            <a:endParaRPr lang="en-US" altLang="zh-CN" sz="1100" i="0" dirty="0">
              <a:effectLst/>
            </a:endParaRPr>
          </a:p>
          <a:p>
            <a:r>
              <a:rPr lang="zh-CN" altLang="en-US" sz="1100" i="0" dirty="0">
                <a:effectLst/>
              </a:rPr>
              <a:t>甚至像我女儿那样，还会因为</a:t>
            </a:r>
            <a:r>
              <a:rPr lang="en-US" altLang="zh-CN" sz="1100" i="0" dirty="0">
                <a:effectLst/>
              </a:rPr>
              <a:t>“</a:t>
            </a:r>
            <a:r>
              <a:rPr lang="zh-CN" altLang="en-US" sz="1100" i="0" dirty="0">
                <a:effectLst/>
              </a:rPr>
              <a:t>机器人送餐很新奇、很好玩</a:t>
            </a:r>
            <a:r>
              <a:rPr lang="en-US" altLang="zh-CN" sz="1100" i="0" dirty="0">
                <a:effectLst/>
              </a:rPr>
              <a:t>”</a:t>
            </a:r>
            <a:r>
              <a:rPr lang="zh-CN" altLang="en-US" sz="1100" i="0" dirty="0">
                <a:effectLst/>
              </a:rPr>
              <a:t>而感到开心。实际上，在导入初期，机器人服务一度也曾成为吸引粉丝的新鲜体验。</a:t>
            </a:r>
            <a:endParaRPr lang="zh-CN" altLang="en-US" sz="1100" i="0" dirty="0">
              <a:effectLst/>
            </a:endParaRPr>
          </a:p>
          <a:p>
            <a:endParaRPr lang="en-US" altLang="zh-CN" sz="1100" i="0" dirty="0">
              <a:effectLst/>
            </a:endParaRPr>
          </a:p>
          <a:p>
            <a:r>
              <a:rPr lang="zh-CN" altLang="en-US" sz="1100" i="0" dirty="0">
                <a:effectLst/>
              </a:rPr>
              <a:t>但当所有家庭餐厅都开始使用机器人后，人们最终又会进入</a:t>
            </a:r>
            <a:r>
              <a:rPr lang="en-US" altLang="zh-CN" sz="1100" i="0" dirty="0">
                <a:effectLst/>
              </a:rPr>
              <a:t>“</a:t>
            </a:r>
            <a:r>
              <a:rPr lang="zh-CN" altLang="en-US" sz="1100" i="0" dirty="0">
                <a:effectLst/>
              </a:rPr>
              <a:t>哪一家都可以</a:t>
            </a:r>
            <a:r>
              <a:rPr lang="en-US" altLang="zh-CN" sz="1100" i="0" dirty="0">
                <a:effectLst/>
              </a:rPr>
              <a:t>”</a:t>
            </a:r>
            <a:r>
              <a:rPr lang="zh-CN" altLang="en-US" sz="1100" i="0" dirty="0">
                <a:effectLst/>
              </a:rPr>
              <a:t>的状态。</a:t>
            </a:r>
            <a:endParaRPr lang="zh-CN" altLang="en-US" sz="1100" i="0" dirty="0">
              <a:effectLst/>
            </a:endParaRPr>
          </a:p>
          <a:p>
            <a:endParaRPr lang="en-US" altLang="zh-CN" sz="1100" i="0" dirty="0">
              <a:effectLst/>
            </a:endParaRPr>
          </a:p>
          <a:p>
            <a:r>
              <a:rPr lang="zh-CN" altLang="en-US" sz="1100" i="0" dirty="0">
                <a:effectLst/>
              </a:rPr>
              <a:t>此外，仓储与物流自动化等顾客看不见的领域，其实也早已逐渐普及。</a:t>
            </a:r>
            <a:endParaRPr lang="zh-CN" altLang="en-US" sz="1100" i="0" dirty="0">
              <a:effectLst/>
            </a:endParaRPr>
          </a:p>
          <a:p>
            <a:endParaRPr lang="en-US" altLang="zh-CN" sz="1100" i="0" dirty="0">
              <a:effectLst/>
            </a:endParaRPr>
          </a:p>
          <a:p>
            <a:r>
              <a:rPr lang="zh-CN" altLang="en-US" sz="1100" i="0" dirty="0">
                <a:effectLst/>
              </a:rPr>
              <a:t>综上所述，只要是按照标准流程执行的服务，如今已经可以通过</a:t>
            </a:r>
            <a:r>
              <a:rPr lang="en-US" altLang="zh-CN" sz="1100" i="0" dirty="0">
                <a:effectLst/>
              </a:rPr>
              <a:t>AI</a:t>
            </a:r>
            <a:r>
              <a:rPr lang="zh-CN" altLang="en-US" sz="1100" i="0" dirty="0">
                <a:effectLst/>
              </a:rPr>
              <a:t>与机器人，在不增加人力成本的情况下，稳定提供一定品质。</a:t>
            </a:r>
            <a:endParaRPr lang="zh-CN" altLang="en-US" sz="1100" i="0" dirty="0">
              <a:effectLst/>
            </a:endParaRPr>
          </a:p>
          <a:p>
            <a:endParaRPr lang="en-US" altLang="zh-CN" sz="1100" i="0" dirty="0">
              <a:effectLst/>
            </a:endParaRPr>
          </a:p>
          <a:p>
            <a:r>
              <a:rPr lang="zh-CN" altLang="en-US" sz="1100" i="0" dirty="0">
                <a:effectLst/>
              </a:rPr>
              <a:t>结果就是，过去那些因为</a:t>
            </a:r>
            <a:r>
              <a:rPr lang="en-US" altLang="zh-CN" sz="1100" i="0" dirty="0">
                <a:effectLst/>
              </a:rPr>
              <a:t>“</a:t>
            </a:r>
            <a:r>
              <a:rPr lang="zh-CN" altLang="en-US" sz="1100" i="0" dirty="0">
                <a:effectLst/>
              </a:rPr>
              <a:t>就是喜欢那位服务员</a:t>
            </a:r>
            <a:r>
              <a:rPr lang="en-US" altLang="zh-CN" sz="1100" i="0" dirty="0">
                <a:effectLst/>
              </a:rPr>
              <a:t>”</a:t>
            </a:r>
            <a:r>
              <a:rPr lang="zh-CN" altLang="en-US" sz="1100" i="0" dirty="0">
                <a:effectLst/>
              </a:rPr>
              <a:t>而选择某家店铺的顾客，如今也逐渐失去了选择的理由。</a:t>
            </a:r>
            <a:endParaRPr lang="zh-CN" altLang="en-US" sz="1100" i="0" dirty="0">
              <a:effectLst/>
            </a:endParaRPr>
          </a:p>
        </p:txBody>
      </p:sp>
      <p:pic>
        <p:nvPicPr>
          <p:cNvPr id="2" name="图片 1"/>
          <p:cNvPicPr>
            <a:picLocks noChangeAspect="1"/>
          </p:cNvPicPr>
          <p:nvPr/>
        </p:nvPicPr>
        <p:blipFill>
          <a:blip r:embed="rId1"/>
          <a:stretch>
            <a:fillRect/>
          </a:stretch>
        </p:blipFill>
        <p:spPr>
          <a:xfrm>
            <a:off x="251460" y="45720"/>
            <a:ext cx="929640" cy="1306830"/>
          </a:xfrm>
          <a:prstGeom prst="rect">
            <a:avLst/>
          </a:prstGeom>
        </p:spPr>
      </p:pic>
      <p:sp>
        <p:nvSpPr>
          <p:cNvPr id="5" name="角丸四角形 7"/>
          <p:cNvSpPr/>
          <p:nvPr/>
        </p:nvSpPr>
        <p:spPr>
          <a:xfrm>
            <a:off x="2894284" y="145628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36195" y="1724660"/>
            <a:ext cx="6746240" cy="7878445"/>
          </a:xfrm>
          <a:prstGeom prst="rect">
            <a:avLst/>
          </a:prstGeom>
          <a:noFill/>
        </p:spPr>
        <p:txBody>
          <a:bodyPr wrap="square" rtlCol="0">
            <a:spAutoFit/>
          </a:bodyPr>
          <a:lstStyle/>
          <a:p>
            <a:r>
              <a:rPr kumimoji="1" lang="zh-CN" altLang="en-US" sz="1100" dirty="0">
                <a:latin typeface="Microsoft YaHei" panose="020B0503020204020204" pitchFamily="34" charset="-122"/>
                <a:ea typeface="Microsoft YaHei" panose="020B0503020204020204" pitchFamily="34" charset="-122"/>
              </a:rPr>
              <a:t>第</a:t>
            </a:r>
            <a:r>
              <a:rPr kumimoji="1" lang="en-US" altLang="zh-CN" sz="1100" dirty="0">
                <a:latin typeface="Microsoft YaHei" panose="020B0503020204020204" pitchFamily="34" charset="-122"/>
                <a:ea typeface="Microsoft YaHei" panose="020B0503020204020204" pitchFamily="34" charset="-122"/>
              </a:rPr>
              <a:t>4</a:t>
            </a:r>
            <a:r>
              <a:rPr kumimoji="1" lang="zh-CN" altLang="en-US" sz="1100" dirty="0">
                <a:latin typeface="Microsoft YaHei" panose="020B0503020204020204" pitchFamily="34" charset="-122"/>
                <a:ea typeface="Microsoft YaHei" panose="020B0503020204020204" pitchFamily="34" charset="-122"/>
              </a:rPr>
              <a:t>章</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任何人都能做到的「概念制作公式」</a:t>
            </a:r>
            <a:endParaRPr kumimoji="1" lang="zh-CN" altLang="en-US" sz="1100" dirty="0">
              <a:latin typeface="Microsoft YaHei" panose="020B0503020204020204" pitchFamily="34" charset="-122"/>
              <a:ea typeface="Microsoft YaHei" panose="020B0503020204020204" pitchFamily="34" charset="-122"/>
            </a:endParaRPr>
          </a:p>
          <a:p>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概念是有「固定结构」的</a:t>
            </a:r>
            <a:endParaRPr kumimoji="1" lang="zh-CN" altLang="en-US" sz="1100" dirty="0">
              <a:latin typeface="Microsoft YaHei" panose="020B0503020204020204" pitchFamily="34" charset="-122"/>
              <a:ea typeface="Microsoft YaHei" panose="020B0503020204020204" pitchFamily="34" charset="-122"/>
            </a:endParaRPr>
          </a:p>
          <a:p>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STEP 1</a:t>
            </a:r>
            <a:r>
              <a:rPr kumimoji="1" lang="zh-CN" altLang="en-US" sz="1100" dirty="0">
                <a:latin typeface="Microsoft YaHei" panose="020B0503020204020204" pitchFamily="34" charset="-122"/>
                <a:ea typeface="Microsoft YaHei" panose="020B0503020204020204" pitchFamily="34" charset="-122"/>
              </a:rPr>
              <a:t>：理想的愿景</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画出他人也能产生共鸣的愿景</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绘制清晰度高的愿景</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绘制能看到「新世界」的愿景</a:t>
            </a:r>
            <a:endParaRPr kumimoji="1" lang="zh-CN" altLang="en-US" sz="1100" dirty="0">
              <a:latin typeface="Microsoft YaHei" panose="020B0503020204020204" pitchFamily="34" charset="-122"/>
              <a:ea typeface="Microsoft YaHei" panose="020B0503020204020204" pitchFamily="34" charset="-122"/>
            </a:endParaRPr>
          </a:p>
          <a:p>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STEP 2</a:t>
            </a:r>
            <a:r>
              <a:rPr kumimoji="1" lang="zh-CN" altLang="en-US" sz="1100" dirty="0">
                <a:latin typeface="Microsoft YaHei" panose="020B0503020204020204" pitchFamily="34" charset="-122"/>
                <a:ea typeface="Microsoft YaHei" panose="020B0503020204020204" pitchFamily="34" charset="-122"/>
              </a:rPr>
              <a:t>：想让谁变得幸福</a:t>
            </a:r>
            <a:endParaRPr kumimoji="1" lang="zh-CN" altLang="en-US" sz="1100" dirty="0">
              <a:latin typeface="Microsoft YaHei" panose="020B0503020204020204" pitchFamily="34" charset="-122"/>
              <a:ea typeface="Microsoft YaHei" panose="020B0503020204020204" pitchFamily="34" charset="-122"/>
            </a:endParaRPr>
          </a:p>
          <a:p>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STEP 3</a:t>
            </a:r>
            <a:r>
              <a:rPr kumimoji="1" lang="zh-CN" altLang="en-US" sz="1100" dirty="0">
                <a:latin typeface="Microsoft YaHei" panose="020B0503020204020204" pitchFamily="34" charset="-122"/>
                <a:ea typeface="Microsoft YaHei" panose="020B0503020204020204" pitchFamily="34" charset="-122"/>
              </a:rPr>
              <a:t>：创造「新视角与价值」的方法</a:t>
            </a:r>
            <a:endParaRPr kumimoji="1" lang="zh-CN" altLang="en-US" sz="1100" dirty="0">
              <a:latin typeface="Microsoft YaHei" panose="020B0503020204020204" pitchFamily="34" charset="-122"/>
              <a:ea typeface="Microsoft YaHei" panose="020B0503020204020204" pitchFamily="34" charset="-122"/>
            </a:endParaRPr>
          </a:p>
          <a:p>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他人视角：如果我是那个人？</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他行业视角：如果换成别的行业？</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成功案例：「商店」</a:t>
            </a:r>
            <a:r>
              <a:rPr kumimoji="1" lang="en-US" altLang="en-US"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「咖啡馆」</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成功案例：「教材」</a:t>
            </a:r>
            <a:r>
              <a:rPr kumimoji="1" lang="en-US" altLang="en-US"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「个性化」</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不同时间段视角：如果是早晨</a:t>
            </a:r>
            <a:r>
              <a:rPr kumimoji="1" lang="en-US" altLang="zh-CN" sz="1100" dirty="0">
                <a:latin typeface="Microsoft YaHei" panose="020B0503020204020204" pitchFamily="34" charset="-122"/>
                <a:ea typeface="Microsoft YaHei" panose="020B0503020204020204" pitchFamily="34" charset="-122"/>
              </a:rPr>
              <a:t> / </a:t>
            </a:r>
            <a:r>
              <a:rPr kumimoji="1" lang="zh-CN" altLang="en-US" sz="1100" dirty="0">
                <a:latin typeface="Microsoft YaHei" panose="020B0503020204020204" pitchFamily="34" charset="-122"/>
                <a:ea typeface="Microsoft YaHei" panose="020B0503020204020204" pitchFamily="34" charset="-122"/>
              </a:rPr>
              <a:t>白天</a:t>
            </a:r>
            <a:r>
              <a:rPr kumimoji="1" lang="en-US" altLang="zh-CN" sz="1100" dirty="0">
                <a:latin typeface="Microsoft YaHei" panose="020B0503020204020204" pitchFamily="34" charset="-122"/>
                <a:ea typeface="Microsoft YaHei" panose="020B0503020204020204" pitchFamily="34" charset="-122"/>
              </a:rPr>
              <a:t> / </a:t>
            </a:r>
            <a:r>
              <a:rPr kumimoji="1" lang="zh-CN" altLang="en-US" sz="1100" dirty="0">
                <a:latin typeface="Microsoft YaHei" panose="020B0503020204020204" pitchFamily="34" charset="-122"/>
                <a:ea typeface="Microsoft YaHei" panose="020B0503020204020204" pitchFamily="34" charset="-122"/>
              </a:rPr>
              <a:t>夜晚？</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白天的游泳池</a:t>
            </a:r>
            <a:r>
              <a:rPr kumimoji="1" lang="en-US" altLang="zh-CN" sz="1100" dirty="0">
                <a:latin typeface="Microsoft YaHei" panose="020B0503020204020204" pitchFamily="34" charset="-122"/>
                <a:ea typeface="Microsoft YaHei" panose="020B0503020204020204" pitchFamily="34" charset="-122"/>
              </a:rPr>
              <a:t> </a:t>
            </a:r>
            <a:r>
              <a:rPr kumimoji="1" lang="en-US" altLang="en-US" sz="1100" dirty="0">
                <a:latin typeface="Microsoft YaHei" panose="020B0503020204020204" pitchFamily="34" charset="-122"/>
                <a:ea typeface="Microsoft YaHei" panose="020B0503020204020204" pitchFamily="34" charset="-122"/>
              </a:rPr>
              <a:t>→</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夜晚版本</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夜用面膜</a:t>
            </a:r>
            <a:r>
              <a:rPr kumimoji="1" lang="en-US" altLang="zh-CN" sz="1100" dirty="0">
                <a:latin typeface="Microsoft YaHei" panose="020B0503020204020204" pitchFamily="34" charset="-122"/>
                <a:ea typeface="Microsoft YaHei" panose="020B0503020204020204" pitchFamily="34" charset="-122"/>
              </a:rPr>
              <a:t> </a:t>
            </a:r>
            <a:r>
              <a:rPr kumimoji="1" lang="en-US" altLang="en-US" sz="1100" dirty="0">
                <a:latin typeface="Microsoft YaHei" panose="020B0503020204020204" pitchFamily="34" charset="-122"/>
                <a:ea typeface="Microsoft YaHei" panose="020B0503020204020204" pitchFamily="34" charset="-122"/>
              </a:rPr>
              <a:t>→</a:t>
            </a:r>
            <a:r>
              <a:rPr kumimoji="1" lang="en-US" altLang="zh-CN" sz="1100" dirty="0">
                <a:latin typeface="Microsoft YaHei" panose="020B0503020204020204" pitchFamily="34" charset="-122"/>
                <a:ea typeface="Microsoft YaHei" panose="020B0503020204020204" pitchFamily="34" charset="-122"/>
              </a:rPr>
              <a:t> </a:t>
            </a:r>
            <a:r>
              <a:rPr kumimoji="1" lang="zh-CN" altLang="en-US" sz="1100" dirty="0">
                <a:latin typeface="Microsoft YaHei" panose="020B0503020204020204" pitchFamily="34" charset="-122"/>
                <a:ea typeface="Microsoft YaHei" panose="020B0503020204020204" pitchFamily="34" charset="-122"/>
              </a:rPr>
              <a:t>早上使用</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不同地点视角：如果国家或地区不同？</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如果在意大利，咖啡是什么存在？</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如果是日本老式咖啡馆，咖啡如何被对待？</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如果在法国，日本酱汁会是什么样的存在？</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时代视角：如果是过去或未来？</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站在「未来的自己」立场进行护肤</a:t>
            </a:r>
            <a:endParaRPr kumimoji="1" lang="zh-CN" altLang="en-US" sz="1100" dirty="0">
              <a:latin typeface="Microsoft YaHei" panose="020B0503020204020204" pitchFamily="34" charset="-122"/>
              <a:ea typeface="Microsoft YaHei" panose="020B0503020204020204" pitchFamily="34" charset="-122"/>
            </a:endParaRPr>
          </a:p>
          <a:p>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STEP 4</a:t>
            </a:r>
            <a:r>
              <a:rPr kumimoji="1" lang="zh-CN" altLang="en-US" sz="1100" dirty="0">
                <a:latin typeface="Microsoft YaHei" panose="020B0503020204020204" pitchFamily="34" charset="-122"/>
                <a:ea typeface="Microsoft YaHei" panose="020B0503020204020204" pitchFamily="34" charset="-122"/>
              </a:rPr>
              <a:t>：实现的理由（机会）</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社会背景（时代红利）</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竞争优势（明确的强项）</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可验证性（小成功的积累）</a:t>
            </a:r>
            <a:endParaRPr kumimoji="1" lang="zh-CN" altLang="en-US" sz="1100" dirty="0">
              <a:latin typeface="Microsoft YaHei" panose="020B0503020204020204" pitchFamily="34" charset="-122"/>
              <a:ea typeface="Microsoft YaHei" panose="020B0503020204020204" pitchFamily="34" charset="-122"/>
            </a:endParaRPr>
          </a:p>
          <a:p>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STEP 5</a:t>
            </a:r>
            <a:r>
              <a:rPr kumimoji="1" lang="zh-CN" altLang="en-US" sz="1100" dirty="0">
                <a:latin typeface="Microsoft YaHei" panose="020B0503020204020204" pitchFamily="34" charset="-122"/>
                <a:ea typeface="Microsoft YaHei" panose="020B0503020204020204" pitchFamily="34" charset="-122"/>
              </a:rPr>
              <a:t>：一句话概念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概念的</a:t>
            </a:r>
            <a:r>
              <a:rPr kumimoji="1" lang="en-US" altLang="zh-CN" sz="1100" dirty="0">
                <a:latin typeface="Microsoft YaHei" panose="020B0503020204020204" pitchFamily="34" charset="-122"/>
                <a:ea typeface="Microsoft YaHei" panose="020B0503020204020204" pitchFamily="34" charset="-122"/>
              </a:rPr>
              <a:t>8</a:t>
            </a:r>
            <a:r>
              <a:rPr kumimoji="1" lang="zh-CN" altLang="en-US" sz="1100" dirty="0">
                <a:latin typeface="Microsoft YaHei" panose="020B0503020204020204" pitchFamily="34" charset="-122"/>
                <a:ea typeface="Microsoft YaHei" panose="020B0503020204020204" pitchFamily="34" charset="-122"/>
              </a:rPr>
              <a:t>种类型：</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进化型</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逆转型</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新标准型</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比喻型</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奉献型</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二律背反型</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重构型</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谐音梗型</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案例：</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星巴克的概念</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Airbnb </a:t>
            </a:r>
            <a:r>
              <a:rPr kumimoji="1" lang="zh-CN" altLang="en-US" sz="1100" dirty="0">
                <a:latin typeface="Microsoft YaHei" panose="020B0503020204020204" pitchFamily="34" charset="-122"/>
                <a:ea typeface="Microsoft YaHei" panose="020B0503020204020204" pitchFamily="34" charset="-122"/>
              </a:rPr>
              <a:t>的概念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年销售额</a:t>
            </a:r>
            <a:r>
              <a:rPr kumimoji="1" lang="en-US" altLang="zh-CN" sz="1100" dirty="0">
                <a:latin typeface="Microsoft YaHei" panose="020B0503020204020204" pitchFamily="34" charset="-122"/>
                <a:ea typeface="Microsoft YaHei" panose="020B0503020204020204" pitchFamily="34" charset="-122"/>
              </a:rPr>
              <a:t> 100 </a:t>
            </a:r>
            <a:r>
              <a:rPr kumimoji="1" lang="zh-CN" altLang="en-US" sz="1100" dirty="0">
                <a:latin typeface="Microsoft YaHei" panose="020B0503020204020204" pitchFamily="34" charset="-122"/>
                <a:ea typeface="Microsoft YaHei" panose="020B0503020204020204" pitchFamily="34" charset="-122"/>
              </a:rPr>
              <a:t>亿日元的炭清洁咖啡「</a:t>
            </a:r>
            <a:r>
              <a:rPr kumimoji="1" lang="en-US" altLang="zh-CN" sz="1100" dirty="0">
                <a:latin typeface="Microsoft YaHei" panose="020B0503020204020204" pitchFamily="34" charset="-122"/>
                <a:ea typeface="Microsoft YaHei" panose="020B0503020204020204" pitchFamily="34" charset="-122"/>
              </a:rPr>
              <a:t>C Coffee</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p:txBody>
      </p:sp>
      <p:sp>
        <p:nvSpPr>
          <p:cNvPr id="4" name="矩形 3"/>
          <p:cNvSpPr/>
          <p:nvPr/>
        </p:nvSpPr>
        <p:spPr>
          <a:xfrm>
            <a:off x="4039870" y="734060"/>
            <a:ext cx="1752600" cy="25844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chapter</a:t>
            </a:r>
            <a:endParaRPr lang="en-US" altLang="zh-CN"/>
          </a:p>
        </p:txBody>
      </p:sp>
      <p:sp>
        <p:nvSpPr>
          <p:cNvPr id="6" name="テキスト ボックス 5"/>
          <p:cNvSpPr txBox="1"/>
          <p:nvPr/>
        </p:nvSpPr>
        <p:spPr>
          <a:xfrm>
            <a:off x="1640840" y="55245"/>
            <a:ext cx="2122170" cy="1445260"/>
          </a:xfrm>
          <a:prstGeom prst="rect">
            <a:avLst/>
          </a:prstGeom>
          <a:noFill/>
        </p:spPr>
        <p:txBody>
          <a:bodyPr wrap="square" rtlCol="0">
            <a:spAutoFit/>
          </a:bodyPr>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世界</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はコンセプトでできている</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978-4-7612-7842-7</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8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篠﨑友徳</a:t>
            </a:r>
            <a:endParaRPr kumimoji="1" lang="zh-CN"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8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336p  </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8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图片 1"/>
          <p:cNvPicPr>
            <a:picLocks noChangeAspect="1"/>
          </p:cNvPicPr>
          <p:nvPr/>
        </p:nvPicPr>
        <p:blipFill>
          <a:blip r:embed="rId1"/>
          <a:stretch>
            <a:fillRect/>
          </a:stretch>
        </p:blipFill>
        <p:spPr>
          <a:xfrm>
            <a:off x="445770" y="178435"/>
            <a:ext cx="918210" cy="1322070"/>
          </a:xfrm>
          <a:prstGeom prst="rect">
            <a:avLst/>
          </a:prstGeom>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36195" y="1724660"/>
            <a:ext cx="6746240" cy="4831080"/>
          </a:xfrm>
          <a:prstGeom prst="rect">
            <a:avLst/>
          </a:prstGeom>
          <a:noFill/>
        </p:spPr>
        <p:txBody>
          <a:bodyPr wrap="square" rtlCol="0">
            <a:spAutoFit/>
          </a:bodyPr>
          <a:lstStyle/>
          <a:p>
            <a:r>
              <a:rPr kumimoji="1" lang="zh-CN" altLang="en-US" sz="1100" dirty="0">
                <a:latin typeface="Microsoft YaHei" panose="020B0503020204020204" pitchFamily="34" charset="-122"/>
                <a:ea typeface="Microsoft YaHei" panose="020B0503020204020204" pitchFamily="34" charset="-122"/>
              </a:rPr>
              <a:t>第</a:t>
            </a:r>
            <a:r>
              <a:rPr kumimoji="1" lang="en-US" altLang="zh-CN" sz="1100" dirty="0">
                <a:latin typeface="Microsoft YaHei" panose="020B0503020204020204" pitchFamily="34" charset="-122"/>
                <a:ea typeface="Microsoft YaHei" panose="020B0503020204020204" pitchFamily="34" charset="-122"/>
              </a:rPr>
              <a:t>5</a:t>
            </a:r>
            <a:r>
              <a:rPr kumimoji="1" lang="zh-CN" altLang="en-US" sz="1100" dirty="0">
                <a:latin typeface="Microsoft YaHei" panose="020B0503020204020204" pitchFamily="34" charset="-122"/>
                <a:ea typeface="Microsoft YaHei" panose="020B0503020204020204" pitchFamily="34" charset="-122"/>
              </a:rPr>
              <a:t>章</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试着思考</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「你自己的概念」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思考自我概念，会让你成为「更打动他人的人」</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为什么现在必须思考你的个人概念？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成为「不被动摇的人」，心理也会更稳定</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给自己贴上「〇〇型的人」的标签，会让人生更轻松</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STEP 1</a:t>
            </a:r>
            <a:r>
              <a:rPr kumimoji="1" lang="zh-CN" altLang="en-US" sz="1100" dirty="0">
                <a:latin typeface="Microsoft YaHei" panose="020B0503020204020204" pitchFamily="34" charset="-122"/>
                <a:ea typeface="Microsoft YaHei" panose="020B0503020204020204" pitchFamily="34" charset="-122"/>
              </a:rPr>
              <a:t>：重新发现真正的自己</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将自己的性格与价值观语言化</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STEP 2</a:t>
            </a:r>
            <a:r>
              <a:rPr kumimoji="1" lang="zh-CN" altLang="en-US" sz="1100" dirty="0">
                <a:latin typeface="Microsoft YaHei" panose="020B0503020204020204" pitchFamily="34" charset="-122"/>
                <a:ea typeface="Microsoft YaHei" panose="020B0503020204020204" pitchFamily="34" charset="-122"/>
              </a:rPr>
              <a:t>：发现「对他人而言的价值」</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从他人视角思考，更容易获得共鸣</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STEP 3</a:t>
            </a:r>
            <a:r>
              <a:rPr kumimoji="1" lang="zh-CN" altLang="en-US" sz="1100" dirty="0">
                <a:latin typeface="Microsoft YaHei" panose="020B0503020204020204" pitchFamily="34" charset="-122"/>
                <a:ea typeface="Microsoft YaHei" panose="020B0503020204020204" pitchFamily="34" charset="-122"/>
              </a:rPr>
              <a:t>：从动机出发描绘未来</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用「动机地图」来描绘充满想做之事的未来</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优秀概念的训练方法</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拆解（</a:t>
            </a:r>
            <a:r>
              <a:rPr kumimoji="1" lang="en-US" altLang="zh-CN" sz="1100" dirty="0">
                <a:latin typeface="Microsoft YaHei" panose="020B0503020204020204" pitchFamily="34" charset="-122"/>
                <a:ea typeface="Microsoft YaHei" panose="020B0503020204020204" pitchFamily="34" charset="-122"/>
              </a:rPr>
              <a:t>Deconstruct</a:t>
            </a:r>
            <a:r>
              <a:rPr kumimoji="1" lang="zh-CN" altLang="en-US" sz="1100" dirty="0">
                <a:latin typeface="Microsoft YaHei" panose="020B0503020204020204" pitchFamily="34" charset="-122"/>
                <a:ea typeface="Microsoft YaHei" panose="020B0503020204020204" pitchFamily="34" charset="-122"/>
              </a:rPr>
              <a:t>）世间优秀概念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拆解是将概念语言化的最佳训练方式</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拆解案例：</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LINE</a:t>
            </a:r>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RIZAP</a:t>
            </a:r>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乡村税捐赠制度（</a:t>
            </a:r>
            <a:r>
              <a:rPr kumimoji="1" lang="ja-JP" altLang="en-US" sz="1100" dirty="0">
                <a:latin typeface="Microsoft YaHei" panose="020B0503020204020204" pitchFamily="34" charset="-122"/>
                <a:ea typeface="Microsoft YaHei" panose="020B0503020204020204" pitchFamily="34" charset="-122"/>
              </a:rPr>
              <a:t>ふるさと</a:t>
            </a:r>
            <a:r>
              <a:rPr kumimoji="1" lang="zh-CN" altLang="en-US" sz="1100" dirty="0">
                <a:latin typeface="Microsoft YaHei" panose="020B0503020204020204" pitchFamily="34" charset="-122"/>
                <a:ea typeface="Microsoft YaHei" panose="020B0503020204020204" pitchFamily="34" charset="-122"/>
              </a:rPr>
              <a:t>纳税）</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精酿可乐</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哆啦</a:t>
            </a:r>
            <a:r>
              <a:rPr kumimoji="1" lang="en-US" altLang="zh-CN" sz="1100" dirty="0">
                <a:latin typeface="Microsoft YaHei" panose="020B0503020204020204" pitchFamily="34" charset="-122"/>
                <a:ea typeface="Microsoft YaHei" panose="020B0503020204020204" pitchFamily="34" charset="-122"/>
              </a:rPr>
              <a:t>A</a:t>
            </a:r>
            <a:r>
              <a:rPr kumimoji="1" lang="zh-CN" altLang="en-US" sz="1100" dirty="0">
                <a:latin typeface="Microsoft YaHei" panose="020B0503020204020204" pitchFamily="34" charset="-122"/>
                <a:ea typeface="Microsoft YaHei" panose="020B0503020204020204" pitchFamily="34" charset="-122"/>
              </a:rPr>
              <a:t>梦</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STEP 4</a:t>
            </a:r>
            <a:r>
              <a:rPr kumimoji="1" lang="zh-CN" altLang="en-US" sz="1100" dirty="0">
                <a:latin typeface="Microsoft YaHei" panose="020B0503020204020204" pitchFamily="34" charset="-122"/>
                <a:ea typeface="Microsoft YaHei" panose="020B0503020204020204" pitchFamily="34" charset="-122"/>
              </a:rPr>
              <a:t>：用一句话表达你自己的概念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将你的价值与理想，表述成他人能产生共鸣的语言</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不顺利时，改变也无妨！概念本质上只是「一种视角」</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当你决定概念时，会不可思议地更加接近理想的自己</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第</a:t>
            </a:r>
            <a:r>
              <a:rPr kumimoji="1" lang="en-US" altLang="zh-CN" sz="1100" dirty="0">
                <a:latin typeface="Microsoft YaHei" panose="020B0503020204020204" pitchFamily="34" charset="-122"/>
                <a:ea typeface="Microsoft YaHei" panose="020B0503020204020204" pitchFamily="34" charset="-122"/>
              </a:rPr>
              <a:t>5</a:t>
            </a:r>
            <a:r>
              <a:rPr kumimoji="1" lang="zh-CN" altLang="en-US" sz="1100" dirty="0">
                <a:latin typeface="Microsoft YaHei" panose="020B0503020204020204" pitchFamily="34" charset="-122"/>
                <a:ea typeface="Microsoft YaHei" panose="020B0503020204020204" pitchFamily="34" charset="-122"/>
              </a:rPr>
              <a:t>章总结</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后记</a:t>
            </a:r>
            <a:endParaRPr kumimoji="1" lang="zh-CN" altLang="en-US" sz="1100" dirty="0">
              <a:latin typeface="Microsoft YaHei" panose="020B0503020204020204" pitchFamily="34" charset="-122"/>
              <a:ea typeface="Microsoft YaHei" panose="020B0503020204020204" pitchFamily="34" charset="-122"/>
            </a:endParaRPr>
          </a:p>
        </p:txBody>
      </p:sp>
      <p:sp>
        <p:nvSpPr>
          <p:cNvPr id="4" name="矩形 3"/>
          <p:cNvSpPr/>
          <p:nvPr/>
        </p:nvSpPr>
        <p:spPr>
          <a:xfrm>
            <a:off x="4039870" y="734060"/>
            <a:ext cx="1752600" cy="25844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chapter</a:t>
            </a:r>
            <a:endParaRPr lang="en-US" altLang="zh-CN"/>
          </a:p>
        </p:txBody>
      </p:sp>
      <p:sp>
        <p:nvSpPr>
          <p:cNvPr id="6" name="テキスト ボックス 5"/>
          <p:cNvSpPr txBox="1"/>
          <p:nvPr/>
        </p:nvSpPr>
        <p:spPr>
          <a:xfrm>
            <a:off x="1640840" y="55245"/>
            <a:ext cx="2122170" cy="1445260"/>
          </a:xfrm>
          <a:prstGeom prst="rect">
            <a:avLst/>
          </a:prstGeom>
          <a:noFill/>
        </p:spPr>
        <p:txBody>
          <a:bodyPr wrap="square" rtlCol="0">
            <a:spAutoFit/>
          </a:bodyPr>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世界</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はコンセプトでできている</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978-4-7612-7842-7</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8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篠﨑友徳</a:t>
            </a:r>
            <a:endParaRPr kumimoji="1" lang="zh-CN"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8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336p  </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8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8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图片 1"/>
          <p:cNvPicPr>
            <a:picLocks noChangeAspect="1"/>
          </p:cNvPicPr>
          <p:nvPr/>
        </p:nvPicPr>
        <p:blipFill>
          <a:blip r:embed="rId1"/>
          <a:stretch>
            <a:fillRect/>
          </a:stretch>
        </p:blipFill>
        <p:spPr>
          <a:xfrm>
            <a:off x="445770" y="178435"/>
            <a:ext cx="918210" cy="1322070"/>
          </a:xfrm>
          <a:prstGeom prst="rect">
            <a:avLst/>
          </a:prstGeom>
        </p:spPr>
      </p:pic>
      <p:sp>
        <p:nvSpPr>
          <p:cNvPr id="3" name="矩形 2"/>
          <p:cNvSpPr/>
          <p:nvPr/>
        </p:nvSpPr>
        <p:spPr>
          <a:xfrm>
            <a:off x="2380615" y="6555740"/>
            <a:ext cx="1752600" cy="25844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author</a:t>
            </a:r>
            <a:endParaRPr lang="en-US" altLang="zh-CN"/>
          </a:p>
        </p:txBody>
      </p:sp>
      <p:sp>
        <p:nvSpPr>
          <p:cNvPr id="5" name="テキスト ボックス 9"/>
          <p:cNvSpPr txBox="1"/>
          <p:nvPr/>
        </p:nvSpPr>
        <p:spPr>
          <a:xfrm>
            <a:off x="36195" y="6926580"/>
            <a:ext cx="6746240" cy="2122805"/>
          </a:xfrm>
          <a:prstGeom prst="rect">
            <a:avLst/>
          </a:prstGeom>
          <a:noFill/>
        </p:spPr>
        <p:txBody>
          <a:bodyPr wrap="square" rtlCol="0">
            <a:spAutoFit/>
          </a:bodyPr>
          <a:p>
            <a:r>
              <a:rPr kumimoji="1" lang="zh-CN" altLang="en-US" sz="1100" dirty="0">
                <a:latin typeface="Microsoft YaHei" panose="020B0503020204020204" pitchFamily="34" charset="-122"/>
                <a:ea typeface="Microsoft YaHei" panose="020B0503020204020204" pitchFamily="34" charset="-122"/>
              </a:rPr>
              <a:t>篠崎友德，概念策划师、创意总监，</a:t>
            </a:r>
            <a:r>
              <a:rPr kumimoji="1" lang="en-US" altLang="zh-CN" sz="1100" dirty="0">
                <a:latin typeface="Microsoft YaHei" panose="020B0503020204020204" pitchFamily="34" charset="-122"/>
                <a:ea typeface="Microsoft YaHei" panose="020B0503020204020204" pitchFamily="34" charset="-122"/>
              </a:rPr>
              <a:t>Creator Box</a:t>
            </a:r>
            <a:r>
              <a:rPr kumimoji="1" lang="zh-CN" altLang="en-US" sz="1100" dirty="0">
                <a:latin typeface="Microsoft YaHei" panose="020B0503020204020204" pitchFamily="34" charset="-122"/>
                <a:ea typeface="Microsoft YaHei" panose="020B0503020204020204" pitchFamily="34" charset="-122"/>
              </a:rPr>
              <a:t>株式会社（株式会社</a:t>
            </a:r>
            <a:r>
              <a:rPr kumimoji="1" lang="ja-JP" altLang="en-US" sz="1100" dirty="0">
                <a:latin typeface="Microsoft YaHei" panose="020B0503020204020204" pitchFamily="34" charset="-122"/>
                <a:ea typeface="Microsoft YaHei" panose="020B0503020204020204" pitchFamily="34" charset="-122"/>
              </a:rPr>
              <a:t>クリエイターボックス</a:t>
            </a:r>
            <a:r>
              <a:rPr kumimoji="1" lang="zh-CN" altLang="en-US" sz="1100" dirty="0">
                <a:latin typeface="Microsoft YaHei" panose="020B0503020204020204" pitchFamily="34" charset="-122"/>
                <a:ea typeface="Microsoft YaHei" panose="020B0503020204020204" pitchFamily="34" charset="-122"/>
              </a:rPr>
              <a:t>）首席执行官（</a:t>
            </a:r>
            <a:r>
              <a:rPr kumimoji="1" lang="en-US" altLang="zh-CN" sz="1100" dirty="0">
                <a:latin typeface="Microsoft YaHei" panose="020B0503020204020204" pitchFamily="34" charset="-122"/>
                <a:ea typeface="Microsoft YaHei" panose="020B0503020204020204" pitchFamily="34" charset="-122"/>
              </a:rPr>
              <a:t>CEO</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2007</a:t>
            </a:r>
            <a:r>
              <a:rPr kumimoji="1" lang="zh-CN" altLang="en-US" sz="1100" dirty="0">
                <a:latin typeface="Microsoft YaHei" panose="020B0503020204020204" pitchFamily="34" charset="-122"/>
                <a:ea typeface="Microsoft YaHei" panose="020B0503020204020204" pitchFamily="34" charset="-122"/>
              </a:rPr>
              <a:t>年毕业于庆应义塾大学理工学部。同年进入日本大型广告公司博报堂工作。在博报堂任职期间长达</a:t>
            </a:r>
            <a:r>
              <a:rPr kumimoji="1" lang="en-US" altLang="zh-CN" sz="1100" dirty="0">
                <a:latin typeface="Microsoft YaHei" panose="020B0503020204020204" pitchFamily="34" charset="-122"/>
                <a:ea typeface="Microsoft YaHei" panose="020B0503020204020204" pitchFamily="34" charset="-122"/>
              </a:rPr>
              <a:t>10</a:t>
            </a:r>
            <a:r>
              <a:rPr kumimoji="1" lang="zh-CN" altLang="en-US" sz="1100" dirty="0">
                <a:latin typeface="Microsoft YaHei" panose="020B0503020204020204" pitchFamily="34" charset="-122"/>
                <a:ea typeface="Microsoft YaHei" panose="020B0503020204020204" pitchFamily="34" charset="-122"/>
              </a:rPr>
              <a:t>年，主要负责大型企业的广告、销售促进与公共关系策划，同时参与多家企业的创意制作与整合型传播战略的设计工作。</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2017</a:t>
            </a:r>
            <a:r>
              <a:rPr kumimoji="1" lang="zh-CN" altLang="en-US" sz="1100" dirty="0">
                <a:latin typeface="Microsoft YaHei" panose="020B0503020204020204" pitchFamily="34" charset="-122"/>
                <a:ea typeface="Microsoft YaHei" panose="020B0503020204020204" pitchFamily="34" charset="-122"/>
              </a:rPr>
              <a:t>年创立株式会社</a:t>
            </a:r>
            <a:r>
              <a:rPr kumimoji="1" lang="en-US" altLang="zh-CN" sz="1100" dirty="0">
                <a:latin typeface="Microsoft YaHei" panose="020B0503020204020204" pitchFamily="34" charset="-122"/>
                <a:ea typeface="Microsoft YaHei" panose="020B0503020204020204" pitchFamily="34" charset="-122"/>
              </a:rPr>
              <a:t>Creator Box</a:t>
            </a:r>
            <a:r>
              <a:rPr kumimoji="1" lang="zh-CN" altLang="en-US" sz="1100" dirty="0">
                <a:latin typeface="Microsoft YaHei" panose="020B0503020204020204" pitchFamily="34" charset="-122"/>
                <a:ea typeface="Microsoft YaHei" panose="020B0503020204020204" pitchFamily="34" charset="-122"/>
              </a:rPr>
              <a:t>。通过与具备不同专业能力的创作者共同协作，从商品与服务的概念开发，到品牌打造与媒体推广，提供一站式整体解决方案。同时，公司业务范围广泛，涵盖餐饮店运营、出行与移动媒体、不动产翻新服务、食品品牌、服装品牌等多个领域。</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本书是其首部著作。</a:t>
            </a:r>
            <a:endParaRPr kumimoji="1" lang="zh-CN" altLang="en-US" sz="1100"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自分</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で</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自分</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育</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てる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戦略書</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成長</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したいけど</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、頑張</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がわかりません</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978-4-7612-1007-6</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大坪拓摩</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256p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5</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310005"/>
            <a:ext cx="6821170" cy="88938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停止无效焦虑，把自己重新养一遍</a:t>
            </a:r>
            <a:r>
              <a:rPr lang="en-US" altLang="zh-CN" sz="1100" i="0" dirty="0">
                <a:effectLst/>
              </a:rPr>
              <a:t>--</a:t>
            </a:r>
            <a:r>
              <a:rPr lang="zh-CN" altLang="en-US" sz="1100" i="0" dirty="0">
                <a:effectLst/>
              </a:rPr>
              <a:t>成年人最大的清醒：没人会负责你的成长。普通人的自我成长战略</a:t>
            </a:r>
            <a:endParaRPr lang="zh-CN" altLang="en-US" sz="1100" i="0" dirty="0">
              <a:effectLst/>
            </a:endParaRPr>
          </a:p>
          <a:p>
            <a:endParaRPr lang="zh-CN" altLang="en-US" sz="1100" i="0" dirty="0">
              <a:effectLst/>
            </a:endParaRPr>
          </a:p>
          <a:p>
            <a:r>
              <a:rPr lang="zh-CN" altLang="en-US" sz="1100" i="0" dirty="0">
                <a:effectLst/>
              </a:rPr>
              <a:t>是一本面向</a:t>
            </a:r>
            <a:r>
              <a:rPr lang="en-US" altLang="zh-CN" sz="1100" i="0" dirty="0">
                <a:effectLst/>
              </a:rPr>
              <a:t>“</a:t>
            </a:r>
            <a:r>
              <a:rPr lang="zh-CN" altLang="en-US" sz="1100" i="0" dirty="0">
                <a:effectLst/>
              </a:rPr>
              <a:t>明明很焦虑，却不知道该怎么努力</a:t>
            </a:r>
            <a:r>
              <a:rPr lang="en-US" altLang="zh-CN" sz="1100" i="0" dirty="0">
                <a:effectLst/>
              </a:rPr>
              <a:t>”</a:t>
            </a:r>
            <a:r>
              <a:rPr lang="zh-CN" altLang="en-US" sz="1100" i="0" dirty="0">
                <a:effectLst/>
              </a:rPr>
              <a:t>的普通人的成长指南。作者长期经营设计学校，接触过五万多名学员后发现，很多人并不是不想成长，而是根本没有学过</a:t>
            </a:r>
            <a:r>
              <a:rPr lang="en-US" altLang="zh-CN" sz="1100" i="0" dirty="0">
                <a:effectLst/>
              </a:rPr>
              <a:t>“</a:t>
            </a:r>
            <a:r>
              <a:rPr lang="zh-CN" altLang="en-US" sz="1100" i="0" dirty="0">
                <a:effectLst/>
              </a:rPr>
              <a:t>如何让自己持续成长</a:t>
            </a:r>
            <a:r>
              <a:rPr lang="en-US" altLang="zh-CN" sz="1100" i="0" dirty="0">
                <a:effectLst/>
              </a:rPr>
              <a:t>”</a:t>
            </a:r>
            <a:r>
              <a:rPr lang="zh-CN" altLang="en-US" sz="1100" i="0" dirty="0">
                <a:effectLst/>
              </a:rPr>
              <a:t>。大家总以为，只要更拼命、更努力、更有毅力，就总有一天会改变人生，但现实往往是：热血三天后又回到原点，像在跑步机上拼命奔跑，流了很多汗，却没有真正前进。</a:t>
            </a:r>
            <a:endParaRPr lang="zh-CN" altLang="en-US" sz="1100" i="0" dirty="0">
              <a:effectLst/>
            </a:endParaRPr>
          </a:p>
          <a:p>
            <a:endParaRPr lang="en-US" altLang="zh-CN" sz="1100" i="0" dirty="0">
              <a:effectLst/>
            </a:endParaRPr>
          </a:p>
          <a:p>
            <a:r>
              <a:rPr lang="zh-CN" altLang="en-US" sz="1100" i="0" dirty="0">
                <a:effectLst/>
              </a:rPr>
              <a:t>因此，这本书最核心的观点是：成长不是靠意志力，而是靠方法。人与其不断给自己打鸡血，不如学会</a:t>
            </a:r>
            <a:r>
              <a:rPr lang="en-US" altLang="zh-CN" sz="1100" i="0" dirty="0">
                <a:effectLst/>
              </a:rPr>
              <a:t>“</a:t>
            </a:r>
            <a:r>
              <a:rPr lang="zh-CN" altLang="en-US" sz="1100" i="0" dirty="0">
                <a:effectLst/>
              </a:rPr>
              <a:t>自己培养自己</a:t>
            </a:r>
            <a:r>
              <a:rPr lang="en-US" altLang="zh-CN" sz="1100" i="0" dirty="0">
                <a:effectLst/>
              </a:rPr>
              <a:t>”</a:t>
            </a:r>
            <a:r>
              <a:rPr lang="zh-CN" altLang="en-US" sz="1100" i="0" dirty="0">
                <a:effectLst/>
              </a:rPr>
              <a:t>的系统化策略。</a:t>
            </a:r>
            <a:endParaRPr lang="zh-CN" altLang="en-US" sz="1100" i="0" dirty="0">
              <a:effectLst/>
            </a:endParaRPr>
          </a:p>
          <a:p>
            <a:endParaRPr lang="en-US" altLang="zh-CN" sz="1100" i="0" dirty="0">
              <a:effectLst/>
            </a:endParaRPr>
          </a:p>
          <a:p>
            <a:r>
              <a:rPr lang="zh-CN" altLang="en-US" sz="1100" i="0" dirty="0">
                <a:effectLst/>
              </a:rPr>
              <a:t>作者在前言中反复强调，当今时代已经和过去不同。</a:t>
            </a:r>
            <a:r>
              <a:rPr lang="en-US" altLang="zh-CN" sz="1100" i="0" dirty="0">
                <a:effectLst/>
              </a:rPr>
              <a:t>AI</a:t>
            </a:r>
            <a:r>
              <a:rPr lang="zh-CN" altLang="en-US" sz="1100" i="0" dirty="0">
                <a:effectLst/>
              </a:rPr>
              <a:t>正在快速取代大量工作，</a:t>
            </a:r>
            <a:r>
              <a:rPr lang="en-US" altLang="zh-CN" sz="1100" i="0" dirty="0">
                <a:effectLst/>
              </a:rPr>
              <a:t>“</a:t>
            </a:r>
            <a:r>
              <a:rPr lang="zh-CN" altLang="en-US" sz="1100" i="0" dirty="0">
                <a:effectLst/>
              </a:rPr>
              <a:t>公司会培养你</a:t>
            </a:r>
            <a:r>
              <a:rPr lang="en-US" altLang="zh-CN" sz="1100" i="0" dirty="0">
                <a:effectLst/>
              </a:rPr>
              <a:t>”“</a:t>
            </a:r>
            <a:r>
              <a:rPr lang="zh-CN" altLang="en-US" sz="1100" i="0" dirty="0">
                <a:effectLst/>
              </a:rPr>
              <a:t>前辈会带你成长</a:t>
            </a:r>
            <a:r>
              <a:rPr lang="en-US" altLang="zh-CN" sz="1100" i="0" dirty="0">
                <a:effectLst/>
              </a:rPr>
              <a:t>”</a:t>
            </a:r>
            <a:r>
              <a:rPr lang="zh-CN" altLang="en-US" sz="1100" i="0" dirty="0">
                <a:effectLst/>
              </a:rPr>
              <a:t>这种旧时代逻辑已经失效。很多人虽然每天忙碌，却在不知不觉中被时代甩开。而真正危险的，并不是焦虑，而是连焦虑都感觉不到。因为焦虑至少说明一个人还意识到</a:t>
            </a:r>
            <a:r>
              <a:rPr lang="en-US" altLang="zh-CN" sz="1100" i="0" dirty="0">
                <a:effectLst/>
              </a:rPr>
              <a:t>“</a:t>
            </a:r>
            <a:r>
              <a:rPr lang="zh-CN" altLang="en-US" sz="1100" i="0" dirty="0">
                <a:effectLst/>
              </a:rPr>
              <a:t>自己不能再这样下去</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但问题在于，大多数人并不知道焦虑之后该怎么行动。于是作者提出：</a:t>
            </a:r>
            <a:r>
              <a:rPr lang="en-US" altLang="zh-CN" sz="1100" i="0" dirty="0">
                <a:effectLst/>
              </a:rPr>
              <a:t>“</a:t>
            </a:r>
            <a:r>
              <a:rPr lang="zh-CN" altLang="en-US" sz="1100" i="0" dirty="0">
                <a:effectLst/>
              </a:rPr>
              <a:t>自己的成长，最终只能由自己负责。</a:t>
            </a:r>
            <a:r>
              <a:rPr lang="en-US" altLang="zh-CN" sz="1100" i="0" dirty="0">
                <a:effectLst/>
              </a:rPr>
              <a:t>”</a:t>
            </a:r>
            <a:r>
              <a:rPr lang="zh-CN" altLang="en-US" sz="1100" i="0" dirty="0">
                <a:effectLst/>
              </a:rPr>
              <a:t>这听起来冷酷，却也是一种自由。因为当一个人不再把成长寄托于上司、公司或外界评价时，他才真正拥有了改变人生的主动权。</a:t>
            </a:r>
            <a:endParaRPr lang="zh-CN" altLang="en-US" sz="1100" i="0" dirty="0">
              <a:effectLst/>
            </a:endParaRPr>
          </a:p>
          <a:p>
            <a:endParaRPr lang="en-US" altLang="zh-CN" sz="1100" i="0" dirty="0">
              <a:effectLst/>
            </a:endParaRPr>
          </a:p>
          <a:p>
            <a:r>
              <a:rPr lang="zh-CN" altLang="en-US" sz="1100" i="0" dirty="0">
                <a:effectLst/>
              </a:rPr>
              <a:t>全书围绕</a:t>
            </a:r>
            <a:r>
              <a:rPr lang="en-US" altLang="zh-CN" sz="1100" i="0" dirty="0">
                <a:effectLst/>
              </a:rPr>
              <a:t>“</a:t>
            </a:r>
            <a:r>
              <a:rPr lang="zh-CN" altLang="en-US" sz="1100" i="0" dirty="0">
                <a:effectLst/>
              </a:rPr>
              <a:t>五种成长模型</a:t>
            </a:r>
            <a:r>
              <a:rPr lang="en-US" altLang="zh-CN" sz="1100" i="0" dirty="0">
                <a:effectLst/>
              </a:rPr>
              <a:t>”</a:t>
            </a:r>
            <a:r>
              <a:rPr lang="zh-CN" altLang="en-US" sz="1100" i="0" dirty="0">
                <a:effectLst/>
              </a:rPr>
              <a:t>展开，试图帮助读者建立一套能够长期持续成长的</a:t>
            </a:r>
            <a:r>
              <a:rPr lang="en-US" altLang="zh-CN" sz="1100" i="0" dirty="0">
                <a:effectLst/>
              </a:rPr>
              <a:t>“</a:t>
            </a:r>
            <a:r>
              <a:rPr lang="zh-CN" altLang="en-US" sz="1100" i="0" dirty="0">
                <a:effectLst/>
              </a:rPr>
              <a:t>自我培养系统</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首先是</a:t>
            </a:r>
            <a:r>
              <a:rPr lang="en-US" altLang="zh-CN" sz="1100" i="0" dirty="0">
                <a:effectLst/>
              </a:rPr>
              <a:t>“</a:t>
            </a:r>
            <a:r>
              <a:rPr lang="zh-CN" altLang="en-US" sz="1100" i="0" dirty="0">
                <a:effectLst/>
              </a:rPr>
              <a:t>自问</a:t>
            </a:r>
            <a:r>
              <a:rPr lang="en-US" altLang="zh-CN" sz="1100" i="0" dirty="0">
                <a:effectLst/>
              </a:rPr>
              <a:t>”</a:t>
            </a:r>
            <a:r>
              <a:rPr lang="zh-CN" altLang="en-US" sz="1100" i="0" dirty="0">
                <a:effectLst/>
              </a:rPr>
              <a:t>。作者认为，大多数人成长停滞，并不是能力太差，而是根本不知道自己的真实水平。人最大的危险，是</a:t>
            </a:r>
            <a:r>
              <a:rPr lang="en-US" altLang="zh-CN" sz="1100" i="0" dirty="0">
                <a:effectLst/>
              </a:rPr>
              <a:t>“</a:t>
            </a:r>
            <a:r>
              <a:rPr lang="zh-CN" altLang="en-US" sz="1100" i="0" dirty="0">
                <a:effectLst/>
              </a:rPr>
              <a:t>我已经做得不错了</a:t>
            </a:r>
            <a:r>
              <a:rPr lang="en-US" altLang="zh-CN" sz="1100" i="0" dirty="0">
                <a:effectLst/>
              </a:rPr>
              <a:t>”</a:t>
            </a:r>
            <a:r>
              <a:rPr lang="zh-CN" altLang="en-US" sz="1100" i="0" dirty="0">
                <a:effectLst/>
              </a:rPr>
              <a:t>的自我陶醉。因此，成长的第一步，是主动</a:t>
            </a:r>
            <a:r>
              <a:rPr lang="en-US" altLang="zh-CN" sz="1100" i="0" dirty="0">
                <a:effectLst/>
              </a:rPr>
              <a:t>“</a:t>
            </a:r>
            <a:r>
              <a:rPr lang="zh-CN" altLang="en-US" sz="1100" i="0" dirty="0">
                <a:effectLst/>
              </a:rPr>
              <a:t>打碎自尊</a:t>
            </a:r>
            <a:r>
              <a:rPr lang="en-US" altLang="zh-CN" sz="1100" i="0" dirty="0">
                <a:effectLst/>
              </a:rPr>
              <a:t>”</a:t>
            </a:r>
            <a:r>
              <a:rPr lang="zh-CN" altLang="en-US" sz="1100" i="0" dirty="0">
                <a:effectLst/>
              </a:rPr>
              <a:t>。作者把这个过程称为</a:t>
            </a:r>
            <a:r>
              <a:rPr lang="en-US" altLang="zh-CN" sz="1100" i="0" dirty="0">
                <a:effectLst/>
              </a:rPr>
              <a:t>“</a:t>
            </a:r>
            <a:r>
              <a:rPr lang="ja-JP" altLang="en-US" sz="1100" i="0" dirty="0">
                <a:effectLst/>
              </a:rPr>
              <a:t>セルフ</a:t>
            </a:r>
            <a:r>
              <a:rPr lang="zh-CN" altLang="en-US" sz="1100" i="0" dirty="0">
                <a:effectLst/>
              </a:rPr>
              <a:t>鼻</a:t>
            </a:r>
            <a:r>
              <a:rPr lang="ja-JP" altLang="en-US" sz="1100" i="0" dirty="0">
                <a:effectLst/>
              </a:rPr>
              <a:t>へし</a:t>
            </a:r>
            <a:r>
              <a:rPr lang="zh-CN" altLang="en-US" sz="1100" i="0" dirty="0">
                <a:effectLst/>
              </a:rPr>
              <a:t>折</a:t>
            </a:r>
            <a:r>
              <a:rPr lang="ja-JP" altLang="en-US" sz="1100" i="0" dirty="0">
                <a:effectLst/>
              </a:rPr>
              <a:t>り</a:t>
            </a:r>
            <a:r>
              <a:rPr lang="en-US" altLang="zh-CN" sz="1100" i="0" dirty="0">
                <a:effectLst/>
              </a:rPr>
              <a:t>”</a:t>
            </a:r>
            <a:r>
              <a:rPr lang="zh-CN" altLang="en-US" sz="1100" i="0" dirty="0">
                <a:effectLst/>
              </a:rPr>
              <a:t>，也就是</a:t>
            </a:r>
            <a:r>
              <a:rPr lang="en-US" altLang="zh-CN" sz="1100" i="0" dirty="0">
                <a:effectLst/>
              </a:rPr>
              <a:t>“</a:t>
            </a:r>
            <a:r>
              <a:rPr lang="zh-CN" altLang="en-US" sz="1100" i="0" dirty="0">
                <a:effectLst/>
              </a:rPr>
              <a:t>自己折断自己的傲慢</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书中提出了很多非常直接的方法。例如，主动寻找最严格的人批评自己；故意站到竞争者视角审视自己的弱点；把自己的作品、表达或行动录下来反复观看；甚至主动进入会让自己出丑的环境。作者认为，只有当一个人真正意识到</a:t>
            </a:r>
            <a:r>
              <a:rPr lang="en-US" altLang="zh-CN" sz="1100" i="0" dirty="0">
                <a:effectLst/>
              </a:rPr>
              <a:t>“</a:t>
            </a:r>
            <a:r>
              <a:rPr lang="zh-CN" altLang="en-US" sz="1100" i="0" dirty="0">
                <a:effectLst/>
              </a:rPr>
              <a:t>原来自己并没有想象中厉害</a:t>
            </a:r>
            <a:r>
              <a:rPr lang="en-US" altLang="zh-CN" sz="1100" i="0" dirty="0">
                <a:effectLst/>
              </a:rPr>
              <a:t>”</a:t>
            </a:r>
            <a:r>
              <a:rPr lang="zh-CN" altLang="en-US" sz="1100" i="0" dirty="0">
                <a:effectLst/>
              </a:rPr>
              <a:t>时，成长才会开始。因为看清现实，比盲目自信更重要。</a:t>
            </a:r>
            <a:endParaRPr lang="zh-CN" altLang="en-US" sz="1100" i="0" dirty="0">
              <a:effectLst/>
            </a:endParaRPr>
          </a:p>
          <a:p>
            <a:endParaRPr lang="en-US" altLang="zh-CN" sz="1100" i="0" dirty="0">
              <a:effectLst/>
            </a:endParaRPr>
          </a:p>
          <a:p>
            <a:r>
              <a:rPr lang="zh-CN" altLang="en-US" sz="1100" i="0" dirty="0">
                <a:effectLst/>
              </a:rPr>
              <a:t>接着，作者进入第二个阶段</a:t>
            </a:r>
            <a:r>
              <a:rPr lang="en-US" altLang="zh-CN" sz="1100" i="0" dirty="0">
                <a:effectLst/>
              </a:rPr>
              <a:t>——“</a:t>
            </a:r>
            <a:r>
              <a:rPr lang="zh-CN" altLang="en-US" sz="1100" i="0" dirty="0">
                <a:effectLst/>
              </a:rPr>
              <a:t>解剖自己</a:t>
            </a:r>
            <a:r>
              <a:rPr lang="en-US" altLang="zh-CN" sz="1100" i="0" dirty="0">
                <a:effectLst/>
              </a:rPr>
              <a:t>”</a:t>
            </a:r>
            <a:r>
              <a:rPr lang="zh-CN" altLang="en-US" sz="1100" i="0" dirty="0">
                <a:effectLst/>
              </a:rPr>
              <a:t>。他认为，很多人喜欢</a:t>
            </a:r>
            <a:r>
              <a:rPr lang="en-US" altLang="zh-CN" sz="1100" i="0" dirty="0">
                <a:effectLst/>
              </a:rPr>
              <a:t>“</a:t>
            </a:r>
            <a:r>
              <a:rPr lang="zh-CN" altLang="en-US" sz="1100" i="0" dirty="0">
                <a:effectLst/>
              </a:rPr>
              <a:t>寻找真正的自己</a:t>
            </a:r>
            <a:r>
              <a:rPr lang="en-US" altLang="zh-CN" sz="1100" i="0" dirty="0">
                <a:effectLst/>
              </a:rPr>
              <a:t>”</a:t>
            </a:r>
            <a:r>
              <a:rPr lang="zh-CN" altLang="en-US" sz="1100" i="0" dirty="0">
                <a:effectLst/>
              </a:rPr>
              <a:t>，其实那只是浪漫化幻想。人并不是突然发现使命，而是在不断分析自己过程中逐渐形成方向。</a:t>
            </a:r>
            <a:endParaRPr lang="zh-CN" altLang="en-US" sz="1100" i="0" dirty="0">
              <a:effectLst/>
            </a:endParaRPr>
          </a:p>
          <a:p>
            <a:endParaRPr lang="en-US" altLang="zh-CN" sz="1100" i="0" dirty="0">
              <a:effectLst/>
            </a:endParaRPr>
          </a:p>
          <a:p>
            <a:r>
              <a:rPr lang="zh-CN" altLang="en-US" sz="1100" i="0" dirty="0">
                <a:effectLst/>
              </a:rPr>
              <a:t>因此，作者设计了一整套</a:t>
            </a:r>
            <a:r>
              <a:rPr lang="en-US" altLang="zh-CN" sz="1100" i="0" dirty="0">
                <a:effectLst/>
              </a:rPr>
              <a:t>“</a:t>
            </a:r>
            <a:r>
              <a:rPr lang="zh-CN" altLang="en-US" sz="1100" i="0" dirty="0">
                <a:effectLst/>
              </a:rPr>
              <a:t>自我解剖</a:t>
            </a:r>
            <a:r>
              <a:rPr lang="en-US" altLang="zh-CN" sz="1100" i="0" dirty="0">
                <a:effectLst/>
              </a:rPr>
              <a:t>”</a:t>
            </a:r>
            <a:r>
              <a:rPr lang="zh-CN" altLang="en-US" sz="1100" i="0" dirty="0">
                <a:effectLst/>
              </a:rPr>
              <a:t>的方法。他会逼读者思考：做什么事情时最容易忘记时间？什么事情会让自己异常疲惫？过去一年到底成长了什么能力？如果今天离职，市场愿意给自己开什么价格？五年后的自己，会希望现在做什么？</a:t>
            </a:r>
            <a:endParaRPr lang="zh-CN" altLang="en-US" sz="1100" i="0" dirty="0">
              <a:effectLst/>
            </a:endParaRPr>
          </a:p>
          <a:p>
            <a:endParaRPr lang="en-US" altLang="zh-CN" sz="1100" i="0" dirty="0">
              <a:effectLst/>
            </a:endParaRPr>
          </a:p>
          <a:p>
            <a:r>
              <a:rPr lang="zh-CN" altLang="en-US" sz="1100" i="0" dirty="0">
                <a:effectLst/>
              </a:rPr>
              <a:t>这些问题并不是鸡汤，而是逼迫一个人从</a:t>
            </a:r>
            <a:r>
              <a:rPr lang="en-US" altLang="zh-CN" sz="1100" i="0" dirty="0">
                <a:effectLst/>
              </a:rPr>
              <a:t>“</a:t>
            </a:r>
            <a:r>
              <a:rPr lang="zh-CN" altLang="en-US" sz="1100" i="0" dirty="0">
                <a:effectLst/>
              </a:rPr>
              <a:t>想象中的自己</a:t>
            </a:r>
            <a:r>
              <a:rPr lang="en-US" altLang="zh-CN" sz="1100" i="0" dirty="0">
                <a:effectLst/>
              </a:rPr>
              <a:t>”</a:t>
            </a:r>
            <a:r>
              <a:rPr lang="zh-CN" altLang="en-US" sz="1100" i="0" dirty="0">
                <a:effectLst/>
              </a:rPr>
              <a:t>，回到</a:t>
            </a:r>
            <a:r>
              <a:rPr lang="en-US" altLang="zh-CN" sz="1100" i="0" dirty="0">
                <a:effectLst/>
              </a:rPr>
              <a:t>“</a:t>
            </a:r>
            <a:r>
              <a:rPr lang="zh-CN" altLang="en-US" sz="1100" i="0" dirty="0">
                <a:effectLst/>
              </a:rPr>
              <a:t>真实的自己</a:t>
            </a:r>
            <a:r>
              <a:rPr lang="en-US" altLang="zh-CN" sz="1100" i="0" dirty="0">
                <a:effectLst/>
              </a:rPr>
              <a:t>”</a:t>
            </a:r>
            <a:r>
              <a:rPr lang="zh-CN" altLang="en-US" sz="1100" i="0" dirty="0">
                <a:effectLst/>
              </a:rPr>
              <a:t>。作者还特别强调，现在的人过度依赖搜索和即时答案，导致思考能力不断退化。很多人遇到问题第一反应是</a:t>
            </a:r>
            <a:r>
              <a:rPr lang="en-US" altLang="zh-CN" sz="1100" i="0" dirty="0">
                <a:effectLst/>
              </a:rPr>
              <a:t>“</a:t>
            </a:r>
            <a:r>
              <a:rPr lang="zh-CN" altLang="en-US" sz="1100" i="0" dirty="0">
                <a:effectLst/>
              </a:rPr>
              <a:t>搜一下</a:t>
            </a:r>
            <a:r>
              <a:rPr lang="en-US" altLang="zh-CN" sz="1100" i="0" dirty="0">
                <a:effectLst/>
              </a:rPr>
              <a:t>”</a:t>
            </a:r>
            <a:r>
              <a:rPr lang="zh-CN" altLang="en-US" sz="1100" i="0" dirty="0">
                <a:effectLst/>
              </a:rPr>
              <a:t>，却越来越不会独立思考。因此，他提出</a:t>
            </a:r>
            <a:r>
              <a:rPr lang="en-US" altLang="zh-CN" sz="1100" i="0" dirty="0">
                <a:effectLst/>
              </a:rPr>
              <a:t>“</a:t>
            </a:r>
            <a:r>
              <a:rPr lang="zh-CN" altLang="en-US" sz="1100" i="0" dirty="0">
                <a:effectLst/>
              </a:rPr>
              <a:t>搜索断食</a:t>
            </a:r>
            <a:r>
              <a:rPr lang="en-US" altLang="zh-CN" sz="1100" i="0" dirty="0">
                <a:effectLst/>
              </a:rPr>
              <a:t>”</a:t>
            </a:r>
            <a:r>
              <a:rPr lang="zh-CN" altLang="en-US" sz="1100" i="0" dirty="0">
                <a:effectLst/>
              </a:rPr>
              <a:t>的概念，希望人们重新恢复深度思考能力。</a:t>
            </a:r>
            <a:endParaRPr lang="zh-CN" altLang="en-US" sz="1100" i="0" dirty="0">
              <a:effectLst/>
            </a:endParaRPr>
          </a:p>
          <a:p>
            <a:endParaRPr lang="en-US" altLang="zh-CN" sz="1100" i="0" dirty="0">
              <a:effectLst/>
            </a:endParaRPr>
          </a:p>
          <a:p>
            <a:r>
              <a:rPr lang="zh-CN" altLang="en-US" sz="1100" i="0" dirty="0">
                <a:effectLst/>
              </a:rPr>
              <a:t>第三个核心主题，是</a:t>
            </a:r>
            <a:r>
              <a:rPr lang="en-US" altLang="zh-CN" sz="1100" i="0" dirty="0">
                <a:effectLst/>
              </a:rPr>
              <a:t>“</a:t>
            </a:r>
            <a:r>
              <a:rPr lang="zh-CN" altLang="en-US" sz="1100" i="0" dirty="0">
                <a:effectLst/>
              </a:rPr>
              <a:t>环境强制力</a:t>
            </a:r>
            <a:r>
              <a:rPr lang="en-US" altLang="zh-CN" sz="1100" i="0" dirty="0">
                <a:effectLst/>
              </a:rPr>
              <a:t>”</a:t>
            </a:r>
            <a:r>
              <a:rPr lang="zh-CN" altLang="en-US" sz="1100" i="0" dirty="0">
                <a:effectLst/>
              </a:rPr>
              <a:t>。作者认为，人远比自己想象中更容易被环境影响。即使知道某些行为不对，大多数人依然会随波逐流。舒服、安逸、没人要求自己的环境，其实是成长最大的陷阱。</a:t>
            </a:r>
            <a:endParaRPr lang="zh-CN" altLang="en-US" sz="1100" i="0" dirty="0">
              <a:effectLst/>
            </a:endParaRPr>
          </a:p>
          <a:p>
            <a:endParaRPr lang="en-US" altLang="zh-CN" sz="1100" i="0" dirty="0">
              <a:effectLst/>
            </a:endParaRPr>
          </a:p>
          <a:p>
            <a:r>
              <a:rPr lang="zh-CN" altLang="en-US" sz="1100" i="0" dirty="0">
                <a:effectLst/>
              </a:rPr>
              <a:t>所以，真正想成长的人，必须主动把自己放进高标准、高压力、高反馈的环境中。作者指出，那些会严厉指出你问题的人，未必是在否定你，反而可能是真正看见你潜力的人。相比之下，</a:t>
            </a:r>
            <a:r>
              <a:rPr lang="en-US" altLang="zh-CN" sz="1100" i="0" dirty="0">
                <a:effectLst/>
              </a:rPr>
              <a:t>“</a:t>
            </a:r>
            <a:r>
              <a:rPr lang="zh-CN" altLang="en-US" sz="1100" i="0" dirty="0">
                <a:effectLst/>
              </a:rPr>
              <a:t>你这样就很好</a:t>
            </a:r>
            <a:r>
              <a:rPr lang="en-US" altLang="zh-CN" sz="1100" i="0" dirty="0">
                <a:effectLst/>
              </a:rPr>
              <a:t>”“</a:t>
            </a:r>
            <a:r>
              <a:rPr lang="zh-CN" altLang="en-US" sz="1100" i="0" dirty="0">
                <a:effectLst/>
              </a:rPr>
              <a:t>不用勉强自己</a:t>
            </a:r>
            <a:r>
              <a:rPr lang="en-US" altLang="zh-CN" sz="1100" i="0" dirty="0">
                <a:effectLst/>
              </a:rPr>
              <a:t>”</a:t>
            </a:r>
            <a:r>
              <a:rPr lang="zh-CN" altLang="en-US" sz="1100" i="0" dirty="0">
                <a:effectLst/>
              </a:rPr>
              <a:t>这种看似温柔的话，有时反而会让人停止成长。</a:t>
            </a:r>
            <a:endParaRPr lang="zh-CN" altLang="en-US" sz="1100" i="0" dirty="0">
              <a:effectLst/>
            </a:endParaRPr>
          </a:p>
          <a:p>
            <a:endParaRPr lang="en-US" altLang="zh-CN" sz="1100" i="0" dirty="0">
              <a:effectLst/>
            </a:endParaRPr>
          </a:p>
          <a:p>
            <a:r>
              <a:rPr lang="zh-CN" altLang="en-US" sz="1100" i="0" dirty="0">
                <a:effectLst/>
              </a:rPr>
              <a:t>书中还有一个非常现实的观点：不要把希望寄托于</a:t>
            </a:r>
            <a:r>
              <a:rPr lang="en-US" altLang="zh-CN" sz="1100" i="0" dirty="0">
                <a:effectLst/>
              </a:rPr>
              <a:t>“</a:t>
            </a:r>
            <a:r>
              <a:rPr lang="zh-CN" altLang="en-US" sz="1100" i="0" dirty="0">
                <a:effectLst/>
              </a:rPr>
              <a:t>有人来带你</a:t>
            </a:r>
            <a:r>
              <a:rPr lang="en-US" altLang="zh-CN" sz="1100" i="0" dirty="0">
                <a:effectLst/>
              </a:rPr>
              <a:t>”</a:t>
            </a:r>
            <a:r>
              <a:rPr lang="zh-CN" altLang="en-US" sz="1100" i="0" dirty="0">
                <a:effectLst/>
              </a:rPr>
              <a:t>。因为大多数人连自己的人生都顾不过来。真正可靠的成长方式，是主动接近优秀的人、快速的环境以及高密度反馈，而不是等待别人来改变自己。</a:t>
            </a:r>
            <a:endParaRPr lang="zh-CN" altLang="en-US" sz="1100" i="0" dirty="0">
              <a:effectLst/>
            </a:endParaRPr>
          </a:p>
          <a:p>
            <a:endParaRPr lang="zh-CN" altLang="en-US" sz="1100" i="0" dirty="0">
              <a:effectLst/>
            </a:endParaRPr>
          </a:p>
          <a:p>
            <a:r>
              <a:rPr lang="zh-CN" altLang="en-US" sz="1100" i="0" dirty="0">
                <a:effectLst/>
              </a:rPr>
              <a:t>（接下页）</a:t>
            </a:r>
            <a:endParaRPr lang="zh-CN" altLang="en-US" sz="1100" i="0" dirty="0">
              <a:effectLst/>
            </a:endParaRPr>
          </a:p>
          <a:p>
            <a:endParaRPr lang="en-US" altLang="zh-CN" sz="1100" i="0" dirty="0">
              <a:effectLst/>
            </a:endParaRPr>
          </a:p>
          <a:p>
            <a:endParaRPr lang="zh-CN" altLang="en-US" sz="1100" i="0" dirty="0">
              <a:effectLst/>
            </a:endParaRPr>
          </a:p>
        </p:txBody>
      </p:sp>
      <p:pic>
        <p:nvPicPr>
          <p:cNvPr id="2" name="图片 1"/>
          <p:cNvPicPr>
            <a:picLocks noChangeAspect="1"/>
          </p:cNvPicPr>
          <p:nvPr/>
        </p:nvPicPr>
        <p:blipFill>
          <a:blip r:embed="rId1"/>
          <a:stretch>
            <a:fillRect/>
          </a:stretch>
        </p:blipFill>
        <p:spPr>
          <a:xfrm>
            <a:off x="387985" y="33655"/>
            <a:ext cx="808990" cy="1167130"/>
          </a:xfrm>
          <a:prstGeom prst="rect">
            <a:avLst/>
          </a:prstGeom>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75323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自分</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で</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自分</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育</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てる</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戦略書</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成長</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したいけど</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、頑張</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がわかりません</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978-4-7612-1007-6</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大坪拓摩</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256p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5</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898015"/>
            <a:ext cx="6821170" cy="46615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effectLst/>
                <a:sym typeface="+mn-ea"/>
              </a:rPr>
              <a:t>第四部分讨论的是</a:t>
            </a:r>
            <a:r>
              <a:rPr lang="en-US" altLang="zh-CN" sz="1100" dirty="0">
                <a:effectLst/>
                <a:sym typeface="+mn-ea"/>
              </a:rPr>
              <a:t>“</a:t>
            </a:r>
            <a:r>
              <a:rPr lang="zh-CN" altLang="en-US" sz="1100" dirty="0">
                <a:effectLst/>
                <a:sym typeface="+mn-ea"/>
              </a:rPr>
              <a:t>恢复力</a:t>
            </a:r>
            <a:r>
              <a:rPr lang="en-US" altLang="zh-CN" sz="1100" dirty="0">
                <a:effectLst/>
                <a:sym typeface="+mn-ea"/>
              </a:rPr>
              <a:t>”</a:t>
            </a:r>
            <a:r>
              <a:rPr lang="zh-CN" altLang="en-US" sz="1100" dirty="0">
                <a:effectLst/>
                <a:sym typeface="+mn-ea"/>
              </a:rPr>
              <a:t>。作者认为，人与人之间最大的差距，往往不是能力，而是</a:t>
            </a:r>
            <a:r>
              <a:rPr lang="en-US" altLang="zh-CN" sz="1100" dirty="0">
                <a:effectLst/>
                <a:sym typeface="+mn-ea"/>
              </a:rPr>
              <a:t>“</a:t>
            </a:r>
            <a:r>
              <a:rPr lang="zh-CN" altLang="en-US" sz="1100" dirty="0">
                <a:effectLst/>
                <a:sym typeface="+mn-ea"/>
              </a:rPr>
              <a:t>失败之后还能不能重新站起来</a:t>
            </a:r>
            <a:r>
              <a:rPr lang="en-US" altLang="zh-CN" sz="1100" dirty="0">
                <a:effectLst/>
                <a:sym typeface="+mn-ea"/>
              </a:rPr>
              <a:t>”</a:t>
            </a:r>
            <a:r>
              <a:rPr lang="zh-CN" altLang="en-US" sz="1100" dirty="0">
                <a:effectLst/>
                <a:sym typeface="+mn-ea"/>
              </a:rPr>
              <a:t>。成长一定伴随挫折，而很多人不是输在能力，而是输在一次打击后彻底放弃。</a:t>
            </a:r>
            <a:endParaRPr lang="zh-CN" altLang="en-US" sz="1100" i="0" dirty="0">
              <a:effectLst/>
            </a:endParaRPr>
          </a:p>
          <a:p>
            <a:endParaRPr lang="en-US" altLang="zh-CN" sz="1100" i="0" dirty="0">
              <a:effectLst/>
            </a:endParaRPr>
          </a:p>
          <a:p>
            <a:r>
              <a:rPr lang="zh-CN" altLang="en-US" sz="1100" dirty="0">
                <a:effectLst/>
                <a:sym typeface="+mn-ea"/>
              </a:rPr>
              <a:t>因此，他提出：</a:t>
            </a:r>
            <a:r>
              <a:rPr lang="en-US" altLang="zh-CN" sz="1100" dirty="0">
                <a:effectLst/>
                <a:sym typeface="+mn-ea"/>
              </a:rPr>
              <a:t>“</a:t>
            </a:r>
            <a:r>
              <a:rPr lang="zh-CN" altLang="en-US" sz="1100" dirty="0">
                <a:effectLst/>
                <a:sym typeface="+mn-ea"/>
              </a:rPr>
              <a:t>恢复力是一种肌肉。</a:t>
            </a:r>
            <a:r>
              <a:rPr lang="en-US" altLang="zh-CN" sz="1100" dirty="0">
                <a:effectLst/>
                <a:sym typeface="+mn-ea"/>
              </a:rPr>
              <a:t>”</a:t>
            </a:r>
            <a:r>
              <a:rPr lang="zh-CN" altLang="en-US" sz="1100" dirty="0">
                <a:effectLst/>
                <a:sym typeface="+mn-ea"/>
              </a:rPr>
              <a:t>它不是天生的，而是可以训练的。</a:t>
            </a:r>
            <a:endParaRPr lang="zh-CN" altLang="en-US" sz="1100" i="0" dirty="0">
              <a:effectLst/>
            </a:endParaRPr>
          </a:p>
          <a:p>
            <a:endParaRPr lang="en-US" altLang="zh-CN" sz="1100" i="0" dirty="0">
              <a:effectLst/>
            </a:endParaRPr>
          </a:p>
          <a:p>
            <a:r>
              <a:rPr lang="zh-CN" altLang="en-US" sz="1100" dirty="0">
                <a:effectLst/>
                <a:sym typeface="+mn-ea"/>
              </a:rPr>
              <a:t>作者反对所谓</a:t>
            </a:r>
            <a:r>
              <a:rPr lang="en-US" altLang="zh-CN" sz="1100" dirty="0">
                <a:effectLst/>
                <a:sym typeface="+mn-ea"/>
              </a:rPr>
              <a:t>“</a:t>
            </a:r>
            <a:r>
              <a:rPr lang="zh-CN" altLang="en-US" sz="1100" dirty="0">
                <a:effectLst/>
                <a:sym typeface="+mn-ea"/>
              </a:rPr>
              <a:t>钢铁般的心理素质</a:t>
            </a:r>
            <a:r>
              <a:rPr lang="en-US" altLang="zh-CN" sz="1100" dirty="0">
                <a:effectLst/>
                <a:sym typeface="+mn-ea"/>
              </a:rPr>
              <a:t>”</a:t>
            </a:r>
            <a:r>
              <a:rPr lang="zh-CN" altLang="en-US" sz="1100" dirty="0">
                <a:effectLst/>
                <a:sym typeface="+mn-ea"/>
              </a:rPr>
              <a:t>。因为真正强大的人，并不是永远不受打击，而是即使受伤，也依然能够再次行动。书中提出了很多提升恢复力的方法，例如把时间轴拉长，从</a:t>
            </a:r>
            <a:r>
              <a:rPr lang="en-US" altLang="zh-CN" sz="1100" dirty="0">
                <a:effectLst/>
                <a:sym typeface="+mn-ea"/>
              </a:rPr>
              <a:t>“</a:t>
            </a:r>
            <a:r>
              <a:rPr lang="zh-CN" altLang="en-US" sz="1100" dirty="0">
                <a:effectLst/>
                <a:sym typeface="+mn-ea"/>
              </a:rPr>
              <a:t>五年后的自己</a:t>
            </a:r>
            <a:r>
              <a:rPr lang="en-US" altLang="zh-CN" sz="1100" dirty="0">
                <a:effectLst/>
                <a:sym typeface="+mn-ea"/>
              </a:rPr>
              <a:t>”</a:t>
            </a:r>
            <a:r>
              <a:rPr lang="zh-CN" altLang="en-US" sz="1100" dirty="0">
                <a:effectLst/>
                <a:sym typeface="+mn-ea"/>
              </a:rPr>
              <a:t>视角重新看待眼前失败；把</a:t>
            </a:r>
            <a:r>
              <a:rPr lang="en-US" altLang="zh-CN" sz="1100" dirty="0">
                <a:effectLst/>
                <a:sym typeface="+mn-ea"/>
              </a:rPr>
              <a:t>“</a:t>
            </a:r>
            <a:r>
              <a:rPr lang="zh-CN" altLang="en-US" sz="1100" dirty="0">
                <a:effectLst/>
                <a:sym typeface="+mn-ea"/>
              </a:rPr>
              <a:t>事实</a:t>
            </a:r>
            <a:r>
              <a:rPr lang="en-US" altLang="zh-CN" sz="1100" dirty="0">
                <a:effectLst/>
                <a:sym typeface="+mn-ea"/>
              </a:rPr>
              <a:t>”</a:t>
            </a:r>
            <a:r>
              <a:rPr lang="zh-CN" altLang="en-US" sz="1100" dirty="0">
                <a:effectLst/>
                <a:sym typeface="+mn-ea"/>
              </a:rPr>
              <a:t>和</a:t>
            </a:r>
            <a:r>
              <a:rPr lang="en-US" altLang="zh-CN" sz="1100" dirty="0">
                <a:effectLst/>
                <a:sym typeface="+mn-ea"/>
              </a:rPr>
              <a:t>“</a:t>
            </a:r>
            <a:r>
              <a:rPr lang="zh-CN" altLang="en-US" sz="1100" dirty="0">
                <a:effectLst/>
                <a:sym typeface="+mn-ea"/>
              </a:rPr>
              <a:t>自己的解释</a:t>
            </a:r>
            <a:r>
              <a:rPr lang="en-US" altLang="zh-CN" sz="1100" dirty="0">
                <a:effectLst/>
                <a:sym typeface="+mn-ea"/>
              </a:rPr>
              <a:t>”</a:t>
            </a:r>
            <a:r>
              <a:rPr lang="zh-CN" altLang="en-US" sz="1100" dirty="0">
                <a:effectLst/>
                <a:sym typeface="+mn-ea"/>
              </a:rPr>
              <a:t>区分开；提前模拟最坏结果，降低对失败的恐惧；甚至通过固定仪式帮助自己快速恢复状态。</a:t>
            </a:r>
            <a:endParaRPr lang="zh-CN" altLang="en-US" sz="1100" i="0" dirty="0">
              <a:effectLst/>
            </a:endParaRPr>
          </a:p>
          <a:p>
            <a:endParaRPr lang="en-US" altLang="zh-CN" sz="1100" i="0" dirty="0">
              <a:effectLst/>
            </a:endParaRPr>
          </a:p>
          <a:p>
            <a:r>
              <a:rPr lang="zh-CN" altLang="en-US" sz="1100" dirty="0">
                <a:effectLst/>
                <a:sym typeface="+mn-ea"/>
              </a:rPr>
              <a:t>尤其重要的是，作者提醒读者：恢复力并不来自</a:t>
            </a:r>
            <a:r>
              <a:rPr lang="en-US" altLang="zh-CN" sz="1100" dirty="0">
                <a:effectLst/>
                <a:sym typeface="+mn-ea"/>
              </a:rPr>
              <a:t>“</a:t>
            </a:r>
            <a:r>
              <a:rPr lang="zh-CN" altLang="en-US" sz="1100" dirty="0">
                <a:effectLst/>
                <a:sym typeface="+mn-ea"/>
              </a:rPr>
              <a:t>只做喜欢的事情</a:t>
            </a:r>
            <a:r>
              <a:rPr lang="en-US" altLang="zh-CN" sz="1100" dirty="0">
                <a:effectLst/>
                <a:sym typeface="+mn-ea"/>
              </a:rPr>
              <a:t>”</a:t>
            </a:r>
            <a:r>
              <a:rPr lang="zh-CN" altLang="en-US" sz="1100" dirty="0">
                <a:effectLst/>
                <a:sym typeface="+mn-ea"/>
              </a:rPr>
              <a:t>。真正的韧性，恰恰是在面对困难、压力和不安时逐渐形成的。</a:t>
            </a:r>
            <a:endParaRPr lang="zh-CN" altLang="en-US" sz="1100" i="0" dirty="0">
              <a:effectLst/>
            </a:endParaRPr>
          </a:p>
          <a:p>
            <a:endParaRPr lang="en-US" altLang="zh-CN" sz="1100" i="0" dirty="0">
              <a:effectLst/>
            </a:endParaRPr>
          </a:p>
          <a:p>
            <a:r>
              <a:rPr lang="zh-CN" altLang="en-US" sz="1100" dirty="0">
                <a:effectLst/>
                <a:sym typeface="+mn-ea"/>
              </a:rPr>
              <a:t>最后，作者谈到</a:t>
            </a:r>
            <a:r>
              <a:rPr lang="en-US" altLang="zh-CN" sz="1100" dirty="0">
                <a:effectLst/>
                <a:sym typeface="+mn-ea"/>
              </a:rPr>
              <a:t>“</a:t>
            </a:r>
            <a:r>
              <a:rPr lang="zh-CN" altLang="en-US" sz="1100" dirty="0">
                <a:effectLst/>
                <a:sym typeface="+mn-ea"/>
              </a:rPr>
              <a:t>反复</a:t>
            </a:r>
            <a:r>
              <a:rPr lang="en-US" altLang="zh-CN" sz="1100" dirty="0">
                <a:effectLst/>
                <a:sym typeface="+mn-ea"/>
              </a:rPr>
              <a:t>”</a:t>
            </a:r>
            <a:r>
              <a:rPr lang="zh-CN" altLang="en-US" sz="1100" dirty="0">
                <a:effectLst/>
                <a:sym typeface="+mn-ea"/>
              </a:rPr>
              <a:t>与</a:t>
            </a:r>
            <a:r>
              <a:rPr lang="en-US" altLang="zh-CN" sz="1100" dirty="0">
                <a:effectLst/>
                <a:sym typeface="+mn-ea"/>
              </a:rPr>
              <a:t>“</a:t>
            </a:r>
            <a:r>
              <a:rPr lang="zh-CN" altLang="en-US" sz="1100" dirty="0">
                <a:effectLst/>
                <a:sym typeface="+mn-ea"/>
              </a:rPr>
              <a:t>自动化成长</a:t>
            </a:r>
            <a:r>
              <a:rPr lang="en-US" altLang="zh-CN" sz="1100" dirty="0">
                <a:effectLst/>
                <a:sym typeface="+mn-ea"/>
              </a:rPr>
              <a:t>”</a:t>
            </a:r>
            <a:r>
              <a:rPr lang="zh-CN" altLang="en-US" sz="1100" dirty="0">
                <a:effectLst/>
                <a:sym typeface="+mn-ea"/>
              </a:rPr>
              <a:t>。他认为，人们高估了意志力，低估了习惯。所谓</a:t>
            </a:r>
            <a:r>
              <a:rPr lang="en-US" altLang="zh-CN" sz="1100" dirty="0">
                <a:effectLst/>
                <a:sym typeface="+mn-ea"/>
              </a:rPr>
              <a:t>“</a:t>
            </a:r>
            <a:r>
              <a:rPr lang="zh-CN" altLang="en-US" sz="1100" dirty="0">
                <a:effectLst/>
                <a:sym typeface="+mn-ea"/>
              </a:rPr>
              <a:t>坚持不下去</a:t>
            </a:r>
            <a:r>
              <a:rPr lang="en-US" altLang="zh-CN" sz="1100" dirty="0">
                <a:effectLst/>
                <a:sym typeface="+mn-ea"/>
              </a:rPr>
              <a:t>”</a:t>
            </a:r>
            <a:r>
              <a:rPr lang="zh-CN" altLang="en-US" sz="1100" dirty="0">
                <a:effectLst/>
                <a:sym typeface="+mn-ea"/>
              </a:rPr>
              <a:t>，本质上并不是人懒，而是因为大脑天然会逃避消耗能量的事情。</a:t>
            </a:r>
            <a:endParaRPr lang="zh-CN" altLang="en-US" sz="1100" i="0" dirty="0">
              <a:effectLst/>
            </a:endParaRPr>
          </a:p>
          <a:p>
            <a:endParaRPr lang="en-US" altLang="zh-CN" sz="1100" i="0" dirty="0">
              <a:effectLst/>
            </a:endParaRPr>
          </a:p>
          <a:p>
            <a:r>
              <a:rPr lang="zh-CN" altLang="en-US" sz="1100" dirty="0">
                <a:effectLst/>
                <a:sym typeface="+mn-ea"/>
              </a:rPr>
              <a:t>因此，与其每天逼自己努力，不如把成长变成一种自动运行的习惯。作者提出，人其实从来不是</a:t>
            </a:r>
            <a:r>
              <a:rPr lang="en-US" altLang="zh-CN" sz="1100" dirty="0">
                <a:effectLst/>
                <a:sym typeface="+mn-ea"/>
              </a:rPr>
              <a:t>“</a:t>
            </a:r>
            <a:r>
              <a:rPr lang="zh-CN" altLang="en-US" sz="1100" dirty="0">
                <a:effectLst/>
                <a:sym typeface="+mn-ea"/>
              </a:rPr>
              <a:t>没有习惯</a:t>
            </a:r>
            <a:r>
              <a:rPr lang="en-US" altLang="zh-CN" sz="1100" dirty="0">
                <a:effectLst/>
                <a:sym typeface="+mn-ea"/>
              </a:rPr>
              <a:t>”</a:t>
            </a:r>
            <a:r>
              <a:rPr lang="zh-CN" altLang="en-US" sz="1100" dirty="0">
                <a:effectLst/>
                <a:sym typeface="+mn-ea"/>
              </a:rPr>
              <a:t>，而是早就被短视频、发呆、拖延等习惯自动支配了。真正重要的，是把坏习惯替换成有价值的行为。</a:t>
            </a:r>
            <a:endParaRPr lang="zh-CN" altLang="en-US" sz="1100" i="0" dirty="0">
              <a:effectLst/>
            </a:endParaRPr>
          </a:p>
          <a:p>
            <a:endParaRPr lang="en-US" altLang="zh-CN" sz="1100" i="0" dirty="0">
              <a:effectLst/>
            </a:endParaRPr>
          </a:p>
          <a:p>
            <a:r>
              <a:rPr lang="zh-CN" altLang="en-US" sz="1100" dirty="0">
                <a:effectLst/>
                <a:sym typeface="+mn-ea"/>
              </a:rPr>
              <a:t>书中详细讲述了如何利用时间框架、降低心理负担、设计奖励机制，把成长逐渐变成无需痛苦坚持的</a:t>
            </a:r>
            <a:r>
              <a:rPr lang="en-US" altLang="zh-CN" sz="1100" dirty="0">
                <a:effectLst/>
                <a:sym typeface="+mn-ea"/>
              </a:rPr>
              <a:t>“</a:t>
            </a:r>
            <a:r>
              <a:rPr lang="zh-CN" altLang="en-US" sz="1100" dirty="0">
                <a:effectLst/>
                <a:sym typeface="+mn-ea"/>
              </a:rPr>
              <a:t>自动驾驶</a:t>
            </a:r>
            <a:r>
              <a:rPr lang="en-US" altLang="zh-CN" sz="1100" dirty="0">
                <a:effectLst/>
                <a:sym typeface="+mn-ea"/>
              </a:rPr>
              <a:t>”</a:t>
            </a:r>
            <a:r>
              <a:rPr lang="zh-CN" altLang="en-US" sz="1100" dirty="0">
                <a:effectLst/>
                <a:sym typeface="+mn-ea"/>
              </a:rPr>
              <a:t>。甚至连休息，也必须被纳入习惯系统中。因为高质量休息，不是放纵，而是为了更长久地前进。</a:t>
            </a:r>
            <a:endParaRPr lang="zh-CN" altLang="en-US" sz="1100" i="0" dirty="0">
              <a:effectLst/>
            </a:endParaRPr>
          </a:p>
          <a:p>
            <a:endParaRPr lang="en-US" altLang="zh-CN" sz="1100" i="0" dirty="0">
              <a:effectLst/>
            </a:endParaRPr>
          </a:p>
          <a:p>
            <a:r>
              <a:rPr lang="zh-CN" altLang="en-US" sz="1100" dirty="0">
                <a:effectLst/>
                <a:sym typeface="+mn-ea"/>
              </a:rPr>
              <a:t>整本书最大的特点，是没有传统励志书的温柔安慰。作者并不试图提升读者的</a:t>
            </a:r>
            <a:r>
              <a:rPr lang="en-US" altLang="zh-CN" sz="1100" dirty="0">
                <a:effectLst/>
                <a:sym typeface="+mn-ea"/>
              </a:rPr>
              <a:t>“</a:t>
            </a:r>
            <a:r>
              <a:rPr lang="zh-CN" altLang="en-US" sz="1100" dirty="0">
                <a:effectLst/>
                <a:sym typeface="+mn-ea"/>
              </a:rPr>
              <a:t>自我感觉良好</a:t>
            </a:r>
            <a:r>
              <a:rPr lang="en-US" altLang="zh-CN" sz="1100" dirty="0">
                <a:effectLst/>
                <a:sym typeface="+mn-ea"/>
              </a:rPr>
              <a:t>”</a:t>
            </a:r>
            <a:r>
              <a:rPr lang="zh-CN" altLang="en-US" sz="1100" dirty="0">
                <a:effectLst/>
                <a:sym typeface="+mn-ea"/>
              </a:rPr>
              <a:t>，而是不断提醒：现实不会等你准备好，时代也不会因为你迷茫就停下来。但与此同时，他也给出了非常具体的方法，让读者知道：成长并不是少数天才才能做到的事情。</a:t>
            </a:r>
            <a:endParaRPr lang="zh-CN" altLang="en-US" sz="1100" i="0" dirty="0">
              <a:effectLst/>
            </a:endParaRPr>
          </a:p>
          <a:p>
            <a:endParaRPr lang="en-US" altLang="zh-CN" sz="1100" i="0" dirty="0">
              <a:effectLst/>
            </a:endParaRPr>
          </a:p>
          <a:p>
            <a:r>
              <a:rPr lang="zh-CN" altLang="en-US" sz="1100" dirty="0">
                <a:effectLst/>
                <a:sym typeface="+mn-ea"/>
              </a:rPr>
              <a:t>只要学会正确的方法，普通人也能够一步一步，把自己培养成更强的人。</a:t>
            </a:r>
            <a:endParaRPr lang="zh-CN" altLang="en-US" sz="1100" i="0" dirty="0">
              <a:effectLst/>
            </a:endParaRPr>
          </a:p>
        </p:txBody>
      </p:sp>
      <p:pic>
        <p:nvPicPr>
          <p:cNvPr id="2" name="图片 1"/>
          <p:cNvPicPr>
            <a:picLocks noChangeAspect="1"/>
          </p:cNvPicPr>
          <p:nvPr/>
        </p:nvPicPr>
        <p:blipFill>
          <a:blip r:embed="rId1"/>
          <a:stretch>
            <a:fillRect/>
          </a:stretch>
        </p:blipFill>
        <p:spPr>
          <a:xfrm>
            <a:off x="387985" y="33655"/>
            <a:ext cx="997585" cy="1438910"/>
          </a:xfrm>
          <a:prstGeom prst="rect">
            <a:avLst/>
          </a:prstGeom>
        </p:spPr>
      </p:pic>
      <p:pic>
        <p:nvPicPr>
          <p:cNvPr id="3" name="图片 2"/>
          <p:cNvPicPr>
            <a:picLocks noChangeAspect="1"/>
          </p:cNvPicPr>
          <p:nvPr/>
        </p:nvPicPr>
        <p:blipFill>
          <a:blip r:embed="rId2"/>
          <a:stretch>
            <a:fillRect/>
          </a:stretch>
        </p:blipFill>
        <p:spPr>
          <a:xfrm>
            <a:off x="3429000" y="6905625"/>
            <a:ext cx="3345180" cy="2520315"/>
          </a:xfrm>
          <a:prstGeom prst="rect">
            <a:avLst/>
          </a:prstGeom>
        </p:spPr>
      </p:pic>
      <p:pic>
        <p:nvPicPr>
          <p:cNvPr id="4" name="图片 3"/>
          <p:cNvPicPr>
            <a:picLocks noChangeAspect="1"/>
          </p:cNvPicPr>
          <p:nvPr/>
        </p:nvPicPr>
        <p:blipFill>
          <a:blip r:embed="rId3"/>
          <a:stretch>
            <a:fillRect/>
          </a:stretch>
        </p:blipFill>
        <p:spPr>
          <a:xfrm>
            <a:off x="129540" y="6985000"/>
            <a:ext cx="3168015" cy="2475230"/>
          </a:xfrm>
          <a:prstGeom prst="rect">
            <a:avLst/>
          </a:prstGeom>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5001895"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自分</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で</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自分</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育</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てる</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戦略書</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成長</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したいけど</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、頑張</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がわかりません</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978-4-7612-1007-6</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大坪拓摩</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256p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5</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898015"/>
            <a:ext cx="6821170" cy="7370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解剖自己的手术刀</a:t>
            </a:r>
            <a:r>
              <a:rPr lang="en-US" altLang="en-US" sz="1100" i="0" dirty="0">
                <a:effectLst/>
              </a:rPr>
              <a:t>③</a:t>
            </a:r>
            <a:endParaRPr lang="en-US" altLang="en-US" sz="1100" i="0" dirty="0">
              <a:effectLst/>
            </a:endParaRPr>
          </a:p>
          <a:p>
            <a:r>
              <a:rPr lang="en-US" altLang="zh-CN" sz="1100" i="0" dirty="0">
                <a:effectLst/>
              </a:rPr>
              <a:t>“</a:t>
            </a:r>
            <a:r>
              <a:rPr lang="zh-CN" altLang="en-US" sz="1100" i="0" dirty="0">
                <a:effectLst/>
              </a:rPr>
              <a:t>把语言公式化</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在前面提到的</a:t>
            </a:r>
            <a:r>
              <a:rPr lang="en-US" altLang="zh-CN" sz="1100" i="0" dirty="0">
                <a:effectLst/>
              </a:rPr>
              <a:t>“</a:t>
            </a:r>
            <a:r>
              <a:rPr lang="zh-CN" altLang="en-US" sz="1100" i="0" dirty="0">
                <a:effectLst/>
              </a:rPr>
              <a:t>脑内排毒</a:t>
            </a:r>
            <a:r>
              <a:rPr lang="en-US" altLang="zh-CN" sz="1100" i="0" dirty="0">
                <a:effectLst/>
              </a:rPr>
              <a:t>”</a:t>
            </a:r>
            <a:r>
              <a:rPr lang="zh-CN" altLang="en-US" sz="1100" i="0" dirty="0">
                <a:effectLst/>
              </a:rPr>
              <a:t>过程中，你会逐渐看清自己的思维模式。</a:t>
            </a:r>
            <a:endParaRPr lang="zh-CN" altLang="en-US" sz="1100" i="0" dirty="0">
              <a:effectLst/>
            </a:endParaRPr>
          </a:p>
          <a:p>
            <a:endParaRPr lang="en-US" altLang="zh-CN" sz="1100" i="0" dirty="0">
              <a:effectLst/>
            </a:endParaRPr>
          </a:p>
          <a:p>
            <a:r>
              <a:rPr lang="zh-CN" altLang="en-US" sz="1100" i="0" dirty="0">
                <a:effectLst/>
              </a:rPr>
              <a:t>比如：</a:t>
            </a:r>
            <a:endParaRPr lang="zh-CN" altLang="en-US" sz="1100" i="0" dirty="0">
              <a:effectLst/>
            </a:endParaRPr>
          </a:p>
          <a:p>
            <a:r>
              <a:rPr lang="en-US" altLang="zh-CN" sz="1100" i="0" dirty="0">
                <a:effectLst/>
              </a:rPr>
              <a:t>“</a:t>
            </a:r>
            <a:r>
              <a:rPr lang="zh-CN" altLang="en-US" sz="1100" i="0" dirty="0">
                <a:effectLst/>
              </a:rPr>
              <a:t>我想跳槽，但迈不出去。</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我想创业，但很害怕。</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我想赚更多钱，但总觉得谈钱很俗气。</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这些</a:t>
            </a:r>
            <a:r>
              <a:rPr lang="en-US" altLang="zh-CN" sz="1100" i="0" dirty="0">
                <a:effectLst/>
              </a:rPr>
              <a:t>“</a:t>
            </a:r>
            <a:r>
              <a:rPr lang="zh-CN" altLang="en-US" sz="1100" i="0" dirty="0">
                <a:effectLst/>
              </a:rPr>
              <a:t>想做</a:t>
            </a:r>
            <a:r>
              <a:rPr lang="en-US" altLang="zh-CN" sz="1100" i="0" dirty="0">
                <a:effectLst/>
              </a:rPr>
              <a:t>……</a:t>
            </a:r>
            <a:r>
              <a:rPr lang="zh-CN" altLang="en-US" sz="1100" i="0" dirty="0">
                <a:effectLst/>
              </a:rPr>
              <a:t>但是</a:t>
            </a:r>
            <a:r>
              <a:rPr lang="en-US" altLang="zh-CN" sz="1100" i="0" dirty="0">
                <a:effectLst/>
              </a:rPr>
              <a:t>……”</a:t>
            </a:r>
            <a:r>
              <a:rPr lang="zh-CN" altLang="en-US" sz="1100" i="0" dirty="0">
                <a:effectLst/>
              </a:rPr>
              <a:t>的矛盾背后，一定隐藏着某种无意识的固有认知。</a:t>
            </a:r>
            <a:endParaRPr lang="zh-CN" altLang="en-US" sz="1100" i="0" dirty="0">
              <a:effectLst/>
            </a:endParaRPr>
          </a:p>
          <a:p>
            <a:endParaRPr lang="en-US" altLang="zh-CN" sz="1100" i="0" dirty="0">
              <a:effectLst/>
            </a:endParaRPr>
          </a:p>
          <a:p>
            <a:r>
              <a:rPr lang="zh-CN" altLang="en-US" sz="1100" i="0" dirty="0">
                <a:effectLst/>
              </a:rPr>
              <a:t>【跳槽＝逃避】</a:t>
            </a:r>
            <a:endParaRPr lang="zh-CN" altLang="en-US" sz="1100" i="0" dirty="0">
              <a:effectLst/>
            </a:endParaRPr>
          </a:p>
          <a:p>
            <a:r>
              <a:rPr lang="zh-CN" altLang="en-US" sz="1100" i="0" dirty="0">
                <a:effectLst/>
              </a:rPr>
              <a:t>【创业＝风险】</a:t>
            </a:r>
            <a:endParaRPr lang="zh-CN" altLang="en-US" sz="1100" i="0" dirty="0">
              <a:effectLst/>
            </a:endParaRPr>
          </a:p>
          <a:p>
            <a:r>
              <a:rPr lang="zh-CN" altLang="en-US" sz="1100" i="0" dirty="0">
                <a:effectLst/>
              </a:rPr>
              <a:t>【金钱＝肮脏】</a:t>
            </a:r>
            <a:endParaRPr lang="zh-CN" altLang="en-US" sz="1100" i="0" dirty="0">
              <a:effectLst/>
            </a:endParaRPr>
          </a:p>
          <a:p>
            <a:endParaRPr lang="en-US" altLang="zh-CN" sz="1100" i="0" dirty="0">
              <a:effectLst/>
            </a:endParaRPr>
          </a:p>
          <a:p>
            <a:r>
              <a:rPr lang="zh-CN" altLang="en-US" sz="1100" i="0" dirty="0">
                <a:effectLst/>
              </a:rPr>
              <a:t>这些东西，明明没人明确教过你，却会在不知不觉间深深刻进脑子里。</a:t>
            </a:r>
            <a:endParaRPr lang="zh-CN" altLang="en-US" sz="1100" i="0" dirty="0">
              <a:effectLst/>
            </a:endParaRPr>
          </a:p>
          <a:p>
            <a:r>
              <a:rPr lang="zh-CN" altLang="en-US" sz="1100" i="0" dirty="0">
                <a:effectLst/>
              </a:rPr>
              <a:t>它们就像一种</a:t>
            </a:r>
            <a:r>
              <a:rPr lang="en-US" altLang="zh-CN" sz="1100" i="0" dirty="0">
                <a:effectLst/>
              </a:rPr>
              <a:t>“</a:t>
            </a:r>
            <a:r>
              <a:rPr lang="zh-CN" altLang="en-US" sz="1100" i="0" dirty="0">
                <a:effectLst/>
              </a:rPr>
              <a:t>公式</a:t>
            </a:r>
            <a:r>
              <a:rPr lang="en-US" altLang="zh-CN" sz="1100" i="0" dirty="0">
                <a:effectLst/>
              </a:rPr>
              <a:t>”</a:t>
            </a:r>
            <a:r>
              <a:rPr lang="zh-CN" altLang="en-US" sz="1100" i="0" dirty="0">
                <a:effectLst/>
              </a:rPr>
              <a:t>或</a:t>
            </a:r>
            <a:r>
              <a:rPr lang="en-US" altLang="zh-CN" sz="1100" i="0" dirty="0">
                <a:effectLst/>
              </a:rPr>
              <a:t>“</a:t>
            </a:r>
            <a:r>
              <a:rPr lang="zh-CN" altLang="en-US" sz="1100" i="0" dirty="0">
                <a:effectLst/>
              </a:rPr>
              <a:t>方程式</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而正是这些公式，在给我们的行动踩刹车。</a:t>
            </a:r>
            <a:endParaRPr lang="zh-CN" altLang="en-US" sz="1100" i="0" dirty="0">
              <a:effectLst/>
            </a:endParaRPr>
          </a:p>
          <a:p>
            <a:r>
              <a:rPr lang="zh-CN" altLang="en-US" sz="1100" i="0" dirty="0">
                <a:effectLst/>
              </a:rPr>
              <a:t>这种情况非常常见。</a:t>
            </a:r>
            <a:endParaRPr lang="zh-CN" altLang="en-US" sz="1100" i="0" dirty="0">
              <a:effectLst/>
            </a:endParaRPr>
          </a:p>
          <a:p>
            <a:endParaRPr lang="en-US" altLang="zh-CN" sz="1100" i="0" dirty="0">
              <a:effectLst/>
            </a:endParaRPr>
          </a:p>
          <a:p>
            <a:r>
              <a:rPr lang="zh-CN" altLang="en-US" sz="1100" i="0" dirty="0">
                <a:effectLst/>
              </a:rPr>
              <a:t>因此，在</a:t>
            </a:r>
            <a:r>
              <a:rPr lang="en-US" altLang="zh-CN" sz="1100" i="0" dirty="0">
                <a:effectLst/>
              </a:rPr>
              <a:t>“</a:t>
            </a:r>
            <a:r>
              <a:rPr lang="zh-CN" altLang="en-US" sz="1100" i="0" dirty="0">
                <a:effectLst/>
              </a:rPr>
              <a:t>手术刀</a:t>
            </a:r>
            <a:r>
              <a:rPr lang="en-US" altLang="en-US" sz="1100" i="0" dirty="0">
                <a:effectLst/>
              </a:rPr>
              <a:t>③</a:t>
            </a:r>
            <a:r>
              <a:rPr lang="en-US" altLang="zh-CN" sz="1100" i="0" dirty="0">
                <a:effectLst/>
              </a:rPr>
              <a:t>”</a:t>
            </a:r>
            <a:r>
              <a:rPr lang="zh-CN" altLang="en-US" sz="1100" i="0" dirty="0">
                <a:effectLst/>
              </a:rPr>
              <a:t>中，我们要做的，就是找出这些潜意识里的</a:t>
            </a:r>
            <a:r>
              <a:rPr lang="en-US" altLang="zh-CN" sz="1100" i="0" dirty="0">
                <a:effectLst/>
              </a:rPr>
              <a:t>“</a:t>
            </a:r>
            <a:r>
              <a:rPr lang="zh-CN" altLang="en-US" sz="1100" i="0" dirty="0">
                <a:effectLst/>
              </a:rPr>
              <a:t>公式</a:t>
            </a:r>
            <a:r>
              <a:rPr lang="en-US" altLang="zh-CN" sz="1100" i="0" dirty="0">
                <a:effectLst/>
              </a:rPr>
              <a:t>”</a:t>
            </a:r>
            <a:r>
              <a:rPr lang="zh-CN" altLang="en-US" sz="1100" i="0" dirty="0">
                <a:effectLst/>
              </a:rPr>
              <a:t>，并重新改写它，从而拆掉束缚自己的框架。</a:t>
            </a:r>
            <a:endParaRPr lang="zh-CN" altLang="en-US" sz="1100" i="0" dirty="0">
              <a:effectLst/>
            </a:endParaRPr>
          </a:p>
          <a:p>
            <a:endParaRPr lang="en-US" altLang="zh-CN" sz="1100" i="0" dirty="0">
              <a:effectLst/>
            </a:endParaRPr>
          </a:p>
          <a:p>
            <a:r>
              <a:rPr lang="zh-CN" altLang="en-US" sz="1100" i="0" dirty="0">
                <a:effectLst/>
              </a:rPr>
              <a:t>首先，我想问你一个问题。</a:t>
            </a:r>
            <a:endParaRPr lang="zh-CN" altLang="en-US" sz="1100" i="0" dirty="0">
              <a:effectLst/>
            </a:endParaRPr>
          </a:p>
          <a:p>
            <a:endParaRPr lang="en-US" altLang="zh-CN" sz="1100" i="0" dirty="0">
              <a:effectLst/>
            </a:endParaRPr>
          </a:p>
          <a:p>
            <a:r>
              <a:rPr lang="zh-CN" altLang="en-US" sz="1100" i="0" dirty="0">
                <a:effectLst/>
              </a:rPr>
              <a:t>你是如何定义自己的？</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我是网页设计师。</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我是销售。</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我是三个孩子的妈妈。</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我是社恐。</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很多人都会下意识这样介绍自己。</a:t>
            </a:r>
            <a:endParaRPr lang="zh-CN" altLang="en-US" sz="1100" i="0" dirty="0">
              <a:effectLst/>
            </a:endParaRPr>
          </a:p>
          <a:p>
            <a:r>
              <a:rPr lang="zh-CN" altLang="en-US" sz="1100" i="0" dirty="0">
                <a:effectLst/>
              </a:rPr>
              <a:t>但如果我告诉你：</a:t>
            </a:r>
            <a:r>
              <a:rPr lang="en-US" altLang="zh-CN" sz="1100" i="0" dirty="0">
                <a:effectLst/>
              </a:rPr>
              <a:t>“</a:t>
            </a:r>
            <a:r>
              <a:rPr lang="zh-CN" altLang="en-US" sz="1100" i="0" dirty="0">
                <a:effectLst/>
              </a:rPr>
              <a:t>你选择怎样的词语定义自己，会直接影响你的人生。</a:t>
            </a:r>
            <a:r>
              <a:rPr lang="en-US" altLang="zh-CN" sz="1100" i="0" dirty="0">
                <a:effectLst/>
              </a:rPr>
              <a:t>”</a:t>
            </a:r>
            <a:endParaRPr lang="en-US" altLang="zh-CN" sz="1100" i="0" dirty="0">
              <a:effectLst/>
            </a:endParaRPr>
          </a:p>
          <a:p>
            <a:r>
              <a:rPr lang="zh-CN" altLang="en-US" sz="1100" i="0" dirty="0">
                <a:effectLst/>
              </a:rPr>
              <a:t>你可能会感到惊讶。</a:t>
            </a:r>
            <a:endParaRPr lang="zh-CN" altLang="en-US" sz="1100" i="0" dirty="0">
              <a:effectLst/>
            </a:endParaRPr>
          </a:p>
          <a:p>
            <a:endParaRPr lang="en-US" altLang="zh-CN" sz="1100" i="0" dirty="0">
              <a:effectLst/>
            </a:endParaRPr>
          </a:p>
          <a:p>
            <a:r>
              <a:rPr lang="zh-CN" altLang="en-US" sz="1100" i="0" dirty="0">
                <a:effectLst/>
              </a:rPr>
              <a:t>语言这种东西，在说出口的瞬间，就会决定未来可能性的扩大或缩小。</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语言的自由度</a:t>
            </a:r>
            <a:r>
              <a:rPr lang="en-US" altLang="zh-CN" sz="1100" i="0" dirty="0">
                <a:effectLst/>
              </a:rPr>
              <a:t>”</a:t>
            </a:r>
            <a:r>
              <a:rPr lang="zh-CN" altLang="en-US" sz="1100" i="0" dirty="0">
                <a:effectLst/>
              </a:rPr>
              <a:t>，等于</a:t>
            </a:r>
            <a:r>
              <a:rPr lang="en-US" altLang="zh-CN" sz="1100" i="0" dirty="0">
                <a:effectLst/>
              </a:rPr>
              <a:t>“</a:t>
            </a:r>
            <a:r>
              <a:rPr lang="zh-CN" altLang="en-US" sz="1100" i="0" dirty="0">
                <a:effectLst/>
              </a:rPr>
              <a:t>人生的自由度</a:t>
            </a:r>
            <a:r>
              <a:rPr lang="en-US" altLang="zh-CN" sz="1100" i="0" dirty="0">
                <a:effectLst/>
              </a:rPr>
              <a:t>”</a:t>
            </a:r>
            <a:r>
              <a:rPr lang="zh-CN" altLang="en-US" sz="1100" i="0" dirty="0">
                <a:effectLst/>
              </a:rPr>
              <a:t>。</a:t>
            </a:r>
            <a:endParaRPr lang="zh-CN" altLang="en-US" sz="1100" i="0" dirty="0">
              <a:effectLst/>
            </a:endParaRPr>
          </a:p>
          <a:p>
            <a:endParaRPr lang="zh-CN" altLang="en-US" sz="1100" i="0" dirty="0">
              <a:effectLst/>
            </a:endParaRPr>
          </a:p>
          <a:p>
            <a:r>
              <a:rPr lang="en-US" altLang="zh-CN" sz="1100" i="0" dirty="0">
                <a:effectLst/>
              </a:rPr>
              <a:t>(</a:t>
            </a:r>
            <a:r>
              <a:rPr lang="zh-CN" altLang="en-US" sz="1100" i="0" dirty="0">
                <a:effectLst/>
              </a:rPr>
              <a:t>接下页）</a:t>
            </a:r>
            <a:endParaRPr lang="en-US" altLang="zh-CN" sz="1100" i="0" dirty="0">
              <a:effectLst/>
            </a:endParaRPr>
          </a:p>
        </p:txBody>
      </p:sp>
      <p:pic>
        <p:nvPicPr>
          <p:cNvPr id="2" name="图片 1"/>
          <p:cNvPicPr>
            <a:picLocks noChangeAspect="1"/>
          </p:cNvPicPr>
          <p:nvPr/>
        </p:nvPicPr>
        <p:blipFill>
          <a:blip r:embed="rId1"/>
          <a:stretch>
            <a:fillRect/>
          </a:stretch>
        </p:blipFill>
        <p:spPr>
          <a:xfrm>
            <a:off x="387985" y="33655"/>
            <a:ext cx="997585" cy="143891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669290"/>
            <a:ext cx="6821170" cy="9063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改写【我＝</a:t>
            </a:r>
            <a:r>
              <a:rPr lang="en-US" altLang="en-US" sz="1100" i="0" dirty="0">
                <a:effectLst/>
              </a:rPr>
              <a:t>○○</a:t>
            </a:r>
            <a:r>
              <a:rPr lang="zh-CN" altLang="en-US" sz="1100" i="0" dirty="0">
                <a:effectLst/>
              </a:rPr>
              <a:t>】这个公式</a:t>
            </a:r>
            <a:endParaRPr lang="zh-CN" altLang="en-US" sz="1100" i="0" dirty="0">
              <a:effectLst/>
            </a:endParaRPr>
          </a:p>
          <a:p>
            <a:r>
              <a:rPr lang="zh-CN" altLang="en-US" sz="1100" i="0" dirty="0">
                <a:effectLst/>
              </a:rPr>
              <a:t>试着把定义自己的语言，当作一种</a:t>
            </a:r>
            <a:r>
              <a:rPr lang="en-US" altLang="zh-CN" sz="1100" i="0" dirty="0">
                <a:effectLst/>
              </a:rPr>
              <a:t>“</a:t>
            </a:r>
            <a:r>
              <a:rPr lang="zh-CN" altLang="en-US" sz="1100" i="0" dirty="0">
                <a:effectLst/>
              </a:rPr>
              <a:t>公式</a:t>
            </a:r>
            <a:r>
              <a:rPr lang="en-US" altLang="zh-CN" sz="1100" i="0" dirty="0">
                <a:effectLst/>
              </a:rPr>
              <a:t>”</a:t>
            </a:r>
            <a:r>
              <a:rPr lang="zh-CN" altLang="en-US" sz="1100" i="0" dirty="0">
                <a:effectLst/>
              </a:rPr>
              <a:t>来看。</a:t>
            </a:r>
            <a:endParaRPr lang="zh-CN" altLang="en-US" sz="1100" i="0" dirty="0">
              <a:effectLst/>
            </a:endParaRPr>
          </a:p>
          <a:p>
            <a:r>
              <a:rPr lang="zh-CN" altLang="en-US" sz="1100" i="0" dirty="0">
                <a:effectLst/>
              </a:rPr>
              <a:t>【我＝网页设计师】</a:t>
            </a:r>
            <a:endParaRPr lang="zh-CN" altLang="en-US" sz="1100" i="0" dirty="0">
              <a:effectLst/>
            </a:endParaRPr>
          </a:p>
          <a:p>
            <a:r>
              <a:rPr lang="zh-CN" altLang="en-US" sz="1100" i="0" dirty="0">
                <a:effectLst/>
              </a:rPr>
              <a:t>如果是这个公式，那么你的人生就被困在</a:t>
            </a:r>
            <a:r>
              <a:rPr lang="en-US" altLang="zh-CN" sz="1100" i="0" dirty="0">
                <a:effectLst/>
              </a:rPr>
              <a:t>“</a:t>
            </a:r>
            <a:r>
              <a:rPr lang="zh-CN" altLang="en-US" sz="1100" i="0" dirty="0">
                <a:effectLst/>
              </a:rPr>
              <a:t>网页设计师</a:t>
            </a:r>
            <a:r>
              <a:rPr lang="en-US" altLang="zh-CN" sz="1100" i="0" dirty="0">
                <a:effectLst/>
              </a:rPr>
              <a:t>”</a:t>
            </a:r>
            <a:r>
              <a:rPr lang="zh-CN" altLang="en-US" sz="1100" i="0" dirty="0">
                <a:effectLst/>
              </a:rPr>
              <a:t>这个框架里。</a:t>
            </a:r>
            <a:endParaRPr lang="zh-CN" altLang="en-US" sz="1100" i="0" dirty="0">
              <a:effectLst/>
            </a:endParaRPr>
          </a:p>
          <a:p>
            <a:r>
              <a:rPr lang="zh-CN" altLang="en-US" sz="1100" i="0" dirty="0">
                <a:effectLst/>
              </a:rPr>
              <a:t>你当然会做网页设计。</a:t>
            </a:r>
            <a:endParaRPr lang="zh-CN" altLang="en-US" sz="1100" i="0" dirty="0">
              <a:effectLst/>
            </a:endParaRPr>
          </a:p>
          <a:p>
            <a:r>
              <a:rPr lang="zh-CN" altLang="en-US" sz="1100" i="0" dirty="0">
                <a:effectLst/>
              </a:rPr>
              <a:t>但除此之外呢？</a:t>
            </a:r>
            <a:endParaRPr lang="zh-CN" altLang="en-US" sz="1100" i="0" dirty="0">
              <a:effectLst/>
            </a:endParaRPr>
          </a:p>
          <a:p>
            <a:r>
              <a:rPr lang="zh-CN" altLang="en-US" sz="1100" i="0" dirty="0">
                <a:effectLst/>
              </a:rPr>
              <a:t>海报设计呢？</a:t>
            </a:r>
            <a:endParaRPr lang="zh-CN" altLang="en-US" sz="1100" i="0" dirty="0">
              <a:effectLst/>
            </a:endParaRPr>
          </a:p>
          <a:p>
            <a:r>
              <a:rPr lang="zh-CN" altLang="en-US" sz="1100" i="0" dirty="0">
                <a:effectLst/>
              </a:rPr>
              <a:t>包装设计呢？</a:t>
            </a:r>
            <a:endParaRPr lang="zh-CN" altLang="en-US" sz="1100" i="0" dirty="0">
              <a:effectLst/>
            </a:endParaRPr>
          </a:p>
          <a:p>
            <a:r>
              <a:rPr lang="zh-CN" altLang="en-US" sz="1100" i="0" dirty="0">
                <a:effectLst/>
              </a:rPr>
              <a:t>书籍设计呢？</a:t>
            </a:r>
            <a:endParaRPr lang="zh-CN" altLang="en-US" sz="1100" i="0" dirty="0">
              <a:effectLst/>
            </a:endParaRPr>
          </a:p>
          <a:p>
            <a:r>
              <a:rPr lang="zh-CN" altLang="en-US" sz="1100" i="0" dirty="0">
                <a:effectLst/>
              </a:rPr>
              <a:t>如果你下意识地说：</a:t>
            </a:r>
            <a:endParaRPr lang="zh-CN" altLang="en-US" sz="1100" i="0" dirty="0">
              <a:effectLst/>
            </a:endParaRPr>
          </a:p>
          <a:p>
            <a:r>
              <a:rPr lang="en-US" altLang="zh-CN" sz="1100" i="0" dirty="0">
                <a:effectLst/>
              </a:rPr>
              <a:t>“</a:t>
            </a:r>
            <a:r>
              <a:rPr lang="zh-CN" altLang="en-US" sz="1100" i="0" dirty="0">
                <a:effectLst/>
              </a:rPr>
              <a:t>啊，不行，我是网页设计师</a:t>
            </a:r>
            <a:r>
              <a:rPr lang="en-US" altLang="zh-CN" sz="1100" i="0" dirty="0">
                <a:effectLst/>
              </a:rPr>
              <a:t>……”</a:t>
            </a:r>
            <a:endParaRPr lang="en-US" altLang="zh-CN" sz="1100" i="0" dirty="0">
              <a:effectLst/>
            </a:endParaRPr>
          </a:p>
          <a:p>
            <a:r>
              <a:rPr lang="zh-CN" altLang="en-US" sz="1100" i="0" dirty="0">
                <a:effectLst/>
              </a:rPr>
              <a:t>那其实就是在主动关闭自己的可能性。</a:t>
            </a:r>
            <a:endParaRPr lang="zh-CN" altLang="en-US" sz="1100" i="0" dirty="0">
              <a:effectLst/>
            </a:endParaRPr>
          </a:p>
          <a:p>
            <a:r>
              <a:rPr lang="zh-CN" altLang="en-US" sz="1100" i="0" dirty="0">
                <a:effectLst/>
              </a:rPr>
              <a:t>也是在低估自己。</a:t>
            </a:r>
            <a:endParaRPr lang="zh-CN" altLang="en-US" sz="1100" i="0" dirty="0">
              <a:effectLst/>
            </a:endParaRPr>
          </a:p>
          <a:p>
            <a:r>
              <a:rPr lang="zh-CN" altLang="en-US" sz="1100" i="0" dirty="0">
                <a:effectLst/>
              </a:rPr>
              <a:t>那么，如果把等号后面的内容改掉，会怎么样？</a:t>
            </a:r>
            <a:endParaRPr lang="zh-CN" altLang="en-US" sz="1100" i="0" dirty="0">
              <a:effectLst/>
            </a:endParaRPr>
          </a:p>
          <a:p>
            <a:r>
              <a:rPr lang="zh-CN" altLang="en-US" sz="1100" i="0" dirty="0">
                <a:effectLst/>
              </a:rPr>
              <a:t>【我＝设计师】</a:t>
            </a:r>
            <a:endParaRPr lang="zh-CN" altLang="en-US" sz="1100" i="0" dirty="0">
              <a:effectLst/>
            </a:endParaRPr>
          </a:p>
          <a:p>
            <a:r>
              <a:rPr lang="en-US" altLang="zh-CN" sz="1100" i="0" dirty="0">
                <a:effectLst/>
              </a:rPr>
              <a:t>——</a:t>
            </a:r>
            <a:r>
              <a:rPr lang="zh-CN" altLang="en-US" sz="1100" i="0" dirty="0">
                <a:effectLst/>
              </a:rPr>
              <a:t>成为能够完成各种设计的人，而不只是网页设计。</a:t>
            </a:r>
            <a:endParaRPr lang="zh-CN" altLang="en-US" sz="1100" i="0" dirty="0">
              <a:effectLst/>
            </a:endParaRPr>
          </a:p>
          <a:p>
            <a:r>
              <a:rPr lang="zh-CN" altLang="en-US" sz="1100" i="0" dirty="0">
                <a:effectLst/>
              </a:rPr>
              <a:t>【我＝创作者】</a:t>
            </a:r>
            <a:endParaRPr lang="zh-CN" altLang="en-US" sz="1100" i="0" dirty="0">
              <a:effectLst/>
            </a:endParaRPr>
          </a:p>
          <a:p>
            <a:r>
              <a:rPr lang="en-US" altLang="zh-CN" sz="1100" i="0" dirty="0">
                <a:effectLst/>
              </a:rPr>
              <a:t>——</a:t>
            </a:r>
            <a:r>
              <a:rPr lang="zh-CN" altLang="en-US" sz="1100" i="0" dirty="0">
                <a:effectLst/>
              </a:rPr>
              <a:t>不仅会设计，还能够创造各种东西。</a:t>
            </a:r>
            <a:endParaRPr lang="zh-CN" altLang="en-US" sz="1100" i="0" dirty="0">
              <a:effectLst/>
            </a:endParaRPr>
          </a:p>
          <a:p>
            <a:r>
              <a:rPr lang="zh-CN" altLang="en-US" sz="1100" i="0" dirty="0">
                <a:effectLst/>
              </a:rPr>
              <a:t>【我＝表达者】</a:t>
            </a:r>
            <a:endParaRPr lang="zh-CN" altLang="en-US" sz="1100" i="0" dirty="0">
              <a:effectLst/>
            </a:endParaRPr>
          </a:p>
          <a:p>
            <a:r>
              <a:rPr lang="en-US" altLang="zh-CN" sz="1100" i="0" dirty="0">
                <a:effectLst/>
              </a:rPr>
              <a:t>——</a:t>
            </a:r>
            <a:r>
              <a:rPr lang="zh-CN" altLang="en-US" sz="1100" i="0" dirty="0">
                <a:effectLst/>
              </a:rPr>
              <a:t>成为能够发挥多元才能的人。</a:t>
            </a:r>
            <a:endParaRPr lang="zh-CN" altLang="en-US" sz="1100" i="0" dirty="0">
              <a:effectLst/>
            </a:endParaRPr>
          </a:p>
          <a:p>
            <a:r>
              <a:rPr lang="zh-CN" altLang="en-US" sz="1100" i="0" dirty="0">
                <a:effectLst/>
              </a:rPr>
              <a:t>也就是说，【我＝</a:t>
            </a:r>
            <a:r>
              <a:rPr lang="en-US" altLang="en-US" sz="1100" i="0" dirty="0">
                <a:effectLst/>
              </a:rPr>
              <a:t>○○</a:t>
            </a:r>
            <a:r>
              <a:rPr lang="zh-CN" altLang="en-US" sz="1100" i="0" dirty="0">
                <a:effectLst/>
              </a:rPr>
              <a:t>】这件事，本来就应该由你自己自由决定。</a:t>
            </a:r>
            <a:endParaRPr lang="zh-CN" altLang="en-US" sz="1100" i="0" dirty="0">
              <a:effectLst/>
            </a:endParaRPr>
          </a:p>
          <a:p>
            <a:endParaRPr lang="en-US" altLang="zh-CN" sz="1100" i="0" dirty="0">
              <a:effectLst/>
            </a:endParaRPr>
          </a:p>
          <a:p>
            <a:r>
              <a:rPr lang="zh-CN" altLang="en-US" sz="1100" i="0" dirty="0">
                <a:effectLst/>
              </a:rPr>
              <a:t>用</a:t>
            </a:r>
            <a:r>
              <a:rPr lang="en-US" altLang="zh-CN" sz="1100" i="0" dirty="0">
                <a:effectLst/>
              </a:rPr>
              <a:t>“</a:t>
            </a:r>
            <a:r>
              <a:rPr lang="zh-CN" altLang="en-US" sz="1100" i="0" dirty="0">
                <a:effectLst/>
              </a:rPr>
              <a:t>公式转换</a:t>
            </a:r>
            <a:r>
              <a:rPr lang="en-US" altLang="zh-CN" sz="1100" i="0" dirty="0">
                <a:effectLst/>
              </a:rPr>
              <a:t>”</a:t>
            </a:r>
            <a:r>
              <a:rPr lang="zh-CN" altLang="en-US" sz="1100" i="0" dirty="0">
                <a:effectLst/>
              </a:rPr>
              <a:t>打破固有认知</a:t>
            </a:r>
            <a:endParaRPr lang="zh-CN" altLang="en-US" sz="1100" i="0" dirty="0">
              <a:effectLst/>
            </a:endParaRPr>
          </a:p>
          <a:p>
            <a:r>
              <a:rPr lang="zh-CN" altLang="en-US" sz="1100" i="0" dirty="0">
                <a:effectLst/>
              </a:rPr>
              <a:t>这种方法，不仅能用于定义自己，也能用于重新定义世界上的一切。</a:t>
            </a:r>
            <a:endParaRPr lang="zh-CN" altLang="en-US" sz="1100" i="0" dirty="0">
              <a:effectLst/>
            </a:endParaRPr>
          </a:p>
          <a:p>
            <a:r>
              <a:rPr lang="zh-CN" altLang="en-US" sz="1100" i="0" dirty="0">
                <a:effectLst/>
              </a:rPr>
              <a:t>【学校＝学习的地方】</a:t>
            </a:r>
            <a:endParaRPr lang="zh-CN" altLang="en-US" sz="1100" i="0" dirty="0">
              <a:effectLst/>
            </a:endParaRPr>
          </a:p>
          <a:p>
            <a:r>
              <a:rPr lang="en-US" altLang="en-US" sz="1100" i="0" dirty="0">
                <a:effectLst/>
              </a:rPr>
              <a:t>→</a:t>
            </a:r>
            <a:r>
              <a:rPr lang="zh-CN" altLang="en-US" sz="1100" i="0" dirty="0">
                <a:effectLst/>
              </a:rPr>
              <a:t>【学校＝可以被创造出来的东西】</a:t>
            </a:r>
            <a:endParaRPr lang="zh-CN" altLang="en-US" sz="1100" i="0" dirty="0">
              <a:effectLst/>
            </a:endParaRPr>
          </a:p>
          <a:p>
            <a:r>
              <a:rPr lang="zh-CN" altLang="en-US" sz="1100" i="0" dirty="0">
                <a:effectLst/>
              </a:rPr>
              <a:t>很多人会默认：学校只是</a:t>
            </a:r>
            <a:r>
              <a:rPr lang="en-US" altLang="zh-CN" sz="1100" i="0" dirty="0">
                <a:effectLst/>
              </a:rPr>
              <a:t>“</a:t>
            </a:r>
            <a:r>
              <a:rPr lang="zh-CN" altLang="en-US" sz="1100" i="0" dirty="0">
                <a:effectLst/>
              </a:rPr>
              <a:t>去上的地方</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但如果重新定义成</a:t>
            </a:r>
            <a:r>
              <a:rPr lang="en-US" altLang="zh-CN" sz="1100" i="0" dirty="0">
                <a:effectLst/>
              </a:rPr>
              <a:t>“</a:t>
            </a:r>
            <a:r>
              <a:rPr lang="zh-CN" altLang="en-US" sz="1100" i="0" dirty="0">
                <a:effectLst/>
              </a:rPr>
              <a:t>可以创造的东西</a:t>
            </a:r>
            <a:r>
              <a:rPr lang="en-US" altLang="zh-CN" sz="1100" i="0" dirty="0">
                <a:effectLst/>
              </a:rPr>
              <a:t>”</a:t>
            </a:r>
            <a:r>
              <a:rPr lang="zh-CN" altLang="en-US" sz="1100" i="0" dirty="0">
                <a:effectLst/>
              </a:rPr>
              <a:t>，你就会开始产生</a:t>
            </a:r>
            <a:r>
              <a:rPr lang="en-US" altLang="zh-CN" sz="1100" i="0" dirty="0">
                <a:effectLst/>
              </a:rPr>
              <a:t>“</a:t>
            </a:r>
            <a:r>
              <a:rPr lang="zh-CN" altLang="en-US" sz="1100" i="0" dirty="0">
                <a:effectLst/>
              </a:rPr>
              <a:t>我也能办学校</a:t>
            </a:r>
            <a:r>
              <a:rPr lang="en-US" altLang="zh-CN" sz="1100" i="0" dirty="0">
                <a:effectLst/>
              </a:rPr>
              <a:t>”</a:t>
            </a:r>
            <a:r>
              <a:rPr lang="zh-CN" altLang="en-US" sz="1100" i="0" dirty="0">
                <a:effectLst/>
              </a:rPr>
              <a:t>的想法。</a:t>
            </a:r>
            <a:endParaRPr lang="zh-CN" altLang="en-US" sz="1100" i="0" dirty="0">
              <a:effectLst/>
            </a:endParaRPr>
          </a:p>
          <a:p>
            <a:r>
              <a:rPr lang="zh-CN" altLang="en-US" sz="1100" i="0" dirty="0">
                <a:effectLst/>
              </a:rPr>
              <a:t>实际上，我就是这样创办日本设计学院的。</a:t>
            </a:r>
            <a:endParaRPr lang="zh-CN" altLang="en-US" sz="1100" i="0" dirty="0">
              <a:effectLst/>
            </a:endParaRPr>
          </a:p>
          <a:p>
            <a:endParaRPr lang="en-US" altLang="zh-CN" sz="1100" i="0" dirty="0">
              <a:effectLst/>
            </a:endParaRPr>
          </a:p>
          <a:p>
            <a:r>
              <a:rPr lang="zh-CN" altLang="en-US" sz="1100" i="0" dirty="0">
                <a:effectLst/>
              </a:rPr>
              <a:t>【失败＝坏事】</a:t>
            </a:r>
            <a:endParaRPr lang="zh-CN" altLang="en-US" sz="1100" i="0" dirty="0">
              <a:effectLst/>
            </a:endParaRPr>
          </a:p>
          <a:p>
            <a:r>
              <a:rPr lang="en-US" altLang="en-US" sz="1100" i="0" dirty="0">
                <a:effectLst/>
              </a:rPr>
              <a:t>→</a:t>
            </a:r>
            <a:r>
              <a:rPr lang="zh-CN" altLang="en-US" sz="1100" i="0" dirty="0">
                <a:effectLst/>
              </a:rPr>
              <a:t>【失败＝数据收集】</a:t>
            </a:r>
            <a:endParaRPr lang="zh-CN" altLang="en-US" sz="1100" i="0" dirty="0">
              <a:effectLst/>
            </a:endParaRPr>
          </a:p>
          <a:p>
            <a:r>
              <a:rPr lang="zh-CN" altLang="en-US" sz="1100" i="0" dirty="0">
                <a:effectLst/>
              </a:rPr>
              <a:t>如果把失败定义成</a:t>
            </a:r>
            <a:r>
              <a:rPr lang="en-US" altLang="zh-CN" sz="1100" i="0" dirty="0">
                <a:effectLst/>
              </a:rPr>
              <a:t>“</a:t>
            </a:r>
            <a:r>
              <a:rPr lang="zh-CN" altLang="en-US" sz="1100" i="0" dirty="0">
                <a:effectLst/>
              </a:rPr>
              <a:t>坏事</a:t>
            </a:r>
            <a:r>
              <a:rPr lang="en-US" altLang="zh-CN" sz="1100" i="0" dirty="0">
                <a:effectLst/>
              </a:rPr>
              <a:t>”</a:t>
            </a:r>
            <a:r>
              <a:rPr lang="zh-CN" altLang="en-US" sz="1100" i="0" dirty="0">
                <a:effectLst/>
              </a:rPr>
              <a:t>，人就会因为害怕失败而不敢挑战。</a:t>
            </a:r>
            <a:endParaRPr lang="zh-CN" altLang="en-US" sz="1100" i="0" dirty="0">
              <a:effectLst/>
            </a:endParaRPr>
          </a:p>
          <a:p>
            <a:r>
              <a:rPr lang="zh-CN" altLang="en-US" sz="1100" i="0" dirty="0">
                <a:effectLst/>
              </a:rPr>
              <a:t>但正如爱迪生所说：</a:t>
            </a:r>
            <a:endParaRPr lang="zh-CN" altLang="en-US" sz="1100" i="0" dirty="0">
              <a:effectLst/>
            </a:endParaRPr>
          </a:p>
          <a:p>
            <a:r>
              <a:rPr lang="en-US" altLang="zh-CN" sz="1100" i="0" dirty="0">
                <a:effectLst/>
              </a:rPr>
              <a:t>“</a:t>
            </a:r>
            <a:r>
              <a:rPr lang="zh-CN" altLang="en-US" sz="1100" i="0" dirty="0">
                <a:effectLst/>
              </a:rPr>
              <a:t>我从未失败过，我只是找到了一万种行不通的方法。</a:t>
            </a:r>
            <a:r>
              <a:rPr lang="en-US" altLang="zh-CN" sz="1100" i="0" dirty="0">
                <a:effectLst/>
              </a:rPr>
              <a:t>”</a:t>
            </a:r>
            <a:endParaRPr lang="en-US" altLang="zh-CN" sz="1100" i="0" dirty="0">
              <a:effectLst/>
            </a:endParaRPr>
          </a:p>
          <a:p>
            <a:r>
              <a:rPr lang="zh-CN" altLang="en-US" sz="1100" i="0" dirty="0">
                <a:effectLst/>
              </a:rPr>
              <a:t>如果把失败重新定义为</a:t>
            </a:r>
            <a:r>
              <a:rPr lang="en-US" altLang="zh-CN" sz="1100" i="0" dirty="0">
                <a:effectLst/>
              </a:rPr>
              <a:t>“</a:t>
            </a:r>
            <a:r>
              <a:rPr lang="zh-CN" altLang="en-US" sz="1100" i="0" dirty="0">
                <a:effectLst/>
              </a:rPr>
              <a:t>数据收集</a:t>
            </a:r>
            <a:r>
              <a:rPr lang="en-US" altLang="zh-CN" sz="1100" i="0" dirty="0">
                <a:effectLst/>
              </a:rPr>
              <a:t>”</a:t>
            </a:r>
            <a:r>
              <a:rPr lang="zh-CN" altLang="en-US" sz="1100" i="0" dirty="0">
                <a:effectLst/>
              </a:rPr>
              <a:t>，恐惧感就会大幅降低。</a:t>
            </a:r>
            <a:endParaRPr lang="zh-CN" altLang="en-US" sz="1100" i="0" dirty="0">
              <a:effectLst/>
            </a:endParaRPr>
          </a:p>
          <a:p>
            <a:endParaRPr lang="en-US" altLang="zh-CN" sz="1100" i="0" dirty="0">
              <a:effectLst/>
            </a:endParaRPr>
          </a:p>
          <a:p>
            <a:r>
              <a:rPr lang="zh-CN" altLang="en-US" sz="1100" i="0" dirty="0">
                <a:effectLst/>
              </a:rPr>
              <a:t>【结婚＝终点】</a:t>
            </a:r>
            <a:endParaRPr lang="zh-CN" altLang="en-US" sz="1100" i="0" dirty="0">
              <a:effectLst/>
            </a:endParaRPr>
          </a:p>
          <a:p>
            <a:r>
              <a:rPr lang="en-US" altLang="en-US" sz="1100" i="0" dirty="0">
                <a:effectLst/>
              </a:rPr>
              <a:t>→</a:t>
            </a:r>
            <a:r>
              <a:rPr lang="zh-CN" altLang="en-US" sz="1100" i="0" dirty="0">
                <a:effectLst/>
              </a:rPr>
              <a:t>【结婚＝起点】</a:t>
            </a:r>
            <a:endParaRPr lang="zh-CN" altLang="en-US" sz="1100" i="0" dirty="0">
              <a:effectLst/>
            </a:endParaRPr>
          </a:p>
          <a:p>
            <a:r>
              <a:rPr lang="zh-CN" altLang="en-US" sz="1100" i="0" dirty="0">
                <a:effectLst/>
              </a:rPr>
              <a:t>如果把结婚当作</a:t>
            </a:r>
            <a:r>
              <a:rPr lang="en-US" altLang="zh-CN" sz="1100" i="0" dirty="0">
                <a:effectLst/>
              </a:rPr>
              <a:t>“</a:t>
            </a:r>
            <a:r>
              <a:rPr lang="zh-CN" altLang="en-US" sz="1100" i="0" dirty="0">
                <a:effectLst/>
              </a:rPr>
              <a:t>人生终点</a:t>
            </a:r>
            <a:r>
              <a:rPr lang="en-US" altLang="zh-CN" sz="1100" i="0" dirty="0">
                <a:effectLst/>
              </a:rPr>
              <a:t>”</a:t>
            </a:r>
            <a:r>
              <a:rPr lang="zh-CN" altLang="en-US" sz="1100" i="0" dirty="0">
                <a:effectLst/>
              </a:rPr>
              <a:t>，很多人结婚后就停止努力。</a:t>
            </a:r>
            <a:endParaRPr lang="zh-CN" altLang="en-US" sz="1100" i="0" dirty="0">
              <a:effectLst/>
            </a:endParaRPr>
          </a:p>
          <a:p>
            <a:r>
              <a:rPr lang="zh-CN" altLang="en-US" sz="1100" i="0" dirty="0">
                <a:effectLst/>
              </a:rPr>
              <a:t>但如果把它定义成</a:t>
            </a:r>
            <a:r>
              <a:rPr lang="en-US" altLang="zh-CN" sz="1100" i="0" dirty="0">
                <a:effectLst/>
              </a:rPr>
              <a:t>“</a:t>
            </a:r>
            <a:r>
              <a:rPr lang="zh-CN" altLang="en-US" sz="1100" i="0" dirty="0">
                <a:effectLst/>
              </a:rPr>
              <a:t>新的开始</a:t>
            </a:r>
            <a:r>
              <a:rPr lang="en-US" altLang="zh-CN" sz="1100" i="0" dirty="0">
                <a:effectLst/>
              </a:rPr>
              <a:t>”</a:t>
            </a:r>
            <a:r>
              <a:rPr lang="zh-CN" altLang="en-US" sz="1100" i="0" dirty="0">
                <a:effectLst/>
              </a:rPr>
              <a:t>，你就会意识到：</a:t>
            </a:r>
            <a:endParaRPr lang="zh-CN" altLang="en-US" sz="1100" i="0" dirty="0">
              <a:effectLst/>
            </a:endParaRPr>
          </a:p>
          <a:p>
            <a:r>
              <a:rPr lang="zh-CN" altLang="en-US" sz="1100" i="0" dirty="0">
                <a:effectLst/>
              </a:rPr>
              <a:t>真正重要的，是从那里开始建立关系。</a:t>
            </a:r>
            <a:endParaRPr lang="zh-CN" altLang="en-US" sz="1100" i="0" dirty="0">
              <a:effectLst/>
            </a:endParaRPr>
          </a:p>
          <a:p>
            <a:endParaRPr lang="en-US" altLang="zh-CN" sz="1100" i="0" dirty="0">
              <a:effectLst/>
            </a:endParaRPr>
          </a:p>
          <a:p>
            <a:r>
              <a:rPr lang="zh-CN" altLang="en-US" sz="1100" i="0" dirty="0">
                <a:effectLst/>
              </a:rPr>
              <a:t>【休息日＝躺平的日子】</a:t>
            </a:r>
            <a:endParaRPr lang="zh-CN" altLang="en-US" sz="1100" i="0" dirty="0">
              <a:effectLst/>
            </a:endParaRPr>
          </a:p>
          <a:p>
            <a:r>
              <a:rPr lang="en-US" altLang="en-US" sz="1100" i="0" dirty="0">
                <a:effectLst/>
              </a:rPr>
              <a:t>→</a:t>
            </a:r>
            <a:r>
              <a:rPr lang="zh-CN" altLang="en-US" sz="1100" i="0" dirty="0">
                <a:effectLst/>
              </a:rPr>
              <a:t>【休息日＝投资自己的日子】</a:t>
            </a:r>
            <a:endParaRPr lang="zh-CN" altLang="en-US" sz="1100" i="0" dirty="0">
              <a:effectLst/>
            </a:endParaRPr>
          </a:p>
          <a:p>
            <a:r>
              <a:rPr lang="zh-CN" altLang="en-US" sz="1100" i="0" dirty="0">
                <a:effectLst/>
              </a:rPr>
              <a:t>如果休日只是拿来休息，其实很可惜。</a:t>
            </a:r>
            <a:endParaRPr lang="zh-CN" altLang="en-US" sz="1100" i="0" dirty="0">
              <a:effectLst/>
            </a:endParaRPr>
          </a:p>
          <a:p>
            <a:r>
              <a:rPr lang="zh-CN" altLang="en-US" sz="1100" i="0" dirty="0">
                <a:effectLst/>
              </a:rPr>
              <a:t>阅读、运动、考证、培养兴趣</a:t>
            </a:r>
            <a:r>
              <a:rPr lang="en-US" altLang="zh-CN" sz="1100" i="0" dirty="0">
                <a:effectLst/>
              </a:rPr>
              <a:t>……</a:t>
            </a:r>
            <a:endParaRPr lang="en-US" altLang="zh-CN" sz="1100" i="0" dirty="0">
              <a:effectLst/>
            </a:endParaRPr>
          </a:p>
          <a:p>
            <a:r>
              <a:rPr lang="zh-CN" altLang="en-US" sz="1100" i="0" dirty="0">
                <a:effectLst/>
              </a:rPr>
              <a:t>如果把休日定义为</a:t>
            </a:r>
            <a:r>
              <a:rPr lang="en-US" altLang="zh-CN" sz="1100" i="0" dirty="0">
                <a:effectLst/>
              </a:rPr>
              <a:t>“</a:t>
            </a:r>
            <a:r>
              <a:rPr lang="zh-CN" altLang="en-US" sz="1100" i="0" dirty="0">
                <a:effectLst/>
              </a:rPr>
              <a:t>自我投资日</a:t>
            </a:r>
            <a:r>
              <a:rPr lang="en-US" altLang="zh-CN" sz="1100" i="0" dirty="0">
                <a:effectLst/>
              </a:rPr>
              <a:t>”</a:t>
            </a:r>
            <a:r>
              <a:rPr lang="zh-CN" altLang="en-US" sz="1100" i="0" dirty="0">
                <a:effectLst/>
              </a:rPr>
              <a:t>，生活方式就会彻底改变。</a:t>
            </a:r>
            <a:endParaRPr lang="zh-CN" altLang="en-US" sz="1100" i="0" dirty="0">
              <a:effectLst/>
            </a:endParaRPr>
          </a:p>
          <a:p>
            <a:endParaRPr lang="en-US" altLang="zh-CN" sz="1100" i="0" dirty="0">
              <a:effectLst/>
            </a:endParaRPr>
          </a:p>
          <a:p>
            <a:r>
              <a:rPr lang="zh-CN" altLang="en-US" sz="1100" i="0" dirty="0">
                <a:effectLst/>
              </a:rPr>
              <a:t>金钱、工作、家庭、恋人、朋友</a:t>
            </a:r>
            <a:r>
              <a:rPr lang="en-US" altLang="zh-CN" sz="1100" i="0" dirty="0">
                <a:effectLst/>
              </a:rPr>
              <a:t>——</a:t>
            </a:r>
            <a:endParaRPr lang="en-US" altLang="zh-CN" sz="1100" i="0" dirty="0">
              <a:effectLst/>
            </a:endParaRPr>
          </a:p>
          <a:p>
            <a:r>
              <a:rPr lang="zh-CN" altLang="en-US" sz="1100" i="0" dirty="0">
                <a:effectLst/>
              </a:rPr>
              <a:t>请尝试把这些你一直以来无意识定义的词语，重新改写</a:t>
            </a:r>
            <a:r>
              <a:rPr lang="en-US" altLang="zh-CN" sz="1100" i="0" dirty="0">
                <a:effectLst/>
              </a:rPr>
              <a:t>“</a:t>
            </a:r>
            <a:r>
              <a:rPr lang="zh-CN" altLang="en-US" sz="1100" i="0" dirty="0">
                <a:effectLst/>
              </a:rPr>
              <a:t>等号后面的内容</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当思维框架被拆除后，</a:t>
            </a:r>
            <a:endParaRPr lang="zh-CN" altLang="en-US" sz="1100" i="0" dirty="0">
              <a:effectLst/>
            </a:endParaRPr>
          </a:p>
          <a:p>
            <a:r>
              <a:rPr lang="zh-CN" altLang="en-US" sz="1100" i="0" dirty="0">
                <a:effectLst/>
              </a:rPr>
              <a:t>你将进入一个完全不同的人生阶段。</a:t>
            </a:r>
            <a:endParaRPr lang="zh-CN" altLang="en-US" sz="1100" i="0" dirty="0">
              <a:effectLst/>
            </a:endParaRPr>
          </a:p>
        </p:txBody>
      </p:sp>
      <p:sp>
        <p:nvSpPr>
          <p:cNvPr id="5" name="角丸四角形 7"/>
          <p:cNvSpPr/>
          <p:nvPr/>
        </p:nvSpPr>
        <p:spPr>
          <a:xfrm>
            <a:off x="2894284" y="2015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760095"/>
            <a:ext cx="6821170" cy="872426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100" i="0" dirty="0">
                <a:effectLst/>
              </a:rPr>
              <a:t>“</a:t>
            </a:r>
            <a:r>
              <a:rPr lang="zh-CN" altLang="en-US" sz="1100" i="0" dirty="0">
                <a:effectLst/>
              </a:rPr>
              <a:t>一击就倒的人</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像僵尸一样复活的人</a:t>
            </a:r>
            <a:r>
              <a:rPr lang="en-US" altLang="zh-CN" sz="1100" i="0" dirty="0">
                <a:effectLst/>
              </a:rPr>
              <a:t>”</a:t>
            </a:r>
            <a:r>
              <a:rPr lang="zh-CN" altLang="en-US" sz="1100" i="0" dirty="0">
                <a:effectLst/>
              </a:rPr>
              <a:t>的差别</a:t>
            </a:r>
            <a:endParaRPr lang="zh-CN" altLang="en-US" sz="1100" i="0" dirty="0">
              <a:effectLst/>
            </a:endParaRPr>
          </a:p>
          <a:p>
            <a:endParaRPr lang="en-US" altLang="zh-CN" sz="1100" i="0" dirty="0">
              <a:effectLst/>
            </a:endParaRPr>
          </a:p>
          <a:p>
            <a:r>
              <a:rPr lang="zh-CN" altLang="en-US" sz="1100" i="0" dirty="0">
                <a:effectLst/>
              </a:rPr>
              <a:t>在第</a:t>
            </a:r>
            <a:r>
              <a:rPr lang="en-US" altLang="zh-CN" sz="1100" i="0" dirty="0">
                <a:effectLst/>
              </a:rPr>
              <a:t>3</a:t>
            </a:r>
            <a:r>
              <a:rPr lang="zh-CN" altLang="en-US" sz="1100" i="0" dirty="0">
                <a:effectLst/>
              </a:rPr>
              <a:t>章中，我们谈到了</a:t>
            </a:r>
            <a:r>
              <a:rPr lang="en-US" altLang="zh-CN" sz="1100" i="0" dirty="0">
                <a:effectLst/>
              </a:rPr>
              <a:t>“</a:t>
            </a:r>
            <a:r>
              <a:rPr lang="zh-CN" altLang="en-US" sz="1100" i="0" dirty="0">
                <a:effectLst/>
              </a:rPr>
              <a:t>强制</a:t>
            </a:r>
            <a:r>
              <a:rPr lang="en-US" altLang="zh-CN" sz="1100" i="0" dirty="0">
                <a:effectLst/>
              </a:rPr>
              <a:t>”</a:t>
            </a:r>
            <a:r>
              <a:rPr lang="zh-CN" altLang="en-US" sz="1100" i="0" dirty="0">
                <a:effectLst/>
              </a:rPr>
              <a:t>模型。</a:t>
            </a:r>
            <a:endParaRPr lang="zh-CN" altLang="en-US" sz="1100" i="0" dirty="0">
              <a:effectLst/>
            </a:endParaRPr>
          </a:p>
          <a:p>
            <a:r>
              <a:rPr lang="zh-CN" altLang="en-US" sz="1100" i="0" dirty="0">
                <a:effectLst/>
              </a:rPr>
              <a:t>也就是把自己放进能够成长的环境中，并学会从那些会严厉指出你问题的人那里获得反馈。</a:t>
            </a:r>
            <a:endParaRPr lang="zh-CN" altLang="en-US" sz="1100" i="0" dirty="0">
              <a:effectLst/>
            </a:endParaRPr>
          </a:p>
          <a:p>
            <a:endParaRPr lang="en-US" altLang="zh-CN" sz="1100" i="0" dirty="0">
              <a:effectLst/>
            </a:endParaRPr>
          </a:p>
          <a:p>
            <a:r>
              <a:rPr lang="zh-CN" altLang="en-US" sz="1100" i="0" dirty="0">
                <a:effectLst/>
              </a:rPr>
              <a:t>但是，当你真的改变环境、切断退路、开始挑战之后，一件事情一定会发生。</a:t>
            </a:r>
            <a:endParaRPr lang="zh-CN" altLang="en-US" sz="1100" i="0" dirty="0">
              <a:effectLst/>
            </a:endParaRPr>
          </a:p>
          <a:p>
            <a:endParaRPr lang="en-US" altLang="zh-CN" sz="1100" i="0" dirty="0">
              <a:effectLst/>
            </a:endParaRPr>
          </a:p>
          <a:p>
            <a:r>
              <a:rPr lang="zh-CN" altLang="en-US" sz="1100" i="0" dirty="0">
                <a:effectLst/>
              </a:rPr>
              <a:t>那就是</a:t>
            </a:r>
            <a:r>
              <a:rPr lang="en-US" altLang="zh-CN" sz="1100" i="0" dirty="0">
                <a:effectLst/>
              </a:rPr>
              <a:t>——</a:t>
            </a:r>
            <a:r>
              <a:rPr lang="zh-CN" altLang="en-US" sz="1100" i="0" dirty="0">
                <a:effectLst/>
              </a:rPr>
              <a:t>失败。</a:t>
            </a:r>
            <a:endParaRPr lang="zh-CN" altLang="en-US" sz="1100" i="0" dirty="0">
              <a:effectLst/>
            </a:endParaRPr>
          </a:p>
          <a:p>
            <a:endParaRPr lang="en-US" altLang="zh-CN" sz="1100" i="0" dirty="0">
              <a:effectLst/>
            </a:endParaRPr>
          </a:p>
          <a:p>
            <a:r>
              <a:rPr lang="zh-CN" altLang="en-US" sz="1100" i="0" dirty="0">
                <a:effectLst/>
              </a:rPr>
              <a:t>如果是在过去，即使失败了，也总会有人向你伸出援手。</a:t>
            </a:r>
            <a:endParaRPr lang="zh-CN" altLang="en-US" sz="1100" i="0" dirty="0">
              <a:effectLst/>
            </a:endParaRPr>
          </a:p>
          <a:p>
            <a:r>
              <a:rPr lang="zh-CN" altLang="en-US" sz="1100" i="0" dirty="0">
                <a:effectLst/>
              </a:rPr>
              <a:t>会有人告诉你：</a:t>
            </a:r>
            <a:r>
              <a:rPr lang="en-US" altLang="zh-CN" sz="1100" i="0" dirty="0">
                <a:effectLst/>
              </a:rPr>
              <a:t>“</a:t>
            </a:r>
            <a:r>
              <a:rPr lang="zh-CN" altLang="en-US" sz="1100" i="0" dirty="0">
                <a:effectLst/>
              </a:rPr>
              <a:t>下次应该这样做。</a:t>
            </a:r>
            <a:r>
              <a:rPr lang="en-US" altLang="zh-CN" sz="1100" i="0" dirty="0">
                <a:effectLst/>
              </a:rPr>
              <a:t>”</a:t>
            </a:r>
            <a:endParaRPr lang="en-US" altLang="zh-CN" sz="1100" i="0" dirty="0">
              <a:effectLst/>
            </a:endParaRPr>
          </a:p>
          <a:p>
            <a:r>
              <a:rPr lang="zh-CN" altLang="en-US" sz="1100" i="0" dirty="0">
                <a:effectLst/>
              </a:rPr>
              <a:t>会有人提醒你：</a:t>
            </a:r>
            <a:r>
              <a:rPr lang="en-US" altLang="zh-CN" sz="1100" i="0" dirty="0">
                <a:effectLst/>
              </a:rPr>
              <a:t>“</a:t>
            </a:r>
            <a:r>
              <a:rPr lang="zh-CN" altLang="en-US" sz="1100" i="0" dirty="0">
                <a:effectLst/>
              </a:rPr>
              <a:t>这里需要改进。</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即使跌倒了，也总有人会把你拉起来。</a:t>
            </a:r>
            <a:endParaRPr lang="zh-CN" altLang="en-US" sz="1100" i="0" dirty="0">
              <a:effectLst/>
            </a:endParaRPr>
          </a:p>
          <a:p>
            <a:endParaRPr lang="en-US" altLang="zh-CN" sz="1100" i="0" dirty="0">
              <a:effectLst/>
            </a:endParaRPr>
          </a:p>
          <a:p>
            <a:r>
              <a:rPr lang="zh-CN" altLang="en-US" sz="1100" i="0" dirty="0">
                <a:effectLst/>
              </a:rPr>
              <a:t>但现在已经不同了。</a:t>
            </a:r>
            <a:endParaRPr lang="zh-CN" altLang="en-US" sz="1100" i="0" dirty="0">
              <a:effectLst/>
            </a:endParaRPr>
          </a:p>
          <a:p>
            <a:r>
              <a:rPr lang="zh-CN" altLang="en-US" sz="1100" i="0" dirty="0">
                <a:effectLst/>
              </a:rPr>
              <a:t>没有人能保证一定会来帮助你。</a:t>
            </a:r>
            <a:endParaRPr lang="zh-CN" altLang="en-US" sz="1100" i="0" dirty="0">
              <a:effectLst/>
            </a:endParaRPr>
          </a:p>
          <a:p>
            <a:endParaRPr lang="en-US" altLang="zh-CN" sz="1100" i="0" dirty="0">
              <a:effectLst/>
            </a:endParaRPr>
          </a:p>
          <a:p>
            <a:r>
              <a:rPr lang="zh-CN" altLang="en-US" sz="1100" i="0" dirty="0">
                <a:effectLst/>
              </a:rPr>
              <a:t>跌倒之后，基本只能靠自己重新站起来。</a:t>
            </a:r>
            <a:endParaRPr lang="zh-CN" altLang="en-US" sz="1100" i="0" dirty="0">
              <a:effectLst/>
            </a:endParaRPr>
          </a:p>
          <a:p>
            <a:endParaRPr lang="en-US" altLang="zh-CN" sz="1100" i="0" dirty="0">
              <a:effectLst/>
            </a:endParaRPr>
          </a:p>
          <a:p>
            <a:r>
              <a:rPr lang="zh-CN" altLang="en-US" sz="1100" i="0" dirty="0">
                <a:effectLst/>
              </a:rPr>
              <a:t>而人与人之间，也正是在这里拉开差距。</a:t>
            </a:r>
            <a:endParaRPr lang="zh-CN" altLang="en-US" sz="1100" i="0" dirty="0">
              <a:effectLst/>
            </a:endParaRPr>
          </a:p>
          <a:p>
            <a:endParaRPr lang="en-US" altLang="zh-CN" sz="1100" i="0" dirty="0">
              <a:effectLst/>
            </a:endParaRPr>
          </a:p>
          <a:p>
            <a:r>
              <a:rPr lang="zh-CN" altLang="en-US" sz="1100" i="0" dirty="0">
                <a:effectLst/>
              </a:rPr>
              <a:t>有的人，到这里就结束了。</a:t>
            </a:r>
            <a:endParaRPr lang="zh-CN" altLang="en-US" sz="1100" i="0" dirty="0">
              <a:effectLst/>
            </a:endParaRPr>
          </a:p>
          <a:p>
            <a:r>
              <a:rPr lang="zh-CN" altLang="en-US" sz="1100" i="0" dirty="0">
                <a:effectLst/>
              </a:rPr>
              <a:t>有的人，却能够一次又一次重新站起来。</a:t>
            </a:r>
            <a:endParaRPr lang="zh-CN" altLang="en-US" sz="1100" i="0" dirty="0">
              <a:effectLst/>
            </a:endParaRPr>
          </a:p>
          <a:p>
            <a:endParaRPr lang="en-US" altLang="zh-CN" sz="1100" i="0" dirty="0">
              <a:effectLst/>
            </a:endParaRPr>
          </a:p>
          <a:p>
            <a:r>
              <a:rPr lang="zh-CN" altLang="en-US" sz="1100" i="0" dirty="0">
                <a:effectLst/>
              </a:rPr>
              <a:t>两者之间的区别，并不是才能，也不是所谓</a:t>
            </a:r>
            <a:r>
              <a:rPr lang="en-US" altLang="zh-CN" sz="1100" i="0" dirty="0">
                <a:effectLst/>
              </a:rPr>
              <a:t>“</a:t>
            </a:r>
            <a:r>
              <a:rPr lang="zh-CN" altLang="en-US" sz="1100" i="0" dirty="0">
                <a:effectLst/>
              </a:rPr>
              <a:t>心理强大</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只有一个差别</a:t>
            </a:r>
            <a:r>
              <a:rPr lang="en-US" altLang="zh-CN" sz="1100" i="0" dirty="0">
                <a:effectLst/>
              </a:rPr>
              <a:t>——</a:t>
            </a:r>
            <a:r>
              <a:rPr lang="zh-CN" altLang="en-US" sz="1100" i="0" dirty="0">
                <a:effectLst/>
              </a:rPr>
              <a:t>有没有恢复力。</a:t>
            </a:r>
            <a:endParaRPr lang="zh-CN" altLang="en-US" sz="1100" i="0" dirty="0">
              <a:effectLst/>
            </a:endParaRPr>
          </a:p>
          <a:p>
            <a:endParaRPr lang="zh-CN" altLang="en-US" sz="1100" i="0" dirty="0">
              <a:effectLst/>
            </a:endParaRPr>
          </a:p>
          <a:p>
            <a:r>
              <a:rPr lang="zh-CN" altLang="en-US" sz="1100" i="0" dirty="0">
                <a:effectLst/>
              </a:rPr>
              <a:t>为什么</a:t>
            </a:r>
            <a:r>
              <a:rPr lang="en-US" altLang="zh-CN" sz="1100" i="0" dirty="0">
                <a:effectLst/>
              </a:rPr>
              <a:t>“</a:t>
            </a:r>
            <a:r>
              <a:rPr lang="zh-CN" altLang="en-US" sz="1100" i="0" dirty="0">
                <a:effectLst/>
              </a:rPr>
              <a:t>强大的心理素质</a:t>
            </a:r>
            <a:r>
              <a:rPr lang="en-US" altLang="zh-CN" sz="1100" i="0" dirty="0">
                <a:effectLst/>
              </a:rPr>
              <a:t>”</a:t>
            </a:r>
            <a:r>
              <a:rPr lang="zh-CN" altLang="en-US" sz="1100" i="0" dirty="0">
                <a:effectLst/>
              </a:rPr>
              <a:t>反而会阻碍成长？</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我想拥有强大的内心。</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我想成为不会被击垮的人。</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很多励志书都在鼓吹这种</a:t>
            </a:r>
            <a:r>
              <a:rPr lang="en-US" altLang="zh-CN" sz="1100" i="0" dirty="0">
                <a:effectLst/>
              </a:rPr>
              <a:t>“</a:t>
            </a:r>
            <a:r>
              <a:rPr lang="zh-CN" altLang="en-US" sz="1100" i="0" dirty="0">
                <a:effectLst/>
              </a:rPr>
              <a:t>强大</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钢铁般的心理、坚定不移的信念、绝不动摇的意志</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听起来确实很厉害。</a:t>
            </a:r>
            <a:endParaRPr lang="zh-CN" altLang="en-US" sz="1100" i="0" dirty="0">
              <a:effectLst/>
            </a:endParaRPr>
          </a:p>
          <a:p>
            <a:r>
              <a:rPr lang="zh-CN" altLang="en-US" sz="1100" i="0" dirty="0">
                <a:effectLst/>
              </a:rPr>
              <a:t>但我认为，这个方向本身就错了。</a:t>
            </a:r>
            <a:endParaRPr lang="zh-CN" altLang="en-US" sz="1100" i="0" dirty="0">
              <a:effectLst/>
            </a:endParaRPr>
          </a:p>
          <a:p>
            <a:endParaRPr lang="en-US" altLang="zh-CN" sz="1100" i="0" dirty="0">
              <a:effectLst/>
            </a:endParaRPr>
          </a:p>
          <a:p>
            <a:r>
              <a:rPr lang="zh-CN" altLang="en-US" sz="1100" i="0" dirty="0">
                <a:effectLst/>
              </a:rPr>
              <a:t>因为，人本来就是会崩溃的生物。</a:t>
            </a:r>
            <a:endParaRPr lang="zh-CN" altLang="en-US" sz="1100" i="0" dirty="0">
              <a:effectLst/>
            </a:endParaRPr>
          </a:p>
          <a:p>
            <a:endParaRPr lang="en-US" altLang="zh-CN" sz="1100" i="0" dirty="0">
              <a:effectLst/>
            </a:endParaRPr>
          </a:p>
          <a:p>
            <a:r>
              <a:rPr lang="zh-CN" altLang="en-US" sz="1100" i="0" dirty="0">
                <a:effectLst/>
              </a:rPr>
              <a:t>无论精神多么强大的人，如果持续不断地被打击，终究也会撑不住。</a:t>
            </a:r>
            <a:endParaRPr lang="zh-CN" altLang="en-US" sz="1100" i="0" dirty="0">
              <a:effectLst/>
            </a:endParaRPr>
          </a:p>
          <a:p>
            <a:endParaRPr lang="en-US" altLang="zh-CN" sz="1100" i="0" dirty="0">
              <a:effectLst/>
            </a:endParaRPr>
          </a:p>
          <a:p>
            <a:r>
              <a:rPr lang="zh-CN" altLang="en-US" sz="1100" i="0" dirty="0">
                <a:effectLst/>
              </a:rPr>
              <a:t>所谓</a:t>
            </a:r>
            <a:r>
              <a:rPr lang="en-US" altLang="zh-CN" sz="1100" i="0" dirty="0">
                <a:effectLst/>
              </a:rPr>
              <a:t>“</a:t>
            </a:r>
            <a:r>
              <a:rPr lang="zh-CN" altLang="en-US" sz="1100" i="0" dirty="0">
                <a:effectLst/>
              </a:rPr>
              <a:t>成为不会崩溃的人</a:t>
            </a:r>
            <a:r>
              <a:rPr lang="en-US" altLang="zh-CN" sz="1100" i="0" dirty="0">
                <a:effectLst/>
              </a:rPr>
              <a:t>”</a:t>
            </a:r>
            <a:r>
              <a:rPr lang="zh-CN" altLang="en-US" sz="1100" i="0" dirty="0">
                <a:effectLst/>
              </a:rPr>
              <a:t>，其实就是在追求</a:t>
            </a:r>
            <a:r>
              <a:rPr lang="en-US" altLang="zh-CN" sz="1100" i="0" dirty="0">
                <a:effectLst/>
              </a:rPr>
              <a:t>“</a:t>
            </a:r>
            <a:r>
              <a:rPr lang="zh-CN" altLang="en-US" sz="1100" i="0" dirty="0">
                <a:effectLst/>
              </a:rPr>
              <a:t>即使被不断打击也没关系的自己</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可一旦这样想，人就会开始采取防守姿态。</a:t>
            </a:r>
            <a:endParaRPr lang="zh-CN" altLang="en-US" sz="1100" i="0" dirty="0">
              <a:effectLst/>
            </a:endParaRPr>
          </a:p>
          <a:p>
            <a:r>
              <a:rPr lang="zh-CN" altLang="en-US" sz="1100" i="0" dirty="0">
                <a:effectLst/>
              </a:rPr>
              <a:t>会下意识减少自己</a:t>
            </a:r>
            <a:r>
              <a:rPr lang="en-US" altLang="zh-CN" sz="1100" i="0" dirty="0">
                <a:effectLst/>
              </a:rPr>
              <a:t>“</a:t>
            </a:r>
            <a:r>
              <a:rPr lang="zh-CN" altLang="en-US" sz="1100" i="0" dirty="0">
                <a:effectLst/>
              </a:rPr>
              <a:t>被打击</a:t>
            </a:r>
            <a:r>
              <a:rPr lang="en-US" altLang="zh-CN" sz="1100" i="0" dirty="0">
                <a:effectLst/>
              </a:rPr>
              <a:t>”</a:t>
            </a:r>
            <a:r>
              <a:rPr lang="zh-CN" altLang="en-US" sz="1100" i="0" dirty="0">
                <a:effectLst/>
              </a:rPr>
              <a:t>的次数。</a:t>
            </a:r>
            <a:endParaRPr lang="zh-CN" altLang="en-US" sz="1100" i="0" dirty="0">
              <a:effectLst/>
            </a:endParaRPr>
          </a:p>
          <a:p>
            <a:endParaRPr lang="zh-CN" altLang="en-US" sz="1100" i="0" dirty="0">
              <a:effectLst/>
            </a:endParaRPr>
          </a:p>
          <a:p>
            <a:r>
              <a:rPr lang="zh-CN" altLang="en-US" sz="1100" i="0" dirty="0">
                <a:effectLst/>
              </a:rPr>
              <a:t>（接下页）</a:t>
            </a:r>
            <a:endParaRPr lang="en-US" altLang="zh-CN" sz="1100" i="0" dirty="0">
              <a:effectLst/>
            </a:endParaRPr>
          </a:p>
        </p:txBody>
      </p:sp>
      <p:sp>
        <p:nvSpPr>
          <p:cNvPr id="5" name="角丸四角形 7"/>
          <p:cNvSpPr/>
          <p:nvPr/>
        </p:nvSpPr>
        <p:spPr>
          <a:xfrm>
            <a:off x="2913334" y="21295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1856740"/>
            <a:ext cx="6821170" cy="51695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也就是说：</a:t>
            </a:r>
            <a:endParaRPr lang="zh-CN" altLang="en-US" sz="1100" i="0" dirty="0">
              <a:effectLst/>
            </a:endParaRPr>
          </a:p>
          <a:p>
            <a:endParaRPr lang="en-US" altLang="zh-CN" sz="1100" i="0" dirty="0">
              <a:effectLst/>
            </a:endParaRPr>
          </a:p>
          <a:p>
            <a:r>
              <a:rPr lang="zh-CN" altLang="en-US" sz="1100" i="0" dirty="0">
                <a:effectLst/>
              </a:rPr>
              <a:t>不再挑战。</a:t>
            </a:r>
            <a:endParaRPr lang="zh-CN" altLang="en-US" sz="1100" i="0" dirty="0">
              <a:effectLst/>
            </a:endParaRPr>
          </a:p>
          <a:p>
            <a:r>
              <a:rPr lang="zh-CN" altLang="en-US" sz="1100" i="0" dirty="0">
                <a:effectLst/>
              </a:rPr>
              <a:t>不再承担风险。</a:t>
            </a:r>
            <a:endParaRPr lang="zh-CN" altLang="en-US" sz="1100" i="0" dirty="0">
              <a:effectLst/>
            </a:endParaRPr>
          </a:p>
          <a:p>
            <a:r>
              <a:rPr lang="en-US" altLang="zh-CN" sz="1100" i="0" dirty="0">
                <a:effectLst/>
              </a:rPr>
              <a:t>“</a:t>
            </a:r>
            <a:r>
              <a:rPr lang="zh-CN" altLang="en-US" sz="1100" i="0" dirty="0">
                <a:effectLst/>
              </a:rPr>
              <a:t>我不想失败</a:t>
            </a:r>
            <a:r>
              <a:rPr lang="en-US" altLang="zh-CN" sz="1100" i="0" dirty="0">
                <a:effectLst/>
              </a:rPr>
              <a:t>”</a:t>
            </a:r>
            <a:r>
              <a:rPr lang="zh-CN" altLang="en-US" sz="1100" i="0" dirty="0">
                <a:effectLst/>
              </a:rPr>
              <a:t>会逐渐变成行动的核心逻辑。</a:t>
            </a:r>
            <a:endParaRPr lang="zh-CN" altLang="en-US" sz="1100" i="0" dirty="0">
              <a:effectLst/>
            </a:endParaRPr>
          </a:p>
          <a:p>
            <a:endParaRPr lang="en-US" altLang="zh-CN" sz="1100" i="0" dirty="0">
              <a:effectLst/>
            </a:endParaRPr>
          </a:p>
          <a:p>
            <a:r>
              <a:rPr lang="zh-CN" altLang="en-US" sz="1100" i="0" dirty="0">
                <a:effectLst/>
              </a:rPr>
              <a:t>从成长的角度来看，这是最糟糕的结果。</a:t>
            </a:r>
            <a:endParaRPr lang="zh-CN" altLang="en-US" sz="1100" i="0" dirty="0">
              <a:effectLst/>
            </a:endParaRPr>
          </a:p>
          <a:p>
            <a:endParaRPr lang="en-US" altLang="zh-CN" sz="1100" i="0" dirty="0">
              <a:effectLst/>
            </a:endParaRPr>
          </a:p>
          <a:p>
            <a:r>
              <a:rPr lang="zh-CN" altLang="en-US" sz="1100" i="0" dirty="0">
                <a:effectLst/>
              </a:rPr>
              <a:t>物理学家寺田寅彦曾经说过：</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不过度害怕，也不过度轻视危险，其实很容易；真正困难的，是正确地去害怕。</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也就是说：</a:t>
            </a:r>
            <a:endParaRPr lang="zh-CN" altLang="en-US" sz="1100" i="0" dirty="0">
              <a:effectLst/>
            </a:endParaRPr>
          </a:p>
          <a:p>
            <a:endParaRPr lang="en-US" altLang="zh-CN" sz="1100" i="0" dirty="0">
              <a:effectLst/>
            </a:endParaRPr>
          </a:p>
          <a:p>
            <a:r>
              <a:rPr lang="zh-CN" altLang="en-US" sz="1100" i="0" dirty="0">
                <a:effectLst/>
              </a:rPr>
              <a:t>追求</a:t>
            </a:r>
            <a:r>
              <a:rPr lang="en-US" altLang="zh-CN" sz="1100" i="0" dirty="0">
                <a:effectLst/>
              </a:rPr>
              <a:t>“</a:t>
            </a:r>
            <a:r>
              <a:rPr lang="zh-CN" altLang="en-US" sz="1100" i="0" dirty="0">
                <a:effectLst/>
              </a:rPr>
              <a:t>绝不会崩溃</a:t>
            </a:r>
            <a:r>
              <a:rPr lang="en-US" altLang="zh-CN" sz="1100" i="0" dirty="0">
                <a:effectLst/>
              </a:rPr>
              <a:t>”</a:t>
            </a:r>
            <a:r>
              <a:rPr lang="zh-CN" altLang="en-US" sz="1100" i="0" dirty="0">
                <a:effectLst/>
              </a:rPr>
              <a:t>，是一种</a:t>
            </a:r>
            <a:r>
              <a:rPr lang="en-US" altLang="zh-CN" sz="1100" i="0" dirty="0">
                <a:effectLst/>
              </a:rPr>
              <a:t>“</a:t>
            </a:r>
            <a:r>
              <a:rPr lang="zh-CN" altLang="en-US" sz="1100" i="0" dirty="0">
                <a:effectLst/>
              </a:rPr>
              <a:t>过于轻视风险</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而拼命回避失败，则是一种</a:t>
            </a:r>
            <a:r>
              <a:rPr lang="en-US" altLang="zh-CN" sz="1100" i="0" dirty="0">
                <a:effectLst/>
              </a:rPr>
              <a:t>“</a:t>
            </a:r>
            <a:r>
              <a:rPr lang="zh-CN" altLang="en-US" sz="1100" i="0" dirty="0">
                <a:effectLst/>
              </a:rPr>
              <a:t>过度恐惧风险</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无论哪一种，都无法带来成长。</a:t>
            </a:r>
            <a:endParaRPr lang="zh-CN" altLang="en-US" sz="1100" i="0" dirty="0">
              <a:effectLst/>
            </a:endParaRPr>
          </a:p>
          <a:p>
            <a:endParaRPr lang="en-US" altLang="zh-CN" sz="1100" i="0" dirty="0">
              <a:effectLst/>
            </a:endParaRPr>
          </a:p>
          <a:p>
            <a:r>
              <a:rPr lang="zh-CN" altLang="en-US" sz="1100" i="0" dirty="0">
                <a:effectLst/>
              </a:rPr>
              <a:t>所以，我们需要彻底转换思维。</a:t>
            </a:r>
            <a:endParaRPr lang="zh-CN" altLang="en-US" sz="1100" i="0" dirty="0">
              <a:effectLst/>
            </a:endParaRPr>
          </a:p>
          <a:p>
            <a:endParaRPr lang="en-US" altLang="zh-CN" sz="1100" i="0" dirty="0">
              <a:effectLst/>
            </a:endParaRPr>
          </a:p>
          <a:p>
            <a:r>
              <a:rPr lang="zh-CN" altLang="en-US" sz="1100" i="0" dirty="0">
                <a:effectLst/>
              </a:rPr>
              <a:t>不要追求</a:t>
            </a:r>
            <a:r>
              <a:rPr lang="en-US" altLang="zh-CN" sz="1100" i="0" dirty="0">
                <a:effectLst/>
              </a:rPr>
              <a:t>“</a:t>
            </a:r>
            <a:r>
              <a:rPr lang="zh-CN" altLang="en-US" sz="1100" i="0" dirty="0">
                <a:effectLst/>
              </a:rPr>
              <a:t>永远不会被击倒的自己</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而要追求</a:t>
            </a:r>
            <a:r>
              <a:rPr lang="en-US" altLang="zh-CN" sz="1100" i="0" dirty="0">
                <a:effectLst/>
              </a:rPr>
              <a:t>“</a:t>
            </a:r>
            <a:r>
              <a:rPr lang="zh-CN" altLang="en-US" sz="1100" i="0" dirty="0">
                <a:effectLst/>
              </a:rPr>
              <a:t>即使倒下，也能够重新恢复的自己</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甚至更进一步</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不仅仅是恢复原状，</a:t>
            </a:r>
            <a:endParaRPr lang="zh-CN" altLang="en-US" sz="1100" i="0" dirty="0">
              <a:effectLst/>
            </a:endParaRPr>
          </a:p>
          <a:p>
            <a:r>
              <a:rPr lang="zh-CN" altLang="en-US" sz="1100" i="0" dirty="0">
                <a:effectLst/>
              </a:rPr>
              <a:t>而是在每一次跌倒之后，哪怕只比之前前进</a:t>
            </a:r>
            <a:r>
              <a:rPr lang="en-US" altLang="zh-CN" sz="1100" i="0" dirty="0">
                <a:effectLst/>
              </a:rPr>
              <a:t>1</a:t>
            </a:r>
            <a:r>
              <a:rPr lang="zh-CN" altLang="en-US" sz="1100" i="0" dirty="0">
                <a:effectLst/>
              </a:rPr>
              <a:t>毫米也好。</a:t>
            </a:r>
            <a:endParaRPr lang="zh-CN" altLang="en-US" sz="1100" i="0" dirty="0">
              <a:effectLst/>
            </a:endParaRPr>
          </a:p>
          <a:p>
            <a:endParaRPr lang="en-US" altLang="zh-CN" sz="1100" i="0" dirty="0">
              <a:effectLst/>
            </a:endParaRPr>
          </a:p>
          <a:p>
            <a:r>
              <a:rPr lang="zh-CN" altLang="en-US" sz="1100" i="0" dirty="0">
                <a:effectLst/>
              </a:rPr>
              <a:t>这，才是</a:t>
            </a:r>
            <a:r>
              <a:rPr lang="en-US" altLang="zh-CN" sz="1100" i="0" dirty="0">
                <a:effectLst/>
              </a:rPr>
              <a:t>“</a:t>
            </a:r>
            <a:r>
              <a:rPr lang="zh-CN" altLang="en-US" sz="1100" i="0" dirty="0">
                <a:effectLst/>
              </a:rPr>
              <a:t>恢复</a:t>
            </a:r>
            <a:r>
              <a:rPr lang="en-US" altLang="zh-CN" sz="1100" i="0" dirty="0">
                <a:effectLst/>
              </a:rPr>
              <a:t>”</a:t>
            </a:r>
            <a:r>
              <a:rPr lang="zh-CN" altLang="en-US" sz="1100" i="0" dirty="0">
                <a:effectLst/>
              </a:rPr>
              <a:t>模型。</a:t>
            </a:r>
            <a:endParaRPr lang="zh-CN" altLang="en-US" sz="1100" i="0" dirty="0">
              <a:effectLst/>
            </a:endParaRPr>
          </a:p>
        </p:txBody>
      </p:sp>
      <p:sp>
        <p:nvSpPr>
          <p:cNvPr id="5" name="角丸四角形 7"/>
          <p:cNvSpPr/>
          <p:nvPr/>
        </p:nvSpPr>
        <p:spPr>
          <a:xfrm>
            <a:off x="2694259" y="147279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1536700" y="113665"/>
            <a:ext cx="5001895" cy="1614805"/>
          </a:xfrm>
          <a:prstGeom prst="rect">
            <a:avLst/>
          </a:prstGeom>
          <a:noFill/>
        </p:spPr>
        <p:txBody>
          <a:bodyPr wrap="square" rtlCol="0">
            <a:spAutoFit/>
          </a:bodyPr>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自分</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で</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自分</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育</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てる</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戦略書</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成長</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したいけど</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、頑張</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がわかりません</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978-4-7612-1007-6</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大坪拓摩</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256p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5</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387985" y="33655"/>
            <a:ext cx="997585" cy="1438910"/>
          </a:xfrm>
          <a:prstGeom prst="rect">
            <a:avLst/>
          </a:prstGeom>
        </p:spPr>
      </p:pic>
      <p:pic>
        <p:nvPicPr>
          <p:cNvPr id="3" name="图片 2"/>
          <p:cNvPicPr>
            <a:picLocks noChangeAspect="1"/>
          </p:cNvPicPr>
          <p:nvPr/>
        </p:nvPicPr>
        <p:blipFill>
          <a:blip r:embed="rId2"/>
          <a:stretch>
            <a:fillRect/>
          </a:stretch>
        </p:blipFill>
        <p:spPr>
          <a:xfrm>
            <a:off x="309245" y="7154545"/>
            <a:ext cx="3352165" cy="2393315"/>
          </a:xfrm>
          <a:prstGeom prst="rect">
            <a:avLst/>
          </a:prstGeom>
        </p:spPr>
      </p:pic>
      <p:pic>
        <p:nvPicPr>
          <p:cNvPr id="4" name="图片 3"/>
          <p:cNvPicPr>
            <a:picLocks noChangeAspect="1"/>
          </p:cNvPicPr>
          <p:nvPr/>
        </p:nvPicPr>
        <p:blipFill>
          <a:blip r:embed="rId3"/>
          <a:stretch>
            <a:fillRect/>
          </a:stretch>
        </p:blipFill>
        <p:spPr>
          <a:xfrm>
            <a:off x="3661410" y="7300595"/>
            <a:ext cx="2774950" cy="2101215"/>
          </a:xfrm>
          <a:prstGeom prst="rect">
            <a:avLst/>
          </a:prstGeom>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432435"/>
            <a:ext cx="6821170" cy="886333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成为</a:t>
            </a:r>
            <a:r>
              <a:rPr lang="en-US" altLang="zh-CN" sz="1000" i="0" dirty="0">
                <a:effectLst/>
              </a:rPr>
              <a:t>“</a:t>
            </a:r>
            <a:r>
              <a:rPr lang="zh-CN" altLang="en-US" sz="1000" i="0" dirty="0">
                <a:effectLst/>
              </a:rPr>
              <a:t>自我不死鸟</a:t>
            </a:r>
            <a:r>
              <a:rPr lang="en-US" altLang="zh-CN" sz="1000" i="0" dirty="0">
                <a:effectLst/>
              </a:rPr>
              <a:t>”</a:t>
            </a:r>
            <a:r>
              <a:rPr lang="zh-CN" altLang="en-US" sz="1000" i="0" dirty="0">
                <a:effectLst/>
              </a:rPr>
              <a:t>的思维</a:t>
            </a:r>
            <a:r>
              <a:rPr lang="en-US" altLang="en-US" sz="1000" i="0" dirty="0">
                <a:effectLst/>
              </a:rPr>
              <a:t>①</a:t>
            </a:r>
            <a:endParaRPr lang="en-US" altLang="en-US" sz="1000" i="0" dirty="0">
              <a:effectLst/>
            </a:endParaRPr>
          </a:p>
          <a:p>
            <a:r>
              <a:rPr lang="en-US" altLang="zh-CN" sz="1000" i="0" dirty="0">
                <a:effectLst/>
              </a:rPr>
              <a:t>“</a:t>
            </a:r>
            <a:r>
              <a:rPr lang="zh-CN" altLang="en-US" sz="1000" i="0" dirty="0">
                <a:effectLst/>
              </a:rPr>
              <a:t>时间轴转换</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接下来，我想介绍一种我称之为</a:t>
            </a:r>
            <a:r>
              <a:rPr lang="en-US" altLang="zh-CN" sz="1000" i="0" dirty="0">
                <a:effectLst/>
              </a:rPr>
              <a:t>“</a:t>
            </a:r>
            <a:r>
              <a:rPr lang="zh-CN" altLang="en-US" sz="1000" i="0" dirty="0">
                <a:effectLst/>
              </a:rPr>
              <a:t>自我不死鸟</a:t>
            </a:r>
            <a:r>
              <a:rPr lang="en-US" altLang="zh-CN" sz="1000" i="0" dirty="0">
                <a:effectLst/>
              </a:rPr>
              <a:t>”</a:t>
            </a:r>
            <a:r>
              <a:rPr lang="zh-CN" altLang="en-US" sz="1000" i="0" dirty="0">
                <a:effectLst/>
              </a:rPr>
              <a:t>的方法，也就是锻炼恢复力的方法。</a:t>
            </a:r>
            <a:endParaRPr lang="zh-CN" altLang="en-US" sz="1000" i="0" dirty="0">
              <a:effectLst/>
            </a:endParaRPr>
          </a:p>
          <a:p>
            <a:endParaRPr lang="en-US" altLang="zh-CN" sz="1000" i="0" dirty="0">
              <a:effectLst/>
            </a:endParaRPr>
          </a:p>
          <a:p>
            <a:r>
              <a:rPr lang="zh-CN" altLang="en-US" sz="1000" i="0" dirty="0">
                <a:effectLst/>
              </a:rPr>
              <a:t>人在情绪低落的时候，往往会被</a:t>
            </a:r>
            <a:r>
              <a:rPr lang="en-US" altLang="zh-CN" sz="1000" i="0" dirty="0">
                <a:effectLst/>
              </a:rPr>
              <a:t>“</a:t>
            </a:r>
            <a:r>
              <a:rPr lang="zh-CN" altLang="en-US" sz="1000" i="0" dirty="0">
                <a:effectLst/>
              </a:rPr>
              <a:t>现在</a:t>
            </a:r>
            <a:r>
              <a:rPr lang="en-US" altLang="zh-CN" sz="1000" i="0" dirty="0">
                <a:effectLst/>
              </a:rPr>
              <a:t>”</a:t>
            </a:r>
            <a:r>
              <a:rPr lang="zh-CN" altLang="en-US" sz="1000" i="0" dirty="0">
                <a:effectLst/>
              </a:rPr>
              <a:t>困住。</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现在很痛苦。</a:t>
            </a:r>
            <a:r>
              <a:rPr lang="en-US" altLang="zh-CN" sz="1000" i="0" dirty="0">
                <a:effectLst/>
              </a:rPr>
              <a:t>”</a:t>
            </a:r>
            <a:endParaRPr lang="en-US" altLang="zh-CN" sz="1000" i="0" dirty="0">
              <a:effectLst/>
            </a:endParaRPr>
          </a:p>
          <a:p>
            <a:r>
              <a:rPr lang="en-US" altLang="zh-CN" sz="1000" i="0" dirty="0">
                <a:effectLst/>
              </a:rPr>
              <a:t>“</a:t>
            </a:r>
            <a:r>
              <a:rPr lang="zh-CN" altLang="en-US" sz="1000" i="0" dirty="0">
                <a:effectLst/>
              </a:rPr>
              <a:t>现在很难受。</a:t>
            </a:r>
            <a:r>
              <a:rPr lang="en-US" altLang="zh-CN" sz="1000" i="0" dirty="0">
                <a:effectLst/>
              </a:rPr>
              <a:t>”</a:t>
            </a:r>
            <a:endParaRPr lang="en-US" altLang="zh-CN" sz="1000" i="0" dirty="0">
              <a:effectLst/>
            </a:endParaRPr>
          </a:p>
          <a:p>
            <a:r>
              <a:rPr lang="en-US" altLang="zh-CN" sz="1000" i="0" dirty="0">
                <a:effectLst/>
              </a:rPr>
              <a:t>“</a:t>
            </a:r>
            <a:r>
              <a:rPr lang="zh-CN" altLang="en-US" sz="1000" i="0" dirty="0">
                <a:effectLst/>
              </a:rPr>
              <a:t>现在一切都不顺利。</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视野会变得极度狭窄，仿佛眼前的问题就是世界的全部。</a:t>
            </a:r>
            <a:endParaRPr lang="zh-CN" altLang="en-US" sz="1000" i="0" dirty="0">
              <a:effectLst/>
            </a:endParaRPr>
          </a:p>
          <a:p>
            <a:endParaRPr lang="en-US" altLang="zh-CN" sz="1000" i="0" dirty="0">
              <a:effectLst/>
            </a:endParaRPr>
          </a:p>
          <a:p>
            <a:r>
              <a:rPr lang="zh-CN" altLang="en-US" sz="1000" i="0" dirty="0">
                <a:effectLst/>
              </a:rPr>
              <a:t>这在心理学中，被称为</a:t>
            </a:r>
            <a:r>
              <a:rPr lang="en-US" altLang="zh-CN" sz="1000" i="0" dirty="0">
                <a:effectLst/>
              </a:rPr>
              <a:t>“</a:t>
            </a:r>
            <a:r>
              <a:rPr lang="zh-CN" altLang="en-US" sz="1000" i="0" dirty="0">
                <a:effectLst/>
              </a:rPr>
              <a:t>隧道视野（</a:t>
            </a:r>
            <a:r>
              <a:rPr lang="en-US" altLang="zh-CN" sz="1000" i="0" dirty="0">
                <a:effectLst/>
              </a:rPr>
              <a:t>Tunnel Vision</a:t>
            </a:r>
            <a:r>
              <a:rPr lang="zh-CN" altLang="en-US" sz="1000" i="0" dirty="0">
                <a:effectLst/>
              </a:rPr>
              <a:t>）</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当人承受强烈压力时，认知能力会下降，看不到其他可能性。</a:t>
            </a:r>
            <a:endParaRPr lang="zh-CN" altLang="en-US" sz="1000" i="0" dirty="0">
              <a:effectLst/>
            </a:endParaRPr>
          </a:p>
          <a:p>
            <a:endParaRPr lang="en-US" altLang="zh-CN" sz="1000" i="0" dirty="0">
              <a:effectLst/>
            </a:endParaRPr>
          </a:p>
          <a:p>
            <a:r>
              <a:rPr lang="zh-CN" altLang="en-US" sz="1000" i="0" dirty="0">
                <a:effectLst/>
              </a:rPr>
              <a:t>但请试着，把时间轴稍微往后移动一点。</a:t>
            </a:r>
            <a:endParaRPr lang="zh-CN" altLang="en-US" sz="1000" i="0" dirty="0">
              <a:effectLst/>
            </a:endParaRPr>
          </a:p>
          <a:p>
            <a:endParaRPr lang="en-US" altLang="zh-CN" sz="1000" i="0" dirty="0">
              <a:effectLst/>
            </a:endParaRPr>
          </a:p>
          <a:p>
            <a:r>
              <a:rPr lang="zh-CN" altLang="en-US" sz="1000" i="0" dirty="0">
                <a:effectLst/>
              </a:rPr>
              <a:t>问问自己：</a:t>
            </a:r>
            <a:endParaRPr lang="zh-CN" altLang="en-US" sz="1000" i="0" dirty="0">
              <a:effectLst/>
            </a:endParaRPr>
          </a:p>
          <a:p>
            <a:r>
              <a:rPr lang="en-US" altLang="zh-CN" sz="1000" i="0" dirty="0">
                <a:effectLst/>
              </a:rPr>
              <a:t>“</a:t>
            </a:r>
            <a:r>
              <a:rPr lang="zh-CN" altLang="en-US" sz="1000" i="0" dirty="0">
                <a:effectLst/>
              </a:rPr>
              <a:t>这件事，一年后的我还会为它烦恼吗？</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大多数事情，到了一年后，其实早就忘记了。</a:t>
            </a:r>
            <a:endParaRPr lang="zh-CN" altLang="en-US" sz="1000" i="0" dirty="0">
              <a:effectLst/>
            </a:endParaRPr>
          </a:p>
          <a:p>
            <a:endParaRPr lang="en-US" altLang="zh-CN" sz="1000" i="0" dirty="0">
              <a:effectLst/>
            </a:endParaRPr>
          </a:p>
          <a:p>
            <a:r>
              <a:rPr lang="zh-CN" altLang="en-US" sz="1000" i="0" dirty="0">
                <a:effectLst/>
              </a:rPr>
              <a:t>被上司怒骂、在演讲时大脑一片空白、被客户拒绝合作</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现在看起来像天塌下来一样的大事，</a:t>
            </a:r>
            <a:endParaRPr lang="zh-CN" altLang="en-US" sz="1000" i="0" dirty="0">
              <a:effectLst/>
            </a:endParaRPr>
          </a:p>
          <a:p>
            <a:r>
              <a:rPr lang="zh-CN" altLang="en-US" sz="1000" i="0" dirty="0">
                <a:effectLst/>
              </a:rPr>
              <a:t>一年后回头看，往往只会变成一句：</a:t>
            </a:r>
            <a:endParaRPr lang="zh-CN" altLang="en-US" sz="1000" i="0" dirty="0">
              <a:effectLst/>
            </a:endParaRPr>
          </a:p>
          <a:p>
            <a:r>
              <a:rPr lang="en-US" altLang="zh-CN" sz="1000" i="0" dirty="0">
                <a:effectLst/>
              </a:rPr>
              <a:t>“</a:t>
            </a:r>
            <a:r>
              <a:rPr lang="zh-CN" altLang="en-US" sz="1000" i="0" dirty="0">
                <a:effectLst/>
              </a:rPr>
              <a:t>啊，那时候还有过这种事啊。</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你可以试着回忆一下。</a:t>
            </a:r>
            <a:endParaRPr lang="zh-CN" altLang="en-US" sz="1000" i="0" dirty="0">
              <a:effectLst/>
            </a:endParaRPr>
          </a:p>
          <a:p>
            <a:endParaRPr lang="en-US" altLang="zh-CN" sz="1000" i="0" dirty="0">
              <a:effectLst/>
            </a:endParaRPr>
          </a:p>
          <a:p>
            <a:r>
              <a:rPr lang="zh-CN" altLang="en-US" sz="1000" i="0" dirty="0">
                <a:effectLst/>
              </a:rPr>
              <a:t>一年前的今天，你在为什么烦恼？</a:t>
            </a:r>
            <a:endParaRPr lang="zh-CN" altLang="en-US" sz="1000" i="0" dirty="0">
              <a:effectLst/>
            </a:endParaRPr>
          </a:p>
          <a:p>
            <a:endParaRPr lang="en-US" altLang="zh-CN" sz="1000" i="0" dirty="0">
              <a:effectLst/>
            </a:endParaRPr>
          </a:p>
          <a:p>
            <a:r>
              <a:rPr lang="zh-CN" altLang="en-US" sz="1000" i="0" dirty="0">
                <a:effectLst/>
              </a:rPr>
              <a:t>大概率，你已经想不起来了。</a:t>
            </a:r>
            <a:endParaRPr lang="zh-CN" altLang="en-US" sz="1000" i="0" dirty="0">
              <a:effectLst/>
            </a:endParaRPr>
          </a:p>
          <a:p>
            <a:endParaRPr lang="en-US" altLang="zh-CN" sz="1000" i="0" dirty="0">
              <a:effectLst/>
            </a:endParaRPr>
          </a:p>
          <a:p>
            <a:r>
              <a:rPr lang="zh-CN" altLang="en-US" sz="1000" i="0" dirty="0">
                <a:effectLst/>
              </a:rPr>
              <a:t>因为人的大脑，本来就会慢慢遗忘过去的痛苦。</a:t>
            </a:r>
            <a:endParaRPr lang="zh-CN" altLang="en-US" sz="1000" i="0" dirty="0">
              <a:effectLst/>
            </a:endParaRPr>
          </a:p>
          <a:p>
            <a:endParaRPr lang="en-US" altLang="zh-CN" sz="1000" i="0" dirty="0">
              <a:effectLst/>
            </a:endParaRPr>
          </a:p>
          <a:p>
            <a:r>
              <a:rPr lang="zh-CN" altLang="en-US" sz="1000" i="0" dirty="0">
                <a:effectLst/>
              </a:rPr>
              <a:t>我自己情绪低落的时候，也一定会问自己一句：</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这件事，一年后我还会放不下吗？</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而答案永远都是</a:t>
            </a:r>
            <a:r>
              <a:rPr lang="en-US" altLang="zh-CN" sz="1000" i="0" dirty="0">
                <a:effectLst/>
              </a:rPr>
              <a:t>“No”</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因为我连一年前烦恼过什么都记不清了。</a:t>
            </a:r>
            <a:endParaRPr lang="zh-CN" altLang="en-US" sz="1000" i="0" dirty="0">
              <a:effectLst/>
            </a:endParaRPr>
          </a:p>
          <a:p>
            <a:endParaRPr lang="en-US" altLang="zh-CN" sz="1000" i="0" dirty="0">
              <a:effectLst/>
            </a:endParaRPr>
          </a:p>
          <a:p>
            <a:r>
              <a:rPr lang="zh-CN" altLang="en-US" sz="1000" i="0" dirty="0">
                <a:effectLst/>
              </a:rPr>
              <a:t>很奇妙的是，当这样思考后，心情会忽然变轻。</a:t>
            </a:r>
            <a:endParaRPr lang="zh-CN" altLang="en-US" sz="1000" i="0" dirty="0">
              <a:effectLst/>
            </a:endParaRPr>
          </a:p>
          <a:p>
            <a:endParaRPr lang="en-US" altLang="zh-CN" sz="1000" i="0" dirty="0">
              <a:effectLst/>
            </a:endParaRPr>
          </a:p>
          <a:p>
            <a:r>
              <a:rPr lang="zh-CN" altLang="en-US" sz="1000" i="0" dirty="0">
                <a:effectLst/>
              </a:rPr>
              <a:t>你会突然冷静下来：</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原来，一年后就会忘记的事情，现在却让我这么痛苦啊。</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我把这种方法称为：</a:t>
            </a:r>
            <a:endParaRPr lang="zh-CN" altLang="en-US" sz="1000" i="0" dirty="0">
              <a:effectLst/>
            </a:endParaRPr>
          </a:p>
          <a:p>
            <a:r>
              <a:rPr lang="en-US" altLang="zh-CN" sz="1000" i="0" dirty="0">
                <a:effectLst/>
              </a:rPr>
              <a:t>“</a:t>
            </a:r>
            <a:r>
              <a:rPr lang="zh-CN" altLang="en-US" sz="1000" i="0" dirty="0">
                <a:effectLst/>
              </a:rPr>
              <a:t>时间轴转换</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仅仅只是把视角从</a:t>
            </a:r>
            <a:r>
              <a:rPr lang="en-US" altLang="zh-CN" sz="1000" i="0" dirty="0">
                <a:effectLst/>
              </a:rPr>
              <a:t>“</a:t>
            </a:r>
            <a:r>
              <a:rPr lang="zh-CN" altLang="en-US" sz="1000" i="0" dirty="0">
                <a:effectLst/>
              </a:rPr>
              <a:t>现在</a:t>
            </a:r>
            <a:r>
              <a:rPr lang="en-US" altLang="zh-CN" sz="1000" i="0" dirty="0">
                <a:effectLst/>
              </a:rPr>
              <a:t>”</a:t>
            </a:r>
            <a:r>
              <a:rPr lang="zh-CN" altLang="en-US" sz="1000" i="0" dirty="0">
                <a:effectLst/>
              </a:rPr>
              <a:t>移动到</a:t>
            </a:r>
            <a:r>
              <a:rPr lang="en-US" altLang="zh-CN" sz="1000" i="0" dirty="0">
                <a:effectLst/>
              </a:rPr>
              <a:t>“</a:t>
            </a:r>
            <a:r>
              <a:rPr lang="zh-CN" altLang="en-US" sz="1000" i="0" dirty="0">
                <a:effectLst/>
              </a:rPr>
              <a:t>未来</a:t>
            </a:r>
            <a:r>
              <a:rPr lang="en-US" altLang="zh-CN" sz="1000" i="0" dirty="0">
                <a:effectLst/>
              </a:rPr>
              <a:t>”</a:t>
            </a:r>
            <a:r>
              <a:rPr lang="zh-CN" altLang="en-US" sz="1000" i="0" dirty="0">
                <a:effectLst/>
              </a:rPr>
              <a:t>，</a:t>
            </a:r>
            <a:endParaRPr lang="zh-CN" altLang="en-US" sz="1000" i="0" dirty="0">
              <a:effectLst/>
            </a:endParaRPr>
          </a:p>
          <a:p>
            <a:r>
              <a:rPr lang="zh-CN" altLang="en-US" sz="1000" i="0" dirty="0">
                <a:effectLst/>
              </a:rPr>
              <a:t>问题看起来的大小，就会完全不同。</a:t>
            </a:r>
            <a:endParaRPr lang="zh-CN" altLang="en-US" sz="1000" i="0" dirty="0">
              <a:effectLst/>
            </a:endParaRPr>
          </a:p>
        </p:txBody>
      </p:sp>
      <p:sp>
        <p:nvSpPr>
          <p:cNvPr id="5" name="角丸四角形 7"/>
          <p:cNvSpPr/>
          <p:nvPr/>
        </p:nvSpPr>
        <p:spPr>
          <a:xfrm>
            <a:off x="2541859" y="16215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432435"/>
            <a:ext cx="6821170" cy="917067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向</a:t>
            </a:r>
            <a:r>
              <a:rPr lang="en-US" altLang="zh-CN" sz="1000" i="0" dirty="0">
                <a:effectLst/>
              </a:rPr>
              <a:t>“</a:t>
            </a:r>
            <a:r>
              <a:rPr lang="zh-CN" altLang="en-US" sz="1000" i="0" dirty="0">
                <a:effectLst/>
              </a:rPr>
              <a:t>五年后的自己</a:t>
            </a:r>
            <a:r>
              <a:rPr lang="en-US" altLang="zh-CN" sz="1000" i="0" dirty="0">
                <a:effectLst/>
              </a:rPr>
              <a:t>”</a:t>
            </a:r>
            <a:r>
              <a:rPr lang="zh-CN" altLang="en-US" sz="1000" i="0" dirty="0">
                <a:effectLst/>
              </a:rPr>
              <a:t>寻求建议</a:t>
            </a:r>
            <a:endParaRPr lang="zh-CN" altLang="en-US" sz="1000" i="0" dirty="0">
              <a:effectLst/>
            </a:endParaRPr>
          </a:p>
          <a:p>
            <a:endParaRPr lang="en-US" altLang="zh-CN" sz="1000" i="0" dirty="0">
              <a:effectLst/>
            </a:endParaRPr>
          </a:p>
          <a:p>
            <a:r>
              <a:rPr lang="zh-CN" altLang="en-US" sz="1000" i="0" dirty="0">
                <a:effectLst/>
              </a:rPr>
              <a:t>还有一种利用时间轴的方法。</a:t>
            </a:r>
            <a:endParaRPr lang="zh-CN" altLang="en-US" sz="1000" i="0" dirty="0">
              <a:effectLst/>
            </a:endParaRPr>
          </a:p>
          <a:p>
            <a:endParaRPr lang="en-US" altLang="zh-CN" sz="1000" i="0" dirty="0">
              <a:effectLst/>
            </a:endParaRPr>
          </a:p>
          <a:p>
            <a:r>
              <a:rPr lang="zh-CN" altLang="en-US" sz="1000" i="0" dirty="0">
                <a:effectLst/>
              </a:rPr>
              <a:t>那就是去思考：</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如果是五年后的自己，现在会对我说什么？</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五年后的你，应该已经比现在成长许多。</a:t>
            </a:r>
            <a:endParaRPr lang="zh-CN" altLang="en-US" sz="1000" i="0" dirty="0">
              <a:effectLst/>
            </a:endParaRPr>
          </a:p>
          <a:p>
            <a:endParaRPr lang="en-US" altLang="zh-CN" sz="1000" i="0" dirty="0">
              <a:effectLst/>
            </a:endParaRPr>
          </a:p>
          <a:p>
            <a:r>
              <a:rPr lang="zh-CN" altLang="en-US" sz="1000" i="0" dirty="0">
                <a:effectLst/>
              </a:rPr>
              <a:t>你会拥有更多经验，视野也会更加开阔。</a:t>
            </a:r>
            <a:endParaRPr lang="zh-CN" altLang="en-US" sz="1000" i="0" dirty="0">
              <a:effectLst/>
            </a:endParaRPr>
          </a:p>
          <a:p>
            <a:endParaRPr lang="en-US" altLang="zh-CN" sz="1000" i="0" dirty="0">
              <a:effectLst/>
            </a:endParaRPr>
          </a:p>
          <a:p>
            <a:r>
              <a:rPr lang="zh-CN" altLang="en-US" sz="1000" i="0" dirty="0">
                <a:effectLst/>
              </a:rPr>
              <a:t>那些如今觉得无法跨越的高墙，</a:t>
            </a:r>
            <a:endParaRPr lang="zh-CN" altLang="en-US" sz="1000" i="0" dirty="0">
              <a:effectLst/>
            </a:endParaRPr>
          </a:p>
          <a:p>
            <a:r>
              <a:rPr lang="zh-CN" altLang="en-US" sz="1000" i="0" dirty="0">
                <a:effectLst/>
              </a:rPr>
              <a:t>到了五年后，或许会变成一句：</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原来那根本不算什么。</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那么，从未来的自己眼中来看，</a:t>
            </a:r>
            <a:endParaRPr lang="zh-CN" altLang="en-US" sz="1000" i="0" dirty="0">
              <a:effectLst/>
            </a:endParaRPr>
          </a:p>
          <a:p>
            <a:r>
              <a:rPr lang="zh-CN" altLang="en-US" sz="1000" i="0" dirty="0">
                <a:effectLst/>
              </a:rPr>
              <a:t>现在的问题，又会是什么样子呢？</a:t>
            </a:r>
            <a:endParaRPr lang="zh-CN" altLang="en-US" sz="1000" i="0" dirty="0">
              <a:effectLst/>
            </a:endParaRPr>
          </a:p>
          <a:p>
            <a:endParaRPr lang="en-US" altLang="zh-CN" sz="1000" i="0" dirty="0">
              <a:effectLst/>
            </a:endParaRPr>
          </a:p>
          <a:p>
            <a:r>
              <a:rPr lang="zh-CN" altLang="en-US" sz="1000" i="0" dirty="0">
                <a:effectLst/>
              </a:rPr>
              <a:t>也许他会这样对你说：</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你居然会为这么小的事情烦恼？</a:t>
            </a:r>
            <a:r>
              <a:rPr lang="en-US" altLang="zh-CN" sz="1000" i="0" dirty="0">
                <a:effectLst/>
              </a:rPr>
              <a:t>”</a:t>
            </a:r>
            <a:endParaRPr lang="en-US" altLang="zh-CN" sz="1000" i="0" dirty="0">
              <a:effectLst/>
            </a:endParaRPr>
          </a:p>
          <a:p>
            <a:endParaRPr lang="en-US" altLang="zh-CN" sz="1000" i="0" dirty="0">
              <a:effectLst/>
            </a:endParaRPr>
          </a:p>
          <a:p>
            <a:r>
              <a:rPr lang="en-US" altLang="zh-CN" sz="1000" i="0" dirty="0">
                <a:effectLst/>
              </a:rPr>
              <a:t>“</a:t>
            </a:r>
            <a:r>
              <a:rPr lang="zh-CN" altLang="en-US" sz="1000" i="0" dirty="0">
                <a:effectLst/>
              </a:rPr>
              <a:t>正因为那次失败，才有现在的你。</a:t>
            </a:r>
            <a:r>
              <a:rPr lang="en-US" altLang="zh-CN" sz="1000" i="0" dirty="0">
                <a:effectLst/>
              </a:rPr>
              <a:t>”</a:t>
            </a:r>
            <a:endParaRPr lang="en-US" altLang="zh-CN" sz="1000" i="0" dirty="0">
              <a:effectLst/>
            </a:endParaRPr>
          </a:p>
          <a:p>
            <a:endParaRPr lang="en-US" altLang="zh-CN" sz="1000" i="0" dirty="0">
              <a:effectLst/>
            </a:endParaRPr>
          </a:p>
          <a:p>
            <a:r>
              <a:rPr lang="en-US" altLang="zh-CN" sz="1000" i="0" dirty="0">
                <a:effectLst/>
              </a:rPr>
              <a:t>“</a:t>
            </a:r>
            <a:r>
              <a:rPr lang="zh-CN" altLang="en-US" sz="1000" i="0" dirty="0">
                <a:effectLst/>
              </a:rPr>
              <a:t>说不定，当时失败反而是件好事。</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未来的自己，其实永远站在你这一边。</a:t>
            </a:r>
            <a:endParaRPr lang="zh-CN" altLang="en-US" sz="1000" i="0" dirty="0">
              <a:effectLst/>
            </a:endParaRPr>
          </a:p>
          <a:p>
            <a:endParaRPr lang="en-US" altLang="zh-CN" sz="1000" i="0" dirty="0">
              <a:effectLst/>
            </a:endParaRPr>
          </a:p>
          <a:p>
            <a:r>
              <a:rPr lang="zh-CN" altLang="en-US" sz="1000" i="0" dirty="0">
                <a:effectLst/>
              </a:rPr>
              <a:t>所以，当你陷入低谷时，</a:t>
            </a:r>
            <a:endParaRPr lang="zh-CN" altLang="en-US" sz="1000" i="0" dirty="0">
              <a:effectLst/>
            </a:endParaRPr>
          </a:p>
          <a:p>
            <a:r>
              <a:rPr lang="zh-CN" altLang="en-US" sz="1000" i="0" dirty="0">
                <a:effectLst/>
              </a:rPr>
              <a:t>请试着向未来的自己寻求建议。</a:t>
            </a:r>
            <a:endParaRPr lang="zh-CN" altLang="en-US" sz="1000" i="0" dirty="0">
              <a:effectLst/>
            </a:endParaRPr>
          </a:p>
          <a:p>
            <a:endParaRPr lang="en-US" altLang="zh-CN" sz="1000" i="0" dirty="0">
              <a:effectLst/>
            </a:endParaRPr>
          </a:p>
          <a:p>
            <a:r>
              <a:rPr lang="zh-CN" altLang="en-US" sz="1000" i="0" dirty="0">
                <a:effectLst/>
              </a:rPr>
              <a:t>而且，我建议不要只是在脑子里想。</a:t>
            </a:r>
            <a:endParaRPr lang="zh-CN" altLang="en-US" sz="1000" i="0" dirty="0">
              <a:effectLst/>
            </a:endParaRPr>
          </a:p>
          <a:p>
            <a:endParaRPr lang="en-US" altLang="zh-CN" sz="1000" i="0" dirty="0">
              <a:effectLst/>
            </a:endParaRPr>
          </a:p>
          <a:p>
            <a:r>
              <a:rPr lang="zh-CN" altLang="en-US" sz="1000" i="0" dirty="0">
                <a:effectLst/>
              </a:rPr>
              <a:t>最好真的把它写下来。</a:t>
            </a:r>
            <a:endParaRPr lang="zh-CN" altLang="en-US" sz="1000" i="0" dirty="0">
              <a:effectLst/>
            </a:endParaRPr>
          </a:p>
          <a:p>
            <a:endParaRPr lang="en-US" altLang="zh-CN" sz="1000" i="0" dirty="0">
              <a:effectLst/>
            </a:endParaRPr>
          </a:p>
          <a:p>
            <a:r>
              <a:rPr lang="zh-CN" altLang="en-US" sz="1000" i="0" dirty="0">
                <a:effectLst/>
              </a:rPr>
              <a:t>无论是手机备忘录，还是手帐角落都可以。</a:t>
            </a:r>
            <a:endParaRPr lang="zh-CN" altLang="en-US" sz="1000" i="0" dirty="0">
              <a:effectLst/>
            </a:endParaRPr>
          </a:p>
          <a:p>
            <a:endParaRPr lang="en-US" altLang="zh-CN" sz="1000" i="0" dirty="0">
              <a:effectLst/>
            </a:endParaRPr>
          </a:p>
          <a:p>
            <a:r>
              <a:rPr lang="zh-CN" altLang="en-US" sz="1000" i="0" dirty="0">
                <a:effectLst/>
              </a:rPr>
              <a:t>试着写下：</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从五年后的自己看来，这件事意味着什么？</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很神奇的是，答案往往会自然浮现。</a:t>
            </a:r>
            <a:endParaRPr lang="zh-CN" altLang="en-US" sz="1000" i="0" dirty="0">
              <a:effectLst/>
            </a:endParaRPr>
          </a:p>
          <a:p>
            <a:endParaRPr lang="en-US" altLang="zh-CN" sz="1000" i="0" dirty="0">
              <a:effectLst/>
            </a:endParaRPr>
          </a:p>
          <a:p>
            <a:r>
              <a:rPr lang="zh-CN" altLang="en-US" sz="1000" i="0" dirty="0">
                <a:effectLst/>
              </a:rPr>
              <a:t>因为这样做之后，大脑会稍微变得客观一些。</a:t>
            </a:r>
            <a:endParaRPr lang="zh-CN" altLang="en-US" sz="1000" i="0" dirty="0">
              <a:effectLst/>
            </a:endParaRPr>
          </a:p>
          <a:p>
            <a:endParaRPr lang="en-US" altLang="zh-CN" sz="1000" i="0" dirty="0">
              <a:effectLst/>
            </a:endParaRPr>
          </a:p>
          <a:p>
            <a:r>
              <a:rPr lang="zh-CN" altLang="en-US" sz="1000" i="0" dirty="0">
                <a:effectLst/>
              </a:rPr>
              <a:t>明明是在烦恼自己的事情，</a:t>
            </a:r>
            <a:endParaRPr lang="zh-CN" altLang="en-US" sz="1000" i="0" dirty="0">
              <a:effectLst/>
            </a:endParaRPr>
          </a:p>
          <a:p>
            <a:r>
              <a:rPr lang="zh-CN" altLang="en-US" sz="1000" i="0" dirty="0">
                <a:effectLst/>
              </a:rPr>
              <a:t>却会产生一种</a:t>
            </a:r>
            <a:r>
              <a:rPr lang="en-US" altLang="zh-CN" sz="1000" i="0" dirty="0">
                <a:effectLst/>
              </a:rPr>
              <a:t>“</a:t>
            </a:r>
            <a:r>
              <a:rPr lang="zh-CN" altLang="en-US" sz="1000" i="0" dirty="0">
                <a:effectLst/>
              </a:rPr>
              <a:t>像是在听好友倾诉</a:t>
            </a:r>
            <a:r>
              <a:rPr lang="en-US" altLang="zh-CN" sz="1000" i="0" dirty="0">
                <a:effectLst/>
              </a:rPr>
              <a:t>”</a:t>
            </a:r>
            <a:r>
              <a:rPr lang="zh-CN" altLang="en-US" sz="1000" i="0" dirty="0">
                <a:effectLst/>
              </a:rPr>
              <a:t>的距离感。</a:t>
            </a:r>
            <a:endParaRPr lang="zh-CN" altLang="en-US" sz="1000" i="0" dirty="0">
              <a:effectLst/>
            </a:endParaRPr>
          </a:p>
          <a:p>
            <a:endParaRPr lang="en-US" altLang="zh-CN" sz="1000" i="0" dirty="0">
              <a:effectLst/>
            </a:endParaRPr>
          </a:p>
          <a:p>
            <a:r>
              <a:rPr lang="zh-CN" altLang="en-US" sz="1000" i="0" dirty="0">
                <a:effectLst/>
              </a:rPr>
              <a:t>而当这一刻出现时，</a:t>
            </a:r>
            <a:endParaRPr lang="zh-CN" altLang="en-US" sz="1000" i="0" dirty="0">
              <a:effectLst/>
            </a:endParaRPr>
          </a:p>
          <a:p>
            <a:r>
              <a:rPr lang="zh-CN" altLang="en-US" sz="1000" i="0" dirty="0">
                <a:effectLst/>
              </a:rPr>
              <a:t>你其实已经从</a:t>
            </a:r>
            <a:r>
              <a:rPr lang="en-US" altLang="zh-CN" sz="1000" i="0" dirty="0">
                <a:effectLst/>
              </a:rPr>
              <a:t>“</a:t>
            </a:r>
            <a:r>
              <a:rPr lang="zh-CN" altLang="en-US" sz="1000" i="0" dirty="0">
                <a:effectLst/>
              </a:rPr>
              <a:t>隧道视野</a:t>
            </a:r>
            <a:r>
              <a:rPr lang="en-US" altLang="zh-CN" sz="1000" i="0" dirty="0">
                <a:effectLst/>
              </a:rPr>
              <a:t>”</a:t>
            </a:r>
            <a:r>
              <a:rPr lang="zh-CN" altLang="en-US" sz="1000" i="0" dirty="0">
                <a:effectLst/>
              </a:rPr>
              <a:t>中走出来了。</a:t>
            </a:r>
            <a:endParaRPr lang="zh-CN" altLang="en-US" sz="1000" i="0" dirty="0">
              <a:effectLst/>
            </a:endParaRPr>
          </a:p>
          <a:p>
            <a:endParaRPr lang="en-US" altLang="zh-CN" sz="1000" i="0" dirty="0">
              <a:effectLst/>
            </a:endParaRPr>
          </a:p>
          <a:p>
            <a:r>
              <a:rPr lang="zh-CN" altLang="en-US" sz="1000" i="0" dirty="0">
                <a:effectLst/>
              </a:rPr>
              <a:t>无论是</a:t>
            </a:r>
            <a:r>
              <a:rPr lang="en-US" altLang="zh-CN" sz="1000" i="0" dirty="0">
                <a:effectLst/>
              </a:rPr>
              <a:t>“</a:t>
            </a:r>
            <a:r>
              <a:rPr lang="zh-CN" altLang="en-US" sz="1000" i="0" dirty="0">
                <a:effectLst/>
              </a:rPr>
              <a:t>时间轴转换</a:t>
            </a:r>
            <a:r>
              <a:rPr lang="en-US" altLang="zh-CN" sz="1000" i="0" dirty="0">
                <a:effectLst/>
              </a:rPr>
              <a:t>”</a:t>
            </a:r>
            <a:r>
              <a:rPr lang="zh-CN" altLang="en-US" sz="1000" i="0" dirty="0">
                <a:effectLst/>
              </a:rPr>
              <a:t>，</a:t>
            </a:r>
            <a:endParaRPr lang="zh-CN" altLang="en-US" sz="1000" i="0" dirty="0">
              <a:effectLst/>
            </a:endParaRPr>
          </a:p>
          <a:p>
            <a:r>
              <a:rPr lang="zh-CN" altLang="en-US" sz="1000" i="0" dirty="0">
                <a:effectLst/>
              </a:rPr>
              <a:t>还是</a:t>
            </a:r>
            <a:r>
              <a:rPr lang="en-US" altLang="zh-CN" sz="1000" i="0" dirty="0">
                <a:effectLst/>
              </a:rPr>
              <a:t>“</a:t>
            </a:r>
            <a:r>
              <a:rPr lang="zh-CN" altLang="en-US" sz="1000" i="0" dirty="0">
                <a:effectLst/>
              </a:rPr>
              <a:t>向五年后的自己提问</a:t>
            </a:r>
            <a:r>
              <a:rPr lang="en-US" altLang="zh-CN" sz="1000" i="0" dirty="0">
                <a:effectLst/>
              </a:rPr>
              <a:t>”</a:t>
            </a:r>
            <a:r>
              <a:rPr lang="zh-CN" altLang="en-US" sz="1000" i="0" dirty="0">
                <a:effectLst/>
              </a:rPr>
              <a:t>，</a:t>
            </a:r>
            <a:endParaRPr lang="zh-CN" altLang="en-US" sz="1000" i="0" dirty="0">
              <a:effectLst/>
            </a:endParaRPr>
          </a:p>
          <a:p>
            <a:r>
              <a:rPr lang="zh-CN" altLang="en-US" sz="1000" i="0" dirty="0">
                <a:effectLst/>
              </a:rPr>
              <a:t>都不需要什么特殊才能。</a:t>
            </a:r>
            <a:endParaRPr lang="zh-CN" altLang="en-US" sz="1000" i="0" dirty="0">
              <a:effectLst/>
            </a:endParaRPr>
          </a:p>
          <a:p>
            <a:endParaRPr lang="en-US" altLang="zh-CN" sz="1000" i="0" dirty="0">
              <a:effectLst/>
            </a:endParaRPr>
          </a:p>
          <a:p>
            <a:r>
              <a:rPr lang="zh-CN" altLang="en-US" sz="1000" i="0" dirty="0">
                <a:effectLst/>
              </a:rPr>
              <a:t>尤其是在低落的时候，</a:t>
            </a:r>
            <a:endParaRPr lang="zh-CN" altLang="en-US" sz="1000" i="0" dirty="0">
              <a:effectLst/>
            </a:endParaRPr>
          </a:p>
          <a:p>
            <a:r>
              <a:rPr lang="zh-CN" altLang="en-US" sz="1000" i="0" dirty="0">
                <a:effectLst/>
              </a:rPr>
              <a:t>请试着让自己的意识，稍微站到未来一点的位置上。</a:t>
            </a:r>
            <a:endParaRPr lang="zh-CN" altLang="en-US" sz="1000" i="0" dirty="0">
              <a:effectLst/>
            </a:endParaRPr>
          </a:p>
        </p:txBody>
      </p:sp>
      <p:sp>
        <p:nvSpPr>
          <p:cNvPr id="5" name="角丸四角形 7"/>
          <p:cNvSpPr/>
          <p:nvPr/>
        </p:nvSpPr>
        <p:spPr>
          <a:xfrm>
            <a:off x="2541859" y="16215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658360" cy="1692910"/>
          </a:xfrm>
          <a:prstGeom prst="rect">
            <a:avLst/>
          </a:prstGeom>
          <a:noFill/>
        </p:spPr>
        <p:txBody>
          <a:bodyPr wrap="square" rtlCol="0">
            <a:no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顧客</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で</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9</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上</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げる</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「沼</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るファン</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のつくり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978-4-7612-7877-9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清水群</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280p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957705"/>
            <a:ext cx="6821170" cy="381508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名为</a:t>
            </a:r>
            <a:r>
              <a:rPr lang="en-US" altLang="zh-CN" sz="1100" i="0" dirty="0">
                <a:effectLst/>
              </a:rPr>
              <a:t>“</a:t>
            </a:r>
            <a:r>
              <a:rPr lang="zh-CN" altLang="en-US" sz="1100" i="0" dirty="0">
                <a:effectLst/>
              </a:rPr>
              <a:t>地段</a:t>
            </a:r>
            <a:r>
              <a:rPr lang="en-US" altLang="zh-CN" sz="1100" i="0" dirty="0">
                <a:effectLst/>
              </a:rPr>
              <a:t>”</a:t>
            </a:r>
            <a:r>
              <a:rPr lang="zh-CN" altLang="en-US" sz="1100" i="0" dirty="0">
                <a:effectLst/>
              </a:rPr>
              <a:t>的最强武器失效之日</a:t>
            </a:r>
            <a:endParaRPr lang="zh-CN" altLang="en-US" sz="1100" i="0" dirty="0">
              <a:effectLst/>
            </a:endParaRPr>
          </a:p>
          <a:p>
            <a:r>
              <a:rPr lang="en-US" altLang="zh-CN" sz="1100" i="0" dirty="0">
                <a:effectLst/>
              </a:rPr>
              <a:t>——“</a:t>
            </a:r>
            <a:r>
              <a:rPr lang="zh-CN" altLang="en-US" sz="1100" i="0" dirty="0">
                <a:effectLst/>
              </a:rPr>
              <a:t>哪里都可以</a:t>
            </a:r>
            <a:r>
              <a:rPr lang="en-US" altLang="zh-CN" sz="1100" i="0" dirty="0">
                <a:effectLst/>
              </a:rPr>
              <a:t>”</a:t>
            </a:r>
            <a:r>
              <a:rPr lang="zh-CN" altLang="en-US" sz="1100" i="0" dirty="0">
                <a:effectLst/>
              </a:rPr>
              <a:t>的时代到来</a:t>
            </a:r>
            <a:endParaRPr lang="zh-CN" altLang="en-US" sz="1100" i="0" dirty="0">
              <a:effectLst/>
            </a:endParaRPr>
          </a:p>
          <a:p>
            <a:endParaRPr lang="en-US" altLang="zh-CN" sz="1100" i="0" dirty="0">
              <a:effectLst/>
            </a:endParaRPr>
          </a:p>
          <a:p>
            <a:r>
              <a:rPr lang="zh-CN" altLang="en-US" sz="1100" i="0" dirty="0">
                <a:effectLst/>
              </a:rPr>
              <a:t>随着互联网与移动技术的发展，物理限制逐渐消失。</a:t>
            </a:r>
            <a:endParaRPr lang="zh-CN" altLang="en-US" sz="1100" i="0" dirty="0">
              <a:effectLst/>
            </a:endParaRPr>
          </a:p>
          <a:p>
            <a:endParaRPr lang="en-US" altLang="zh-CN" sz="1100" i="0" dirty="0">
              <a:effectLst/>
            </a:endParaRPr>
          </a:p>
          <a:p>
            <a:r>
              <a:rPr lang="zh-CN" altLang="en-US" sz="1100" i="0" dirty="0">
                <a:effectLst/>
              </a:rPr>
              <a:t>因此，顾客开始觉得</a:t>
            </a:r>
            <a:r>
              <a:rPr lang="en-US" altLang="zh-CN" sz="1100" i="0" dirty="0">
                <a:effectLst/>
              </a:rPr>
              <a:t>“</a:t>
            </a:r>
            <a:r>
              <a:rPr lang="zh-CN" altLang="en-US" sz="1100" i="0" dirty="0">
                <a:effectLst/>
              </a:rPr>
              <a:t>特意跑一趟</a:t>
            </a:r>
            <a:r>
              <a:rPr lang="en-US" altLang="zh-CN" sz="1100" i="0" dirty="0">
                <a:effectLst/>
              </a:rPr>
              <a:t>”</a:t>
            </a:r>
            <a:r>
              <a:rPr lang="zh-CN" altLang="en-US" sz="1100" i="0" dirty="0">
                <a:effectLst/>
              </a:rPr>
              <a:t>是一件不合理的事。除非是像迪士尼乐园那样具有极强特殊性的场所，否则人们会越来越觉得</a:t>
            </a:r>
            <a:r>
              <a:rPr lang="en-US" altLang="zh-CN" sz="1100" i="0" dirty="0">
                <a:effectLst/>
              </a:rPr>
              <a:t>“</a:t>
            </a:r>
            <a:r>
              <a:rPr lang="zh-CN" altLang="en-US" sz="1100" i="0" dirty="0">
                <a:effectLst/>
              </a:rPr>
              <a:t>哪里都一样</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例如，在线问诊已经逐渐普及。</a:t>
            </a:r>
            <a:endParaRPr lang="zh-CN" altLang="en-US" sz="1100" i="0" dirty="0">
              <a:effectLst/>
            </a:endParaRPr>
          </a:p>
          <a:p>
            <a:endParaRPr lang="en-US" altLang="zh-CN" sz="1100" i="0" dirty="0">
              <a:effectLst/>
            </a:endParaRPr>
          </a:p>
          <a:p>
            <a:r>
              <a:rPr lang="zh-CN" altLang="en-US" sz="1100" i="0" dirty="0">
                <a:effectLst/>
              </a:rPr>
              <a:t>无论高水平医生在地方还是都市，患者都可以直接在家通过网络接受诊疗。人们开始优先考虑</a:t>
            </a:r>
            <a:r>
              <a:rPr lang="en-US" altLang="zh-CN" sz="1100" i="0" dirty="0">
                <a:effectLst/>
              </a:rPr>
              <a:t>“</a:t>
            </a:r>
            <a:r>
              <a:rPr lang="zh-CN" altLang="en-US" sz="1100" i="0" dirty="0">
                <a:effectLst/>
              </a:rPr>
              <a:t>等待时间少</a:t>
            </a:r>
            <a:r>
              <a:rPr lang="en-US" altLang="zh-CN" sz="1100" i="0" dirty="0">
                <a:effectLst/>
              </a:rPr>
              <a:t>”“</a:t>
            </a:r>
            <a:r>
              <a:rPr lang="zh-CN" altLang="en-US" sz="1100" i="0" dirty="0">
                <a:effectLst/>
              </a:rPr>
              <a:t>专业性高</a:t>
            </a:r>
            <a:r>
              <a:rPr lang="en-US" altLang="zh-CN" sz="1100" i="0" dirty="0">
                <a:effectLst/>
              </a:rPr>
              <a:t>”</a:t>
            </a:r>
            <a:r>
              <a:rPr lang="zh-CN" altLang="en-US" sz="1100" i="0" dirty="0">
                <a:effectLst/>
              </a:rPr>
              <a:t>等功能价值，而不再仅仅因为</a:t>
            </a:r>
            <a:r>
              <a:rPr lang="en-US" altLang="zh-CN" sz="1100" i="0" dirty="0">
                <a:effectLst/>
              </a:rPr>
              <a:t>“</a:t>
            </a:r>
            <a:r>
              <a:rPr lang="zh-CN" altLang="en-US" sz="1100" i="0" dirty="0">
                <a:effectLst/>
              </a:rPr>
              <a:t>离家近</a:t>
            </a:r>
            <a:r>
              <a:rPr lang="en-US" altLang="zh-CN" sz="1100" i="0" dirty="0">
                <a:effectLst/>
              </a:rPr>
              <a:t>”</a:t>
            </a:r>
            <a:r>
              <a:rPr lang="zh-CN" altLang="en-US" sz="1100" i="0" dirty="0">
                <a:effectLst/>
              </a:rPr>
              <a:t>而选择医院。</a:t>
            </a:r>
            <a:endParaRPr lang="zh-CN" altLang="en-US" sz="1100" i="0" dirty="0">
              <a:effectLst/>
            </a:endParaRPr>
          </a:p>
          <a:p>
            <a:endParaRPr lang="en-US" altLang="zh-CN" sz="1100" i="0" dirty="0">
              <a:effectLst/>
            </a:endParaRPr>
          </a:p>
          <a:p>
            <a:r>
              <a:rPr lang="zh-CN" altLang="en-US" sz="1100" i="0" dirty="0">
                <a:effectLst/>
              </a:rPr>
              <a:t>过去，名店的味道只能去现场才能吃到。但如今，随着冷冻技术进步，人们可以直接把名店料理送到家中；如果距离不远，还能通过外卖服务在食物尚未变凉前送达。</a:t>
            </a:r>
            <a:endParaRPr lang="zh-CN" altLang="en-US" sz="1100" i="0" dirty="0">
              <a:effectLst/>
            </a:endParaRPr>
          </a:p>
          <a:p>
            <a:endParaRPr lang="en-US" altLang="zh-CN" sz="1100" i="0" dirty="0">
              <a:effectLst/>
            </a:endParaRPr>
          </a:p>
          <a:p>
            <a:r>
              <a:rPr lang="zh-CN" altLang="en-US" sz="1100" i="0" dirty="0">
                <a:effectLst/>
              </a:rPr>
              <a:t>甚至在家庭聚会上，仅靠冷冻食品也能准备出十分豪华的料理。</a:t>
            </a:r>
            <a:endParaRPr lang="zh-CN" altLang="en-US" sz="1100" i="0" dirty="0">
              <a:effectLst/>
            </a:endParaRPr>
          </a:p>
          <a:p>
            <a:endParaRPr lang="en-US" altLang="zh-CN" sz="1100" i="0" dirty="0">
              <a:effectLst/>
            </a:endParaRPr>
          </a:p>
          <a:p>
            <a:r>
              <a:rPr lang="zh-CN" altLang="en-US" sz="1100" i="0" dirty="0">
                <a:effectLst/>
              </a:rPr>
              <a:t>因此，顾客越来越倾向于在</a:t>
            </a:r>
            <a:r>
              <a:rPr lang="en-US" altLang="zh-CN" sz="1100" i="0" dirty="0">
                <a:effectLst/>
              </a:rPr>
              <a:t>“</a:t>
            </a:r>
            <a:r>
              <a:rPr lang="zh-CN" altLang="en-US" sz="1100" i="0" dirty="0">
                <a:effectLst/>
              </a:rPr>
              <a:t>店铺氛围</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移动成本</a:t>
            </a:r>
            <a:r>
              <a:rPr lang="en-US" altLang="zh-CN" sz="1100" i="0" dirty="0">
                <a:effectLst/>
              </a:rPr>
              <a:t>”</a:t>
            </a:r>
            <a:r>
              <a:rPr lang="zh-CN" altLang="en-US" sz="1100" i="0" dirty="0">
                <a:effectLst/>
              </a:rPr>
              <a:t>之间，选择更方便、更舒适的家。</a:t>
            </a:r>
            <a:endParaRPr lang="zh-CN" altLang="en-US" sz="1100" i="0" dirty="0">
              <a:effectLst/>
            </a:endParaRPr>
          </a:p>
          <a:p>
            <a:endParaRPr lang="en-US" altLang="zh-CN" sz="1100" i="0" dirty="0">
              <a:effectLst/>
            </a:endParaRPr>
          </a:p>
          <a:p>
            <a:r>
              <a:rPr lang="zh-CN" altLang="en-US" sz="1100" i="0" dirty="0">
                <a:effectLst/>
              </a:rPr>
              <a:t>从这些例子也可以看出，人们已经逐渐失去</a:t>
            </a:r>
            <a:r>
              <a:rPr lang="en-US" altLang="zh-CN" sz="1100" i="0" dirty="0">
                <a:effectLst/>
              </a:rPr>
              <a:t>“</a:t>
            </a:r>
            <a:r>
              <a:rPr lang="zh-CN" altLang="en-US" sz="1100" i="0" dirty="0">
                <a:effectLst/>
              </a:rPr>
              <a:t>必须去某个地方</a:t>
            </a:r>
            <a:r>
              <a:rPr lang="en-US" altLang="zh-CN" sz="1100" i="0" dirty="0">
                <a:effectLst/>
              </a:rPr>
              <a:t>”</a:t>
            </a:r>
            <a:r>
              <a:rPr lang="zh-CN" altLang="en-US" sz="1100" i="0" dirty="0">
                <a:effectLst/>
              </a:rPr>
              <a:t>的理由。而企业过去投入在地段与设施上的巨大成本，其价值也正在不断下降。</a:t>
            </a:r>
            <a:endParaRPr lang="zh-CN" altLang="en-US" sz="1100" i="0" dirty="0">
              <a:effectLst/>
            </a:endParaRPr>
          </a:p>
        </p:txBody>
      </p:sp>
      <p:pic>
        <p:nvPicPr>
          <p:cNvPr id="2" name="图片 1"/>
          <p:cNvPicPr>
            <a:picLocks noChangeAspect="1"/>
          </p:cNvPicPr>
          <p:nvPr/>
        </p:nvPicPr>
        <p:blipFill>
          <a:blip r:embed="rId1"/>
          <a:stretch>
            <a:fillRect/>
          </a:stretch>
        </p:blipFill>
        <p:spPr>
          <a:xfrm>
            <a:off x="251460" y="45720"/>
            <a:ext cx="929640" cy="1306830"/>
          </a:xfrm>
          <a:prstGeom prst="rect">
            <a:avLst/>
          </a:prstGeom>
        </p:spPr>
      </p:pic>
      <p:sp>
        <p:nvSpPr>
          <p:cNvPr id="5" name="角丸四角形 7"/>
          <p:cNvSpPr/>
          <p:nvPr/>
        </p:nvSpPr>
        <p:spPr>
          <a:xfrm>
            <a:off x="2894284" y="145628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pic>
        <p:nvPicPr>
          <p:cNvPr id="3" name="图片 2"/>
          <p:cNvPicPr>
            <a:picLocks noChangeAspect="1"/>
          </p:cNvPicPr>
          <p:nvPr/>
        </p:nvPicPr>
        <p:blipFill>
          <a:blip r:embed="rId2"/>
          <a:stretch>
            <a:fillRect/>
          </a:stretch>
        </p:blipFill>
        <p:spPr>
          <a:xfrm>
            <a:off x="147955" y="6377940"/>
            <a:ext cx="3048635" cy="2323465"/>
          </a:xfrm>
          <a:prstGeom prst="rect">
            <a:avLst/>
          </a:prstGeom>
        </p:spPr>
      </p:pic>
      <p:pic>
        <p:nvPicPr>
          <p:cNvPr id="4" name="图片 3"/>
          <p:cNvPicPr>
            <a:picLocks noChangeAspect="1"/>
          </p:cNvPicPr>
          <p:nvPr/>
        </p:nvPicPr>
        <p:blipFill>
          <a:blip r:embed="rId3"/>
          <a:stretch>
            <a:fillRect/>
          </a:stretch>
        </p:blipFill>
        <p:spPr>
          <a:xfrm>
            <a:off x="3397250" y="6521450"/>
            <a:ext cx="2890520" cy="2284095"/>
          </a:xfrm>
          <a:prstGeom prst="rect">
            <a:avLst/>
          </a:prstGeom>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408305"/>
            <a:ext cx="6821170" cy="886333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序章　没有人会培养你</a:t>
            </a:r>
            <a:endParaRPr lang="zh-CN" altLang="en-US" sz="1000" i="0" dirty="0">
              <a:effectLst/>
            </a:endParaRPr>
          </a:p>
          <a:p>
            <a:endParaRPr lang="en-US" altLang="zh-CN" sz="1000" i="0" dirty="0">
              <a:effectLst/>
            </a:endParaRPr>
          </a:p>
          <a:p>
            <a:r>
              <a:rPr lang="zh-CN" altLang="en-US" sz="1000" i="0" dirty="0">
                <a:effectLst/>
              </a:rPr>
              <a:t>在一个所有人都只会对你说</a:t>
            </a:r>
            <a:r>
              <a:rPr lang="en-US" altLang="zh-CN" sz="1000" i="0" dirty="0">
                <a:effectLst/>
              </a:rPr>
              <a:t>“</a:t>
            </a:r>
            <a:r>
              <a:rPr lang="zh-CN" altLang="en-US" sz="1000" i="0" dirty="0">
                <a:effectLst/>
              </a:rPr>
              <a:t>点赞</a:t>
            </a:r>
            <a:r>
              <a:rPr lang="en-US" altLang="zh-CN" sz="1000" i="0" dirty="0">
                <a:effectLst/>
              </a:rPr>
              <a:t>”“</a:t>
            </a:r>
            <a:r>
              <a:rPr lang="zh-CN" altLang="en-US" sz="1000" i="0" dirty="0">
                <a:effectLst/>
              </a:rPr>
              <a:t>你已经很好了</a:t>
            </a:r>
            <a:r>
              <a:rPr lang="en-US" altLang="zh-CN" sz="1000" i="0" dirty="0">
                <a:effectLst/>
              </a:rPr>
              <a:t>”</a:t>
            </a:r>
            <a:r>
              <a:rPr lang="zh-CN" altLang="en-US" sz="1000" i="0" dirty="0">
                <a:effectLst/>
              </a:rPr>
              <a:t>的世界里</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保持现在这样就很好</a:t>
            </a:r>
            <a:r>
              <a:rPr lang="en-US" altLang="zh-CN" sz="1000" i="0" dirty="0">
                <a:effectLst/>
              </a:rPr>
              <a:t>”——</a:t>
            </a:r>
            <a:r>
              <a:rPr lang="zh-CN" altLang="en-US" sz="1000" i="0" dirty="0">
                <a:effectLst/>
              </a:rPr>
              <a:t>最残酷的诅咒</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比起</a:t>
            </a:r>
            <a:r>
              <a:rPr lang="en-US" altLang="zh-CN" sz="1000" i="0" dirty="0">
                <a:effectLst/>
              </a:rPr>
              <a:t>“</a:t>
            </a:r>
            <a:r>
              <a:rPr lang="zh-CN" altLang="en-US" sz="1000" i="0" dirty="0">
                <a:effectLst/>
              </a:rPr>
              <a:t>温柔</a:t>
            </a:r>
            <a:r>
              <a:rPr lang="en-US" altLang="zh-CN" sz="1000" i="0" dirty="0">
                <a:effectLst/>
              </a:rPr>
              <a:t>”</a:t>
            </a:r>
            <a:r>
              <a:rPr lang="zh-CN" altLang="en-US" sz="1000" i="0" dirty="0">
                <a:effectLst/>
              </a:rPr>
              <a:t>，你更需要</a:t>
            </a:r>
            <a:r>
              <a:rPr lang="en-US" altLang="zh-CN" sz="1000" i="0" dirty="0">
                <a:effectLst/>
              </a:rPr>
              <a:t>“</a:t>
            </a:r>
            <a:r>
              <a:rPr lang="zh-CN" altLang="en-US" sz="1000" i="0" dirty="0">
                <a:effectLst/>
              </a:rPr>
              <a:t>强悍</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没有人会来帮助你，所以你必须</a:t>
            </a:r>
            <a:r>
              <a:rPr lang="en-US" altLang="zh-CN" sz="1000" i="0" dirty="0">
                <a:effectLst/>
              </a:rPr>
              <a:t>“</a:t>
            </a:r>
            <a:r>
              <a:rPr lang="zh-CN" altLang="en-US" sz="1000" i="0" dirty="0">
                <a:effectLst/>
              </a:rPr>
              <a:t>靠自己</a:t>
            </a:r>
            <a:r>
              <a:rPr lang="en-US" altLang="zh-CN" sz="1000" i="0" dirty="0">
                <a:effectLst/>
              </a:rPr>
              <a:t>”</a:t>
            </a:r>
            <a:r>
              <a:rPr lang="zh-CN" altLang="en-US" sz="1000" i="0" dirty="0">
                <a:effectLst/>
              </a:rPr>
              <a:t>培养自己</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当你意识到</a:t>
            </a:r>
            <a:r>
              <a:rPr lang="en-US" altLang="zh-CN" sz="1000" i="0" dirty="0">
                <a:effectLst/>
              </a:rPr>
              <a:t>“</a:t>
            </a:r>
            <a:r>
              <a:rPr lang="zh-CN" altLang="en-US" sz="1000" i="0" dirty="0">
                <a:effectLst/>
              </a:rPr>
              <a:t>成长不会被别人主动给予</a:t>
            </a:r>
            <a:r>
              <a:rPr lang="en-US" altLang="zh-CN" sz="1000" i="0" dirty="0">
                <a:effectLst/>
              </a:rPr>
              <a:t>”</a:t>
            </a:r>
            <a:r>
              <a:rPr lang="zh-CN" altLang="en-US" sz="1000" i="0" dirty="0">
                <a:effectLst/>
              </a:rPr>
              <a:t>时</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自我培养的</a:t>
            </a:r>
            <a:r>
              <a:rPr lang="en-US" altLang="zh-CN" sz="1000" i="0" dirty="0">
                <a:effectLst/>
              </a:rPr>
              <a:t>“</a:t>
            </a:r>
            <a:r>
              <a:rPr lang="zh-CN" altLang="en-US" sz="1000" i="0" dirty="0">
                <a:effectLst/>
              </a:rPr>
              <a:t>五种模型</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第</a:t>
            </a:r>
            <a:r>
              <a:rPr lang="en-US" altLang="zh-CN" sz="1000" i="0" dirty="0">
                <a:effectLst/>
              </a:rPr>
              <a:t>1</a:t>
            </a:r>
            <a:r>
              <a:rPr lang="zh-CN" altLang="en-US" sz="1000" i="0" dirty="0">
                <a:effectLst/>
              </a:rPr>
              <a:t>章　</a:t>
            </a:r>
            <a:r>
              <a:rPr lang="en-US" altLang="zh-CN" sz="1000" i="0" dirty="0">
                <a:effectLst/>
              </a:rPr>
              <a:t>“</a:t>
            </a:r>
            <a:r>
              <a:rPr lang="zh-CN" altLang="en-US" sz="1000" i="0" dirty="0">
                <a:effectLst/>
              </a:rPr>
              <a:t>自问</a:t>
            </a:r>
            <a:r>
              <a:rPr lang="en-US" altLang="zh-CN" sz="1000" i="0" dirty="0">
                <a:effectLst/>
              </a:rPr>
              <a:t>”</a:t>
            </a:r>
            <a:r>
              <a:rPr lang="zh-CN" altLang="en-US" sz="1000" i="0" dirty="0">
                <a:effectLst/>
              </a:rPr>
              <a:t>模型</a:t>
            </a:r>
            <a:r>
              <a:rPr lang="en-US" altLang="zh-CN" sz="1000" i="0" dirty="0">
                <a:effectLst/>
              </a:rPr>
              <a:t>——</a:t>
            </a:r>
            <a:r>
              <a:rPr lang="zh-CN" altLang="en-US" sz="1000" i="0" dirty="0">
                <a:effectLst/>
              </a:rPr>
              <a:t>主动打碎自己的傲慢</a:t>
            </a:r>
            <a:endParaRPr lang="zh-CN" altLang="en-US" sz="1000" i="0" dirty="0">
              <a:effectLst/>
            </a:endParaRPr>
          </a:p>
          <a:p>
            <a:endParaRPr lang="en-US" altLang="zh-CN" sz="1000" i="0" dirty="0">
              <a:effectLst/>
            </a:endParaRPr>
          </a:p>
          <a:p>
            <a:r>
              <a:rPr lang="zh-CN" altLang="en-US" sz="1000" i="0" dirty="0">
                <a:effectLst/>
              </a:rPr>
              <a:t>没有人会告诉你，你真正的</a:t>
            </a:r>
            <a:r>
              <a:rPr lang="en-US" altLang="zh-CN" sz="1000" i="0" dirty="0">
                <a:effectLst/>
              </a:rPr>
              <a:t>“</a:t>
            </a:r>
            <a:r>
              <a:rPr lang="zh-CN" altLang="en-US" sz="1000" i="0" dirty="0">
                <a:effectLst/>
              </a:rPr>
              <a:t>当前位置</a:t>
            </a:r>
            <a:r>
              <a:rPr lang="en-US" altLang="zh-CN" sz="1000" i="0" dirty="0">
                <a:effectLst/>
              </a:rPr>
              <a:t>”</a:t>
            </a:r>
            <a:endParaRPr lang="en-US" altLang="zh-CN" sz="1000" i="0" dirty="0">
              <a:effectLst/>
            </a:endParaRPr>
          </a:p>
          <a:p>
            <a:r>
              <a:rPr lang="en-US" altLang="en-US" sz="1000" i="0" dirty="0">
                <a:effectLst/>
              </a:rPr>
              <a:t>■</a:t>
            </a:r>
            <a:r>
              <a:rPr lang="en-US" altLang="zh-CN" sz="1000" i="0" dirty="0">
                <a:effectLst/>
              </a:rPr>
              <a:t> “</a:t>
            </a:r>
            <a:r>
              <a:rPr lang="zh-CN" altLang="en-US" sz="1000" i="0" dirty="0">
                <a:effectLst/>
              </a:rPr>
              <a:t>我没有问题</a:t>
            </a:r>
            <a:r>
              <a:rPr lang="en-US" altLang="zh-CN" sz="1000" i="0" dirty="0">
                <a:effectLst/>
              </a:rPr>
              <a:t>”</a:t>
            </a:r>
            <a:r>
              <a:rPr lang="zh-CN" altLang="en-US" sz="1000" i="0" dirty="0">
                <a:effectLst/>
              </a:rPr>
              <a:t>是最危险的想法</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只有被现实打击过的人，才能获得真正的成长</a:t>
            </a:r>
            <a:endParaRPr lang="zh-CN" altLang="en-US" sz="1000" i="0" dirty="0">
              <a:effectLst/>
            </a:endParaRPr>
          </a:p>
          <a:p>
            <a:endParaRPr lang="en-US" altLang="zh-CN" sz="1000" i="0" dirty="0">
              <a:effectLst/>
            </a:endParaRPr>
          </a:p>
          <a:p>
            <a:r>
              <a:rPr lang="zh-CN" altLang="en-US" sz="1000" i="0" dirty="0">
                <a:effectLst/>
              </a:rPr>
              <a:t>主动打碎自尊的方法</a:t>
            </a:r>
            <a:r>
              <a:rPr lang="en-US" altLang="en-US" sz="1000" i="0" dirty="0">
                <a:effectLst/>
              </a:rPr>
              <a:t>①</a:t>
            </a:r>
            <a:r>
              <a:rPr lang="en-US" altLang="zh-CN" sz="1000" i="0" dirty="0">
                <a:effectLst/>
              </a:rPr>
              <a:t>“</a:t>
            </a:r>
            <a:r>
              <a:rPr lang="zh-CN" altLang="en-US" sz="1000" i="0" dirty="0">
                <a:effectLst/>
              </a:rPr>
              <a:t>召唤魔鬼教练</a:t>
            </a:r>
            <a:r>
              <a:rPr lang="en-US" altLang="zh-CN" sz="1000" i="0" dirty="0">
                <a:effectLst/>
              </a:rPr>
              <a:t>”</a:t>
            </a:r>
            <a:endParaRPr lang="en-US" altLang="zh-CN" sz="1000" i="0" dirty="0">
              <a:effectLst/>
            </a:endParaRPr>
          </a:p>
          <a:p>
            <a:r>
              <a:rPr lang="zh-CN" altLang="en-US" sz="1000" i="0" dirty="0">
                <a:effectLst/>
              </a:rPr>
              <a:t>主动打碎自尊的方法</a:t>
            </a:r>
            <a:r>
              <a:rPr lang="en-US" altLang="en-US" sz="1000" i="0" dirty="0">
                <a:effectLst/>
              </a:rPr>
              <a:t>②</a:t>
            </a:r>
            <a:r>
              <a:rPr lang="en-US" altLang="zh-CN" sz="1000" i="0" dirty="0">
                <a:effectLst/>
              </a:rPr>
              <a:t>“</a:t>
            </a:r>
            <a:r>
              <a:rPr lang="zh-CN" altLang="en-US" sz="1000" i="0" dirty="0">
                <a:effectLst/>
              </a:rPr>
              <a:t>先来一套全面差评</a:t>
            </a:r>
            <a:r>
              <a:rPr lang="en-US" altLang="zh-CN" sz="1000" i="0" dirty="0">
                <a:effectLst/>
              </a:rPr>
              <a:t>”</a:t>
            </a:r>
            <a:endParaRPr lang="en-US" altLang="zh-CN" sz="1000" i="0" dirty="0">
              <a:effectLst/>
            </a:endParaRPr>
          </a:p>
          <a:p>
            <a:r>
              <a:rPr lang="zh-CN" altLang="en-US" sz="1000" i="0" dirty="0">
                <a:effectLst/>
              </a:rPr>
              <a:t>主动打碎自尊的方法</a:t>
            </a:r>
            <a:r>
              <a:rPr lang="en-US" altLang="en-US" sz="1000" i="0" dirty="0">
                <a:effectLst/>
              </a:rPr>
              <a:t>③</a:t>
            </a:r>
            <a:r>
              <a:rPr lang="en-US" altLang="zh-CN" sz="1000" i="0" dirty="0">
                <a:effectLst/>
              </a:rPr>
              <a:t>“</a:t>
            </a:r>
            <a:r>
              <a:rPr lang="zh-CN" altLang="en-US" sz="1000" i="0" dirty="0">
                <a:effectLst/>
              </a:rPr>
              <a:t>敌人视角过滤器</a:t>
            </a:r>
            <a:r>
              <a:rPr lang="en-US" altLang="zh-CN" sz="1000" i="0" dirty="0">
                <a:effectLst/>
              </a:rPr>
              <a:t>”</a:t>
            </a:r>
            <a:endParaRPr lang="en-US" altLang="zh-CN" sz="1000" i="0" dirty="0">
              <a:effectLst/>
            </a:endParaRPr>
          </a:p>
          <a:p>
            <a:r>
              <a:rPr lang="zh-CN" altLang="en-US" sz="1000" i="0" dirty="0">
                <a:effectLst/>
              </a:rPr>
              <a:t>主动打碎自尊的方法</a:t>
            </a:r>
            <a:r>
              <a:rPr lang="en-US" altLang="en-US" sz="1000" i="0" dirty="0">
                <a:effectLst/>
              </a:rPr>
              <a:t>④</a:t>
            </a:r>
            <a:r>
              <a:rPr lang="en-US" altLang="zh-CN" sz="1000" i="0" dirty="0">
                <a:effectLst/>
              </a:rPr>
              <a:t>“</a:t>
            </a:r>
            <a:r>
              <a:rPr lang="zh-CN" altLang="en-US" sz="1000" i="0" dirty="0">
                <a:effectLst/>
              </a:rPr>
              <a:t>主动去丢脸</a:t>
            </a:r>
            <a:r>
              <a:rPr lang="en-US" altLang="zh-CN" sz="1000" i="0" dirty="0">
                <a:effectLst/>
              </a:rPr>
              <a:t>”</a:t>
            </a:r>
            <a:endParaRPr lang="en-US" altLang="zh-CN" sz="1000" i="0" dirty="0">
              <a:effectLst/>
            </a:endParaRPr>
          </a:p>
          <a:p>
            <a:r>
              <a:rPr lang="zh-CN" altLang="en-US" sz="1000" i="0" dirty="0">
                <a:effectLst/>
              </a:rPr>
              <a:t>主动打碎自尊的方法</a:t>
            </a:r>
            <a:r>
              <a:rPr lang="en-US" altLang="en-US" sz="1000" i="0" dirty="0">
                <a:effectLst/>
              </a:rPr>
              <a:t>⑤</a:t>
            </a:r>
            <a:r>
              <a:rPr lang="en-US" altLang="zh-CN" sz="1000" i="0" dirty="0">
                <a:effectLst/>
              </a:rPr>
              <a:t>“</a:t>
            </a:r>
            <a:r>
              <a:rPr lang="zh-CN" altLang="en-US" sz="1000" i="0" dirty="0">
                <a:effectLst/>
              </a:rPr>
              <a:t>证据录像法</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第</a:t>
            </a:r>
            <a:r>
              <a:rPr lang="en-US" altLang="zh-CN" sz="1000" i="0" dirty="0">
                <a:effectLst/>
              </a:rPr>
              <a:t>1</a:t>
            </a:r>
            <a:r>
              <a:rPr lang="zh-CN" altLang="en-US" sz="1000" i="0" dirty="0">
                <a:effectLst/>
              </a:rPr>
              <a:t>章总结</a:t>
            </a:r>
            <a:endParaRPr lang="zh-CN" altLang="en-US" sz="1000" i="0" dirty="0">
              <a:effectLst/>
            </a:endParaRPr>
          </a:p>
          <a:p>
            <a:r>
              <a:rPr lang="zh-CN" altLang="en-US" sz="1000" i="0" dirty="0">
                <a:effectLst/>
              </a:rPr>
              <a:t>所谓</a:t>
            </a:r>
            <a:r>
              <a:rPr lang="en-US" altLang="zh-CN" sz="1000" i="0" dirty="0">
                <a:effectLst/>
              </a:rPr>
              <a:t>“</a:t>
            </a:r>
            <a:r>
              <a:rPr lang="zh-CN" altLang="en-US" sz="1000" i="0" dirty="0">
                <a:effectLst/>
              </a:rPr>
              <a:t>自问</a:t>
            </a:r>
            <a:r>
              <a:rPr lang="en-US" altLang="zh-CN" sz="1000" i="0" dirty="0">
                <a:effectLst/>
              </a:rPr>
              <a:t>”</a:t>
            </a:r>
            <a:r>
              <a:rPr lang="zh-CN" altLang="en-US" sz="1000" i="0" dirty="0">
                <a:effectLst/>
              </a:rPr>
              <a:t>模型，就是学会亲自评价自己的输出成果。</a:t>
            </a:r>
            <a:endParaRPr lang="zh-CN" altLang="en-US" sz="1000" i="0" dirty="0">
              <a:effectLst/>
            </a:endParaRPr>
          </a:p>
          <a:p>
            <a:endParaRPr lang="en-US" altLang="zh-CN" sz="1000" i="0" dirty="0">
              <a:effectLst/>
            </a:endParaRPr>
          </a:p>
          <a:p>
            <a:r>
              <a:rPr lang="zh-CN" altLang="en-US" sz="1000" i="0" dirty="0">
                <a:effectLst/>
              </a:rPr>
              <a:t>第</a:t>
            </a:r>
            <a:r>
              <a:rPr lang="en-US" altLang="zh-CN" sz="1000" i="0" dirty="0">
                <a:effectLst/>
              </a:rPr>
              <a:t>2</a:t>
            </a:r>
            <a:r>
              <a:rPr lang="zh-CN" altLang="en-US" sz="1000" i="0" dirty="0">
                <a:effectLst/>
              </a:rPr>
              <a:t>章　</a:t>
            </a:r>
            <a:r>
              <a:rPr lang="en-US" altLang="zh-CN" sz="1000" i="0" dirty="0">
                <a:effectLst/>
              </a:rPr>
              <a:t>“</a:t>
            </a:r>
            <a:r>
              <a:rPr lang="zh-CN" altLang="en-US" sz="1000" i="0" dirty="0">
                <a:effectLst/>
              </a:rPr>
              <a:t>解剖</a:t>
            </a:r>
            <a:r>
              <a:rPr lang="en-US" altLang="zh-CN" sz="1000" i="0" dirty="0">
                <a:effectLst/>
              </a:rPr>
              <a:t>”</a:t>
            </a:r>
            <a:r>
              <a:rPr lang="zh-CN" altLang="en-US" sz="1000" i="0" dirty="0">
                <a:effectLst/>
              </a:rPr>
              <a:t>模型</a:t>
            </a:r>
            <a:r>
              <a:rPr lang="en-US" altLang="zh-CN" sz="1000" i="0" dirty="0">
                <a:effectLst/>
              </a:rPr>
              <a:t>——</a:t>
            </a:r>
            <a:r>
              <a:rPr lang="zh-CN" altLang="en-US" sz="1000" i="0" dirty="0">
                <a:effectLst/>
              </a:rPr>
              <a:t>把自己彻底看透</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寻找真正的自己</a:t>
            </a:r>
            <a:r>
              <a:rPr lang="en-US" altLang="zh-CN" sz="1000" i="0" dirty="0">
                <a:effectLst/>
              </a:rPr>
              <a:t>”</a:t>
            </a:r>
            <a:r>
              <a:rPr lang="zh-CN" altLang="en-US" sz="1000" i="0" dirty="0">
                <a:effectLst/>
              </a:rPr>
              <a:t>是一种幻想</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自问</a:t>
            </a:r>
            <a:r>
              <a:rPr lang="en-US" altLang="zh-CN" sz="1000" i="0" dirty="0">
                <a:effectLst/>
              </a:rPr>
              <a:t>”</a:t>
            </a:r>
            <a:r>
              <a:rPr lang="zh-CN" altLang="en-US" sz="1000" i="0" dirty="0">
                <a:effectLst/>
              </a:rPr>
              <a:t>和</a:t>
            </a:r>
            <a:r>
              <a:rPr lang="en-US" altLang="zh-CN" sz="1000" i="0" dirty="0">
                <a:effectLst/>
              </a:rPr>
              <a:t>“</a:t>
            </a:r>
            <a:r>
              <a:rPr lang="zh-CN" altLang="en-US" sz="1000" i="0" dirty="0">
                <a:effectLst/>
              </a:rPr>
              <a:t>解剖</a:t>
            </a:r>
            <a:r>
              <a:rPr lang="en-US" altLang="zh-CN" sz="1000" i="0" dirty="0">
                <a:effectLst/>
              </a:rPr>
              <a:t>”</a:t>
            </a:r>
            <a:r>
              <a:rPr lang="zh-CN" altLang="en-US" sz="1000" i="0" dirty="0">
                <a:effectLst/>
              </a:rPr>
              <a:t>有什么不同？</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解剖自己的</a:t>
            </a:r>
            <a:r>
              <a:rPr lang="en-US" altLang="zh-CN" sz="1000" i="0" dirty="0">
                <a:effectLst/>
              </a:rPr>
              <a:t>“</a:t>
            </a:r>
            <a:r>
              <a:rPr lang="zh-CN" altLang="en-US" sz="1000" i="0" dirty="0">
                <a:effectLst/>
              </a:rPr>
              <a:t>五把手术刀</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解剖自己的手术刀</a:t>
            </a:r>
            <a:r>
              <a:rPr lang="en-US" altLang="en-US" sz="1000" i="0" dirty="0">
                <a:effectLst/>
              </a:rPr>
              <a:t>①</a:t>
            </a:r>
            <a:r>
              <a:rPr lang="en-US" altLang="zh-CN" sz="1000" i="0" dirty="0">
                <a:effectLst/>
              </a:rPr>
              <a:t>“</a:t>
            </a:r>
            <a:r>
              <a:rPr lang="zh-CN" altLang="en-US" sz="1000" i="0" dirty="0">
                <a:effectLst/>
              </a:rPr>
              <a:t>五个自我诊断问题</a:t>
            </a:r>
            <a:r>
              <a:rPr lang="en-US" altLang="zh-CN" sz="1000" i="0" dirty="0">
                <a:effectLst/>
              </a:rPr>
              <a:t>”</a:t>
            </a:r>
            <a:endParaRPr lang="en-US" altLang="zh-CN" sz="1000" i="0" dirty="0">
              <a:effectLst/>
            </a:endParaRPr>
          </a:p>
          <a:p>
            <a:r>
              <a:rPr lang="en-US" altLang="en-US" sz="1000" i="0" dirty="0">
                <a:effectLst/>
              </a:rPr>
              <a:t>■</a:t>
            </a:r>
            <a:r>
              <a:rPr lang="en-US" altLang="zh-CN" sz="1000" i="0" dirty="0">
                <a:effectLst/>
              </a:rPr>
              <a:t> </a:t>
            </a:r>
            <a:r>
              <a:rPr lang="zh-CN" altLang="en-US" sz="1000" i="0" dirty="0">
                <a:effectLst/>
              </a:rPr>
              <a:t>问题</a:t>
            </a:r>
            <a:r>
              <a:rPr lang="en-US" altLang="en-US" sz="1000" i="0" dirty="0">
                <a:effectLst/>
              </a:rPr>
              <a:t>①</a:t>
            </a:r>
            <a:r>
              <a:rPr lang="zh-CN" altLang="en-US" sz="1000" i="0" dirty="0">
                <a:effectLst/>
              </a:rPr>
              <a:t>：做什么事情时，你会忘记时间？【</a:t>
            </a:r>
            <a:r>
              <a:rPr lang="en-US" altLang="zh-CN" sz="1000" i="0" dirty="0">
                <a:effectLst/>
              </a:rPr>
              <a:t>Will</a:t>
            </a:r>
            <a:r>
              <a:rPr lang="zh-CN" altLang="en-US" sz="1000" i="0" dirty="0">
                <a:effectLst/>
              </a:rPr>
              <a:t>】</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问题</a:t>
            </a:r>
            <a:r>
              <a:rPr lang="en-US" altLang="en-US" sz="1000" i="0" dirty="0">
                <a:effectLst/>
              </a:rPr>
              <a:t>②</a:t>
            </a:r>
            <a:r>
              <a:rPr lang="zh-CN" altLang="en-US" sz="1000" i="0" dirty="0">
                <a:effectLst/>
              </a:rPr>
              <a:t>：做什么事情时，你会异常疲惫？【</a:t>
            </a:r>
            <a:r>
              <a:rPr lang="en-US" altLang="zh-CN" sz="1000" i="0" dirty="0">
                <a:effectLst/>
              </a:rPr>
              <a:t>Will</a:t>
            </a:r>
            <a:r>
              <a:rPr lang="zh-CN" altLang="en-US" sz="1000" i="0" dirty="0">
                <a:effectLst/>
              </a:rPr>
              <a:t>】</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问题</a:t>
            </a:r>
            <a:r>
              <a:rPr lang="en-US" altLang="en-US" sz="1000" i="0" dirty="0">
                <a:effectLst/>
              </a:rPr>
              <a:t>③</a:t>
            </a:r>
            <a:r>
              <a:rPr lang="zh-CN" altLang="en-US" sz="1000" i="0" dirty="0">
                <a:effectLst/>
              </a:rPr>
              <a:t>：这一年里，你获得了什么新能力？【</a:t>
            </a:r>
            <a:r>
              <a:rPr lang="en-US" altLang="zh-CN" sz="1000" i="0" dirty="0">
                <a:effectLst/>
              </a:rPr>
              <a:t>Can</a:t>
            </a:r>
            <a:r>
              <a:rPr lang="zh-CN" altLang="en-US" sz="1000" i="0" dirty="0">
                <a:effectLst/>
              </a:rPr>
              <a:t>】</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问题</a:t>
            </a:r>
            <a:r>
              <a:rPr lang="en-US" altLang="en-US" sz="1000" i="0" dirty="0">
                <a:effectLst/>
              </a:rPr>
              <a:t>④</a:t>
            </a:r>
            <a:r>
              <a:rPr lang="zh-CN" altLang="en-US" sz="1000" i="0" dirty="0">
                <a:effectLst/>
              </a:rPr>
              <a:t>：如果现在离职，市场愿意给你多少薪水？【</a:t>
            </a:r>
            <a:r>
              <a:rPr lang="en-US" altLang="zh-CN" sz="1000" i="0" dirty="0">
                <a:effectLst/>
              </a:rPr>
              <a:t>Can</a:t>
            </a:r>
            <a:r>
              <a:rPr lang="zh-CN" altLang="en-US" sz="1000" i="0" dirty="0">
                <a:effectLst/>
              </a:rPr>
              <a:t>】</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问题</a:t>
            </a:r>
            <a:r>
              <a:rPr lang="en-US" altLang="en-US" sz="1000" i="0" dirty="0">
                <a:effectLst/>
              </a:rPr>
              <a:t>⑤</a:t>
            </a:r>
            <a:r>
              <a:rPr lang="zh-CN" altLang="en-US" sz="1000" i="0" dirty="0">
                <a:effectLst/>
              </a:rPr>
              <a:t>：为了五年后的自己，现在该做什么？【</a:t>
            </a:r>
            <a:r>
              <a:rPr lang="en-US" altLang="zh-CN" sz="1000" i="0" dirty="0">
                <a:effectLst/>
              </a:rPr>
              <a:t>Must</a:t>
            </a:r>
            <a:r>
              <a:rPr lang="zh-CN" altLang="en-US" sz="1000" i="0" dirty="0">
                <a:effectLst/>
              </a:rPr>
              <a:t>】</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将五个答案重叠进三个圆圈中</a:t>
            </a:r>
            <a:endParaRPr lang="zh-CN" altLang="en-US" sz="1000" i="0" dirty="0">
              <a:effectLst/>
            </a:endParaRPr>
          </a:p>
          <a:p>
            <a:endParaRPr lang="en-US" altLang="zh-CN" sz="1000" i="0" dirty="0">
              <a:effectLst/>
            </a:endParaRPr>
          </a:p>
          <a:p>
            <a:r>
              <a:rPr lang="zh-CN" altLang="en-US" sz="1000" i="0" dirty="0">
                <a:effectLst/>
              </a:rPr>
              <a:t>解剖自己的手术刀</a:t>
            </a:r>
            <a:r>
              <a:rPr lang="en-US" altLang="en-US" sz="1000" i="0" dirty="0">
                <a:effectLst/>
              </a:rPr>
              <a:t>②</a:t>
            </a:r>
            <a:r>
              <a:rPr lang="en-US" altLang="zh-CN" sz="1000" i="0" dirty="0">
                <a:effectLst/>
              </a:rPr>
              <a:t>“</a:t>
            </a:r>
            <a:r>
              <a:rPr lang="zh-CN" altLang="en-US" sz="1000" i="0" dirty="0">
                <a:effectLst/>
              </a:rPr>
              <a:t>大脑排毒</a:t>
            </a:r>
            <a:r>
              <a:rPr lang="en-US" altLang="zh-CN" sz="1000" i="0" dirty="0">
                <a:effectLst/>
              </a:rPr>
              <a:t>”</a:t>
            </a:r>
            <a:endParaRPr lang="en-US" altLang="zh-CN" sz="1000" i="0" dirty="0">
              <a:effectLst/>
            </a:endParaRPr>
          </a:p>
          <a:p>
            <a:r>
              <a:rPr lang="en-US" altLang="en-US" sz="1000" i="0" dirty="0">
                <a:effectLst/>
              </a:rPr>
              <a:t>■</a:t>
            </a:r>
            <a:r>
              <a:rPr lang="en-US" altLang="zh-CN" sz="1000" i="0" dirty="0">
                <a:effectLst/>
              </a:rPr>
              <a:t> </a:t>
            </a:r>
            <a:r>
              <a:rPr lang="zh-CN" altLang="en-US" sz="1000" i="0" dirty="0">
                <a:effectLst/>
              </a:rPr>
              <a:t>最关键的是：</a:t>
            </a:r>
            <a:r>
              <a:rPr lang="en-US" altLang="zh-CN" sz="1000" i="0" dirty="0">
                <a:effectLst/>
              </a:rPr>
              <a:t>“10</a:t>
            </a:r>
            <a:r>
              <a:rPr lang="zh-CN" altLang="en-US" sz="1000" i="0" dirty="0">
                <a:effectLst/>
              </a:rPr>
              <a:t>分钟内不要停笔</a:t>
            </a:r>
            <a:r>
              <a:rPr lang="en-US" altLang="zh-CN" sz="1000" i="0" dirty="0">
                <a:effectLst/>
              </a:rPr>
              <a:t>”</a:t>
            </a:r>
            <a:endParaRPr lang="en-US" altLang="zh-CN" sz="1000" i="0" dirty="0">
              <a:effectLst/>
            </a:endParaRPr>
          </a:p>
          <a:p>
            <a:r>
              <a:rPr lang="en-US" altLang="en-US" sz="1000" i="0" dirty="0">
                <a:effectLst/>
              </a:rPr>
              <a:t>■</a:t>
            </a:r>
            <a:r>
              <a:rPr lang="en-US" altLang="zh-CN" sz="1000" i="0" dirty="0">
                <a:effectLst/>
              </a:rPr>
              <a:t> </a:t>
            </a:r>
            <a:r>
              <a:rPr lang="zh-CN" altLang="en-US" sz="1000" i="0" dirty="0">
                <a:effectLst/>
              </a:rPr>
              <a:t>创造属于自己的</a:t>
            </a:r>
            <a:r>
              <a:rPr lang="en-US" altLang="zh-CN" sz="1000" i="0" dirty="0">
                <a:effectLst/>
              </a:rPr>
              <a:t>“</a:t>
            </a:r>
            <a:r>
              <a:rPr lang="zh-CN" altLang="en-US" sz="1000" i="0" dirty="0">
                <a:effectLst/>
              </a:rPr>
              <a:t>人生格言</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解剖自己的手术刀</a:t>
            </a:r>
            <a:r>
              <a:rPr lang="en-US" altLang="en-US" sz="1000" i="0" dirty="0">
                <a:effectLst/>
              </a:rPr>
              <a:t>③</a:t>
            </a:r>
            <a:r>
              <a:rPr lang="en-US" altLang="zh-CN" sz="1000" i="0" dirty="0">
                <a:effectLst/>
              </a:rPr>
              <a:t>“</a:t>
            </a:r>
            <a:r>
              <a:rPr lang="zh-CN" altLang="en-US" sz="1000" i="0" dirty="0">
                <a:effectLst/>
              </a:rPr>
              <a:t>把语言公式化</a:t>
            </a:r>
            <a:r>
              <a:rPr lang="en-US" altLang="zh-CN" sz="1000" i="0" dirty="0">
                <a:effectLst/>
              </a:rPr>
              <a:t>”</a:t>
            </a:r>
            <a:endParaRPr lang="en-US" altLang="zh-CN" sz="1000" i="0" dirty="0">
              <a:effectLst/>
            </a:endParaRPr>
          </a:p>
          <a:p>
            <a:r>
              <a:rPr lang="en-US" altLang="en-US" sz="1000" i="0" dirty="0">
                <a:effectLst/>
              </a:rPr>
              <a:t>■</a:t>
            </a:r>
            <a:r>
              <a:rPr lang="en-US" altLang="zh-CN" sz="1000" i="0" dirty="0">
                <a:effectLst/>
              </a:rPr>
              <a:t> </a:t>
            </a:r>
            <a:r>
              <a:rPr lang="zh-CN" altLang="en-US" sz="1000" i="0" dirty="0">
                <a:effectLst/>
              </a:rPr>
              <a:t>改写</a:t>
            </a:r>
            <a:r>
              <a:rPr lang="en-US" altLang="zh-CN" sz="1000" i="0" dirty="0">
                <a:effectLst/>
              </a:rPr>
              <a:t>“</a:t>
            </a:r>
            <a:r>
              <a:rPr lang="zh-CN" altLang="en-US" sz="1000" i="0" dirty="0">
                <a:effectLst/>
              </a:rPr>
              <a:t>我＝</a:t>
            </a:r>
            <a:r>
              <a:rPr lang="en-US" altLang="en-US" sz="1000" i="0" dirty="0">
                <a:effectLst/>
              </a:rPr>
              <a:t>○○</a:t>
            </a:r>
            <a:r>
              <a:rPr lang="en-US" altLang="zh-CN" sz="1000" i="0" dirty="0">
                <a:effectLst/>
              </a:rPr>
              <a:t>”</a:t>
            </a:r>
            <a:endParaRPr lang="en-US" altLang="zh-CN" sz="1000" i="0" dirty="0">
              <a:effectLst/>
            </a:endParaRPr>
          </a:p>
          <a:p>
            <a:r>
              <a:rPr lang="en-US" altLang="en-US" sz="1000" i="0" dirty="0">
                <a:effectLst/>
              </a:rPr>
              <a:t>■</a:t>
            </a:r>
            <a:r>
              <a:rPr lang="en-US" altLang="zh-CN" sz="1000" i="0" dirty="0">
                <a:effectLst/>
              </a:rPr>
              <a:t> </a:t>
            </a:r>
            <a:r>
              <a:rPr lang="zh-CN" altLang="en-US" sz="1000" i="0" dirty="0">
                <a:effectLst/>
              </a:rPr>
              <a:t>用</a:t>
            </a:r>
            <a:r>
              <a:rPr lang="en-US" altLang="zh-CN" sz="1000" i="0" dirty="0">
                <a:effectLst/>
              </a:rPr>
              <a:t>“</a:t>
            </a:r>
            <a:r>
              <a:rPr lang="zh-CN" altLang="en-US" sz="1000" i="0" dirty="0">
                <a:effectLst/>
              </a:rPr>
              <a:t>公式转换</a:t>
            </a:r>
            <a:r>
              <a:rPr lang="en-US" altLang="zh-CN" sz="1000" i="0" dirty="0">
                <a:effectLst/>
              </a:rPr>
              <a:t>”</a:t>
            </a:r>
            <a:r>
              <a:rPr lang="zh-CN" altLang="en-US" sz="1000" i="0" dirty="0">
                <a:effectLst/>
              </a:rPr>
              <a:t>打破固有认知</a:t>
            </a:r>
            <a:endParaRPr lang="zh-CN" altLang="en-US" sz="1000" i="0" dirty="0">
              <a:effectLst/>
            </a:endParaRPr>
          </a:p>
          <a:p>
            <a:endParaRPr lang="en-US" altLang="zh-CN" sz="1000" i="0" dirty="0">
              <a:effectLst/>
            </a:endParaRPr>
          </a:p>
          <a:p>
            <a:r>
              <a:rPr lang="zh-CN" altLang="en-US" sz="1000" i="0" dirty="0">
                <a:effectLst/>
              </a:rPr>
              <a:t>解剖自己的手术刀</a:t>
            </a:r>
            <a:r>
              <a:rPr lang="en-US" altLang="en-US" sz="1000" i="0" dirty="0">
                <a:effectLst/>
              </a:rPr>
              <a:t>④</a:t>
            </a:r>
            <a:r>
              <a:rPr lang="en-US" altLang="zh-CN" sz="1000" i="0" dirty="0">
                <a:effectLst/>
              </a:rPr>
              <a:t>“</a:t>
            </a:r>
            <a:r>
              <a:rPr lang="zh-CN" altLang="en-US" sz="1000" i="0" dirty="0">
                <a:effectLst/>
              </a:rPr>
              <a:t>发现偏见的方法</a:t>
            </a:r>
            <a:r>
              <a:rPr lang="en-US" altLang="zh-CN" sz="1000" i="0" dirty="0">
                <a:effectLst/>
              </a:rPr>
              <a:t>”</a:t>
            </a:r>
            <a:endParaRPr lang="en-US" altLang="zh-CN" sz="1000" i="0" dirty="0">
              <a:effectLst/>
            </a:endParaRPr>
          </a:p>
          <a:p>
            <a:r>
              <a:rPr lang="en-US" altLang="en-US" sz="1000" i="0" dirty="0">
                <a:effectLst/>
              </a:rPr>
              <a:t>■</a:t>
            </a:r>
            <a:r>
              <a:rPr lang="en-US" altLang="zh-CN" sz="1000" i="0" dirty="0">
                <a:effectLst/>
              </a:rPr>
              <a:t> </a:t>
            </a:r>
            <a:r>
              <a:rPr lang="zh-CN" altLang="en-US" sz="1000" i="0" dirty="0">
                <a:effectLst/>
              </a:rPr>
              <a:t>连你的</a:t>
            </a:r>
            <a:r>
              <a:rPr lang="en-US" altLang="zh-CN" sz="1000" i="0" dirty="0">
                <a:effectLst/>
              </a:rPr>
              <a:t>“</a:t>
            </a:r>
            <a:r>
              <a:rPr lang="zh-CN" altLang="en-US" sz="1000" i="0" dirty="0">
                <a:effectLst/>
              </a:rPr>
              <a:t>名字</a:t>
            </a:r>
            <a:r>
              <a:rPr lang="en-US" altLang="zh-CN" sz="1000" i="0" dirty="0">
                <a:effectLst/>
              </a:rPr>
              <a:t>”</a:t>
            </a:r>
            <a:r>
              <a:rPr lang="zh-CN" altLang="en-US" sz="1000" i="0" dirty="0">
                <a:effectLst/>
              </a:rPr>
              <a:t>里，也隐藏着提示</a:t>
            </a:r>
            <a:endParaRPr lang="zh-CN" altLang="en-US" sz="1000" i="0" dirty="0">
              <a:effectLst/>
            </a:endParaRPr>
          </a:p>
          <a:p>
            <a:endParaRPr lang="en-US" altLang="zh-CN" sz="1000" i="0" dirty="0">
              <a:effectLst/>
            </a:endParaRPr>
          </a:p>
          <a:p>
            <a:r>
              <a:rPr lang="zh-CN" altLang="en-US" sz="1000" i="0" dirty="0">
                <a:effectLst/>
              </a:rPr>
              <a:t>解剖自己的手术刀</a:t>
            </a:r>
            <a:r>
              <a:rPr lang="en-US" altLang="en-US" sz="1000" i="0" dirty="0">
                <a:effectLst/>
              </a:rPr>
              <a:t>⑤</a:t>
            </a:r>
            <a:r>
              <a:rPr lang="en-US" altLang="zh-CN" sz="1000" i="0" dirty="0">
                <a:effectLst/>
              </a:rPr>
              <a:t>“</a:t>
            </a:r>
            <a:r>
              <a:rPr lang="zh-CN" altLang="en-US" sz="1000" i="0" dirty="0">
                <a:effectLst/>
              </a:rPr>
              <a:t>搜索断食</a:t>
            </a:r>
            <a:r>
              <a:rPr lang="en-US" altLang="zh-CN" sz="1000" i="0" dirty="0">
                <a:effectLst/>
              </a:rPr>
              <a:t>”</a:t>
            </a:r>
            <a:endParaRPr lang="en-US" altLang="zh-CN" sz="1000" i="0" dirty="0">
              <a:effectLst/>
            </a:endParaRPr>
          </a:p>
          <a:p>
            <a:r>
              <a:rPr lang="en-US" altLang="en-US" sz="1000" i="0" dirty="0">
                <a:effectLst/>
              </a:rPr>
              <a:t>■</a:t>
            </a:r>
            <a:r>
              <a:rPr lang="en-US" altLang="zh-CN" sz="1000" i="0" dirty="0">
                <a:effectLst/>
              </a:rPr>
              <a:t> </a:t>
            </a:r>
            <a:r>
              <a:rPr lang="zh-CN" altLang="en-US" sz="1000" i="0" dirty="0">
                <a:effectLst/>
              </a:rPr>
              <a:t>只会查答案的人，无法培养思考力</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过度依赖搜索，会让思考能力退化</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用</a:t>
            </a:r>
            <a:r>
              <a:rPr lang="en-US" altLang="zh-CN" sz="1000" i="0" dirty="0">
                <a:effectLst/>
              </a:rPr>
              <a:t>“</a:t>
            </a:r>
            <a:r>
              <a:rPr lang="zh-CN" altLang="en-US" sz="1000" i="0" dirty="0">
                <a:effectLst/>
              </a:rPr>
              <a:t>文字、公式、图解</a:t>
            </a:r>
            <a:r>
              <a:rPr lang="en-US" altLang="zh-CN" sz="1000" i="0" dirty="0">
                <a:effectLst/>
              </a:rPr>
              <a:t>”</a:t>
            </a:r>
            <a:r>
              <a:rPr lang="zh-CN" altLang="en-US" sz="1000" i="0" dirty="0">
                <a:effectLst/>
              </a:rPr>
              <a:t>三种方式理解事物</a:t>
            </a:r>
            <a:endParaRPr lang="zh-CN" altLang="en-US" sz="1000" i="0" dirty="0">
              <a:effectLst/>
            </a:endParaRPr>
          </a:p>
          <a:p>
            <a:endParaRPr lang="en-US" altLang="zh-CN" sz="1000" i="0" dirty="0">
              <a:effectLst/>
            </a:endParaRPr>
          </a:p>
          <a:p>
            <a:r>
              <a:rPr lang="zh-CN" altLang="en-US" sz="1000" i="0" dirty="0">
                <a:effectLst/>
              </a:rPr>
              <a:t>第</a:t>
            </a:r>
            <a:r>
              <a:rPr lang="en-US" altLang="zh-CN" sz="1000" i="0" dirty="0">
                <a:effectLst/>
              </a:rPr>
              <a:t>2</a:t>
            </a:r>
            <a:r>
              <a:rPr lang="zh-CN" altLang="en-US" sz="1000" i="0" dirty="0">
                <a:effectLst/>
              </a:rPr>
              <a:t>章总结</a:t>
            </a:r>
            <a:endParaRPr lang="zh-CN" altLang="en-US" sz="1000" i="0" dirty="0">
              <a:effectLst/>
            </a:endParaRPr>
          </a:p>
          <a:p>
            <a:r>
              <a:rPr lang="zh-CN" altLang="en-US" sz="1000" i="0" dirty="0">
                <a:effectLst/>
              </a:rPr>
              <a:t>所谓</a:t>
            </a:r>
            <a:r>
              <a:rPr lang="en-US" altLang="zh-CN" sz="1000" i="0" dirty="0">
                <a:effectLst/>
              </a:rPr>
              <a:t>“</a:t>
            </a:r>
            <a:r>
              <a:rPr lang="zh-CN" altLang="en-US" sz="1000" i="0" dirty="0">
                <a:effectLst/>
              </a:rPr>
              <a:t>解剖</a:t>
            </a:r>
            <a:r>
              <a:rPr lang="en-US" altLang="zh-CN" sz="1000" i="0" dirty="0">
                <a:effectLst/>
              </a:rPr>
              <a:t>”</a:t>
            </a:r>
            <a:r>
              <a:rPr lang="zh-CN" altLang="en-US" sz="1000" i="0" dirty="0">
                <a:effectLst/>
              </a:rPr>
              <a:t>模型，就是彻底分析自己。</a:t>
            </a:r>
            <a:endParaRPr lang="zh-CN" altLang="en-US" sz="1000" i="0" dirty="0">
              <a:effectLst/>
            </a:endParaRPr>
          </a:p>
        </p:txBody>
      </p:sp>
      <p:sp>
        <p:nvSpPr>
          <p:cNvPr id="5" name="角丸四角形 7"/>
          <p:cNvSpPr/>
          <p:nvPr/>
        </p:nvSpPr>
        <p:spPr>
          <a:xfrm>
            <a:off x="3200989" y="1380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408305"/>
            <a:ext cx="6821170" cy="90170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第</a:t>
            </a:r>
            <a:r>
              <a:rPr lang="en-US" altLang="zh-CN" sz="1000" i="0" dirty="0">
                <a:effectLst/>
              </a:rPr>
              <a:t>3</a:t>
            </a:r>
            <a:r>
              <a:rPr lang="zh-CN" altLang="en-US" sz="1000" i="0" dirty="0">
                <a:effectLst/>
              </a:rPr>
              <a:t>章　</a:t>
            </a:r>
            <a:r>
              <a:rPr lang="en-US" altLang="zh-CN" sz="1000" i="0" dirty="0">
                <a:effectLst/>
              </a:rPr>
              <a:t>“</a:t>
            </a:r>
            <a:r>
              <a:rPr lang="zh-CN" altLang="en-US" sz="1000" i="0" dirty="0">
                <a:effectLst/>
              </a:rPr>
              <a:t>强制</a:t>
            </a:r>
            <a:r>
              <a:rPr lang="en-US" altLang="zh-CN" sz="1000" i="0" dirty="0">
                <a:effectLst/>
              </a:rPr>
              <a:t>”</a:t>
            </a:r>
            <a:r>
              <a:rPr lang="zh-CN" altLang="en-US" sz="1000" i="0" dirty="0">
                <a:effectLst/>
              </a:rPr>
              <a:t>模型</a:t>
            </a:r>
            <a:r>
              <a:rPr lang="en-US" altLang="zh-CN" sz="1000" i="0" dirty="0">
                <a:effectLst/>
              </a:rPr>
              <a:t>——</a:t>
            </a:r>
            <a:r>
              <a:rPr lang="zh-CN" altLang="en-US" sz="1000" i="0" dirty="0">
                <a:effectLst/>
              </a:rPr>
              <a:t>把自己逼进绝境</a:t>
            </a:r>
            <a:endParaRPr lang="zh-CN" altLang="en-US" sz="1000" i="0" dirty="0">
              <a:effectLst/>
            </a:endParaRPr>
          </a:p>
          <a:p>
            <a:endParaRPr lang="en-US" altLang="zh-CN" sz="1000" i="0" dirty="0">
              <a:effectLst/>
            </a:endParaRPr>
          </a:p>
          <a:p>
            <a:r>
              <a:rPr lang="zh-CN" altLang="en-US" sz="1000" i="0" dirty="0">
                <a:effectLst/>
              </a:rPr>
              <a:t>即使知道是错的，仍会随波逐流的人，占</a:t>
            </a:r>
            <a:r>
              <a:rPr lang="en-US" altLang="zh-CN" sz="1000" i="0" dirty="0">
                <a:effectLst/>
              </a:rPr>
              <a:t>75%</a:t>
            </a:r>
            <a:endParaRPr lang="en-US" altLang="zh-CN" sz="1000" i="0" dirty="0">
              <a:effectLst/>
            </a:endParaRPr>
          </a:p>
          <a:p>
            <a:r>
              <a:rPr lang="en-US" altLang="en-US" sz="1000" i="0" dirty="0">
                <a:effectLst/>
              </a:rPr>
              <a:t>■</a:t>
            </a:r>
            <a:r>
              <a:rPr lang="en-US" altLang="zh-CN" sz="1000" i="0" dirty="0">
                <a:effectLst/>
              </a:rPr>
              <a:t> “</a:t>
            </a:r>
            <a:r>
              <a:rPr lang="zh-CN" altLang="en-US" sz="1000" i="0" dirty="0">
                <a:effectLst/>
              </a:rPr>
              <a:t>只有我不会被环境影响</a:t>
            </a:r>
            <a:r>
              <a:rPr lang="en-US" altLang="zh-CN" sz="1000" i="0" dirty="0">
                <a:effectLst/>
              </a:rPr>
              <a:t>”</a:t>
            </a:r>
            <a:r>
              <a:rPr lang="zh-CN" altLang="en-US" sz="1000" i="0" dirty="0">
                <a:effectLst/>
              </a:rPr>
              <a:t>是一种幻想</a:t>
            </a:r>
            <a:endParaRPr lang="zh-CN" altLang="en-US" sz="1000" i="0" dirty="0">
              <a:effectLst/>
            </a:endParaRPr>
          </a:p>
          <a:p>
            <a:endParaRPr lang="en-US" altLang="zh-CN" sz="1000" i="0" dirty="0">
              <a:effectLst/>
            </a:endParaRPr>
          </a:p>
          <a:p>
            <a:r>
              <a:rPr lang="zh-CN" altLang="en-US" sz="1000" i="0" dirty="0">
                <a:effectLst/>
              </a:rPr>
              <a:t>舒适感，其实是</a:t>
            </a:r>
            <a:r>
              <a:rPr lang="en-US" altLang="zh-CN" sz="1000" i="0" dirty="0">
                <a:effectLst/>
              </a:rPr>
              <a:t>“</a:t>
            </a:r>
            <a:r>
              <a:rPr lang="zh-CN" altLang="en-US" sz="1000" i="0" dirty="0">
                <a:effectLst/>
              </a:rPr>
              <a:t>停止成长</a:t>
            </a:r>
            <a:r>
              <a:rPr lang="en-US" altLang="zh-CN" sz="1000" i="0" dirty="0">
                <a:effectLst/>
              </a:rPr>
              <a:t>”</a:t>
            </a:r>
            <a:r>
              <a:rPr lang="zh-CN" altLang="en-US" sz="1000" i="0" dirty="0">
                <a:effectLst/>
              </a:rPr>
              <a:t>的警报</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消极会传染，积极也会传染</a:t>
            </a:r>
            <a:endParaRPr lang="zh-CN" altLang="en-US" sz="1000" i="0" dirty="0">
              <a:effectLst/>
            </a:endParaRPr>
          </a:p>
          <a:p>
            <a:endParaRPr lang="en-US" altLang="zh-CN" sz="1000" i="0" dirty="0">
              <a:effectLst/>
            </a:endParaRPr>
          </a:p>
          <a:p>
            <a:r>
              <a:rPr lang="zh-CN" altLang="en-US" sz="1000" i="0" dirty="0">
                <a:effectLst/>
              </a:rPr>
              <a:t>你想用都市的速度活着，还是郊区的速度？</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在悠闲环境生活，大脑也会变迟钝</a:t>
            </a:r>
            <a:endParaRPr lang="zh-CN" altLang="en-US" sz="1000" i="0" dirty="0">
              <a:effectLst/>
            </a:endParaRPr>
          </a:p>
          <a:p>
            <a:endParaRPr lang="en-US" altLang="zh-CN" sz="1000" i="0" dirty="0">
              <a:effectLst/>
            </a:endParaRPr>
          </a:p>
          <a:p>
            <a:r>
              <a:rPr lang="zh-CN" altLang="en-US" sz="1000" i="0" dirty="0">
                <a:effectLst/>
              </a:rPr>
              <a:t>选择环境的</a:t>
            </a:r>
            <a:r>
              <a:rPr lang="en-US" altLang="zh-CN" sz="1000" i="0" dirty="0">
                <a:effectLst/>
              </a:rPr>
              <a:t>“</a:t>
            </a:r>
            <a:r>
              <a:rPr lang="zh-CN" altLang="en-US" sz="1000" i="0" dirty="0">
                <a:effectLst/>
              </a:rPr>
              <a:t>三大禁忌</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为什么你记不住</a:t>
            </a:r>
            <a:r>
              <a:rPr lang="en-US" altLang="zh-CN" sz="1000" i="0" dirty="0">
                <a:effectLst/>
              </a:rPr>
              <a:t>“</a:t>
            </a:r>
            <a:r>
              <a:rPr lang="zh-CN" altLang="en-US" sz="1000" i="0" dirty="0">
                <a:effectLst/>
              </a:rPr>
              <a:t>温柔的上司</a:t>
            </a:r>
            <a:r>
              <a:rPr lang="en-US" altLang="zh-CN" sz="1000" i="0" dirty="0">
                <a:effectLst/>
              </a:rPr>
              <a:t>”</a:t>
            </a:r>
            <a:r>
              <a:rPr lang="zh-CN" altLang="en-US" sz="1000" i="0" dirty="0">
                <a:effectLst/>
              </a:rPr>
              <a:t>？</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会批评你的人，其实是在看见你的潜力</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训斥</a:t>
            </a:r>
            <a:r>
              <a:rPr lang="en-US" altLang="zh-CN" sz="1000" i="0" dirty="0">
                <a:effectLst/>
              </a:rPr>
              <a:t>”</a:t>
            </a:r>
            <a:r>
              <a:rPr lang="zh-CN" altLang="en-US" sz="1000" i="0" dirty="0">
                <a:effectLst/>
              </a:rPr>
              <a:t>和</a:t>
            </a:r>
            <a:r>
              <a:rPr lang="en-US" altLang="zh-CN" sz="1000" i="0" dirty="0">
                <a:effectLst/>
              </a:rPr>
              <a:t>“</a:t>
            </a:r>
            <a:r>
              <a:rPr lang="zh-CN" altLang="en-US" sz="1000" i="0" dirty="0">
                <a:effectLst/>
              </a:rPr>
              <a:t>发怒</a:t>
            </a:r>
            <a:r>
              <a:rPr lang="en-US" altLang="zh-CN" sz="1000" i="0" dirty="0">
                <a:effectLst/>
              </a:rPr>
              <a:t>”</a:t>
            </a:r>
            <a:r>
              <a:rPr lang="zh-CN" altLang="en-US" sz="1000" i="0" dirty="0">
                <a:effectLst/>
              </a:rPr>
              <a:t>的区别</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别理他就好了</a:t>
            </a:r>
            <a:r>
              <a:rPr lang="en-US" altLang="zh-CN" sz="1000" i="0" dirty="0">
                <a:effectLst/>
              </a:rPr>
              <a:t>”</a:t>
            </a:r>
            <a:r>
              <a:rPr lang="zh-CN" altLang="en-US" sz="1000" i="0" dirty="0">
                <a:effectLst/>
              </a:rPr>
              <a:t>的可悲结局</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被认定为</a:t>
            </a:r>
            <a:r>
              <a:rPr lang="en-US" altLang="zh-CN" sz="1000" i="0" dirty="0">
                <a:effectLst/>
              </a:rPr>
              <a:t>“</a:t>
            </a:r>
            <a:r>
              <a:rPr lang="zh-CN" altLang="en-US" sz="1000" i="0" dirty="0">
                <a:effectLst/>
              </a:rPr>
              <a:t>说了也没用的人</a:t>
            </a:r>
            <a:r>
              <a:rPr lang="en-US" altLang="zh-CN" sz="1000" i="0" dirty="0">
                <a:effectLst/>
              </a:rPr>
              <a:t>”</a:t>
            </a:r>
            <a:r>
              <a:rPr lang="zh-CN" altLang="en-US" sz="1000" i="0" dirty="0">
                <a:effectLst/>
              </a:rPr>
              <a:t>的瞬间</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把所有反馈全吃下去</a:t>
            </a:r>
            <a:r>
              <a:rPr lang="en-US" altLang="zh-CN" sz="1000" i="0" dirty="0">
                <a:effectLst/>
              </a:rPr>
              <a:t>”</a:t>
            </a:r>
            <a:r>
              <a:rPr lang="zh-CN" altLang="en-US" sz="1000" i="0" dirty="0">
                <a:effectLst/>
              </a:rPr>
              <a:t>的技术</a:t>
            </a:r>
            <a:endParaRPr lang="zh-CN" altLang="en-US" sz="1000" i="0" dirty="0">
              <a:effectLst/>
            </a:endParaRPr>
          </a:p>
          <a:p>
            <a:endParaRPr lang="en-US" altLang="zh-CN" sz="1000" i="0" dirty="0">
              <a:effectLst/>
            </a:endParaRPr>
          </a:p>
          <a:p>
            <a:r>
              <a:rPr lang="zh-CN" altLang="en-US" sz="1000" i="0" dirty="0">
                <a:effectLst/>
              </a:rPr>
              <a:t>为什么不要把</a:t>
            </a:r>
            <a:r>
              <a:rPr lang="en-US" altLang="zh-CN" sz="1000" i="0" dirty="0">
                <a:effectLst/>
              </a:rPr>
              <a:t>“</a:t>
            </a:r>
            <a:r>
              <a:rPr lang="zh-CN" altLang="en-US" sz="1000" i="0" dirty="0">
                <a:effectLst/>
              </a:rPr>
              <a:t>活着的人</a:t>
            </a:r>
            <a:r>
              <a:rPr lang="en-US" altLang="zh-CN" sz="1000" i="0" dirty="0">
                <a:effectLst/>
              </a:rPr>
              <a:t>”</a:t>
            </a:r>
            <a:r>
              <a:rPr lang="zh-CN" altLang="en-US" sz="1000" i="0" dirty="0">
                <a:effectLst/>
              </a:rPr>
              <a:t>当导师</a:t>
            </a:r>
            <a:endParaRPr lang="zh-CN" altLang="en-US" sz="1000" i="0" dirty="0">
              <a:effectLst/>
            </a:endParaRPr>
          </a:p>
          <a:p>
            <a:endParaRPr lang="en-US" altLang="zh-CN" sz="1000" i="0" dirty="0">
              <a:effectLst/>
            </a:endParaRPr>
          </a:p>
          <a:p>
            <a:r>
              <a:rPr lang="zh-CN" altLang="en-US" sz="1000" i="0" dirty="0">
                <a:effectLst/>
              </a:rPr>
              <a:t>从洗盘子开始的逆袭故事</a:t>
            </a:r>
            <a:endParaRPr lang="zh-CN" altLang="en-US" sz="1000" i="0" dirty="0">
              <a:effectLst/>
            </a:endParaRPr>
          </a:p>
          <a:p>
            <a:endParaRPr lang="en-US" altLang="zh-CN" sz="1000" i="0" dirty="0">
              <a:effectLst/>
            </a:endParaRPr>
          </a:p>
          <a:p>
            <a:r>
              <a:rPr lang="zh-CN" altLang="en-US" sz="1000" i="0" dirty="0">
                <a:effectLst/>
              </a:rPr>
              <a:t>第</a:t>
            </a:r>
            <a:r>
              <a:rPr lang="en-US" altLang="zh-CN" sz="1000" i="0" dirty="0">
                <a:effectLst/>
              </a:rPr>
              <a:t>3</a:t>
            </a:r>
            <a:r>
              <a:rPr lang="zh-CN" altLang="en-US" sz="1000" i="0" dirty="0">
                <a:effectLst/>
              </a:rPr>
              <a:t>章总结</a:t>
            </a:r>
            <a:endParaRPr lang="zh-CN" altLang="en-US" sz="1000" i="0" dirty="0">
              <a:effectLst/>
            </a:endParaRPr>
          </a:p>
          <a:p>
            <a:r>
              <a:rPr lang="zh-CN" altLang="en-US" sz="1000" i="0" dirty="0">
                <a:effectLst/>
              </a:rPr>
              <a:t>所谓</a:t>
            </a:r>
            <a:r>
              <a:rPr lang="en-US" altLang="zh-CN" sz="1000" i="0" dirty="0">
                <a:effectLst/>
              </a:rPr>
              <a:t>“</a:t>
            </a:r>
            <a:r>
              <a:rPr lang="zh-CN" altLang="en-US" sz="1000" i="0" dirty="0">
                <a:effectLst/>
              </a:rPr>
              <a:t>强制</a:t>
            </a:r>
            <a:r>
              <a:rPr lang="en-US" altLang="zh-CN" sz="1000" i="0" dirty="0">
                <a:effectLst/>
              </a:rPr>
              <a:t>”</a:t>
            </a:r>
            <a:r>
              <a:rPr lang="zh-CN" altLang="en-US" sz="1000" i="0" dirty="0">
                <a:effectLst/>
              </a:rPr>
              <a:t>模型，就是主动把自己放进能够成长的环境里。</a:t>
            </a:r>
            <a:endParaRPr lang="zh-CN" altLang="en-US" sz="1000" i="0" dirty="0">
              <a:effectLst/>
            </a:endParaRPr>
          </a:p>
          <a:p>
            <a:endParaRPr lang="en-US" altLang="zh-CN" sz="1000" i="0" dirty="0">
              <a:effectLst/>
            </a:endParaRPr>
          </a:p>
          <a:p>
            <a:r>
              <a:rPr lang="zh-CN" altLang="en-US" sz="1000" i="0" dirty="0">
                <a:effectLst/>
              </a:rPr>
              <a:t>第</a:t>
            </a:r>
            <a:r>
              <a:rPr lang="en-US" altLang="zh-CN" sz="1000" i="0" dirty="0">
                <a:effectLst/>
              </a:rPr>
              <a:t>4</a:t>
            </a:r>
            <a:r>
              <a:rPr lang="zh-CN" altLang="en-US" sz="1000" i="0" dirty="0">
                <a:effectLst/>
              </a:rPr>
              <a:t>章　</a:t>
            </a:r>
            <a:r>
              <a:rPr lang="en-US" altLang="zh-CN" sz="1000" i="0" dirty="0">
                <a:effectLst/>
              </a:rPr>
              <a:t>“</a:t>
            </a:r>
            <a:r>
              <a:rPr lang="zh-CN" altLang="en-US" sz="1000" i="0" dirty="0">
                <a:effectLst/>
              </a:rPr>
              <a:t>恢复</a:t>
            </a:r>
            <a:r>
              <a:rPr lang="en-US" altLang="zh-CN" sz="1000" i="0" dirty="0">
                <a:effectLst/>
              </a:rPr>
              <a:t>”</a:t>
            </a:r>
            <a:r>
              <a:rPr lang="zh-CN" altLang="en-US" sz="1000" i="0" dirty="0">
                <a:effectLst/>
              </a:rPr>
              <a:t>模型</a:t>
            </a:r>
            <a:r>
              <a:rPr lang="en-US" altLang="zh-CN" sz="1000" i="0" dirty="0">
                <a:effectLst/>
              </a:rPr>
              <a:t>——</a:t>
            </a:r>
            <a:r>
              <a:rPr lang="zh-CN" altLang="en-US" sz="1000" i="0" dirty="0">
                <a:effectLst/>
              </a:rPr>
              <a:t>成为打不死的人</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一次被击倒就爬不起来的人</a:t>
            </a:r>
            <a:r>
              <a:rPr lang="en-US" altLang="zh-CN" sz="1000" i="0" dirty="0">
                <a:effectLst/>
              </a:rPr>
              <a:t>”</a:t>
            </a:r>
            <a:r>
              <a:rPr lang="zh-CN" altLang="en-US" sz="1000" i="0" dirty="0">
                <a:effectLst/>
              </a:rPr>
              <a:t>与</a:t>
            </a:r>
            <a:r>
              <a:rPr lang="en-US" altLang="zh-CN" sz="1000" i="0" dirty="0">
                <a:effectLst/>
              </a:rPr>
              <a:t>“</a:t>
            </a:r>
            <a:r>
              <a:rPr lang="zh-CN" altLang="en-US" sz="1000" i="0" dirty="0">
                <a:effectLst/>
              </a:rPr>
              <a:t>像僵尸一样复活的人</a:t>
            </a:r>
            <a:r>
              <a:rPr lang="en-US" altLang="zh-CN" sz="1000" i="0" dirty="0">
                <a:effectLst/>
              </a:rPr>
              <a:t>”</a:t>
            </a:r>
            <a:r>
              <a:rPr lang="zh-CN" altLang="en-US" sz="1000" i="0" dirty="0">
                <a:effectLst/>
              </a:rPr>
              <a:t>之间的差别</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为什么</a:t>
            </a:r>
            <a:r>
              <a:rPr lang="en-US" altLang="zh-CN" sz="1000" i="0" dirty="0">
                <a:effectLst/>
              </a:rPr>
              <a:t>“</a:t>
            </a:r>
            <a:r>
              <a:rPr lang="zh-CN" altLang="en-US" sz="1000" i="0" dirty="0">
                <a:effectLst/>
              </a:rPr>
              <a:t>强大的心理素质</a:t>
            </a:r>
            <a:r>
              <a:rPr lang="en-US" altLang="zh-CN" sz="1000" i="0" dirty="0">
                <a:effectLst/>
              </a:rPr>
              <a:t>”</a:t>
            </a:r>
            <a:r>
              <a:rPr lang="zh-CN" altLang="en-US" sz="1000" i="0" dirty="0">
                <a:effectLst/>
              </a:rPr>
              <a:t>反而会阻碍成长？</a:t>
            </a:r>
            <a:endParaRPr lang="zh-CN" altLang="en-US" sz="1000" i="0" dirty="0">
              <a:effectLst/>
            </a:endParaRPr>
          </a:p>
          <a:p>
            <a:endParaRPr lang="en-US" altLang="zh-CN" sz="1000" i="0" dirty="0">
              <a:effectLst/>
            </a:endParaRPr>
          </a:p>
          <a:p>
            <a:r>
              <a:rPr lang="zh-CN" altLang="en-US" sz="1000" i="0" dirty="0">
                <a:effectLst/>
              </a:rPr>
              <a:t>恢复力，其实像</a:t>
            </a:r>
            <a:r>
              <a:rPr lang="en-US" altLang="zh-CN" sz="1000" i="0" dirty="0">
                <a:effectLst/>
              </a:rPr>
              <a:t>“</a:t>
            </a:r>
            <a:r>
              <a:rPr lang="zh-CN" altLang="en-US" sz="1000" i="0" dirty="0">
                <a:effectLst/>
              </a:rPr>
              <a:t>肌肉</a:t>
            </a:r>
            <a:r>
              <a:rPr lang="en-US" altLang="zh-CN" sz="1000" i="0" dirty="0">
                <a:effectLst/>
              </a:rPr>
              <a:t>”</a:t>
            </a:r>
            <a:r>
              <a:rPr lang="zh-CN" altLang="en-US" sz="1000" i="0" dirty="0">
                <a:effectLst/>
              </a:rPr>
              <a:t>一样可以训练</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能够想着</a:t>
            </a:r>
            <a:r>
              <a:rPr lang="en-US" altLang="zh-CN" sz="1000" i="0" dirty="0">
                <a:effectLst/>
              </a:rPr>
              <a:t>“</a:t>
            </a:r>
            <a:r>
              <a:rPr lang="zh-CN" altLang="en-US" sz="1000" i="0" dirty="0">
                <a:effectLst/>
              </a:rPr>
              <a:t>再挑战一次就好</a:t>
            </a:r>
            <a:r>
              <a:rPr lang="en-US" altLang="zh-CN" sz="1000" i="0" dirty="0">
                <a:effectLst/>
              </a:rPr>
              <a:t>”</a:t>
            </a:r>
            <a:r>
              <a:rPr lang="zh-CN" altLang="en-US" sz="1000" i="0" dirty="0">
                <a:effectLst/>
              </a:rPr>
              <a:t>的人，才真正强大</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人无论行动还是停滞，都会以不同形式疲惫</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很多麻烦与事故，其实是未来的重要伏笔</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实际上，</a:t>
            </a:r>
            <a:r>
              <a:rPr lang="en-US" altLang="zh-CN" sz="1000" i="0" dirty="0">
                <a:effectLst/>
              </a:rPr>
              <a:t>“</a:t>
            </a:r>
            <a:r>
              <a:rPr lang="zh-CN" altLang="en-US" sz="1000" i="0" dirty="0">
                <a:effectLst/>
              </a:rPr>
              <a:t>预防</a:t>
            </a:r>
            <a:r>
              <a:rPr lang="en-US" altLang="zh-CN" sz="1000" i="0" dirty="0">
                <a:effectLst/>
              </a:rPr>
              <a:t>”</a:t>
            </a:r>
            <a:r>
              <a:rPr lang="zh-CN" altLang="en-US" sz="1000" i="0" dirty="0">
                <a:effectLst/>
              </a:rPr>
              <a:t>才是性价比最高的策略</a:t>
            </a:r>
            <a:endParaRPr lang="zh-CN" altLang="en-US" sz="1000" i="0" dirty="0">
              <a:effectLst/>
            </a:endParaRPr>
          </a:p>
          <a:p>
            <a:endParaRPr lang="en-US" altLang="zh-CN" sz="1000" i="0" dirty="0">
              <a:effectLst/>
            </a:endParaRPr>
          </a:p>
          <a:p>
            <a:r>
              <a:rPr lang="zh-CN" altLang="en-US" sz="1000" i="0" dirty="0">
                <a:effectLst/>
              </a:rPr>
              <a:t>提高</a:t>
            </a:r>
            <a:r>
              <a:rPr lang="en-US" altLang="zh-CN" sz="1000" i="0" dirty="0">
                <a:effectLst/>
              </a:rPr>
              <a:t>“</a:t>
            </a:r>
            <a:r>
              <a:rPr lang="zh-CN" altLang="en-US" sz="1000" i="0" dirty="0">
                <a:effectLst/>
              </a:rPr>
              <a:t>支持自己</a:t>
            </a:r>
            <a:r>
              <a:rPr lang="en-US" altLang="zh-CN" sz="1000" i="0" dirty="0">
                <a:effectLst/>
              </a:rPr>
              <a:t>”</a:t>
            </a:r>
            <a:r>
              <a:rPr lang="zh-CN" altLang="en-US" sz="1000" i="0" dirty="0">
                <a:effectLst/>
              </a:rPr>
              <a:t>的能力</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自我应援</a:t>
            </a:r>
            <a:r>
              <a:rPr lang="en-US" altLang="zh-CN" sz="1000" i="0" dirty="0">
                <a:effectLst/>
              </a:rPr>
              <a:t>”</a:t>
            </a:r>
            <a:r>
              <a:rPr lang="zh-CN" altLang="en-US" sz="1000" i="0" dirty="0">
                <a:effectLst/>
              </a:rPr>
              <a:t>的三条规则</a:t>
            </a:r>
            <a:endParaRPr lang="zh-CN" altLang="en-US" sz="1000" i="0" dirty="0">
              <a:effectLst/>
            </a:endParaRPr>
          </a:p>
          <a:p>
            <a:endParaRPr lang="en-US" altLang="zh-CN" sz="1000" i="0" dirty="0">
              <a:effectLst/>
            </a:endParaRPr>
          </a:p>
          <a:p>
            <a:r>
              <a:rPr lang="zh-CN" altLang="en-US" sz="1000" i="0" dirty="0">
                <a:effectLst/>
              </a:rPr>
              <a:t>成为</a:t>
            </a:r>
            <a:r>
              <a:rPr lang="en-US" altLang="zh-CN" sz="1000" i="0" dirty="0">
                <a:effectLst/>
              </a:rPr>
              <a:t>“</a:t>
            </a:r>
            <a:r>
              <a:rPr lang="zh-CN" altLang="en-US" sz="1000" i="0" dirty="0">
                <a:effectLst/>
              </a:rPr>
              <a:t>不死鸟</a:t>
            </a:r>
            <a:r>
              <a:rPr lang="en-US" altLang="zh-CN" sz="1000" i="0" dirty="0">
                <a:effectLst/>
              </a:rPr>
              <a:t>”</a:t>
            </a:r>
            <a:r>
              <a:rPr lang="zh-CN" altLang="en-US" sz="1000" i="0" dirty="0">
                <a:effectLst/>
              </a:rPr>
              <a:t>的思维</a:t>
            </a:r>
            <a:r>
              <a:rPr lang="en-US" altLang="en-US" sz="1000" i="0" dirty="0">
                <a:effectLst/>
              </a:rPr>
              <a:t>①</a:t>
            </a:r>
            <a:r>
              <a:rPr lang="en-US" altLang="zh-CN" sz="1000" i="0" dirty="0">
                <a:effectLst/>
              </a:rPr>
              <a:t>“</a:t>
            </a:r>
            <a:r>
              <a:rPr lang="zh-CN" altLang="en-US" sz="1000" i="0" dirty="0">
                <a:effectLst/>
              </a:rPr>
              <a:t>时间轴转换</a:t>
            </a:r>
            <a:r>
              <a:rPr lang="en-US" altLang="zh-CN" sz="1000" i="0" dirty="0">
                <a:effectLst/>
              </a:rPr>
              <a:t>”</a:t>
            </a:r>
            <a:endParaRPr lang="en-US" altLang="zh-CN" sz="1000" i="0" dirty="0">
              <a:effectLst/>
            </a:endParaRPr>
          </a:p>
          <a:p>
            <a:r>
              <a:rPr lang="en-US" altLang="en-US" sz="1000" i="0" dirty="0">
                <a:effectLst/>
              </a:rPr>
              <a:t>■</a:t>
            </a:r>
            <a:r>
              <a:rPr lang="en-US" altLang="zh-CN" sz="1000" i="0" dirty="0">
                <a:effectLst/>
              </a:rPr>
              <a:t> </a:t>
            </a:r>
            <a:r>
              <a:rPr lang="zh-CN" altLang="en-US" sz="1000" i="0" dirty="0">
                <a:effectLst/>
              </a:rPr>
              <a:t>向</a:t>
            </a:r>
            <a:r>
              <a:rPr lang="en-US" altLang="zh-CN" sz="1000" i="0" dirty="0">
                <a:effectLst/>
              </a:rPr>
              <a:t>“</a:t>
            </a:r>
            <a:r>
              <a:rPr lang="zh-CN" altLang="en-US" sz="1000" i="0" dirty="0">
                <a:effectLst/>
              </a:rPr>
              <a:t>五年后的自己</a:t>
            </a:r>
            <a:r>
              <a:rPr lang="en-US" altLang="zh-CN" sz="1000" i="0" dirty="0">
                <a:effectLst/>
              </a:rPr>
              <a:t>”</a:t>
            </a:r>
            <a:r>
              <a:rPr lang="zh-CN" altLang="en-US" sz="1000" i="0" dirty="0">
                <a:effectLst/>
              </a:rPr>
              <a:t>寻求建议</a:t>
            </a:r>
            <a:endParaRPr lang="zh-CN" altLang="en-US" sz="1000" i="0" dirty="0">
              <a:effectLst/>
            </a:endParaRPr>
          </a:p>
          <a:p>
            <a:endParaRPr lang="en-US" altLang="zh-CN" sz="1000" i="0" dirty="0">
              <a:effectLst/>
            </a:endParaRPr>
          </a:p>
          <a:p>
            <a:r>
              <a:rPr lang="zh-CN" altLang="en-US" sz="1000" i="0" dirty="0">
                <a:effectLst/>
              </a:rPr>
              <a:t>成为</a:t>
            </a:r>
            <a:r>
              <a:rPr lang="en-US" altLang="zh-CN" sz="1000" i="0" dirty="0">
                <a:effectLst/>
              </a:rPr>
              <a:t>“</a:t>
            </a:r>
            <a:r>
              <a:rPr lang="zh-CN" altLang="en-US" sz="1000" i="0" dirty="0">
                <a:effectLst/>
              </a:rPr>
              <a:t>不死鸟</a:t>
            </a:r>
            <a:r>
              <a:rPr lang="en-US" altLang="zh-CN" sz="1000" i="0" dirty="0">
                <a:effectLst/>
              </a:rPr>
              <a:t>”</a:t>
            </a:r>
            <a:r>
              <a:rPr lang="zh-CN" altLang="en-US" sz="1000" i="0" dirty="0">
                <a:effectLst/>
              </a:rPr>
              <a:t>的思维</a:t>
            </a:r>
            <a:r>
              <a:rPr lang="en-US" altLang="en-US" sz="1000" i="0" dirty="0">
                <a:effectLst/>
              </a:rPr>
              <a:t>②</a:t>
            </a:r>
            <a:r>
              <a:rPr lang="en-US" altLang="zh-CN" sz="1000" i="0" dirty="0">
                <a:effectLst/>
              </a:rPr>
              <a:t>“</a:t>
            </a:r>
            <a:r>
              <a:rPr lang="zh-CN" altLang="en-US" sz="1000" i="0" dirty="0">
                <a:effectLst/>
              </a:rPr>
              <a:t>拆解思维</a:t>
            </a:r>
            <a:r>
              <a:rPr lang="en-US" altLang="zh-CN" sz="1000" i="0" dirty="0">
                <a:effectLst/>
              </a:rPr>
              <a:t>”</a:t>
            </a:r>
            <a:endParaRPr lang="en-US" altLang="zh-CN" sz="1000" i="0" dirty="0">
              <a:effectLst/>
            </a:endParaRPr>
          </a:p>
          <a:p>
            <a:r>
              <a:rPr lang="en-US" altLang="en-US" sz="1000" i="0" dirty="0">
                <a:effectLst/>
              </a:rPr>
              <a:t>■</a:t>
            </a:r>
            <a:r>
              <a:rPr lang="en-US" altLang="zh-CN" sz="1000" i="0" dirty="0">
                <a:effectLst/>
              </a:rPr>
              <a:t> </a:t>
            </a:r>
            <a:r>
              <a:rPr lang="zh-CN" altLang="en-US" sz="1000" i="0" dirty="0">
                <a:effectLst/>
              </a:rPr>
              <a:t>区分</a:t>
            </a:r>
            <a:r>
              <a:rPr lang="en-US" altLang="zh-CN" sz="1000" i="0" dirty="0">
                <a:effectLst/>
              </a:rPr>
              <a:t>“</a:t>
            </a:r>
            <a:r>
              <a:rPr lang="zh-CN" altLang="en-US" sz="1000" i="0" dirty="0">
                <a:effectLst/>
              </a:rPr>
              <a:t>事实</a:t>
            </a:r>
            <a:r>
              <a:rPr lang="en-US" altLang="zh-CN" sz="1000" i="0" dirty="0">
                <a:effectLst/>
              </a:rPr>
              <a:t>”</a:t>
            </a:r>
            <a:r>
              <a:rPr lang="zh-CN" altLang="en-US" sz="1000" i="0" dirty="0">
                <a:effectLst/>
              </a:rPr>
              <a:t>与</a:t>
            </a:r>
            <a:r>
              <a:rPr lang="en-US" altLang="zh-CN" sz="1000" i="0" dirty="0">
                <a:effectLst/>
              </a:rPr>
              <a:t>“</a:t>
            </a:r>
            <a:r>
              <a:rPr lang="zh-CN" altLang="en-US" sz="1000" i="0" dirty="0">
                <a:effectLst/>
              </a:rPr>
              <a:t>解释</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成为</a:t>
            </a:r>
            <a:r>
              <a:rPr lang="en-US" altLang="zh-CN" sz="1000" i="0" dirty="0">
                <a:effectLst/>
              </a:rPr>
              <a:t>“</a:t>
            </a:r>
            <a:r>
              <a:rPr lang="zh-CN" altLang="en-US" sz="1000" i="0" dirty="0">
                <a:effectLst/>
              </a:rPr>
              <a:t>不死鸟</a:t>
            </a:r>
            <a:r>
              <a:rPr lang="en-US" altLang="zh-CN" sz="1000" i="0" dirty="0">
                <a:effectLst/>
              </a:rPr>
              <a:t>”</a:t>
            </a:r>
            <a:r>
              <a:rPr lang="zh-CN" altLang="en-US" sz="1000" i="0" dirty="0">
                <a:effectLst/>
              </a:rPr>
              <a:t>的思维</a:t>
            </a:r>
            <a:r>
              <a:rPr lang="en-US" altLang="en-US" sz="1000" i="0" dirty="0">
                <a:effectLst/>
              </a:rPr>
              <a:t>③</a:t>
            </a:r>
            <a:r>
              <a:rPr lang="en-US" altLang="zh-CN" sz="1000" i="0" dirty="0">
                <a:effectLst/>
              </a:rPr>
              <a:t>“</a:t>
            </a:r>
            <a:r>
              <a:rPr lang="zh-CN" altLang="en-US" sz="1000" i="0" dirty="0">
                <a:effectLst/>
              </a:rPr>
              <a:t>最坏情况模拟</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成为</a:t>
            </a:r>
            <a:r>
              <a:rPr lang="en-US" altLang="zh-CN" sz="1000" i="0" dirty="0">
                <a:effectLst/>
              </a:rPr>
              <a:t>“</a:t>
            </a:r>
            <a:r>
              <a:rPr lang="zh-CN" altLang="en-US" sz="1000" i="0" dirty="0">
                <a:effectLst/>
              </a:rPr>
              <a:t>不死鸟</a:t>
            </a:r>
            <a:r>
              <a:rPr lang="en-US" altLang="zh-CN" sz="1000" i="0" dirty="0">
                <a:effectLst/>
              </a:rPr>
              <a:t>”</a:t>
            </a:r>
            <a:r>
              <a:rPr lang="zh-CN" altLang="en-US" sz="1000" i="0" dirty="0">
                <a:effectLst/>
              </a:rPr>
              <a:t>的思维</a:t>
            </a:r>
            <a:r>
              <a:rPr lang="en-US" altLang="en-US" sz="1000" i="0" dirty="0">
                <a:effectLst/>
              </a:rPr>
              <a:t>④</a:t>
            </a:r>
            <a:r>
              <a:rPr lang="en-US" altLang="zh-CN" sz="1000" i="0" dirty="0">
                <a:effectLst/>
              </a:rPr>
              <a:t>“</a:t>
            </a:r>
            <a:r>
              <a:rPr lang="zh-CN" altLang="en-US" sz="1000" i="0" dirty="0">
                <a:effectLst/>
              </a:rPr>
              <a:t>仪式化</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只做</a:t>
            </a:r>
            <a:r>
              <a:rPr lang="en-US" altLang="zh-CN" sz="1000" i="0" dirty="0">
                <a:effectLst/>
              </a:rPr>
              <a:t>“</a:t>
            </a:r>
            <a:r>
              <a:rPr lang="zh-CN" altLang="en-US" sz="1000" i="0" dirty="0">
                <a:effectLst/>
              </a:rPr>
              <a:t>喜欢的事</a:t>
            </a:r>
            <a:r>
              <a:rPr lang="en-US" altLang="zh-CN" sz="1000" i="0" dirty="0">
                <a:effectLst/>
              </a:rPr>
              <a:t>”</a:t>
            </a:r>
            <a:r>
              <a:rPr lang="zh-CN" altLang="en-US" sz="1000" i="0" dirty="0">
                <a:effectLst/>
              </a:rPr>
              <a:t>，无法培养恢复力</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兆</a:t>
            </a:r>
            <a:r>
              <a:rPr lang="en-US" altLang="zh-CN" sz="1000" i="0" dirty="0">
                <a:effectLst/>
              </a:rPr>
              <a:t>”</a:t>
            </a:r>
            <a:r>
              <a:rPr lang="zh-CN" altLang="en-US" sz="1000" i="0" dirty="0">
                <a:effectLst/>
              </a:rPr>
              <a:t>这个汉字告诉我们的事</a:t>
            </a:r>
            <a:endParaRPr lang="zh-CN" altLang="en-US" sz="1000" i="0" dirty="0">
              <a:effectLst/>
            </a:endParaRPr>
          </a:p>
          <a:p>
            <a:endParaRPr lang="en-US" altLang="zh-CN" sz="1000" i="0" dirty="0">
              <a:effectLst/>
            </a:endParaRPr>
          </a:p>
          <a:p>
            <a:r>
              <a:rPr lang="zh-CN" altLang="en-US" sz="1000" i="0" dirty="0">
                <a:effectLst/>
              </a:rPr>
              <a:t>第</a:t>
            </a:r>
            <a:r>
              <a:rPr lang="en-US" altLang="zh-CN" sz="1000" i="0" dirty="0">
                <a:effectLst/>
              </a:rPr>
              <a:t>4</a:t>
            </a:r>
            <a:r>
              <a:rPr lang="zh-CN" altLang="en-US" sz="1000" i="0" dirty="0">
                <a:effectLst/>
              </a:rPr>
              <a:t>章总结</a:t>
            </a:r>
            <a:endParaRPr lang="zh-CN" altLang="en-US" sz="1000" i="0" dirty="0">
              <a:effectLst/>
            </a:endParaRPr>
          </a:p>
          <a:p>
            <a:r>
              <a:rPr lang="zh-CN" altLang="en-US" sz="1000" i="0" dirty="0">
                <a:effectLst/>
              </a:rPr>
              <a:t>所谓</a:t>
            </a:r>
            <a:r>
              <a:rPr lang="en-US" altLang="zh-CN" sz="1000" i="0" dirty="0">
                <a:effectLst/>
              </a:rPr>
              <a:t>“</a:t>
            </a:r>
            <a:r>
              <a:rPr lang="zh-CN" altLang="en-US" sz="1000" i="0" dirty="0">
                <a:effectLst/>
              </a:rPr>
              <a:t>恢复</a:t>
            </a:r>
            <a:r>
              <a:rPr lang="en-US" altLang="zh-CN" sz="1000" i="0" dirty="0">
                <a:effectLst/>
              </a:rPr>
              <a:t>”</a:t>
            </a:r>
            <a:r>
              <a:rPr lang="zh-CN" altLang="en-US" sz="1000" i="0" dirty="0">
                <a:effectLst/>
              </a:rPr>
              <a:t>模型，就是锻炼从失败中重新站起来的能力。</a:t>
            </a:r>
            <a:endParaRPr lang="zh-CN" altLang="en-US" sz="1000" i="0" dirty="0">
              <a:effectLst/>
            </a:endParaRPr>
          </a:p>
        </p:txBody>
      </p:sp>
      <p:sp>
        <p:nvSpPr>
          <p:cNvPr id="5" name="角丸四角形 7"/>
          <p:cNvSpPr/>
          <p:nvPr/>
        </p:nvSpPr>
        <p:spPr>
          <a:xfrm>
            <a:off x="3200989" y="1380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408305"/>
            <a:ext cx="6821170" cy="483108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a:t>
            </a:r>
            <a:r>
              <a:rPr lang="en-US" altLang="zh-CN" sz="1100" i="0" dirty="0">
                <a:effectLst/>
              </a:rPr>
              <a:t>5</a:t>
            </a:r>
            <a:r>
              <a:rPr lang="zh-CN" altLang="en-US" sz="1100" i="0" dirty="0">
                <a:effectLst/>
              </a:rPr>
              <a:t>章　</a:t>
            </a:r>
            <a:r>
              <a:rPr lang="en-US" altLang="zh-CN" sz="1100" i="0" dirty="0">
                <a:effectLst/>
              </a:rPr>
              <a:t>“</a:t>
            </a:r>
            <a:r>
              <a:rPr lang="zh-CN" altLang="en-US" sz="1100" i="0" dirty="0">
                <a:effectLst/>
              </a:rPr>
              <a:t>反复</a:t>
            </a:r>
            <a:r>
              <a:rPr lang="en-US" altLang="zh-CN" sz="1100" i="0" dirty="0">
                <a:effectLst/>
              </a:rPr>
              <a:t>”</a:t>
            </a:r>
            <a:r>
              <a:rPr lang="zh-CN" altLang="en-US" sz="1100" i="0" dirty="0">
                <a:effectLst/>
              </a:rPr>
              <a:t>模型</a:t>
            </a:r>
            <a:r>
              <a:rPr lang="en-US" altLang="zh-CN" sz="1100" i="0" dirty="0">
                <a:effectLst/>
              </a:rPr>
              <a:t>——</a:t>
            </a:r>
            <a:r>
              <a:rPr lang="zh-CN" altLang="en-US" sz="1100" i="0" dirty="0">
                <a:effectLst/>
              </a:rPr>
              <a:t>让成长进入自动驾驶</a:t>
            </a:r>
            <a:endParaRPr lang="zh-CN" altLang="en-US" sz="1100" i="0" dirty="0">
              <a:effectLst/>
            </a:endParaRPr>
          </a:p>
          <a:p>
            <a:endParaRPr lang="en-US" altLang="zh-CN" sz="1100" i="0" dirty="0">
              <a:effectLst/>
            </a:endParaRPr>
          </a:p>
          <a:p>
            <a:r>
              <a:rPr lang="zh-CN" altLang="en-US" sz="1100" i="0" dirty="0">
                <a:effectLst/>
              </a:rPr>
              <a:t>放弃</a:t>
            </a:r>
            <a:r>
              <a:rPr lang="en-US" altLang="zh-CN" sz="1100" i="0" dirty="0">
                <a:effectLst/>
              </a:rPr>
              <a:t>“</a:t>
            </a:r>
            <a:r>
              <a:rPr lang="zh-CN" altLang="en-US" sz="1100" i="0" dirty="0">
                <a:effectLst/>
              </a:rPr>
              <a:t>意志力万能</a:t>
            </a:r>
            <a:r>
              <a:rPr lang="en-US" altLang="zh-CN" sz="1100" i="0" dirty="0">
                <a:effectLst/>
              </a:rPr>
              <a:t>”</a:t>
            </a:r>
            <a:r>
              <a:rPr lang="zh-CN" altLang="en-US" sz="1100" i="0" dirty="0">
                <a:effectLst/>
              </a:rPr>
              <a:t>的幻想</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动力只不过是</a:t>
            </a:r>
            <a:r>
              <a:rPr lang="en-US" altLang="zh-CN" sz="1100" i="0" dirty="0">
                <a:effectLst/>
              </a:rPr>
              <a:t>“</a:t>
            </a:r>
            <a:r>
              <a:rPr lang="zh-CN" altLang="en-US" sz="1100" i="0" dirty="0">
                <a:effectLst/>
              </a:rPr>
              <a:t>点火器</a:t>
            </a:r>
            <a:r>
              <a:rPr lang="en-US" altLang="zh-CN" sz="1100" i="0" dirty="0">
                <a:effectLst/>
              </a:rPr>
              <a:t>”</a:t>
            </a:r>
            <a:endParaRPr lang="en-US" altLang="zh-CN" sz="1100" i="0" dirty="0">
              <a:effectLst/>
            </a:endParaRPr>
          </a:p>
          <a:p>
            <a:r>
              <a:rPr lang="en-US" altLang="en-US" sz="1100" i="0" dirty="0">
                <a:effectLst/>
              </a:rPr>
              <a:t>■</a:t>
            </a:r>
            <a:r>
              <a:rPr lang="en-US" altLang="zh-CN" sz="1100" i="0" dirty="0">
                <a:effectLst/>
              </a:rPr>
              <a:t> </a:t>
            </a:r>
            <a:r>
              <a:rPr lang="zh-CN" altLang="en-US" sz="1100" i="0" dirty="0">
                <a:effectLst/>
              </a:rPr>
              <a:t>为什么</a:t>
            </a:r>
            <a:r>
              <a:rPr lang="en-US" altLang="zh-CN" sz="1100" i="0" dirty="0">
                <a:effectLst/>
              </a:rPr>
              <a:t>“</a:t>
            </a:r>
            <a:r>
              <a:rPr lang="zh-CN" altLang="en-US" sz="1100" i="0" dirty="0">
                <a:effectLst/>
              </a:rPr>
              <a:t>坚持就是力量</a:t>
            </a:r>
            <a:r>
              <a:rPr lang="en-US" altLang="zh-CN" sz="1100" i="0" dirty="0">
                <a:effectLst/>
              </a:rPr>
              <a:t>”</a:t>
            </a:r>
            <a:r>
              <a:rPr lang="zh-CN" altLang="en-US" sz="1100" i="0" dirty="0">
                <a:effectLst/>
              </a:rPr>
              <a:t>很难真正做到</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我没有习惯</a:t>
            </a:r>
            <a:r>
              <a:rPr lang="en-US" altLang="zh-CN" sz="1100" i="0" dirty="0">
                <a:effectLst/>
              </a:rPr>
              <a:t>”</a:t>
            </a:r>
            <a:r>
              <a:rPr lang="zh-CN" altLang="en-US" sz="1100" i="0" dirty="0">
                <a:effectLst/>
              </a:rPr>
              <a:t>其实是一种错觉</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那些无意识</a:t>
            </a:r>
            <a:r>
              <a:rPr lang="en-US" altLang="zh-CN" sz="1100" i="0" dirty="0">
                <a:effectLst/>
              </a:rPr>
              <a:t>“</a:t>
            </a:r>
            <a:r>
              <a:rPr lang="zh-CN" altLang="en-US" sz="1100" i="0" dirty="0">
                <a:effectLst/>
              </a:rPr>
              <a:t>吞噬时间</a:t>
            </a:r>
            <a:r>
              <a:rPr lang="en-US" altLang="zh-CN" sz="1100" i="0" dirty="0">
                <a:effectLst/>
              </a:rPr>
              <a:t>”</a:t>
            </a:r>
            <a:r>
              <a:rPr lang="zh-CN" altLang="en-US" sz="1100" i="0" dirty="0">
                <a:effectLst/>
              </a:rPr>
              <a:t>的习惯</a:t>
            </a:r>
            <a:endParaRPr lang="zh-CN" altLang="en-US" sz="1100" i="0" dirty="0">
              <a:effectLst/>
            </a:endParaRPr>
          </a:p>
          <a:p>
            <a:endParaRPr lang="en-US" altLang="zh-CN" sz="1100" i="0" dirty="0">
              <a:effectLst/>
            </a:endParaRPr>
          </a:p>
          <a:p>
            <a:r>
              <a:rPr lang="zh-CN" altLang="en-US" sz="1100" i="0" dirty="0">
                <a:effectLst/>
              </a:rPr>
              <a:t>挖掘那些</a:t>
            </a:r>
            <a:r>
              <a:rPr lang="en-US" altLang="zh-CN" sz="1100" i="0" dirty="0">
                <a:effectLst/>
              </a:rPr>
              <a:t>“</a:t>
            </a:r>
            <a:r>
              <a:rPr lang="zh-CN" altLang="en-US" sz="1100" i="0" dirty="0">
                <a:effectLst/>
              </a:rPr>
              <a:t>已经死掉的时间</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a:t>
            </a:r>
            <a:r>
              <a:rPr lang="zh-CN" altLang="en-US" sz="1100" i="0" dirty="0">
                <a:effectLst/>
              </a:rPr>
              <a:t>替换习惯</a:t>
            </a:r>
            <a:r>
              <a:rPr lang="en-US" altLang="zh-CN" sz="1100" i="0" dirty="0">
                <a:effectLst/>
              </a:rPr>
              <a:t>”</a:t>
            </a:r>
            <a:r>
              <a:rPr lang="zh-CN" altLang="en-US" sz="1100" i="0" dirty="0">
                <a:effectLst/>
              </a:rPr>
              <a:t>的思维方式</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用同类别的事情进行替换</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活用时间框架</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注意心理负担的平衡</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习惯会把你变成</a:t>
            </a:r>
            <a:r>
              <a:rPr lang="en-US" altLang="zh-CN" sz="1100" i="0" dirty="0">
                <a:effectLst/>
              </a:rPr>
              <a:t>“</a:t>
            </a:r>
            <a:r>
              <a:rPr lang="zh-CN" altLang="en-US" sz="1100" i="0" dirty="0">
                <a:effectLst/>
              </a:rPr>
              <a:t>厉害的人</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把休息也纳入习惯系统</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无意义地放空休息</a:t>
            </a:r>
            <a:r>
              <a:rPr lang="en-US" altLang="zh-CN" sz="1100" i="0" dirty="0">
                <a:effectLst/>
              </a:rPr>
              <a:t>”</a:t>
            </a:r>
            <a:r>
              <a:rPr lang="zh-CN" altLang="en-US" sz="1100" i="0" dirty="0">
                <a:effectLst/>
              </a:rPr>
              <a:t>反而有害</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提前安排休息的思维方式</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什么才是真正提升效率的休息</a:t>
            </a:r>
            <a:endParaRPr lang="zh-CN" altLang="en-US" sz="1100" i="0" dirty="0">
              <a:effectLst/>
            </a:endParaRPr>
          </a:p>
          <a:p>
            <a:endParaRPr lang="en-US" altLang="zh-CN" sz="1100" i="0" dirty="0">
              <a:effectLst/>
            </a:endParaRPr>
          </a:p>
          <a:p>
            <a:r>
              <a:rPr lang="zh-CN" altLang="en-US" sz="1100" i="0" dirty="0">
                <a:effectLst/>
              </a:rPr>
              <a:t>把</a:t>
            </a:r>
            <a:r>
              <a:rPr lang="en-US" altLang="zh-CN" sz="1100" i="0" dirty="0">
                <a:effectLst/>
              </a:rPr>
              <a:t>“</a:t>
            </a:r>
            <a:r>
              <a:rPr lang="zh-CN" altLang="en-US" sz="1100" i="0" dirty="0">
                <a:effectLst/>
              </a:rPr>
              <a:t>被迫做的工作</a:t>
            </a:r>
            <a:r>
              <a:rPr lang="en-US" altLang="zh-CN" sz="1100" i="0" dirty="0">
                <a:effectLst/>
              </a:rPr>
              <a:t>”</a:t>
            </a:r>
            <a:r>
              <a:rPr lang="zh-CN" altLang="en-US" sz="1100" i="0" dirty="0">
                <a:effectLst/>
              </a:rPr>
              <a:t>变成</a:t>
            </a:r>
            <a:r>
              <a:rPr lang="en-US" altLang="zh-CN" sz="1100" i="0" dirty="0">
                <a:effectLst/>
              </a:rPr>
              <a:t>“</a:t>
            </a:r>
            <a:r>
              <a:rPr lang="zh-CN" altLang="en-US" sz="1100" i="0" dirty="0">
                <a:effectLst/>
              </a:rPr>
              <a:t>自己想做的工作</a:t>
            </a:r>
            <a:r>
              <a:rPr lang="en-US" altLang="zh-CN" sz="1100" i="0" dirty="0">
                <a:effectLst/>
              </a:rPr>
              <a:t>”</a:t>
            </a:r>
            <a:r>
              <a:rPr lang="zh-CN" altLang="en-US" sz="1100" i="0" dirty="0">
                <a:effectLst/>
              </a:rPr>
              <a:t>的技术</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翻译你的动机</a:t>
            </a:r>
            <a:endParaRPr lang="zh-CN" altLang="en-US" sz="1100" i="0" dirty="0">
              <a:effectLst/>
            </a:endParaRPr>
          </a:p>
          <a:p>
            <a:endParaRPr lang="en-US" altLang="zh-CN" sz="1100" i="0" dirty="0">
              <a:effectLst/>
            </a:endParaRPr>
          </a:p>
          <a:p>
            <a:r>
              <a:rPr lang="zh-CN" altLang="en-US" sz="1100" i="0" dirty="0">
                <a:effectLst/>
              </a:rPr>
              <a:t>理解大脑的奖励机制：是</a:t>
            </a:r>
            <a:r>
              <a:rPr lang="en-US" altLang="zh-CN" sz="1100" i="0" dirty="0">
                <a:effectLst/>
              </a:rPr>
              <a:t>“</a:t>
            </a:r>
            <a:r>
              <a:rPr lang="zh-CN" altLang="en-US" sz="1100" i="0" dirty="0">
                <a:effectLst/>
              </a:rPr>
              <a:t>消除</a:t>
            </a:r>
            <a:r>
              <a:rPr lang="en-US" altLang="zh-CN" sz="1100" i="0" dirty="0">
                <a:effectLst/>
              </a:rPr>
              <a:t>”</a:t>
            </a:r>
            <a:r>
              <a:rPr lang="zh-CN" altLang="en-US" sz="1100" i="0" dirty="0">
                <a:effectLst/>
              </a:rPr>
              <a:t>，还是</a:t>
            </a:r>
            <a:r>
              <a:rPr lang="en-US" altLang="zh-CN" sz="1100" i="0" dirty="0">
                <a:effectLst/>
              </a:rPr>
              <a:t>“</a:t>
            </a:r>
            <a:r>
              <a:rPr lang="zh-CN" altLang="en-US" sz="1100" i="0" dirty="0">
                <a:effectLst/>
              </a:rPr>
              <a:t>积累</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成长，其实可以被</a:t>
            </a:r>
            <a:r>
              <a:rPr lang="en-US" altLang="zh-CN" sz="1100" i="0" dirty="0">
                <a:effectLst/>
              </a:rPr>
              <a:t>“</a:t>
            </a:r>
            <a:r>
              <a:rPr lang="zh-CN" altLang="en-US" sz="1100" i="0" dirty="0">
                <a:effectLst/>
              </a:rPr>
              <a:t>自动化</a:t>
            </a:r>
            <a:r>
              <a:rPr lang="en-US" altLang="zh-CN" sz="1100" i="0" dirty="0">
                <a:effectLst/>
              </a:rPr>
              <a:t>”</a:t>
            </a:r>
            <a:r>
              <a:rPr lang="zh-CN" altLang="en-US" sz="1100" i="0" dirty="0">
                <a:effectLst/>
              </a:rPr>
              <a:t>。</a:t>
            </a:r>
            <a:endParaRPr lang="zh-CN" altLang="en-US" sz="1100" i="0" dirty="0">
              <a:effectLst/>
            </a:endParaRPr>
          </a:p>
        </p:txBody>
      </p:sp>
      <p:sp>
        <p:nvSpPr>
          <p:cNvPr id="5" name="角丸四角形 7"/>
          <p:cNvSpPr/>
          <p:nvPr/>
        </p:nvSpPr>
        <p:spPr>
          <a:xfrm>
            <a:off x="3200989" y="1380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2" name="角丸四角形 7"/>
          <p:cNvSpPr/>
          <p:nvPr/>
        </p:nvSpPr>
        <p:spPr>
          <a:xfrm>
            <a:off x="2712039" y="546249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sp>
        <p:nvSpPr>
          <p:cNvPr id="3" name="テキスト ボックス 6"/>
          <p:cNvSpPr txBox="1"/>
          <p:nvPr/>
        </p:nvSpPr>
        <p:spPr>
          <a:xfrm>
            <a:off x="0" y="5732780"/>
            <a:ext cx="6821170" cy="381508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日本设计株式会社代表。</a:t>
            </a:r>
            <a:r>
              <a:rPr lang="en-US" altLang="zh-CN" sz="1100" i="0" dirty="0">
                <a:effectLst/>
              </a:rPr>
              <a:t>1986</a:t>
            </a:r>
            <a:r>
              <a:rPr lang="zh-CN" altLang="en-US" sz="1100" i="0" dirty="0">
                <a:effectLst/>
              </a:rPr>
              <a:t>年出生于东京都。</a:t>
            </a:r>
            <a:endParaRPr lang="zh-CN" altLang="en-US" sz="1100" i="0" dirty="0">
              <a:effectLst/>
            </a:endParaRPr>
          </a:p>
          <a:p>
            <a:endParaRPr lang="en-US" altLang="zh-CN" sz="1100" i="0" dirty="0">
              <a:effectLst/>
            </a:endParaRPr>
          </a:p>
          <a:p>
            <a:r>
              <a:rPr lang="zh-CN" altLang="en-US" sz="1100" i="0" dirty="0">
                <a:effectLst/>
              </a:rPr>
              <a:t>高中时期开始在麦当劳打工，后进入武藏野美术大学造型学部建筑学科学习，但中途退学，随后进入日本大型综合建设公司</a:t>
            </a:r>
            <a:r>
              <a:rPr lang="en-US" altLang="zh-CN" sz="1100" i="0" dirty="0">
                <a:effectLst/>
              </a:rPr>
              <a:t>“</a:t>
            </a:r>
            <a:r>
              <a:rPr lang="zh-CN" altLang="en-US" sz="1100" i="0" dirty="0">
                <a:effectLst/>
              </a:rPr>
              <a:t>大成建设</a:t>
            </a:r>
            <a:r>
              <a:rPr lang="en-US" altLang="zh-CN" sz="1100" i="0" dirty="0">
                <a:effectLst/>
              </a:rPr>
              <a:t>”</a:t>
            </a:r>
            <a:r>
              <a:rPr lang="zh-CN" altLang="en-US" sz="1100" i="0" dirty="0">
                <a:effectLst/>
              </a:rPr>
              <a:t>工作。在职期间经历了每月高达</a:t>
            </a:r>
            <a:r>
              <a:rPr lang="en-US" altLang="zh-CN" sz="1100" i="0" dirty="0">
                <a:effectLst/>
              </a:rPr>
              <a:t>450</a:t>
            </a:r>
            <a:r>
              <a:rPr lang="zh-CN" altLang="en-US" sz="1100" i="0" dirty="0">
                <a:effectLst/>
              </a:rPr>
              <a:t>小时的高强度工作，作为多个大型项目的现场负责人，取得了卓越成绩。</a:t>
            </a:r>
            <a:endParaRPr lang="zh-CN" altLang="en-US" sz="1100" i="0" dirty="0">
              <a:effectLst/>
            </a:endParaRPr>
          </a:p>
          <a:p>
            <a:endParaRPr lang="en-US" altLang="zh-CN" sz="1100" i="0" dirty="0">
              <a:effectLst/>
            </a:endParaRPr>
          </a:p>
          <a:p>
            <a:r>
              <a:rPr lang="zh-CN" altLang="en-US" sz="1100" i="0" dirty="0">
                <a:effectLst/>
              </a:rPr>
              <a:t>然而，他始终无法对自己的未来抱有希望，于是在</a:t>
            </a:r>
            <a:r>
              <a:rPr lang="en-US" altLang="zh-CN" sz="1100" i="0" dirty="0">
                <a:effectLst/>
              </a:rPr>
              <a:t>25</a:t>
            </a:r>
            <a:r>
              <a:rPr lang="zh-CN" altLang="en-US" sz="1100" i="0" dirty="0">
                <a:effectLst/>
              </a:rPr>
              <a:t>岁时辞职。之后通过自学设计，以设计师身份创业。由于他从小便秉持着</a:t>
            </a:r>
            <a:r>
              <a:rPr lang="en-US" altLang="zh-CN" sz="1100" i="0" dirty="0">
                <a:effectLst/>
              </a:rPr>
              <a:t>“</a:t>
            </a:r>
            <a:r>
              <a:rPr lang="zh-CN" altLang="en-US" sz="1100" i="0" dirty="0">
                <a:effectLst/>
              </a:rPr>
              <a:t>比起自己考</a:t>
            </a:r>
            <a:r>
              <a:rPr lang="en-US" altLang="zh-CN" sz="1100" i="0" dirty="0">
                <a:effectLst/>
              </a:rPr>
              <a:t>100</a:t>
            </a:r>
            <a:r>
              <a:rPr lang="zh-CN" altLang="en-US" sz="1100" i="0" dirty="0">
                <a:effectLst/>
              </a:rPr>
              <a:t>分，更有趣的是让不擅长学习的同学考到</a:t>
            </a:r>
            <a:r>
              <a:rPr lang="en-US" altLang="zh-CN" sz="1100" i="0" dirty="0">
                <a:effectLst/>
              </a:rPr>
              <a:t>100</a:t>
            </a:r>
            <a:r>
              <a:rPr lang="zh-CN" altLang="en-US" sz="1100" i="0" dirty="0">
                <a:effectLst/>
              </a:rPr>
              <a:t>分</a:t>
            </a:r>
            <a:r>
              <a:rPr lang="en-US" altLang="zh-CN" sz="1100" i="0" dirty="0">
                <a:effectLst/>
              </a:rPr>
              <a:t>”</a:t>
            </a:r>
            <a:r>
              <a:rPr lang="zh-CN" altLang="en-US" sz="1100" i="0" dirty="0">
                <a:effectLst/>
              </a:rPr>
              <a:t>的理念，坚持以客户为中心，因此迅速获得口碑。创业仅半年，月收入便达到</a:t>
            </a:r>
            <a:r>
              <a:rPr lang="en-US" altLang="zh-CN" sz="1100" i="0" dirty="0">
                <a:effectLst/>
              </a:rPr>
              <a:t>150</a:t>
            </a:r>
            <a:r>
              <a:rPr lang="zh-CN" altLang="en-US" sz="1100" i="0" dirty="0">
                <a:effectLst/>
              </a:rPr>
              <a:t>万日元。</a:t>
            </a:r>
            <a:endParaRPr lang="zh-CN" altLang="en-US" sz="1100" i="0" dirty="0">
              <a:effectLst/>
            </a:endParaRPr>
          </a:p>
          <a:p>
            <a:endParaRPr lang="en-US" altLang="zh-CN" sz="1100" i="0" dirty="0">
              <a:effectLst/>
            </a:endParaRPr>
          </a:p>
          <a:p>
            <a:r>
              <a:rPr lang="zh-CN" altLang="en-US" sz="1100" i="0" dirty="0">
                <a:effectLst/>
              </a:rPr>
              <a:t>凭借</a:t>
            </a:r>
            <a:r>
              <a:rPr lang="en-US" altLang="zh-CN" sz="1100" i="0" dirty="0">
                <a:effectLst/>
              </a:rPr>
              <a:t>IT</a:t>
            </a:r>
            <a:r>
              <a:rPr lang="zh-CN" altLang="en-US" sz="1100" i="0" dirty="0">
                <a:effectLst/>
              </a:rPr>
              <a:t>、销售、营销、网页设计等约</a:t>
            </a:r>
            <a:r>
              <a:rPr lang="en-US" altLang="zh-CN" sz="1100" i="0" dirty="0">
                <a:effectLst/>
              </a:rPr>
              <a:t>30</a:t>
            </a:r>
            <a:r>
              <a:rPr lang="zh-CN" altLang="en-US" sz="1100" i="0" dirty="0">
                <a:effectLst/>
              </a:rPr>
              <a:t>个领域的经验，他作为自由职业者，最高月营业额曾突破</a:t>
            </a:r>
            <a:r>
              <a:rPr lang="en-US" altLang="zh-CN" sz="1100" i="0" dirty="0">
                <a:effectLst/>
              </a:rPr>
              <a:t>2000</a:t>
            </a:r>
            <a:r>
              <a:rPr lang="zh-CN" altLang="en-US" sz="1100" i="0" dirty="0">
                <a:effectLst/>
              </a:rPr>
              <a:t>万日元。</a:t>
            </a:r>
            <a:endParaRPr lang="zh-CN" altLang="en-US" sz="1100" i="0" dirty="0">
              <a:effectLst/>
            </a:endParaRPr>
          </a:p>
          <a:p>
            <a:endParaRPr lang="en-US" altLang="zh-CN" sz="1100" i="0" dirty="0">
              <a:effectLst/>
            </a:endParaRPr>
          </a:p>
          <a:p>
            <a:r>
              <a:rPr lang="en-US" altLang="zh-CN" sz="1100" i="0" dirty="0">
                <a:effectLst/>
              </a:rPr>
              <a:t>2013</a:t>
            </a:r>
            <a:r>
              <a:rPr lang="zh-CN" altLang="en-US" sz="1100" i="0" dirty="0">
                <a:effectLst/>
              </a:rPr>
              <a:t>年，他创立日本设计株式会社，并以</a:t>
            </a:r>
            <a:r>
              <a:rPr lang="en-US" altLang="zh-CN" sz="1100" i="0" dirty="0">
                <a:effectLst/>
              </a:rPr>
              <a:t>“</a:t>
            </a:r>
            <a:r>
              <a:rPr lang="zh-CN" altLang="en-US" sz="1100" i="0" dirty="0">
                <a:effectLst/>
              </a:rPr>
              <a:t>改变日本教育</a:t>
            </a:r>
            <a:r>
              <a:rPr lang="en-US" altLang="zh-CN" sz="1100" i="0" dirty="0">
                <a:effectLst/>
              </a:rPr>
              <a:t>”</a:t>
            </a:r>
            <a:r>
              <a:rPr lang="zh-CN" altLang="en-US" sz="1100" i="0" dirty="0">
                <a:effectLst/>
              </a:rPr>
              <a:t>为使命，开办了线上设计学校。至今累计学员已超过</a:t>
            </a:r>
            <a:r>
              <a:rPr lang="en-US" altLang="zh-CN" sz="1100" i="0" dirty="0">
                <a:effectLst/>
              </a:rPr>
              <a:t>5</a:t>
            </a:r>
            <a:r>
              <a:rPr lang="zh-CN" altLang="en-US" sz="1100" i="0" dirty="0">
                <a:effectLst/>
              </a:rPr>
              <a:t>万人，培养出大量成功创业者与具备实战能力的自由职业者。</a:t>
            </a:r>
            <a:endParaRPr lang="zh-CN" altLang="en-US" sz="1100" i="0" dirty="0">
              <a:effectLst/>
            </a:endParaRPr>
          </a:p>
          <a:p>
            <a:endParaRPr lang="en-US" altLang="zh-CN" sz="1100" i="0" dirty="0">
              <a:effectLst/>
            </a:endParaRPr>
          </a:p>
          <a:p>
            <a:r>
              <a:rPr lang="zh-CN" altLang="en-US" sz="1100" i="0" dirty="0">
                <a:effectLst/>
              </a:rPr>
              <a:t>其著作（含监修作品）包括《为什么能在</a:t>
            </a:r>
            <a:r>
              <a:rPr lang="en-US" altLang="zh-CN" sz="1100" i="0" dirty="0">
                <a:effectLst/>
              </a:rPr>
              <a:t>3</a:t>
            </a:r>
            <a:r>
              <a:rPr lang="zh-CN" altLang="en-US" sz="1100" i="0" dirty="0">
                <a:effectLst/>
              </a:rPr>
              <a:t>分钟内卖出去？》（钻石社）、《【决定版】自由职业商业大全》（</a:t>
            </a:r>
            <a:r>
              <a:rPr lang="en-US" altLang="zh-CN" sz="1100" i="0" dirty="0">
                <a:effectLst/>
              </a:rPr>
              <a:t>KADOKAWA</a:t>
            </a:r>
            <a:r>
              <a:rPr lang="zh-CN" altLang="en-US" sz="1100" i="0" dirty="0">
                <a:effectLst/>
              </a:rPr>
              <a:t>）、《只看就能提升设计感的书》（</a:t>
            </a:r>
            <a:r>
              <a:rPr lang="en-US" altLang="zh-CN" sz="1100" i="0" dirty="0">
                <a:effectLst/>
              </a:rPr>
              <a:t>SB Creative</a:t>
            </a:r>
            <a:r>
              <a:rPr lang="zh-CN" altLang="en-US" sz="1100" i="0" dirty="0">
                <a:effectLst/>
              </a:rPr>
              <a:t>）等。</a:t>
            </a:r>
            <a:endParaRPr lang="zh-CN" altLang="en-US" sz="1100" i="0" dirty="0">
              <a:effectLst/>
            </a:endParaRPr>
          </a:p>
          <a:p>
            <a:endParaRPr lang="en-US" altLang="zh-CN" sz="1100" i="0" dirty="0">
              <a:effectLst/>
            </a:endParaRPr>
          </a:p>
          <a:p>
            <a:r>
              <a:rPr lang="zh-CN" altLang="en-US" sz="1100" i="0" dirty="0">
                <a:effectLst/>
              </a:rPr>
              <a:t>此外，他还曾出演</a:t>
            </a:r>
            <a:r>
              <a:rPr lang="en-US" altLang="zh-CN" sz="1100" i="0" dirty="0">
                <a:effectLst/>
              </a:rPr>
              <a:t>TBS</a:t>
            </a:r>
            <a:r>
              <a:rPr lang="zh-CN" altLang="en-US" sz="1100" i="0" dirty="0">
                <a:effectLst/>
              </a:rPr>
              <a:t>、东京电视台、</a:t>
            </a:r>
            <a:r>
              <a:rPr lang="en-US" altLang="zh-CN" sz="1100" i="0" dirty="0">
                <a:effectLst/>
              </a:rPr>
              <a:t>TOKYO MX</a:t>
            </a:r>
            <a:r>
              <a:rPr lang="zh-CN" altLang="en-US" sz="1100" i="0" dirty="0">
                <a:effectLst/>
              </a:rPr>
              <a:t>等多家媒体节目。</a:t>
            </a:r>
            <a:endParaRPr lang="zh-CN" altLang="en-US" sz="1100" i="0" dirty="0">
              <a:effectLst/>
            </a:endParaRPr>
          </a:p>
          <a:p>
            <a:endParaRPr lang="en-US" altLang="zh-CN" sz="1100" i="0" dirty="0">
              <a:effectLst/>
            </a:endParaRPr>
          </a:p>
          <a:p>
            <a:r>
              <a:rPr lang="zh-CN" altLang="en-US" sz="1100" i="0" dirty="0">
                <a:effectLst/>
              </a:rPr>
              <a:t>他的座右铭，是基于自身人生经历与价值观总结出的一句话：</a:t>
            </a:r>
            <a:endParaRPr lang="zh-CN" altLang="en-US" sz="1100" i="0" dirty="0">
              <a:effectLst/>
            </a:endParaRPr>
          </a:p>
          <a:p>
            <a:r>
              <a:rPr lang="en-US" altLang="zh-CN" sz="1100" i="0" dirty="0">
                <a:effectLst/>
              </a:rPr>
              <a:t>“</a:t>
            </a:r>
            <a:r>
              <a:rPr lang="zh-CN" altLang="en-US" sz="1100" i="0" dirty="0">
                <a:effectLst/>
              </a:rPr>
              <a:t>人，因身边的人而成长为真正的人。</a:t>
            </a:r>
            <a:r>
              <a:rPr lang="en-US" altLang="zh-CN" sz="1100" i="0" dirty="0">
                <a:effectLst/>
              </a:rPr>
              <a:t>”</a:t>
            </a:r>
            <a:endParaRPr lang="en-US" altLang="zh-CN" sz="1100" i="0" dirty="0">
              <a:effectLst/>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科学的根拠</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基</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づく</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　最高</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睡眠空間</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978-4-7612-7880-9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田口里奈</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405890"/>
            <a:ext cx="6821170" cy="81705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50" i="0" dirty="0">
                <a:effectLst/>
              </a:rPr>
              <a:t>科学睡眠空间。睡不好，不是你的错：</a:t>
            </a:r>
            <a:r>
              <a:rPr lang="en-US" altLang="zh-CN" sz="1050" i="0" dirty="0">
                <a:effectLst/>
              </a:rPr>
              <a:t>99%</a:t>
            </a:r>
            <a:r>
              <a:rPr lang="zh-CN" altLang="en-US" sz="1050" i="0" dirty="0">
                <a:effectLst/>
              </a:rPr>
              <a:t>的人都忽略了卧室里的睡眠真相。你的卧室，正在偷偷毁掉你的睡眠。从卧室开始自愈：科学打造高质量睡眠空间</a:t>
            </a:r>
            <a:endParaRPr lang="zh-CN" altLang="en-US" sz="1050" i="0" dirty="0">
              <a:effectLst/>
            </a:endParaRPr>
          </a:p>
          <a:p>
            <a:endParaRPr lang="zh-CN" altLang="en-US" sz="1050" i="0" dirty="0">
              <a:effectLst/>
            </a:endParaRPr>
          </a:p>
          <a:p>
            <a:r>
              <a:rPr lang="zh-CN" altLang="en-US" sz="1050" i="0" dirty="0">
                <a:effectLst/>
              </a:rPr>
              <a:t>本书是一部以科学研究为基础，探讨</a:t>
            </a:r>
            <a:r>
              <a:rPr lang="en-US" altLang="zh-CN" sz="1050" i="0" dirty="0">
                <a:effectLst/>
              </a:rPr>
              <a:t>“</a:t>
            </a:r>
            <a:r>
              <a:rPr lang="zh-CN" altLang="en-US" sz="1050" i="0" dirty="0">
                <a:effectLst/>
              </a:rPr>
              <a:t>如何通过空间与室内环境改善睡眠</a:t>
            </a:r>
            <a:r>
              <a:rPr lang="en-US" altLang="zh-CN" sz="1050" i="0" dirty="0">
                <a:effectLst/>
              </a:rPr>
              <a:t>”</a:t>
            </a:r>
            <a:r>
              <a:rPr lang="zh-CN" altLang="en-US" sz="1050" i="0" dirty="0">
                <a:effectLst/>
              </a:rPr>
              <a:t>的生活健康类作品。作者田口里奈兼具药剂师、睡眠健康指导师与室内设计协调师的背景，因此本书并非停留在感性的</a:t>
            </a:r>
            <a:r>
              <a:rPr lang="en-US" altLang="zh-CN" sz="1050" i="0" dirty="0">
                <a:effectLst/>
              </a:rPr>
              <a:t>“</a:t>
            </a:r>
            <a:r>
              <a:rPr lang="zh-CN" altLang="en-US" sz="1050" i="0" dirty="0">
                <a:effectLst/>
              </a:rPr>
              <a:t>居家美学</a:t>
            </a:r>
            <a:r>
              <a:rPr lang="en-US" altLang="zh-CN" sz="1050" i="0" dirty="0">
                <a:effectLst/>
              </a:rPr>
              <a:t>”</a:t>
            </a:r>
            <a:r>
              <a:rPr lang="zh-CN" altLang="en-US" sz="1050" i="0" dirty="0">
                <a:effectLst/>
              </a:rPr>
              <a:t>层面，而是从医学、生理学、环境心理学等角度出发，说明人们每天生活的空间，如何在不知不觉中影响睡眠质量、情绪状态以及白天的工作表现。</a:t>
            </a:r>
            <a:endParaRPr lang="zh-CN" altLang="en-US" sz="1050" i="0" dirty="0">
              <a:effectLst/>
            </a:endParaRPr>
          </a:p>
          <a:p>
            <a:endParaRPr lang="en-US" altLang="zh-CN" sz="1050" i="0" dirty="0">
              <a:effectLst/>
            </a:endParaRPr>
          </a:p>
          <a:p>
            <a:r>
              <a:rPr lang="zh-CN" altLang="en-US" sz="1050" i="0" dirty="0">
                <a:effectLst/>
              </a:rPr>
              <a:t>作者指出，现代人虽然不断尝试改善睡眠，例如服用保健品、使用助眠产品、调整饮食习惯或睡前仪式，但很多人依旧觉得效果有限，甚至难以长期坚持。问题的根源，可能并不在个人意志，而在于每天所处的</a:t>
            </a:r>
            <a:r>
              <a:rPr lang="en-US" altLang="zh-CN" sz="1050" i="0" dirty="0">
                <a:effectLst/>
              </a:rPr>
              <a:t>“</a:t>
            </a:r>
            <a:r>
              <a:rPr lang="zh-CN" altLang="en-US" sz="1050" i="0" dirty="0">
                <a:effectLst/>
              </a:rPr>
              <a:t>空间环境</a:t>
            </a:r>
            <a:r>
              <a:rPr lang="en-US" altLang="zh-CN" sz="1050" i="0" dirty="0">
                <a:effectLst/>
              </a:rPr>
              <a:t>”</a:t>
            </a:r>
            <a:r>
              <a:rPr lang="zh-CN" altLang="en-US" sz="1050" i="0" dirty="0">
                <a:effectLst/>
              </a:rPr>
              <a:t>。尤其是在居家办公普及之后，人们长时间待在室内，工作与休息的边界逐渐模糊，身体难以建立明确的</a:t>
            </a:r>
            <a:r>
              <a:rPr lang="en-US" altLang="zh-CN" sz="1050" i="0" dirty="0">
                <a:effectLst/>
              </a:rPr>
              <a:t>“</a:t>
            </a:r>
            <a:r>
              <a:rPr lang="zh-CN" altLang="en-US" sz="1050" i="0" dirty="0">
                <a:effectLst/>
              </a:rPr>
              <a:t>开关机制</a:t>
            </a:r>
            <a:r>
              <a:rPr lang="en-US" altLang="zh-CN" sz="1050" i="0" dirty="0">
                <a:effectLst/>
              </a:rPr>
              <a:t>”</a:t>
            </a:r>
            <a:r>
              <a:rPr lang="zh-CN" altLang="en-US" sz="1050" i="0" dirty="0">
                <a:effectLst/>
              </a:rPr>
              <a:t>，结果导致生理时钟紊乱、自律神经失衡，进一步造成失眠、疲惫、焦虑与注意力下降等问题。</a:t>
            </a:r>
            <a:endParaRPr lang="zh-CN" altLang="en-US" sz="1050" i="0" dirty="0">
              <a:effectLst/>
            </a:endParaRPr>
          </a:p>
          <a:p>
            <a:endParaRPr lang="en-US" altLang="zh-CN" sz="1050" i="0" dirty="0">
              <a:effectLst/>
            </a:endParaRPr>
          </a:p>
          <a:p>
            <a:r>
              <a:rPr lang="zh-CN" altLang="en-US" sz="1050" i="0" dirty="0">
                <a:effectLst/>
              </a:rPr>
              <a:t>本书首先分析了现代室内生活对睡眠的隐性伤害。作者认为，长期缺乏自然光照，会让人体难以正确感知昼夜节律。许多人早晨醒来后接触不到充足阳光，白天又一直待在人工照明环境中，导致大脑无法有效切换清醒与休息状态。此外，人们常常忽视室温、湿度、噪音等环境因素的影响，以为只是</a:t>
            </a:r>
            <a:r>
              <a:rPr lang="en-US" altLang="zh-CN" sz="1050" i="0" dirty="0">
                <a:effectLst/>
              </a:rPr>
              <a:t>“</a:t>
            </a:r>
            <a:r>
              <a:rPr lang="zh-CN" altLang="en-US" sz="1050" i="0" dirty="0">
                <a:effectLst/>
              </a:rPr>
              <a:t>有点不舒服</a:t>
            </a:r>
            <a:r>
              <a:rPr lang="en-US" altLang="zh-CN" sz="1050" i="0" dirty="0">
                <a:effectLst/>
              </a:rPr>
              <a:t>”</a:t>
            </a:r>
            <a:r>
              <a:rPr lang="zh-CN" altLang="en-US" sz="1050" i="0" dirty="0">
                <a:effectLst/>
              </a:rPr>
              <a:t>，实际上这些刺激会持续给身体带来压力。尤其是晚上仍处在明亮工作空间中的人，即使停止工作，大脑也会误以为</a:t>
            </a:r>
            <a:r>
              <a:rPr lang="en-US" altLang="zh-CN" sz="1050" i="0" dirty="0">
                <a:effectLst/>
              </a:rPr>
              <a:t>“</a:t>
            </a:r>
            <a:r>
              <a:rPr lang="zh-CN" altLang="en-US" sz="1050" i="0" dirty="0">
                <a:effectLst/>
              </a:rPr>
              <a:t>白天尚未结束</a:t>
            </a:r>
            <a:r>
              <a:rPr lang="en-US" altLang="zh-CN" sz="1050" i="0" dirty="0">
                <a:effectLst/>
              </a:rPr>
              <a:t>”</a:t>
            </a:r>
            <a:r>
              <a:rPr lang="zh-CN" altLang="en-US" sz="1050" i="0" dirty="0">
                <a:effectLst/>
              </a:rPr>
              <a:t>，从而难以进入深层睡眠。</a:t>
            </a:r>
            <a:endParaRPr lang="zh-CN" altLang="en-US" sz="1050" i="0" dirty="0">
              <a:effectLst/>
            </a:endParaRPr>
          </a:p>
          <a:p>
            <a:endParaRPr lang="en-US" altLang="zh-CN" sz="1050" i="0" dirty="0">
              <a:effectLst/>
            </a:endParaRPr>
          </a:p>
          <a:p>
            <a:r>
              <a:rPr lang="zh-CN" altLang="en-US" sz="1050" i="0" dirty="0">
                <a:effectLst/>
              </a:rPr>
              <a:t>围绕这一问题，作者提出，真正有效的睡眠改善，应从</a:t>
            </a:r>
            <a:r>
              <a:rPr lang="en-US" altLang="zh-CN" sz="1050" i="0" dirty="0">
                <a:effectLst/>
              </a:rPr>
              <a:t>“</a:t>
            </a:r>
            <a:r>
              <a:rPr lang="zh-CN" altLang="en-US" sz="1050" i="0" dirty="0">
                <a:effectLst/>
              </a:rPr>
              <a:t>空间设计</a:t>
            </a:r>
            <a:r>
              <a:rPr lang="en-US" altLang="zh-CN" sz="1050" i="0" dirty="0">
                <a:effectLst/>
              </a:rPr>
              <a:t>”</a:t>
            </a:r>
            <a:r>
              <a:rPr lang="zh-CN" altLang="en-US" sz="1050" i="0" dirty="0">
                <a:effectLst/>
              </a:rPr>
              <a:t>开始。其中最重要的元素之一便是</a:t>
            </a:r>
            <a:r>
              <a:rPr lang="en-US" altLang="zh-CN" sz="1050" i="0" dirty="0">
                <a:effectLst/>
              </a:rPr>
              <a:t>“</a:t>
            </a:r>
            <a:r>
              <a:rPr lang="zh-CN" altLang="en-US" sz="1050" i="0" dirty="0">
                <a:effectLst/>
              </a:rPr>
              <a:t>光</a:t>
            </a:r>
            <a:r>
              <a:rPr lang="en-US" altLang="zh-CN" sz="1050" i="0" dirty="0">
                <a:effectLst/>
              </a:rPr>
              <a:t>”</a:t>
            </a:r>
            <a:r>
              <a:rPr lang="zh-CN" altLang="en-US" sz="1050" i="0" dirty="0">
                <a:effectLst/>
              </a:rPr>
              <a:t>。书中强调，比起人们常谈的蓝光问题，更关键的是整体照明环境。不同时间段需要不同亮度与色温的灯光：清晨应尽量接触接近自然日光的明亮光线，以帮助身体启动；夜晚则要逐渐转换成偏暖、类似夕阳色调的灯光，让神经系统进入放松状态。作者还特别提到，间接照明、落地灯以及低亮度脚灯等设计，不仅能营造舒适感，也能降低夜间突然强光对身体的刺激。甚至连睡眠时残留的灯光，都可能影响肥胖风险与荷尔蒙分泌。</a:t>
            </a:r>
            <a:endParaRPr lang="zh-CN" altLang="en-US" sz="1050" i="0" dirty="0">
              <a:effectLst/>
            </a:endParaRPr>
          </a:p>
          <a:p>
            <a:endParaRPr lang="en-US" altLang="zh-CN" sz="1050" i="0" dirty="0">
              <a:effectLst/>
            </a:endParaRPr>
          </a:p>
          <a:p>
            <a:r>
              <a:rPr lang="zh-CN" altLang="en-US" sz="1050" i="0" dirty="0">
                <a:effectLst/>
              </a:rPr>
              <a:t>除了光线，本书也深入讨论了居家布局与生活节奏之间的关系。作者认为，许多人睡不好，并非单纯因为工作太忙，而是因为家中缺乏明确的</a:t>
            </a:r>
            <a:r>
              <a:rPr lang="en-US" altLang="zh-CN" sz="1050" i="0" dirty="0">
                <a:effectLst/>
              </a:rPr>
              <a:t>“</a:t>
            </a:r>
            <a:r>
              <a:rPr lang="zh-CN" altLang="en-US" sz="1050" i="0" dirty="0">
                <a:effectLst/>
              </a:rPr>
              <a:t>功能切换</a:t>
            </a:r>
            <a:r>
              <a:rPr lang="en-US" altLang="zh-CN" sz="1050" i="0" dirty="0">
                <a:effectLst/>
              </a:rPr>
              <a:t>”</a:t>
            </a:r>
            <a:r>
              <a:rPr lang="zh-CN" altLang="en-US" sz="1050" i="0" dirty="0">
                <a:effectLst/>
              </a:rPr>
              <a:t>。例如，把床同时当作办公、娱乐、午睡的空间，会削弱大脑对</a:t>
            </a:r>
            <a:r>
              <a:rPr lang="en-US" altLang="zh-CN" sz="1050" i="0" dirty="0">
                <a:effectLst/>
              </a:rPr>
              <a:t>“</a:t>
            </a:r>
            <a:r>
              <a:rPr lang="zh-CN" altLang="en-US" sz="1050" i="0" dirty="0">
                <a:effectLst/>
              </a:rPr>
              <a:t>床＝睡眠</a:t>
            </a:r>
            <a:r>
              <a:rPr lang="en-US" altLang="zh-CN" sz="1050" i="0" dirty="0">
                <a:effectLst/>
              </a:rPr>
              <a:t>”</a:t>
            </a:r>
            <a:r>
              <a:rPr lang="zh-CN" altLang="en-US" sz="1050" i="0" dirty="0">
                <a:effectLst/>
              </a:rPr>
              <a:t>的认知。作者建议，即便是小户型或单间住宅，也应该通过家具摆放、区域划分与动线设计，让工作区与休息区形成柔和区隔。她还提到，能够晒到阳光的工作空间，更容易提升专注力与夜间睡眠质量；适度站立办公、增加人与人的交流，以及保持室内整洁，也都会影响压力荷尔蒙与精神状态。</a:t>
            </a:r>
            <a:endParaRPr lang="zh-CN" altLang="en-US" sz="1050" i="0" dirty="0">
              <a:effectLst/>
            </a:endParaRPr>
          </a:p>
          <a:p>
            <a:endParaRPr lang="en-US" altLang="zh-CN" sz="1050" i="0" dirty="0">
              <a:effectLst/>
            </a:endParaRPr>
          </a:p>
          <a:p>
            <a:r>
              <a:rPr lang="zh-CN" altLang="en-US" sz="1050" i="0" dirty="0">
                <a:effectLst/>
              </a:rPr>
              <a:t>在色彩运用方面，本书强调，颜色不仅影响审美，更会影响情绪与神经系统。作者引用研究指出，不同卧室色调甚至可能造成睡眠时间上的明显差异。蓝色有助于稳定情绪与降低紧张感，绿色则能让人联想到自然环境，带来疗愈效果，而偏木质感的棕色与米色，则特别适合东方人的生活空间。相较于鲜艳刺激的高饱和色彩，柔和的粉彩色系更适合作为夜晚放松时的环境基调。</a:t>
            </a:r>
            <a:endParaRPr lang="zh-CN" altLang="en-US" sz="1050" i="0" dirty="0">
              <a:effectLst/>
            </a:endParaRPr>
          </a:p>
          <a:p>
            <a:endParaRPr lang="en-US" altLang="zh-CN" sz="1050" i="0" dirty="0">
              <a:effectLst/>
            </a:endParaRPr>
          </a:p>
          <a:p>
            <a:r>
              <a:rPr lang="zh-CN" altLang="en-US" sz="1050" i="0" dirty="0">
                <a:effectLst/>
              </a:rPr>
              <a:t>此外，作者还特别关注窗帘这一常被忽略的元素。她指出，人不仅受到室内环境影响，窗外景观同样会作用于情绪与健康。适当让晨光进入卧室，可以帮助身体自然醒来；而夜晚城市灯光过强时，则需要利用遮光窗帘阻断刺激。同时，窗帘还兼具隔热、保温、降噪与减少花粉侵入等功能，对维持舒适睡眠环境有重要意义。</a:t>
            </a:r>
            <a:endParaRPr lang="zh-CN" altLang="en-US" sz="1050" i="0" dirty="0">
              <a:effectLst/>
            </a:endParaRPr>
          </a:p>
          <a:p>
            <a:endParaRPr lang="en-US" altLang="zh-CN" sz="1050" i="0" dirty="0">
              <a:effectLst/>
            </a:endParaRPr>
          </a:p>
          <a:p>
            <a:r>
              <a:rPr lang="zh-CN" altLang="en-US" sz="1050" i="0" dirty="0">
                <a:effectLst/>
              </a:rPr>
              <a:t>在家具与装饰部分，作者进一步说明，人类天生会对</a:t>
            </a:r>
            <a:r>
              <a:rPr lang="en-US" altLang="zh-CN" sz="1050" i="0" dirty="0">
                <a:effectLst/>
              </a:rPr>
              <a:t>“</a:t>
            </a:r>
            <a:r>
              <a:rPr lang="zh-CN" altLang="en-US" sz="1050" i="0" dirty="0">
                <a:effectLst/>
              </a:rPr>
              <a:t>自然元素</a:t>
            </a:r>
            <a:r>
              <a:rPr lang="en-US" altLang="zh-CN" sz="1050" i="0" dirty="0">
                <a:effectLst/>
              </a:rPr>
              <a:t>”</a:t>
            </a:r>
            <a:r>
              <a:rPr lang="zh-CN" altLang="en-US" sz="1050" i="0" dirty="0">
                <a:effectLst/>
              </a:rPr>
              <a:t>产生安全感。无论是真实植物、木质家具，还是自然风景照片，都能降低压力与焦虑。艺术作品也不仅仅是装饰，而可能影响人的情绪恢复能力。甚至烛光、曲线型空间设计，以及对</a:t>
            </a:r>
            <a:r>
              <a:rPr lang="en-US" altLang="zh-CN" sz="1050" i="0" dirty="0">
                <a:effectLst/>
              </a:rPr>
              <a:t>“</a:t>
            </a:r>
            <a:r>
              <a:rPr lang="zh-CN" altLang="en-US" sz="1050" i="0" dirty="0">
                <a:effectLst/>
              </a:rPr>
              <a:t>自己居住空间的喜爱与归属感</a:t>
            </a:r>
            <a:r>
              <a:rPr lang="en-US" altLang="zh-CN" sz="1050" i="0" dirty="0">
                <a:effectLst/>
              </a:rPr>
              <a:t>”</a:t>
            </a:r>
            <a:r>
              <a:rPr lang="zh-CN" altLang="en-US" sz="1050" i="0" dirty="0">
                <a:effectLst/>
              </a:rPr>
              <a:t>，都会让人的心理更加稳定，从而提升睡眠品质。</a:t>
            </a:r>
            <a:endParaRPr lang="zh-CN" altLang="en-US" sz="1050" i="0" dirty="0">
              <a:effectLst/>
            </a:endParaRPr>
          </a:p>
          <a:p>
            <a:endParaRPr lang="en-US" altLang="zh-CN" sz="1050" i="0" dirty="0">
              <a:effectLst/>
            </a:endParaRPr>
          </a:p>
          <a:p>
            <a:r>
              <a:rPr lang="zh-CN" altLang="en-US" sz="1050" i="0" dirty="0">
                <a:effectLst/>
              </a:rPr>
              <a:t>本书最后还结合单人、双人及家庭住宅等不同居住情境，提出可立即实践的理想布局方案。作者不断强调，改善睡眠并不意味着必须花大钱重新装修，也不需要依赖复杂的助眠技巧。哪怕只是调整灯光颜色、更换窗帘、移动家具位置，或增加一点自然元素，都可能让身体逐渐恢复规律节奏。</a:t>
            </a:r>
            <a:endParaRPr lang="zh-CN" altLang="en-US" sz="1050" i="0" dirty="0">
              <a:effectLst/>
            </a:endParaRPr>
          </a:p>
          <a:p>
            <a:endParaRPr lang="en-US" altLang="zh-CN" sz="1050" i="0" dirty="0">
              <a:effectLst/>
            </a:endParaRPr>
          </a:p>
          <a:p>
            <a:r>
              <a:rPr lang="zh-CN" sz="1050" i="0" dirty="0">
                <a:effectLst/>
              </a:rPr>
              <a:t>本书</a:t>
            </a:r>
            <a:r>
              <a:rPr lang="zh-CN" altLang="en-US" sz="1050" i="0" dirty="0">
                <a:effectLst/>
              </a:rPr>
              <a:t>最大的特点，在于它把</a:t>
            </a:r>
            <a:r>
              <a:rPr lang="en-US" altLang="zh-CN" sz="1050" i="0" dirty="0">
                <a:effectLst/>
              </a:rPr>
              <a:t>“</a:t>
            </a:r>
            <a:r>
              <a:rPr lang="zh-CN" altLang="en-US" sz="1050" i="0" dirty="0">
                <a:effectLst/>
              </a:rPr>
              <a:t>睡眠</a:t>
            </a:r>
            <a:r>
              <a:rPr lang="en-US" altLang="zh-CN" sz="1050" i="0" dirty="0">
                <a:effectLst/>
              </a:rPr>
              <a:t>”</a:t>
            </a:r>
            <a:r>
              <a:rPr lang="zh-CN" altLang="en-US" sz="1050" i="0" dirty="0">
                <a:effectLst/>
              </a:rPr>
              <a:t>从单纯的医学问题，扩展为一种与生活空间深度相关的日常体验。它提醒读者：好的空间会改变睡眠，而好的睡眠，也会重新塑造一个人的健康、情绪与人生状态。</a:t>
            </a:r>
            <a:endParaRPr lang="zh-CN" altLang="en-US" sz="1050" i="0" dirty="0">
              <a:effectLst/>
            </a:endParaRPr>
          </a:p>
        </p:txBody>
      </p:sp>
      <p:pic>
        <p:nvPicPr>
          <p:cNvPr id="4" name="图片 3"/>
          <p:cNvPicPr>
            <a:picLocks noChangeAspect="1"/>
          </p:cNvPicPr>
          <p:nvPr/>
        </p:nvPicPr>
        <p:blipFill>
          <a:blip r:embed="rId1"/>
          <a:stretch>
            <a:fillRect/>
          </a:stretch>
        </p:blipFill>
        <p:spPr>
          <a:xfrm>
            <a:off x="445135" y="194310"/>
            <a:ext cx="774065" cy="1123950"/>
          </a:xfrm>
          <a:prstGeom prst="rect">
            <a:avLst/>
          </a:prstGeom>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科学的根拠</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基</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づく</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　最高</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睡眠空間</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978-4-7612-7880-9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田口里奈</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405890"/>
            <a:ext cx="6821170" cy="7539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很多人早上一醒来，第一件事就是打开房间里的灯。照明已经成为现代生活中不可或缺的一部分。</a:t>
            </a:r>
            <a:endParaRPr lang="zh-CN" altLang="en-US" sz="1100" i="0" dirty="0">
              <a:effectLst/>
            </a:endParaRPr>
          </a:p>
          <a:p>
            <a:endParaRPr lang="en-US" altLang="zh-CN" sz="1100" i="0" dirty="0">
              <a:effectLst/>
            </a:endParaRPr>
          </a:p>
          <a:p>
            <a:r>
              <a:rPr lang="zh-CN" altLang="en-US" sz="1100" i="0" dirty="0">
                <a:effectLst/>
              </a:rPr>
              <a:t>不过，你平时是以什么标准来选择灯光颜色的呢？</a:t>
            </a:r>
            <a:endParaRPr lang="zh-CN" altLang="en-US" sz="1100" i="0" dirty="0">
              <a:effectLst/>
            </a:endParaRPr>
          </a:p>
          <a:p>
            <a:endParaRPr lang="en-US" altLang="zh-CN" sz="1100" i="0" dirty="0">
              <a:effectLst/>
            </a:endParaRPr>
          </a:p>
          <a:p>
            <a:r>
              <a:rPr lang="zh-CN" altLang="en-US" sz="1100" i="0" dirty="0">
                <a:effectLst/>
              </a:rPr>
              <a:t>市面上的灯泡和吸顶灯，大致可以分为以下几种颜色：</a:t>
            </a:r>
            <a:endParaRPr lang="zh-CN" altLang="en-US" sz="1100" i="0" dirty="0">
              <a:effectLst/>
            </a:endParaRPr>
          </a:p>
          <a:p>
            <a:endParaRPr lang="en-US" altLang="zh-CN" sz="1100" i="0" dirty="0">
              <a:effectLst/>
            </a:endParaRPr>
          </a:p>
          <a:p>
            <a:r>
              <a:rPr lang="zh-CN" altLang="en-US" sz="1100" i="0" dirty="0">
                <a:effectLst/>
              </a:rPr>
              <a:t>电球色（约</a:t>
            </a:r>
            <a:r>
              <a:rPr lang="en-US" altLang="zh-CN" sz="1100" i="0" dirty="0">
                <a:effectLst/>
              </a:rPr>
              <a:t>2700K</a:t>
            </a:r>
            <a:r>
              <a:rPr lang="zh-CN" altLang="en-US" sz="1100" i="0" dirty="0">
                <a:effectLst/>
              </a:rPr>
              <a:t>）：带有橙色调、温暖柔和的光</a:t>
            </a:r>
            <a:endParaRPr lang="zh-CN" altLang="en-US" sz="1100" i="0" dirty="0">
              <a:effectLst/>
            </a:endParaRPr>
          </a:p>
          <a:p>
            <a:r>
              <a:rPr lang="zh-CN" altLang="en-US" sz="1100" i="0" dirty="0">
                <a:effectLst/>
              </a:rPr>
              <a:t>温白色（约</a:t>
            </a:r>
            <a:r>
              <a:rPr lang="en-US" altLang="zh-CN" sz="1100" i="0" dirty="0">
                <a:effectLst/>
              </a:rPr>
              <a:t>3500K</a:t>
            </a:r>
            <a:r>
              <a:rPr lang="zh-CN" altLang="en-US" sz="1100" i="0" dirty="0">
                <a:effectLst/>
              </a:rPr>
              <a:t>）：略带暖意的白色光</a:t>
            </a:r>
            <a:endParaRPr lang="zh-CN" altLang="en-US" sz="1100" i="0" dirty="0">
              <a:effectLst/>
            </a:endParaRPr>
          </a:p>
          <a:p>
            <a:r>
              <a:rPr lang="zh-CN" altLang="en-US" sz="1100" i="0" dirty="0">
                <a:effectLst/>
              </a:rPr>
              <a:t>昼白色（约</a:t>
            </a:r>
            <a:r>
              <a:rPr lang="en-US" altLang="zh-CN" sz="1100" i="0" dirty="0">
                <a:effectLst/>
              </a:rPr>
              <a:t>5000K</a:t>
            </a:r>
            <a:r>
              <a:rPr lang="zh-CN" altLang="en-US" sz="1100" i="0" dirty="0">
                <a:effectLst/>
              </a:rPr>
              <a:t>）：接近白天自然阳光的白色光</a:t>
            </a:r>
            <a:endParaRPr lang="zh-CN" altLang="en-US" sz="1100" i="0" dirty="0">
              <a:effectLst/>
            </a:endParaRPr>
          </a:p>
          <a:p>
            <a:r>
              <a:rPr lang="zh-CN" altLang="en-US" sz="1100" i="0" dirty="0">
                <a:effectLst/>
              </a:rPr>
              <a:t>昼光色（约</a:t>
            </a:r>
            <a:r>
              <a:rPr lang="en-US" altLang="zh-CN" sz="1100" i="0" dirty="0">
                <a:effectLst/>
              </a:rPr>
              <a:t>6500K</a:t>
            </a:r>
            <a:r>
              <a:rPr lang="zh-CN" altLang="en-US" sz="1100" i="0" dirty="0">
                <a:effectLst/>
              </a:rPr>
              <a:t>）：类似荧光灯的偏蓝白色光</a:t>
            </a:r>
            <a:endParaRPr lang="zh-CN" altLang="en-US" sz="1100" i="0" dirty="0">
              <a:effectLst/>
            </a:endParaRPr>
          </a:p>
          <a:p>
            <a:endParaRPr lang="en-US" altLang="zh-CN" sz="1100" i="0" dirty="0">
              <a:effectLst/>
            </a:endParaRPr>
          </a:p>
          <a:p>
            <a:r>
              <a:rPr lang="zh-CN" altLang="en-US" sz="1100" i="0" dirty="0">
                <a:effectLst/>
              </a:rPr>
              <a:t>光的颜色会以</a:t>
            </a:r>
            <a:r>
              <a:rPr lang="en-US" altLang="zh-CN" sz="1100" i="0" dirty="0">
                <a:effectLst/>
              </a:rPr>
              <a:t>“</a:t>
            </a:r>
            <a:r>
              <a:rPr lang="zh-CN" altLang="en-US" sz="1100" i="0" dirty="0">
                <a:effectLst/>
              </a:rPr>
              <a:t>色温（</a:t>
            </a:r>
            <a:r>
              <a:rPr lang="en-US" altLang="zh-CN" sz="1100" i="0" dirty="0">
                <a:effectLst/>
              </a:rPr>
              <a:t>Kelvin</a:t>
            </a:r>
            <a:r>
              <a:rPr lang="zh-CN" altLang="en-US" sz="1100" i="0" dirty="0">
                <a:effectLst/>
              </a:rPr>
              <a:t>，</a:t>
            </a:r>
            <a:r>
              <a:rPr lang="en-US" altLang="zh-CN" sz="1100" i="0" dirty="0">
                <a:effectLst/>
              </a:rPr>
              <a:t>K</a:t>
            </a:r>
            <a:r>
              <a:rPr lang="zh-CN" altLang="en-US" sz="1100" i="0" dirty="0">
                <a:effectLst/>
              </a:rPr>
              <a:t>）</a:t>
            </a:r>
            <a:r>
              <a:rPr lang="en-US" altLang="zh-CN" sz="1100" i="0" dirty="0">
                <a:effectLst/>
              </a:rPr>
              <a:t>”</a:t>
            </a:r>
            <a:r>
              <a:rPr lang="zh-CN" altLang="en-US" sz="1100" i="0" dirty="0">
                <a:effectLst/>
              </a:rPr>
              <a:t>来表示。数值越低，光线越偏橙黄；数值越高，则越偏蓝白。</a:t>
            </a:r>
            <a:endParaRPr lang="zh-CN" altLang="en-US" sz="1100" i="0" dirty="0">
              <a:effectLst/>
            </a:endParaRPr>
          </a:p>
          <a:p>
            <a:endParaRPr lang="en-US" altLang="zh-CN" sz="1100" i="0" dirty="0">
              <a:effectLst/>
            </a:endParaRPr>
          </a:p>
          <a:p>
            <a:r>
              <a:rPr lang="zh-CN" altLang="en-US" sz="1100" i="0" dirty="0">
                <a:effectLst/>
              </a:rPr>
              <a:t>如果你以前只是凭喜好挑选灯光，或者并没有特别在意灯光颜色，那么现在或许应该重新审视</a:t>
            </a:r>
            <a:r>
              <a:rPr lang="en-US" altLang="zh-CN" sz="1100" i="0" dirty="0">
                <a:effectLst/>
              </a:rPr>
              <a:t>“</a:t>
            </a:r>
            <a:r>
              <a:rPr lang="zh-CN" altLang="en-US" sz="1100" i="0" dirty="0">
                <a:effectLst/>
              </a:rPr>
              <a:t>照明选择</a:t>
            </a:r>
            <a:r>
              <a:rPr lang="en-US" altLang="zh-CN" sz="1100" i="0" dirty="0">
                <a:effectLst/>
              </a:rPr>
              <a:t>”</a:t>
            </a:r>
            <a:r>
              <a:rPr lang="zh-CN" altLang="en-US" sz="1100" i="0" dirty="0">
                <a:effectLst/>
              </a:rPr>
              <a:t>这件事。对睡眠来说，比起个人喜好，更重要的是根据时间段与生活方式来搭配合适的灯光。</a:t>
            </a:r>
            <a:endParaRPr lang="zh-CN" altLang="en-US" sz="1100" i="0" dirty="0">
              <a:effectLst/>
            </a:endParaRPr>
          </a:p>
          <a:p>
            <a:endParaRPr lang="en-US" altLang="zh-CN" sz="1100" i="0" dirty="0">
              <a:effectLst/>
            </a:endParaRPr>
          </a:p>
          <a:p>
            <a:r>
              <a:rPr lang="zh-CN" altLang="en-US" sz="1100" i="0" dirty="0">
                <a:effectLst/>
              </a:rPr>
              <a:t>首先，早晨活动的空间，建议选择</a:t>
            </a:r>
            <a:r>
              <a:rPr lang="en-US" altLang="zh-CN" sz="1100" i="0" dirty="0">
                <a:effectLst/>
              </a:rPr>
              <a:t>“</a:t>
            </a:r>
            <a:r>
              <a:rPr lang="zh-CN" altLang="en-US" sz="1100" i="0" dirty="0">
                <a:effectLst/>
              </a:rPr>
              <a:t>昼光色</a:t>
            </a:r>
            <a:r>
              <a:rPr lang="en-US" altLang="zh-CN" sz="1100" i="0" dirty="0">
                <a:effectLst/>
              </a:rPr>
              <a:t>”</a:t>
            </a:r>
            <a:r>
              <a:rPr lang="zh-CN" altLang="en-US" sz="1100" i="0" dirty="0">
                <a:effectLst/>
              </a:rPr>
              <a:t>或</a:t>
            </a:r>
            <a:r>
              <a:rPr lang="en-US" altLang="zh-CN" sz="1100" i="0" dirty="0">
                <a:effectLst/>
              </a:rPr>
              <a:t>“</a:t>
            </a:r>
            <a:r>
              <a:rPr lang="zh-CN" altLang="en-US" sz="1100" i="0" dirty="0">
                <a:effectLst/>
              </a:rPr>
              <a:t>昼白色</a:t>
            </a:r>
            <a:r>
              <a:rPr lang="en-US" altLang="zh-CN" sz="1100" i="0" dirty="0">
                <a:effectLst/>
              </a:rPr>
              <a:t>”</a:t>
            </a:r>
            <a:r>
              <a:rPr lang="zh-CN" altLang="en-US" sz="1100" i="0" dirty="0">
                <a:effectLst/>
              </a:rPr>
              <a:t>的照明。</a:t>
            </a:r>
            <a:endParaRPr lang="zh-CN" altLang="en-US" sz="1100" i="0" dirty="0">
              <a:effectLst/>
            </a:endParaRPr>
          </a:p>
          <a:p>
            <a:endParaRPr lang="en-US" altLang="zh-CN" sz="1100" i="0" dirty="0">
              <a:effectLst/>
            </a:endParaRPr>
          </a:p>
          <a:p>
            <a:r>
              <a:rPr lang="zh-CN" altLang="en-US" sz="1100" i="0" dirty="0">
                <a:effectLst/>
              </a:rPr>
              <a:t>有研究比较了人在早晨一小时内分别接受昼光色（</a:t>
            </a:r>
            <a:r>
              <a:rPr lang="en-US" altLang="zh-CN" sz="1100" i="0" dirty="0">
                <a:effectLst/>
              </a:rPr>
              <a:t>6500K</a:t>
            </a:r>
            <a:r>
              <a:rPr lang="zh-CN" altLang="en-US" sz="1100" i="0" dirty="0">
                <a:effectLst/>
              </a:rPr>
              <a:t>）与温白色（</a:t>
            </a:r>
            <a:r>
              <a:rPr lang="en-US" altLang="zh-CN" sz="1100" i="0" dirty="0">
                <a:effectLst/>
              </a:rPr>
              <a:t>3500K</a:t>
            </a:r>
            <a:r>
              <a:rPr lang="zh-CN" altLang="en-US" sz="1100" i="0" dirty="0">
                <a:effectLst/>
              </a:rPr>
              <a:t>）照射后的变化，结果发现：接受昼光色照射的人，体内褪黑素的分泌会明显下降。</a:t>
            </a:r>
            <a:endParaRPr lang="zh-CN" altLang="en-US" sz="1100" i="0" dirty="0">
              <a:effectLst/>
            </a:endParaRPr>
          </a:p>
          <a:p>
            <a:endParaRPr lang="en-US" altLang="zh-CN" sz="1100" i="0" dirty="0">
              <a:effectLst/>
            </a:endParaRPr>
          </a:p>
          <a:p>
            <a:r>
              <a:rPr lang="zh-CN" altLang="en-US" sz="1100" i="0" dirty="0">
                <a:effectLst/>
              </a:rPr>
              <a:t>褪黑素是一种会诱发睡意的激素。正常情况下，夜晚褪黑素浓度会上升，而早晨则会降低。晚上需要足够的褪黑素帮助深度睡眠，但到了早晨，则必须抑制其分泌，人才会清醒、有精神。</a:t>
            </a:r>
            <a:endParaRPr lang="zh-CN" altLang="en-US" sz="1100" i="0" dirty="0">
              <a:effectLst/>
            </a:endParaRPr>
          </a:p>
          <a:p>
            <a:endParaRPr lang="en-US" altLang="zh-CN" sz="1100" i="0" dirty="0">
              <a:effectLst/>
            </a:endParaRPr>
          </a:p>
          <a:p>
            <a:r>
              <a:rPr lang="zh-CN" altLang="en-US" sz="1100" i="0" dirty="0">
                <a:effectLst/>
              </a:rPr>
              <a:t>因此，早晨接受偏蓝白色的昼光色照明，可以抑制褪黑素分泌，让大脑更快进入清醒状态，更容易开启充满活力的一天。</a:t>
            </a:r>
            <a:endParaRPr lang="zh-CN" altLang="en-US" sz="1100" i="0" dirty="0">
              <a:effectLst/>
            </a:endParaRPr>
          </a:p>
          <a:p>
            <a:endParaRPr lang="en-US" altLang="zh-CN" sz="1100" i="0" dirty="0">
              <a:effectLst/>
            </a:endParaRPr>
          </a:p>
          <a:p>
            <a:r>
              <a:rPr lang="zh-CN" altLang="en-US" sz="1100" i="0" dirty="0">
                <a:effectLst/>
              </a:rPr>
              <a:t>上述研究还发现，与温白色相比，接受昼光色照射的人，在</a:t>
            </a:r>
            <a:r>
              <a:rPr lang="en-US" altLang="zh-CN" sz="1100" i="0" dirty="0">
                <a:effectLst/>
              </a:rPr>
              <a:t>“</a:t>
            </a:r>
            <a:r>
              <a:rPr lang="zh-CN" altLang="en-US" sz="1100" i="0" dirty="0">
                <a:effectLst/>
              </a:rPr>
              <a:t>清醒感</a:t>
            </a:r>
            <a:r>
              <a:rPr lang="en-US" altLang="zh-CN" sz="1100" i="0" dirty="0">
                <a:effectLst/>
              </a:rPr>
              <a:t>”“</a:t>
            </a:r>
            <a:r>
              <a:rPr lang="zh-CN" altLang="en-US" sz="1100" i="0" dirty="0">
                <a:effectLst/>
              </a:rPr>
              <a:t>情绪改善</a:t>
            </a:r>
            <a:r>
              <a:rPr lang="en-US" altLang="zh-CN" sz="1100" i="0" dirty="0">
                <a:effectLst/>
              </a:rPr>
              <a:t>”</a:t>
            </a:r>
            <a:r>
              <a:rPr lang="zh-CN" altLang="en-US" sz="1100" i="0" dirty="0">
                <a:effectLst/>
              </a:rPr>
              <a:t>以及</a:t>
            </a:r>
            <a:r>
              <a:rPr lang="en-US" altLang="zh-CN" sz="1100" i="0" dirty="0">
                <a:effectLst/>
              </a:rPr>
              <a:t>“</a:t>
            </a:r>
            <a:r>
              <a:rPr lang="zh-CN" altLang="en-US" sz="1100" i="0" dirty="0">
                <a:effectLst/>
              </a:rPr>
              <a:t>视觉舒适度</a:t>
            </a:r>
            <a:r>
              <a:rPr lang="en-US" altLang="zh-CN" sz="1100" i="0" dirty="0">
                <a:effectLst/>
              </a:rPr>
              <a:t>”</a:t>
            </a:r>
            <a:r>
              <a:rPr lang="zh-CN" altLang="en-US" sz="1100" i="0" dirty="0">
                <a:effectLst/>
              </a:rPr>
              <a:t>方面也有更好的表现。</a:t>
            </a:r>
            <a:endParaRPr lang="zh-CN" altLang="en-US" sz="1100" i="0" dirty="0">
              <a:effectLst/>
            </a:endParaRPr>
          </a:p>
          <a:p>
            <a:endParaRPr lang="en-US" altLang="zh-CN" sz="1100" i="0" dirty="0">
              <a:effectLst/>
            </a:endParaRPr>
          </a:p>
          <a:p>
            <a:r>
              <a:rPr lang="zh-CN" altLang="en-US" sz="1100" i="0" dirty="0">
                <a:effectLst/>
              </a:rPr>
              <a:t>换句话说，早晨接触蓝白色光线，不仅能减少困意，还能改善白天的情绪，让人感觉更加舒适。这种晨间光线，其实也在帮助人体调整并重置生物钟。</a:t>
            </a:r>
            <a:endParaRPr lang="zh-CN" altLang="en-US" sz="1100" i="0" dirty="0">
              <a:effectLst/>
            </a:endParaRPr>
          </a:p>
          <a:p>
            <a:endParaRPr lang="en-US" altLang="zh-CN" sz="1100" i="0" dirty="0">
              <a:effectLst/>
            </a:endParaRPr>
          </a:p>
          <a:p>
            <a:r>
              <a:rPr lang="zh-CN" altLang="en-US" sz="1100" i="0" dirty="0">
                <a:effectLst/>
              </a:rPr>
              <a:t>而且，早晨接触蓝白色光线的好处，不仅仅是提神而已。</a:t>
            </a:r>
            <a:endParaRPr lang="zh-CN" altLang="en-US" sz="1100" i="0" dirty="0">
              <a:effectLst/>
            </a:endParaRPr>
          </a:p>
          <a:p>
            <a:endParaRPr lang="en-US" altLang="zh-CN" sz="1100" i="0" dirty="0">
              <a:effectLst/>
            </a:endParaRPr>
          </a:p>
          <a:p>
            <a:r>
              <a:rPr lang="zh-CN" altLang="en-US" sz="1100" i="0" dirty="0">
                <a:effectLst/>
              </a:rPr>
              <a:t>还有研究指出，相较于待在昏暗环境中的人，早晨接受蓝白色光照的人，其认知能力也会有所提升。</a:t>
            </a:r>
            <a:endParaRPr lang="zh-CN" altLang="en-US" sz="1100" i="0" dirty="0">
              <a:effectLst/>
            </a:endParaRPr>
          </a:p>
          <a:p>
            <a:endParaRPr lang="en-US" altLang="zh-CN" sz="1100" i="0" dirty="0">
              <a:effectLst/>
            </a:endParaRPr>
          </a:p>
          <a:p>
            <a:r>
              <a:rPr lang="zh-CN" altLang="en-US" sz="1100" i="0" dirty="0">
                <a:effectLst/>
              </a:rPr>
              <a:t>另外一项研究则比较了人在起床后立即接触</a:t>
            </a:r>
            <a:r>
              <a:rPr lang="en-US" altLang="zh-CN" sz="1100" i="0" dirty="0">
                <a:effectLst/>
              </a:rPr>
              <a:t>“</a:t>
            </a:r>
            <a:r>
              <a:rPr lang="zh-CN" altLang="en-US" sz="1100" i="0" dirty="0">
                <a:effectLst/>
              </a:rPr>
              <a:t>红色光线</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白色光线</a:t>
            </a:r>
            <a:r>
              <a:rPr lang="en-US" altLang="zh-CN" sz="1100" i="0" dirty="0">
                <a:effectLst/>
              </a:rPr>
              <a:t>”</a:t>
            </a:r>
            <a:r>
              <a:rPr lang="zh-CN" altLang="en-US" sz="1100" i="0" dirty="0">
                <a:effectLst/>
              </a:rPr>
              <a:t>时的差异，结果发现：接受白色光照的人，主观清醒度与注意力都会提高。</a:t>
            </a:r>
            <a:endParaRPr lang="zh-CN" altLang="en-US" sz="1100" i="0" dirty="0">
              <a:effectLst/>
            </a:endParaRPr>
          </a:p>
          <a:p>
            <a:endParaRPr lang="en-US" altLang="zh-CN" sz="1100" i="0" dirty="0">
              <a:effectLst/>
            </a:endParaRPr>
          </a:p>
          <a:p>
            <a:r>
              <a:rPr lang="zh-CN" altLang="en-US" sz="1100" i="0" dirty="0">
                <a:effectLst/>
              </a:rPr>
              <a:t>也就是说，早晨的光线，其实可能直接影响一天的工作效率与生产力。</a:t>
            </a:r>
            <a:endParaRPr lang="zh-CN" altLang="en-US" sz="1100" i="0" dirty="0">
              <a:effectLst/>
            </a:endParaRPr>
          </a:p>
          <a:p>
            <a:endParaRPr lang="en-US" altLang="zh-CN" sz="1100" i="0" dirty="0">
              <a:effectLst/>
            </a:endParaRPr>
          </a:p>
          <a:p>
            <a:r>
              <a:rPr lang="zh-CN" altLang="en-US" sz="1100" i="0" dirty="0">
                <a:effectLst/>
              </a:rPr>
              <a:t>不仅如此，还有研究调查了</a:t>
            </a:r>
            <a:r>
              <a:rPr lang="en-US" altLang="zh-CN" sz="1100" i="0" dirty="0">
                <a:effectLst/>
              </a:rPr>
              <a:t>“</a:t>
            </a:r>
            <a:r>
              <a:rPr lang="zh-CN" altLang="en-US" sz="1100" i="0" dirty="0">
                <a:effectLst/>
              </a:rPr>
              <a:t>早晨接受什么颜色的光</a:t>
            </a:r>
            <a:r>
              <a:rPr lang="en-US" altLang="zh-CN" sz="1100" i="0" dirty="0">
                <a:effectLst/>
              </a:rPr>
              <a:t>”</a:t>
            </a:r>
            <a:r>
              <a:rPr lang="zh-CN" altLang="en-US" sz="1100" i="0" dirty="0">
                <a:effectLst/>
              </a:rPr>
              <a:t>，会如何影响当天夜晚的褪黑素分泌。</a:t>
            </a:r>
            <a:endParaRPr lang="zh-CN" altLang="en-US" sz="1100" i="0" dirty="0">
              <a:effectLst/>
            </a:endParaRPr>
          </a:p>
          <a:p>
            <a:endParaRPr lang="zh-CN" altLang="en-US" sz="1100" i="0" dirty="0">
              <a:effectLst/>
            </a:endParaRPr>
          </a:p>
        </p:txBody>
      </p:sp>
      <p:pic>
        <p:nvPicPr>
          <p:cNvPr id="4" name="图片 3"/>
          <p:cNvPicPr>
            <a:picLocks noChangeAspect="1"/>
          </p:cNvPicPr>
          <p:nvPr/>
        </p:nvPicPr>
        <p:blipFill>
          <a:blip r:embed="rId1"/>
          <a:stretch>
            <a:fillRect/>
          </a:stretch>
        </p:blipFill>
        <p:spPr>
          <a:xfrm>
            <a:off x="445135" y="194310"/>
            <a:ext cx="774065" cy="112395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科学的根拠</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基</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づく</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　最高</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睡眠空間</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978-4-7612-7880-9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田口里奈</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405890"/>
            <a:ext cx="6821170" cy="483108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endParaRPr lang="en-US" altLang="zh-CN" sz="1100" i="0" dirty="0">
              <a:effectLst/>
            </a:endParaRPr>
          </a:p>
          <a:p>
            <a:r>
              <a:rPr lang="zh-CN" altLang="en-US" sz="1100" dirty="0">
                <a:effectLst/>
                <a:sym typeface="+mn-ea"/>
              </a:rPr>
              <a:t>研究比较了三种情况：</a:t>
            </a:r>
            <a:endParaRPr lang="zh-CN" altLang="en-US" sz="1100" i="0" dirty="0">
              <a:effectLst/>
            </a:endParaRPr>
          </a:p>
          <a:p>
            <a:endParaRPr lang="en-US" altLang="zh-CN" sz="1100" i="0" dirty="0">
              <a:effectLst/>
            </a:endParaRPr>
          </a:p>
          <a:p>
            <a:r>
              <a:rPr lang="zh-CN" altLang="en-US" sz="1100" dirty="0">
                <a:effectLst/>
                <a:sym typeface="+mn-ea"/>
              </a:rPr>
              <a:t>早晨接受蓝白色光照</a:t>
            </a:r>
            <a:endParaRPr lang="zh-CN" altLang="en-US" sz="1100" i="0" dirty="0">
              <a:effectLst/>
            </a:endParaRPr>
          </a:p>
          <a:p>
            <a:r>
              <a:rPr lang="zh-CN" altLang="en-US" sz="1100" dirty="0">
                <a:effectLst/>
                <a:sym typeface="+mn-ea"/>
              </a:rPr>
              <a:t>早晨接受普通白色光照</a:t>
            </a:r>
            <a:endParaRPr lang="zh-CN" altLang="en-US" sz="1100" i="0" dirty="0">
              <a:effectLst/>
            </a:endParaRPr>
          </a:p>
          <a:p>
            <a:r>
              <a:rPr lang="zh-CN" altLang="en-US" sz="1100" dirty="0">
                <a:effectLst/>
                <a:sym typeface="+mn-ea"/>
              </a:rPr>
              <a:t>早晨处于较暗环境</a:t>
            </a:r>
            <a:endParaRPr lang="zh-CN" altLang="en-US" sz="1100" i="0" dirty="0">
              <a:effectLst/>
            </a:endParaRPr>
          </a:p>
          <a:p>
            <a:endParaRPr lang="en-US" altLang="zh-CN" sz="1100" i="0" dirty="0">
              <a:effectLst/>
            </a:endParaRPr>
          </a:p>
          <a:p>
            <a:r>
              <a:rPr lang="zh-CN" altLang="en-US" sz="1100" dirty="0">
                <a:effectLst/>
                <a:sym typeface="+mn-ea"/>
              </a:rPr>
              <a:t>之后在夜晚再次给予光刺激，并测量褪黑素受到抑制的程度。结果发现：</a:t>
            </a:r>
            <a:endParaRPr lang="zh-CN" altLang="en-US" sz="1100" i="0" dirty="0">
              <a:effectLst/>
            </a:endParaRPr>
          </a:p>
          <a:p>
            <a:endParaRPr lang="en-US" altLang="zh-CN" sz="1100" i="0" dirty="0">
              <a:effectLst/>
            </a:endParaRPr>
          </a:p>
          <a:p>
            <a:r>
              <a:rPr lang="en-US" altLang="zh-CN" sz="1100" dirty="0">
                <a:effectLst/>
                <a:sym typeface="+mn-ea"/>
              </a:rPr>
              <a:t>“</a:t>
            </a:r>
            <a:r>
              <a:rPr lang="zh-CN" altLang="en-US" sz="1100" dirty="0">
                <a:effectLst/>
                <a:sym typeface="+mn-ea"/>
              </a:rPr>
              <a:t>昏暗环境</a:t>
            </a:r>
            <a:r>
              <a:rPr lang="en-US" altLang="zh-CN" sz="1100" dirty="0">
                <a:effectLst/>
                <a:sym typeface="+mn-ea"/>
              </a:rPr>
              <a:t> </a:t>
            </a:r>
            <a:r>
              <a:rPr lang="zh-CN" altLang="en-US" sz="1100" dirty="0">
                <a:effectLst/>
                <a:sym typeface="+mn-ea"/>
              </a:rPr>
              <a:t>＞</a:t>
            </a:r>
            <a:r>
              <a:rPr lang="en-US" altLang="zh-CN" sz="1100" dirty="0">
                <a:effectLst/>
                <a:sym typeface="+mn-ea"/>
              </a:rPr>
              <a:t> </a:t>
            </a:r>
            <a:r>
              <a:rPr lang="zh-CN" altLang="en-US" sz="1100" dirty="0">
                <a:effectLst/>
                <a:sym typeface="+mn-ea"/>
              </a:rPr>
              <a:t>白色光</a:t>
            </a:r>
            <a:r>
              <a:rPr lang="en-US" altLang="zh-CN" sz="1100" dirty="0">
                <a:effectLst/>
                <a:sym typeface="+mn-ea"/>
              </a:rPr>
              <a:t> </a:t>
            </a:r>
            <a:r>
              <a:rPr lang="zh-CN" altLang="en-US" sz="1100" dirty="0">
                <a:effectLst/>
                <a:sym typeface="+mn-ea"/>
              </a:rPr>
              <a:t>＞</a:t>
            </a:r>
            <a:r>
              <a:rPr lang="en-US" altLang="zh-CN" sz="1100" dirty="0">
                <a:effectLst/>
                <a:sym typeface="+mn-ea"/>
              </a:rPr>
              <a:t> </a:t>
            </a:r>
            <a:r>
              <a:rPr lang="zh-CN" altLang="en-US" sz="1100" dirty="0">
                <a:effectLst/>
                <a:sym typeface="+mn-ea"/>
              </a:rPr>
              <a:t>蓝白色光</a:t>
            </a:r>
            <a:r>
              <a:rPr lang="en-US" altLang="zh-CN" sz="1100" dirty="0">
                <a:effectLst/>
                <a:sym typeface="+mn-ea"/>
              </a:rPr>
              <a:t>”</a:t>
            </a:r>
            <a:endParaRPr lang="en-US" altLang="zh-CN" sz="1100" i="0" dirty="0">
              <a:effectLst/>
            </a:endParaRPr>
          </a:p>
          <a:p>
            <a:endParaRPr lang="en-US" altLang="zh-CN" sz="1100" i="0" dirty="0">
              <a:effectLst/>
            </a:endParaRPr>
          </a:p>
          <a:p>
            <a:r>
              <a:rPr lang="zh-CN" altLang="en-US" sz="1100" dirty="0">
                <a:effectLst/>
                <a:sym typeface="+mn-ea"/>
              </a:rPr>
              <a:t>也就是说，早晨如果先接受蓝白色光线，到了晚上，即使接触到一些灯光，对褪黑素分泌的干扰也最小。</a:t>
            </a:r>
            <a:endParaRPr lang="zh-CN" altLang="en-US" sz="1100" i="0" dirty="0">
              <a:effectLst/>
            </a:endParaRPr>
          </a:p>
          <a:p>
            <a:endParaRPr lang="en-US" altLang="zh-CN" sz="1100" i="0" dirty="0">
              <a:effectLst/>
            </a:endParaRPr>
          </a:p>
          <a:p>
            <a:r>
              <a:rPr lang="zh-CN" altLang="en-US" sz="1100" dirty="0">
                <a:effectLst/>
                <a:sym typeface="+mn-ea"/>
              </a:rPr>
              <a:t>众所周知，夜晚接触强光会抑制褪黑素分泌，影响睡眠质量。但如果早晨已经充分接触蓝白色光线，那么即使晚上稍微暴露在灯光下，褪黑素也不容易被过度抑制，更容易获得高质量睡眠。</a:t>
            </a:r>
            <a:endParaRPr lang="zh-CN" altLang="en-US" sz="1100" i="0" dirty="0">
              <a:effectLst/>
            </a:endParaRPr>
          </a:p>
          <a:p>
            <a:endParaRPr lang="en-US" altLang="zh-CN" sz="1100" i="0" dirty="0">
              <a:effectLst/>
            </a:endParaRPr>
          </a:p>
          <a:p>
            <a:r>
              <a:rPr lang="zh-CN" altLang="en-US" sz="1100" dirty="0">
                <a:effectLst/>
                <a:sym typeface="+mn-ea"/>
              </a:rPr>
              <a:t>为了夜晚睡得更好，早晨反而需要蓝白色的光。</a:t>
            </a:r>
            <a:endParaRPr lang="zh-CN" altLang="en-US" sz="1100" i="0" dirty="0">
              <a:effectLst/>
            </a:endParaRPr>
          </a:p>
          <a:p>
            <a:endParaRPr lang="en-US" altLang="zh-CN" sz="1100" i="0" dirty="0">
              <a:effectLst/>
            </a:endParaRPr>
          </a:p>
          <a:p>
            <a:r>
              <a:rPr lang="zh-CN" altLang="en-US" sz="1100" dirty="0">
                <a:effectLst/>
                <a:sym typeface="+mn-ea"/>
              </a:rPr>
              <a:t>由此可见，晨间的蓝白色照明，不仅能够提升白天的舒适感与工作效率，也能帮助改善夜间睡眠质量。</a:t>
            </a:r>
            <a:endParaRPr lang="zh-CN" altLang="en-US" sz="1100" i="0" dirty="0">
              <a:effectLst/>
            </a:endParaRPr>
          </a:p>
          <a:p>
            <a:endParaRPr lang="en-US" altLang="zh-CN" sz="1100" i="0" dirty="0">
              <a:effectLst/>
            </a:endParaRPr>
          </a:p>
          <a:p>
            <a:r>
              <a:rPr lang="zh-CN" altLang="en-US" sz="1100" dirty="0">
                <a:effectLst/>
                <a:sym typeface="+mn-ea"/>
              </a:rPr>
              <a:t>因此，无论是吃早餐的空间、边喝咖啡边阅读的地方，还是一早查看工作邮件的区域，都建议使用偏蓝白色的</a:t>
            </a:r>
            <a:r>
              <a:rPr lang="en-US" altLang="zh-CN" sz="1100" dirty="0">
                <a:effectLst/>
                <a:sym typeface="+mn-ea"/>
              </a:rPr>
              <a:t>“</a:t>
            </a:r>
            <a:r>
              <a:rPr lang="zh-CN" altLang="en-US" sz="1100" dirty="0">
                <a:effectLst/>
                <a:sym typeface="+mn-ea"/>
              </a:rPr>
              <a:t>昼光色</a:t>
            </a:r>
            <a:r>
              <a:rPr lang="en-US" altLang="zh-CN" sz="1100" dirty="0">
                <a:effectLst/>
                <a:sym typeface="+mn-ea"/>
              </a:rPr>
              <a:t>”</a:t>
            </a:r>
            <a:r>
              <a:rPr lang="zh-CN" altLang="en-US" sz="1100" dirty="0">
                <a:effectLst/>
                <a:sym typeface="+mn-ea"/>
              </a:rPr>
              <a:t>或</a:t>
            </a:r>
            <a:r>
              <a:rPr lang="en-US" altLang="zh-CN" sz="1100" dirty="0">
                <a:effectLst/>
                <a:sym typeface="+mn-ea"/>
              </a:rPr>
              <a:t>“</a:t>
            </a:r>
            <a:r>
              <a:rPr lang="zh-CN" altLang="en-US" sz="1100" dirty="0">
                <a:effectLst/>
                <a:sym typeface="+mn-ea"/>
              </a:rPr>
              <a:t>昼白色</a:t>
            </a:r>
            <a:r>
              <a:rPr lang="en-US" altLang="zh-CN" sz="1100" dirty="0">
                <a:effectLst/>
                <a:sym typeface="+mn-ea"/>
              </a:rPr>
              <a:t>”</a:t>
            </a:r>
            <a:r>
              <a:rPr lang="zh-CN" altLang="en-US" sz="1100" dirty="0">
                <a:effectLst/>
                <a:sym typeface="+mn-ea"/>
              </a:rPr>
              <a:t>照明。</a:t>
            </a:r>
            <a:endParaRPr lang="zh-CN" altLang="en-US" sz="1100" i="0" dirty="0">
              <a:effectLst/>
            </a:endParaRPr>
          </a:p>
          <a:p>
            <a:endParaRPr lang="en-US" altLang="zh-CN" sz="1100" i="0" dirty="0">
              <a:effectLst/>
            </a:endParaRPr>
          </a:p>
          <a:p>
            <a:r>
              <a:rPr lang="zh-CN" altLang="en-US" sz="1100" dirty="0">
                <a:effectLst/>
                <a:sym typeface="+mn-ea"/>
              </a:rPr>
              <a:t>如果你习惯在外面吃早餐，那么从照明角度来说，比起暖橙色灯光的餐厅，更推荐选择以白色内装与明亮白光为主的店铺。</a:t>
            </a:r>
            <a:endParaRPr lang="zh-CN" altLang="en-US" sz="1100" i="0" dirty="0">
              <a:effectLst/>
            </a:endParaRPr>
          </a:p>
          <a:p>
            <a:endParaRPr lang="en-US" altLang="zh-CN" sz="1100" i="0" dirty="0">
              <a:effectLst/>
            </a:endParaRPr>
          </a:p>
          <a:p>
            <a:r>
              <a:rPr lang="zh-CN" altLang="en-US" sz="1100" dirty="0">
                <a:effectLst/>
                <a:sym typeface="+mn-ea"/>
              </a:rPr>
              <a:t>如果你总觉得</a:t>
            </a:r>
            <a:r>
              <a:rPr lang="en-US" altLang="zh-CN" sz="1100" dirty="0">
                <a:effectLst/>
                <a:sym typeface="+mn-ea"/>
              </a:rPr>
              <a:t>“</a:t>
            </a:r>
            <a:r>
              <a:rPr lang="zh-CN" altLang="en-US" sz="1100" dirty="0">
                <a:effectLst/>
                <a:sym typeface="+mn-ea"/>
              </a:rPr>
              <a:t>起床特别困难</a:t>
            </a:r>
            <a:r>
              <a:rPr lang="en-US" altLang="zh-CN" sz="1100" dirty="0">
                <a:effectLst/>
                <a:sym typeface="+mn-ea"/>
              </a:rPr>
              <a:t>”“</a:t>
            </a:r>
            <a:r>
              <a:rPr lang="zh-CN" altLang="en-US" sz="1100" dirty="0">
                <a:effectLst/>
                <a:sym typeface="+mn-ea"/>
              </a:rPr>
              <a:t>早晨一直昏昏沉沉</a:t>
            </a:r>
            <a:r>
              <a:rPr lang="en-US" altLang="zh-CN" sz="1100" dirty="0">
                <a:effectLst/>
                <a:sym typeface="+mn-ea"/>
              </a:rPr>
              <a:t>”</a:t>
            </a:r>
            <a:r>
              <a:rPr lang="zh-CN" altLang="en-US" sz="1100" dirty="0">
                <a:effectLst/>
                <a:sym typeface="+mn-ea"/>
              </a:rPr>
              <a:t>，那么只要改变早晨接触的光线，或许就能让你以更加清爽的状态开启一天。</a:t>
            </a:r>
            <a:endParaRPr lang="zh-CN" altLang="en-US" sz="1100" i="0" dirty="0">
              <a:effectLst/>
            </a:endParaRPr>
          </a:p>
        </p:txBody>
      </p:sp>
      <p:pic>
        <p:nvPicPr>
          <p:cNvPr id="4" name="图片 3"/>
          <p:cNvPicPr>
            <a:picLocks noChangeAspect="1"/>
          </p:cNvPicPr>
          <p:nvPr/>
        </p:nvPicPr>
        <p:blipFill>
          <a:blip r:embed="rId1"/>
          <a:stretch>
            <a:fillRect/>
          </a:stretch>
        </p:blipFill>
        <p:spPr>
          <a:xfrm>
            <a:off x="445135" y="194310"/>
            <a:ext cx="774065" cy="112395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2"/>
          <a:stretch>
            <a:fillRect/>
          </a:stretch>
        </p:blipFill>
        <p:spPr>
          <a:xfrm>
            <a:off x="228600" y="6701790"/>
            <a:ext cx="2956560" cy="2252345"/>
          </a:xfrm>
          <a:prstGeom prst="rect">
            <a:avLst/>
          </a:prstGeom>
        </p:spPr>
      </p:pic>
      <p:pic>
        <p:nvPicPr>
          <p:cNvPr id="3" name="图片 2"/>
          <p:cNvPicPr>
            <a:picLocks noChangeAspect="1"/>
          </p:cNvPicPr>
          <p:nvPr/>
        </p:nvPicPr>
        <p:blipFill>
          <a:blip r:embed="rId3"/>
          <a:stretch>
            <a:fillRect/>
          </a:stretch>
        </p:blipFill>
        <p:spPr>
          <a:xfrm>
            <a:off x="3581400" y="6742430"/>
            <a:ext cx="2928620" cy="2211705"/>
          </a:xfrm>
          <a:prstGeom prst="rect">
            <a:avLst/>
          </a:prstGeom>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科学的根拠</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基</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づく</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　最高</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睡眠空間</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978-4-7612-7880-9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田口里奈</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405890"/>
            <a:ext cx="6821170" cy="7708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夜晚泡澡时，使用</a:t>
            </a:r>
            <a:r>
              <a:rPr lang="en-US" altLang="zh-CN" sz="1100" i="0" dirty="0">
                <a:effectLst/>
              </a:rPr>
              <a:t>“</a:t>
            </a:r>
            <a:r>
              <a:rPr lang="zh-CN" altLang="en-US" sz="1100" i="0" dirty="0">
                <a:effectLst/>
              </a:rPr>
              <a:t>夕阳色</a:t>
            </a:r>
            <a:r>
              <a:rPr lang="en-US" altLang="zh-CN" sz="1100" i="0" dirty="0">
                <a:effectLst/>
              </a:rPr>
              <a:t>”</a:t>
            </a:r>
            <a:r>
              <a:rPr lang="zh-CN" altLang="en-US" sz="1100" i="0" dirty="0">
                <a:effectLst/>
              </a:rPr>
              <a:t>灯光能进一步增强放松效果。</a:t>
            </a:r>
            <a:endParaRPr lang="zh-CN" altLang="en-US" sz="1100" i="0" dirty="0">
              <a:effectLst/>
            </a:endParaRPr>
          </a:p>
          <a:p>
            <a:endParaRPr lang="en-US" altLang="zh-CN" sz="1100" i="0" dirty="0">
              <a:effectLst/>
            </a:endParaRPr>
          </a:p>
          <a:p>
            <a:r>
              <a:rPr lang="zh-CN" altLang="en-US" sz="1100" i="0" dirty="0">
                <a:effectLst/>
              </a:rPr>
              <a:t>泡澡文化是日本独特的生活习惯之一。无论是为了清洁身体、温暖身体，还是缓解一天的疲劳，入浴都可以说是维持身心健康的重要习惯。不过近年来，由于生活节奏变化以及时间不足，越来越多人开始只用淋浴草草结束洗澡。</a:t>
            </a:r>
            <a:endParaRPr lang="zh-CN" altLang="en-US" sz="1100" i="0" dirty="0">
              <a:effectLst/>
            </a:endParaRPr>
          </a:p>
          <a:p>
            <a:endParaRPr lang="en-US" altLang="zh-CN" sz="1100" i="0" dirty="0">
              <a:effectLst/>
            </a:endParaRPr>
          </a:p>
          <a:p>
            <a:r>
              <a:rPr lang="zh-CN" altLang="en-US" sz="1100" i="0" dirty="0">
                <a:effectLst/>
              </a:rPr>
              <a:t>然而，如果想获得更高质量的睡眠，作者建议不要只洗澡冲水，而应该尽量泡澡。当然，前提是要掌握适合睡眠的入浴方式。</a:t>
            </a:r>
            <a:endParaRPr lang="zh-CN" altLang="en-US" sz="1100" i="0" dirty="0">
              <a:effectLst/>
            </a:endParaRPr>
          </a:p>
          <a:p>
            <a:endParaRPr lang="en-US" altLang="zh-CN" sz="1100" i="0" dirty="0">
              <a:effectLst/>
            </a:endParaRPr>
          </a:p>
          <a:p>
            <a:r>
              <a:rPr lang="zh-CN" altLang="en-US" sz="1100" i="0" dirty="0">
                <a:effectLst/>
              </a:rPr>
              <a:t>在前文中曾提到，人体一天的生活节律，与</a:t>
            </a:r>
            <a:r>
              <a:rPr lang="en-US" altLang="zh-CN" sz="1100" i="0" dirty="0">
                <a:effectLst/>
              </a:rPr>
              <a:t>“</a:t>
            </a:r>
            <a:r>
              <a:rPr lang="zh-CN" altLang="en-US" sz="1100" i="0" dirty="0">
                <a:effectLst/>
              </a:rPr>
              <a:t>深部体温</a:t>
            </a:r>
            <a:r>
              <a:rPr lang="en-US" altLang="zh-CN" sz="1100" i="0" dirty="0">
                <a:effectLst/>
              </a:rPr>
              <a:t>”</a:t>
            </a:r>
            <a:r>
              <a:rPr lang="zh-CN" altLang="en-US" sz="1100" i="0" dirty="0">
                <a:effectLst/>
              </a:rPr>
              <a:t>的变化有着密切关联。</a:t>
            </a:r>
            <a:endParaRPr lang="zh-CN" altLang="en-US" sz="1100" i="0" dirty="0">
              <a:effectLst/>
            </a:endParaRPr>
          </a:p>
          <a:p>
            <a:endParaRPr lang="en-US" altLang="zh-CN" sz="1100" i="0" dirty="0">
              <a:effectLst/>
            </a:endParaRPr>
          </a:p>
          <a:p>
            <a:r>
              <a:rPr lang="zh-CN" altLang="en-US" sz="1100" i="0" dirty="0">
                <a:effectLst/>
              </a:rPr>
              <a:t>人的深部体温通常会在傍晚达到最高点，之后随着夜晚来临逐渐下降。而这种体温下降，正是促使人产生困意的重要原因。因此，夜晚如果能够帮助身体顺利降温，就更容易自然入睡。</a:t>
            </a:r>
            <a:endParaRPr lang="zh-CN" altLang="en-US" sz="1100" i="0" dirty="0">
              <a:effectLst/>
            </a:endParaRPr>
          </a:p>
          <a:p>
            <a:endParaRPr lang="en-US" altLang="zh-CN" sz="1100" i="0" dirty="0">
              <a:effectLst/>
            </a:endParaRPr>
          </a:p>
          <a:p>
            <a:r>
              <a:rPr lang="zh-CN" altLang="en-US" sz="1100" i="0" dirty="0">
                <a:effectLst/>
              </a:rPr>
              <a:t>而</a:t>
            </a:r>
            <a:r>
              <a:rPr lang="en-US" altLang="zh-CN" sz="1100" i="0" dirty="0">
                <a:effectLst/>
              </a:rPr>
              <a:t>“</a:t>
            </a:r>
            <a:r>
              <a:rPr lang="zh-CN" altLang="en-US" sz="1100" i="0" dirty="0">
                <a:effectLst/>
              </a:rPr>
              <a:t>泡澡</a:t>
            </a:r>
            <a:r>
              <a:rPr lang="en-US" altLang="zh-CN" sz="1100" i="0" dirty="0">
                <a:effectLst/>
              </a:rPr>
              <a:t>”</a:t>
            </a:r>
            <a:r>
              <a:rPr lang="zh-CN" altLang="en-US" sz="1100" i="0" dirty="0">
                <a:effectLst/>
              </a:rPr>
              <a:t>正是促进深部体温下降的重要方法之一。</a:t>
            </a:r>
            <a:endParaRPr lang="zh-CN" altLang="en-US" sz="1100" i="0" dirty="0">
              <a:effectLst/>
            </a:endParaRPr>
          </a:p>
          <a:p>
            <a:endParaRPr lang="en-US" altLang="zh-CN" sz="1100" i="0" dirty="0">
              <a:effectLst/>
            </a:endParaRPr>
          </a:p>
          <a:p>
            <a:r>
              <a:rPr lang="zh-CN" altLang="en-US" sz="1100" i="0" dirty="0">
                <a:effectLst/>
              </a:rPr>
              <a:t>也许有人会疑惑：</a:t>
            </a:r>
            <a:r>
              <a:rPr lang="en-US" altLang="zh-CN" sz="1100" i="0" dirty="0">
                <a:effectLst/>
              </a:rPr>
              <a:t>“</a:t>
            </a:r>
            <a:r>
              <a:rPr lang="zh-CN" altLang="en-US" sz="1100" i="0" dirty="0">
                <a:effectLst/>
              </a:rPr>
              <a:t>泡热水澡不是会让体温升高吗？</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确实，人在泡澡后，深部体温会暂时上升。但这种升高是短暂的。关键在于，体温在上升之后，会出现</a:t>
            </a:r>
            <a:r>
              <a:rPr lang="en-US" altLang="zh-CN" sz="1100" i="0" dirty="0">
                <a:effectLst/>
              </a:rPr>
              <a:t>“</a:t>
            </a:r>
            <a:r>
              <a:rPr lang="zh-CN" altLang="en-US" sz="1100" i="0" dirty="0">
                <a:effectLst/>
              </a:rPr>
              <a:t>反向下降</a:t>
            </a:r>
            <a:r>
              <a:rPr lang="en-US" altLang="zh-CN" sz="1100" i="0" dirty="0">
                <a:effectLst/>
              </a:rPr>
              <a:t>”</a:t>
            </a:r>
            <a:r>
              <a:rPr lang="zh-CN" altLang="en-US" sz="1100" i="0" dirty="0">
                <a:effectLst/>
              </a:rPr>
              <a:t>的过程，而这种随后的快速降温，反而更容易诱发睡意。</a:t>
            </a:r>
            <a:endParaRPr lang="zh-CN" altLang="en-US" sz="1100" i="0" dirty="0">
              <a:effectLst/>
            </a:endParaRPr>
          </a:p>
          <a:p>
            <a:endParaRPr lang="en-US" altLang="zh-CN" sz="1100" i="0" dirty="0">
              <a:effectLst/>
            </a:endParaRPr>
          </a:p>
          <a:p>
            <a:r>
              <a:rPr lang="zh-CN" altLang="en-US" sz="1100" i="0" dirty="0">
                <a:effectLst/>
              </a:rPr>
              <a:t>研究显示，最适合泡澡的时间，是睡前约</a:t>
            </a:r>
            <a:r>
              <a:rPr lang="en-US" altLang="zh-CN" sz="1100" i="0" dirty="0">
                <a:effectLst/>
              </a:rPr>
              <a:t>90</a:t>
            </a:r>
            <a:r>
              <a:rPr lang="zh-CN" altLang="en-US" sz="1100" i="0" dirty="0">
                <a:effectLst/>
              </a:rPr>
              <a:t>分钟。有关体温与睡眠质量的研究指出，在睡前</a:t>
            </a:r>
            <a:r>
              <a:rPr lang="en-US" altLang="zh-CN" sz="1100" i="0" dirty="0">
                <a:effectLst/>
              </a:rPr>
              <a:t>1</a:t>
            </a:r>
            <a:r>
              <a:rPr lang="zh-CN" altLang="en-US" sz="1100" i="0" dirty="0">
                <a:effectLst/>
              </a:rPr>
              <a:t>～</a:t>
            </a:r>
            <a:r>
              <a:rPr lang="en-US" altLang="zh-CN" sz="1100" i="0" dirty="0">
                <a:effectLst/>
              </a:rPr>
              <a:t>2</a:t>
            </a:r>
            <a:r>
              <a:rPr lang="zh-CN" altLang="en-US" sz="1100" i="0" dirty="0">
                <a:effectLst/>
              </a:rPr>
              <a:t>小时泡澡，更容易获得自然入睡与高质量睡眠。</a:t>
            </a:r>
            <a:endParaRPr lang="zh-CN" altLang="en-US" sz="1100" i="0" dirty="0">
              <a:effectLst/>
            </a:endParaRPr>
          </a:p>
          <a:p>
            <a:endParaRPr lang="en-US" altLang="zh-CN" sz="1100" i="0" dirty="0">
              <a:effectLst/>
            </a:endParaRPr>
          </a:p>
          <a:p>
            <a:r>
              <a:rPr lang="zh-CN" altLang="en-US" sz="1100" i="0" dirty="0">
                <a:effectLst/>
              </a:rPr>
              <a:t>不过需要注意的是，水温过高反而会刺激交感神经，使大脑更加清醒。因此，如果目的是放松与助眠，最好选择</a:t>
            </a:r>
            <a:r>
              <a:rPr lang="en-US" altLang="zh-CN" sz="1100" i="0" dirty="0">
                <a:effectLst/>
              </a:rPr>
              <a:t>“</a:t>
            </a:r>
            <a:r>
              <a:rPr lang="zh-CN" altLang="en-US" sz="1100" i="0" dirty="0">
                <a:effectLst/>
              </a:rPr>
              <a:t>稍微偏温</a:t>
            </a:r>
            <a:r>
              <a:rPr lang="en-US" altLang="zh-CN" sz="1100" i="0" dirty="0">
                <a:effectLst/>
              </a:rPr>
              <a:t>”</a:t>
            </a:r>
            <a:r>
              <a:rPr lang="zh-CN" altLang="en-US" sz="1100" i="0" dirty="0">
                <a:effectLst/>
              </a:rPr>
              <a:t>的水温。这样的温度既能充分温暖身体，又能让身心慢慢平静下来。</a:t>
            </a:r>
            <a:endParaRPr lang="zh-CN" altLang="en-US" sz="1100" i="0" dirty="0">
              <a:effectLst/>
            </a:endParaRPr>
          </a:p>
          <a:p>
            <a:endParaRPr lang="en-US" altLang="zh-CN" sz="1100" i="0" dirty="0">
              <a:effectLst/>
            </a:endParaRPr>
          </a:p>
          <a:p>
            <a:r>
              <a:rPr lang="zh-CN" altLang="en-US" sz="1100" i="0" dirty="0">
                <a:effectLst/>
              </a:rPr>
              <a:t>此外，为了获得更好的睡眠，除了泡澡时间与水温之外，</a:t>
            </a:r>
            <a:r>
              <a:rPr lang="en-US" altLang="zh-CN" sz="1100" i="0" dirty="0">
                <a:effectLst/>
              </a:rPr>
              <a:t>“</a:t>
            </a:r>
            <a:r>
              <a:rPr lang="zh-CN" altLang="en-US" sz="1100" i="0" dirty="0">
                <a:effectLst/>
              </a:rPr>
              <a:t>浴室的灯光颜色与亮度</a:t>
            </a:r>
            <a:r>
              <a:rPr lang="en-US" altLang="zh-CN" sz="1100" i="0" dirty="0">
                <a:effectLst/>
              </a:rPr>
              <a:t>”</a:t>
            </a:r>
            <a:r>
              <a:rPr lang="zh-CN" altLang="en-US" sz="1100" i="0" dirty="0">
                <a:effectLst/>
              </a:rPr>
              <a:t>也同样重要。</a:t>
            </a:r>
            <a:endParaRPr lang="zh-CN" altLang="en-US" sz="1100" i="0" dirty="0">
              <a:effectLst/>
            </a:endParaRPr>
          </a:p>
          <a:p>
            <a:endParaRPr lang="en-US" altLang="zh-CN" sz="1100" i="0" dirty="0">
              <a:effectLst/>
            </a:endParaRPr>
          </a:p>
          <a:p>
            <a:r>
              <a:rPr lang="zh-CN" altLang="en-US" sz="1100" i="0" dirty="0">
                <a:effectLst/>
              </a:rPr>
              <a:t>如果是在睡前约</a:t>
            </a:r>
            <a:r>
              <a:rPr lang="en-US" altLang="zh-CN" sz="1100" i="0" dirty="0">
                <a:effectLst/>
              </a:rPr>
              <a:t>90</a:t>
            </a:r>
            <a:r>
              <a:rPr lang="zh-CN" altLang="en-US" sz="1100" i="0" dirty="0">
                <a:effectLst/>
              </a:rPr>
              <a:t>分钟泡澡，那么浴室最适合使用带有橙色调、温暖柔和的灯光。</a:t>
            </a:r>
            <a:endParaRPr lang="zh-CN" altLang="en-US" sz="1100" i="0" dirty="0">
              <a:effectLst/>
            </a:endParaRPr>
          </a:p>
          <a:p>
            <a:endParaRPr lang="en-US" altLang="zh-CN" sz="1100" i="0" dirty="0">
              <a:effectLst/>
            </a:endParaRPr>
          </a:p>
          <a:p>
            <a:r>
              <a:rPr lang="zh-CN" altLang="en-US" sz="1100" i="0" dirty="0">
                <a:effectLst/>
              </a:rPr>
              <a:t>有研究调查了不同色温灯光对人体的影响。结果发现，</a:t>
            </a:r>
            <a:r>
              <a:rPr lang="en-US" altLang="zh-CN" sz="1100" i="0" dirty="0">
                <a:effectLst/>
              </a:rPr>
              <a:t>6500K</a:t>
            </a:r>
            <a:r>
              <a:rPr lang="zh-CN" altLang="en-US" sz="1100" i="0" dirty="0">
                <a:effectLst/>
              </a:rPr>
              <a:t>的蓝白色灯光，会抑制夜间分泌的睡眠荷尔蒙</a:t>
            </a:r>
            <a:r>
              <a:rPr lang="en-US" altLang="zh-CN" sz="1100" i="0" dirty="0">
                <a:effectLst/>
              </a:rPr>
              <a:t>“</a:t>
            </a:r>
            <a:r>
              <a:rPr lang="zh-CN" altLang="en-US" sz="1100" i="0" dirty="0">
                <a:effectLst/>
              </a:rPr>
              <a:t>褪黑素</a:t>
            </a:r>
            <a:r>
              <a:rPr lang="en-US" altLang="zh-CN" sz="1100" i="0" dirty="0">
                <a:effectLst/>
              </a:rPr>
              <a:t>”</a:t>
            </a:r>
            <a:r>
              <a:rPr lang="zh-CN" altLang="en-US" sz="1100" i="0" dirty="0">
                <a:effectLst/>
              </a:rPr>
              <a:t>；而相比之下，</a:t>
            </a:r>
            <a:r>
              <a:rPr lang="en-US" altLang="zh-CN" sz="1100" i="0" dirty="0">
                <a:effectLst/>
              </a:rPr>
              <a:t>2700K</a:t>
            </a:r>
            <a:r>
              <a:rPr lang="zh-CN" altLang="en-US" sz="1100" i="0" dirty="0">
                <a:effectLst/>
              </a:rPr>
              <a:t>的橙色灯光，对褪黑素的影响则小得多。</a:t>
            </a:r>
            <a:endParaRPr lang="zh-CN" altLang="en-US" sz="1100" i="0" dirty="0">
              <a:effectLst/>
            </a:endParaRPr>
          </a:p>
          <a:p>
            <a:endParaRPr lang="en-US" altLang="zh-CN" sz="1100" i="0" dirty="0">
              <a:effectLst/>
            </a:endParaRPr>
          </a:p>
          <a:p>
            <a:r>
              <a:rPr lang="zh-CN" altLang="en-US" sz="1100" i="0" dirty="0">
                <a:effectLst/>
              </a:rPr>
              <a:t>另外，名古屋市立大学的研究也发现，橙色光线更容易让副交感神经占据主导。</a:t>
            </a:r>
            <a:endParaRPr lang="zh-CN" altLang="en-US" sz="1100" i="0" dirty="0">
              <a:effectLst/>
            </a:endParaRPr>
          </a:p>
          <a:p>
            <a:endParaRPr lang="en-US" altLang="zh-CN" sz="1100" i="0" dirty="0">
              <a:effectLst/>
            </a:endParaRPr>
          </a:p>
          <a:p>
            <a:r>
              <a:rPr lang="zh-CN" altLang="en-US" sz="1100" i="0" dirty="0">
                <a:effectLst/>
              </a:rPr>
              <a:t>所谓副交感神经占优势的状态，就是呼吸变得缓慢而深长，肌肉逐渐放松，身心进入安定与舒缓的模式。</a:t>
            </a:r>
            <a:endParaRPr lang="zh-CN" altLang="en-US" sz="1100" i="0" dirty="0">
              <a:effectLst/>
            </a:endParaRPr>
          </a:p>
          <a:p>
            <a:endParaRPr lang="en-US" altLang="zh-CN" sz="1100" i="0" dirty="0">
              <a:effectLst/>
            </a:endParaRPr>
          </a:p>
          <a:p>
            <a:r>
              <a:rPr lang="zh-CN" altLang="en-US" sz="1100" i="0" dirty="0">
                <a:effectLst/>
              </a:rPr>
              <a:t>因此，在温暖的浴缸中，再配合橙色柔和灯光所营造出的空间，人会更容易获得深层放松感。</a:t>
            </a:r>
            <a:endParaRPr lang="zh-CN" altLang="en-US" sz="1100" i="0" dirty="0">
              <a:effectLst/>
            </a:endParaRPr>
          </a:p>
          <a:p>
            <a:endParaRPr lang="en-US" altLang="zh-CN" sz="1100" i="0" dirty="0">
              <a:effectLst/>
            </a:endParaRPr>
          </a:p>
          <a:p>
            <a:r>
              <a:rPr lang="zh-CN" altLang="en-US" sz="1100" i="0" dirty="0">
                <a:effectLst/>
              </a:rPr>
              <a:t>如果有人习惯早晨也冲澡或泡澡，那么早晨适合使用偏蓝白色的灯光；但若从提升睡眠质量的角度来看，夜晚的入浴环境则更应该重视。</a:t>
            </a:r>
            <a:endParaRPr lang="zh-CN" altLang="en-US" sz="1100" i="0" dirty="0">
              <a:effectLst/>
            </a:endParaRPr>
          </a:p>
          <a:p>
            <a:endParaRPr lang="en-US" altLang="zh-CN" sz="1100" i="0" dirty="0">
              <a:effectLst/>
            </a:endParaRPr>
          </a:p>
          <a:p>
            <a:r>
              <a:rPr lang="zh-CN" altLang="en-US" sz="1100" i="0" dirty="0">
                <a:effectLst/>
              </a:rPr>
              <a:t>因此，理想的浴室照明方式，是直接使用单色的暖橙色灯光，或者选择能够调节色温的灯具</a:t>
            </a:r>
            <a:r>
              <a:rPr lang="en-US" altLang="zh-CN" sz="1100" i="0" dirty="0">
                <a:effectLst/>
              </a:rPr>
              <a:t>——</a:t>
            </a:r>
            <a:r>
              <a:rPr lang="zh-CN" altLang="en-US" sz="1100" i="0" dirty="0">
                <a:effectLst/>
              </a:rPr>
              <a:t>早晨切换成蓝白色光线帮助清醒，夜晚则转换成夕阳般的橙色光线，帮助身体进入睡眠模式。</a:t>
            </a:r>
            <a:endParaRPr lang="zh-CN" altLang="en-US" sz="1100" i="0" dirty="0">
              <a:effectLst/>
            </a:endParaRPr>
          </a:p>
        </p:txBody>
      </p:sp>
      <p:pic>
        <p:nvPicPr>
          <p:cNvPr id="4" name="图片 3"/>
          <p:cNvPicPr>
            <a:picLocks noChangeAspect="1"/>
          </p:cNvPicPr>
          <p:nvPr/>
        </p:nvPicPr>
        <p:blipFill>
          <a:blip r:embed="rId1"/>
          <a:stretch>
            <a:fillRect/>
          </a:stretch>
        </p:blipFill>
        <p:spPr>
          <a:xfrm>
            <a:off x="445135" y="194310"/>
            <a:ext cx="774065" cy="112395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科学的根拠</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基</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づく</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　最高</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睡眠空間</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978-4-7612-7880-9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田口里奈</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405890"/>
            <a:ext cx="6821170" cy="8216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为了获得高质量睡眠，除了让身体得到休息之外，有意识地让心理也获得休息，同样非常重要。</a:t>
            </a:r>
            <a:endParaRPr lang="zh-CN" altLang="en-US" sz="1100" i="0" dirty="0">
              <a:effectLst/>
            </a:endParaRPr>
          </a:p>
          <a:p>
            <a:endParaRPr lang="en-US" altLang="zh-CN" sz="1100" i="0" dirty="0">
              <a:effectLst/>
            </a:endParaRPr>
          </a:p>
          <a:p>
            <a:r>
              <a:rPr lang="zh-CN" altLang="en-US" sz="1100" i="0" dirty="0">
                <a:effectLst/>
              </a:rPr>
              <a:t>心理学中有一个概念叫作</a:t>
            </a:r>
            <a:r>
              <a:rPr lang="en-US" altLang="zh-CN" sz="1100" i="0" dirty="0">
                <a:effectLst/>
              </a:rPr>
              <a:t>“</a:t>
            </a:r>
            <a:r>
              <a:rPr lang="zh-CN" altLang="en-US" sz="1100" i="0" dirty="0">
                <a:effectLst/>
              </a:rPr>
              <a:t>心理抽离（</a:t>
            </a:r>
            <a:r>
              <a:rPr lang="en-US" altLang="zh-CN" sz="1100" i="0" dirty="0">
                <a:effectLst/>
              </a:rPr>
              <a:t>Psychological Detachment</a:t>
            </a:r>
            <a:r>
              <a:rPr lang="zh-CN" altLang="en-US" sz="1100" i="0" dirty="0">
                <a:effectLst/>
              </a:rPr>
              <a:t>）</a:t>
            </a:r>
            <a:r>
              <a:rPr lang="en-US" altLang="zh-CN" sz="1100" i="0" dirty="0">
                <a:effectLst/>
              </a:rPr>
              <a:t>”</a:t>
            </a:r>
            <a:r>
              <a:rPr lang="zh-CN" altLang="en-US" sz="1100" i="0" dirty="0">
                <a:effectLst/>
              </a:rPr>
              <a:t>，指的是人们主动与带来压力的事物拉开心理距离。</a:t>
            </a:r>
            <a:endParaRPr lang="zh-CN" altLang="en-US" sz="1100" i="0" dirty="0">
              <a:effectLst/>
            </a:endParaRPr>
          </a:p>
          <a:p>
            <a:endParaRPr lang="en-US" altLang="zh-CN" sz="1100" i="0" dirty="0">
              <a:effectLst/>
            </a:endParaRPr>
          </a:p>
          <a:p>
            <a:r>
              <a:rPr lang="zh-CN" altLang="en-US" sz="1100" i="0" dirty="0">
                <a:effectLst/>
              </a:rPr>
              <a:t>例如，把工作与私人生活明确区分开来，就是一种典型的</a:t>
            </a:r>
            <a:r>
              <a:rPr lang="en-US" altLang="zh-CN" sz="1100" i="0" dirty="0">
                <a:effectLst/>
              </a:rPr>
              <a:t>“</a:t>
            </a:r>
            <a:r>
              <a:rPr lang="zh-CN" altLang="en-US" sz="1100" i="0" dirty="0">
                <a:effectLst/>
              </a:rPr>
              <a:t>心理抽离</a:t>
            </a:r>
            <a:r>
              <a:rPr lang="en-US" altLang="zh-CN" sz="1100" i="0" dirty="0">
                <a:effectLst/>
              </a:rPr>
              <a:t>”</a:t>
            </a:r>
            <a:r>
              <a:rPr lang="zh-CN" altLang="en-US" sz="1100" i="0" dirty="0">
                <a:effectLst/>
              </a:rPr>
              <a:t>。即使工作期间保持一定紧张感，只要回家后不再持续想着工作的事情，身心就能真正得到放松与恢复。</a:t>
            </a:r>
            <a:endParaRPr lang="zh-CN" altLang="en-US" sz="1100" i="0" dirty="0">
              <a:effectLst/>
            </a:endParaRPr>
          </a:p>
          <a:p>
            <a:endParaRPr lang="en-US" altLang="zh-CN" sz="1100" i="0" dirty="0">
              <a:effectLst/>
            </a:endParaRPr>
          </a:p>
          <a:p>
            <a:r>
              <a:rPr lang="zh-CN" altLang="en-US" sz="1100" i="0" dirty="0">
                <a:effectLst/>
              </a:rPr>
              <a:t>一项针对美国护士进行的研究发现，那些在下班后能够有意识地从</a:t>
            </a:r>
            <a:r>
              <a:rPr lang="en-US" altLang="zh-CN" sz="1100" i="0" dirty="0">
                <a:effectLst/>
              </a:rPr>
              <a:t>“</a:t>
            </a:r>
            <a:r>
              <a:rPr lang="zh-CN" altLang="en-US" sz="1100" i="0" dirty="0">
                <a:effectLst/>
              </a:rPr>
              <a:t>工作模式</a:t>
            </a:r>
            <a:r>
              <a:rPr lang="en-US" altLang="zh-CN" sz="1100" i="0" dirty="0">
                <a:effectLst/>
              </a:rPr>
              <a:t>”</a:t>
            </a:r>
            <a:r>
              <a:rPr lang="zh-CN" altLang="en-US" sz="1100" i="0" dirty="0">
                <a:effectLst/>
              </a:rPr>
              <a:t>切换到</a:t>
            </a:r>
            <a:r>
              <a:rPr lang="en-US" altLang="zh-CN" sz="1100" i="0" dirty="0">
                <a:effectLst/>
              </a:rPr>
              <a:t>“</a:t>
            </a:r>
            <a:r>
              <a:rPr lang="zh-CN" altLang="en-US" sz="1100" i="0" dirty="0">
                <a:effectLst/>
              </a:rPr>
              <a:t>休息模式</a:t>
            </a:r>
            <a:r>
              <a:rPr lang="en-US" altLang="zh-CN" sz="1100" i="0" dirty="0">
                <a:effectLst/>
              </a:rPr>
              <a:t>”</a:t>
            </a:r>
            <a:r>
              <a:rPr lang="zh-CN" altLang="en-US" sz="1100" i="0" dirty="0">
                <a:effectLst/>
              </a:rPr>
              <a:t>的人，更容易减轻疲劳感，同时睡眠质量也更高。</a:t>
            </a:r>
            <a:endParaRPr lang="zh-CN" altLang="en-US" sz="1100" i="0" dirty="0">
              <a:effectLst/>
            </a:endParaRPr>
          </a:p>
          <a:p>
            <a:endParaRPr lang="en-US" altLang="zh-CN" sz="1100" i="0" dirty="0">
              <a:effectLst/>
            </a:endParaRPr>
          </a:p>
          <a:p>
            <a:r>
              <a:rPr lang="zh-CN" altLang="en-US" sz="1100" i="0" dirty="0">
                <a:effectLst/>
              </a:rPr>
              <a:t>不过，在居家办公已经越来越普及的今天，很多人都会觉得，</a:t>
            </a:r>
            <a:r>
              <a:rPr lang="en-US" altLang="zh-CN" sz="1100" i="0" dirty="0">
                <a:effectLst/>
              </a:rPr>
              <a:t>“</a:t>
            </a:r>
            <a:r>
              <a:rPr lang="zh-CN" altLang="en-US" sz="1100" i="0" dirty="0">
                <a:effectLst/>
              </a:rPr>
              <a:t>工作</a:t>
            </a:r>
            <a:r>
              <a:rPr lang="en-US" altLang="zh-CN" sz="1100" i="0" dirty="0">
                <a:effectLst/>
              </a:rPr>
              <a:t>”</a:t>
            </a:r>
            <a:r>
              <a:rPr lang="zh-CN" altLang="en-US" sz="1100" i="0" dirty="0">
                <a:effectLst/>
              </a:rPr>
              <a:t>和</a:t>
            </a:r>
            <a:r>
              <a:rPr lang="en-US" altLang="zh-CN" sz="1100" i="0" dirty="0">
                <a:effectLst/>
              </a:rPr>
              <a:t>“</a:t>
            </a:r>
            <a:r>
              <a:rPr lang="zh-CN" altLang="en-US" sz="1100" i="0" dirty="0">
                <a:effectLst/>
              </a:rPr>
              <a:t>生活</a:t>
            </a:r>
            <a:r>
              <a:rPr lang="en-US" altLang="zh-CN" sz="1100" i="0" dirty="0">
                <a:effectLst/>
              </a:rPr>
              <a:t>”</a:t>
            </a:r>
            <a:r>
              <a:rPr lang="zh-CN" altLang="en-US" sz="1100" i="0" dirty="0">
                <a:effectLst/>
              </a:rPr>
              <a:t>的界线变得越来越模糊。</a:t>
            </a:r>
            <a:endParaRPr lang="zh-CN" altLang="en-US" sz="1100" i="0" dirty="0">
              <a:effectLst/>
            </a:endParaRPr>
          </a:p>
          <a:p>
            <a:endParaRPr lang="en-US" altLang="zh-CN" sz="1100" i="0" dirty="0">
              <a:effectLst/>
            </a:endParaRPr>
          </a:p>
          <a:p>
            <a:r>
              <a:rPr lang="zh-CN" altLang="en-US" sz="1100" i="0" dirty="0">
                <a:effectLst/>
              </a:rPr>
              <a:t>新冠疫情期间的一项研究也指出，强制性的居家办公，会让工作与家庭之间的边界变得暧昧不清。结果就是，即使到了私人时间，人们仍然会不断想着工作，无法真正休息，甚至还会影响与家人的关系。</a:t>
            </a:r>
            <a:endParaRPr lang="zh-CN" altLang="en-US" sz="1100" i="0" dirty="0">
              <a:effectLst/>
            </a:endParaRPr>
          </a:p>
          <a:p>
            <a:endParaRPr lang="en-US" altLang="zh-CN" sz="1100" i="0" dirty="0">
              <a:effectLst/>
            </a:endParaRPr>
          </a:p>
          <a:p>
            <a:r>
              <a:rPr lang="zh-CN" altLang="en-US" sz="1100" i="0" dirty="0">
                <a:effectLst/>
              </a:rPr>
              <a:t>因此，为了维持心理稳定与良好睡眠，</a:t>
            </a:r>
            <a:r>
              <a:rPr lang="en-US" altLang="zh-CN" sz="1100" i="0" dirty="0">
                <a:effectLst/>
              </a:rPr>
              <a:t>“</a:t>
            </a:r>
            <a:r>
              <a:rPr lang="zh-CN" altLang="en-US" sz="1100" i="0" dirty="0">
                <a:effectLst/>
              </a:rPr>
              <a:t>能够切换开关的生活方式</a:t>
            </a:r>
            <a:r>
              <a:rPr lang="en-US" altLang="zh-CN" sz="1100" i="0" dirty="0">
                <a:effectLst/>
              </a:rPr>
              <a:t>”</a:t>
            </a:r>
            <a:r>
              <a:rPr lang="zh-CN" altLang="en-US" sz="1100" i="0" dirty="0">
                <a:effectLst/>
              </a:rPr>
              <a:t>就变得非常重要。</a:t>
            </a:r>
            <a:endParaRPr lang="zh-CN" altLang="en-US" sz="1100" i="0" dirty="0">
              <a:effectLst/>
            </a:endParaRPr>
          </a:p>
          <a:p>
            <a:endParaRPr lang="en-US" altLang="zh-CN" sz="1100" i="0" dirty="0">
              <a:effectLst/>
            </a:endParaRPr>
          </a:p>
          <a:p>
            <a:r>
              <a:rPr lang="zh-CN" altLang="en-US" sz="1100" i="0" dirty="0">
                <a:effectLst/>
              </a:rPr>
              <a:t>对于在家工作的人来说，最理想的状态，当然是拥有一间专门用于工作的房间。</a:t>
            </a:r>
            <a:endParaRPr lang="zh-CN" altLang="en-US" sz="1100" i="0" dirty="0">
              <a:effectLst/>
            </a:endParaRPr>
          </a:p>
          <a:p>
            <a:endParaRPr lang="en-US" altLang="zh-CN" sz="1100" i="0" dirty="0">
              <a:effectLst/>
            </a:endParaRPr>
          </a:p>
          <a:p>
            <a:r>
              <a:rPr lang="zh-CN" altLang="en-US" sz="1100" i="0" dirty="0">
                <a:effectLst/>
              </a:rPr>
              <a:t>就像人们一走进公司或学校，大脑就会自然进入工作状态一样，在家办公时，如果也能创造出</a:t>
            </a:r>
            <a:r>
              <a:rPr lang="en-US" altLang="zh-CN" sz="1100" i="0" dirty="0">
                <a:effectLst/>
              </a:rPr>
              <a:t>“</a:t>
            </a:r>
            <a:r>
              <a:rPr lang="zh-CN" altLang="en-US" sz="1100" i="0" dirty="0">
                <a:effectLst/>
              </a:rPr>
              <a:t>这里是工作空间</a:t>
            </a:r>
            <a:r>
              <a:rPr lang="en-US" altLang="zh-CN" sz="1100" i="0" dirty="0">
                <a:effectLst/>
              </a:rPr>
              <a:t>”“</a:t>
            </a:r>
            <a:r>
              <a:rPr lang="zh-CN" altLang="en-US" sz="1100" i="0" dirty="0">
                <a:effectLst/>
              </a:rPr>
              <a:t>这里是放松空间</a:t>
            </a:r>
            <a:r>
              <a:rPr lang="en-US" altLang="zh-CN" sz="1100" i="0" dirty="0">
                <a:effectLst/>
              </a:rPr>
              <a:t>”</a:t>
            </a:r>
            <a:r>
              <a:rPr lang="zh-CN" altLang="en-US" sz="1100" i="0" dirty="0">
                <a:effectLst/>
              </a:rPr>
              <a:t>的明确区分，就更容易完成心理上的切换。</a:t>
            </a:r>
            <a:endParaRPr lang="zh-CN" altLang="en-US" sz="1100" i="0" dirty="0">
              <a:effectLst/>
            </a:endParaRPr>
          </a:p>
          <a:p>
            <a:endParaRPr lang="en-US" altLang="zh-CN" sz="1100" i="0" dirty="0">
              <a:effectLst/>
            </a:endParaRPr>
          </a:p>
          <a:p>
            <a:r>
              <a:rPr lang="zh-CN" altLang="en-US" sz="1100" i="0" dirty="0">
                <a:effectLst/>
              </a:rPr>
              <a:t>然而现实中，很多人只能在卧室或客厅设置工作区，也有不少人住在单间公寓里，同一个空间同时兼具卧室、客厅与办公区功能。</a:t>
            </a:r>
            <a:endParaRPr lang="zh-CN" altLang="en-US" sz="1100" i="0" dirty="0">
              <a:effectLst/>
            </a:endParaRPr>
          </a:p>
          <a:p>
            <a:endParaRPr lang="en-US" altLang="zh-CN" sz="1100" i="0" dirty="0">
              <a:effectLst/>
            </a:endParaRPr>
          </a:p>
          <a:p>
            <a:r>
              <a:rPr lang="zh-CN" altLang="en-US" sz="1100" i="0" dirty="0">
                <a:effectLst/>
              </a:rPr>
              <a:t>尤其是很多疫情之前建造的住宅，本来就没有考虑</a:t>
            </a:r>
            <a:r>
              <a:rPr lang="en-US" altLang="zh-CN" sz="1100" i="0" dirty="0">
                <a:effectLst/>
              </a:rPr>
              <a:t>“</a:t>
            </a:r>
            <a:r>
              <a:rPr lang="zh-CN" altLang="en-US" sz="1100" i="0" dirty="0">
                <a:effectLst/>
              </a:rPr>
              <a:t>居家办公</a:t>
            </a:r>
            <a:r>
              <a:rPr lang="en-US" altLang="zh-CN" sz="1100" i="0" dirty="0">
                <a:effectLst/>
              </a:rPr>
              <a:t>”</a:t>
            </a:r>
            <a:r>
              <a:rPr lang="zh-CN" altLang="en-US" sz="1100" i="0" dirty="0">
                <a:effectLst/>
              </a:rPr>
              <a:t>这种生活方式。因此，在这种条件下，更需要通过家具摆放与视线设计，来重新划分空间功能。</a:t>
            </a:r>
            <a:endParaRPr lang="zh-CN" altLang="en-US" sz="1100" i="0" dirty="0">
              <a:effectLst/>
            </a:endParaRPr>
          </a:p>
          <a:p>
            <a:endParaRPr lang="en-US" altLang="zh-CN" sz="1100" i="0" dirty="0">
              <a:effectLst/>
            </a:endParaRPr>
          </a:p>
          <a:p>
            <a:r>
              <a:rPr lang="zh-CN" altLang="en-US" sz="1100" i="0" dirty="0">
                <a:effectLst/>
              </a:rPr>
              <a:t>首先，可以尽量拉开工作区与生活区之间的距离。</a:t>
            </a:r>
            <a:endParaRPr lang="zh-CN" altLang="en-US" sz="1100" i="0" dirty="0">
              <a:effectLst/>
            </a:endParaRPr>
          </a:p>
          <a:p>
            <a:endParaRPr lang="en-US" altLang="zh-CN" sz="1100" i="0" dirty="0">
              <a:effectLst/>
            </a:endParaRPr>
          </a:p>
          <a:p>
            <a:r>
              <a:rPr lang="zh-CN" altLang="en-US" sz="1100" i="0" dirty="0">
                <a:effectLst/>
              </a:rPr>
              <a:t>如果空间允许，最好不要把书桌直接摆在床或沙发旁边。因为这样不仅容易降低工作时的专注力，也会让人在休息时不断想起工作。</a:t>
            </a:r>
            <a:endParaRPr lang="zh-CN" altLang="en-US" sz="1100" i="0" dirty="0">
              <a:effectLst/>
            </a:endParaRPr>
          </a:p>
          <a:p>
            <a:endParaRPr lang="en-US" altLang="zh-CN" sz="1100" i="0" dirty="0">
              <a:effectLst/>
            </a:endParaRPr>
          </a:p>
          <a:p>
            <a:r>
              <a:rPr lang="zh-CN" altLang="en-US" sz="1100" i="0" dirty="0">
                <a:effectLst/>
              </a:rPr>
              <a:t>即使是在同一个房间里，也可以通过家具布局，把办公区、睡眠区、电视区等功能区域区分开来，让生活更有节奏感。</a:t>
            </a:r>
            <a:endParaRPr lang="zh-CN" altLang="en-US" sz="1100" i="0" dirty="0">
              <a:effectLst/>
            </a:endParaRPr>
          </a:p>
          <a:p>
            <a:endParaRPr lang="en-US" altLang="zh-CN" sz="1100" i="0" dirty="0">
              <a:effectLst/>
            </a:endParaRPr>
          </a:p>
          <a:p>
            <a:r>
              <a:rPr lang="zh-CN" altLang="en-US" sz="1100" i="0" dirty="0">
                <a:effectLst/>
              </a:rPr>
              <a:t>其次，要特别重视</a:t>
            </a:r>
            <a:r>
              <a:rPr lang="en-US" altLang="zh-CN" sz="1100" i="0" dirty="0">
                <a:effectLst/>
              </a:rPr>
              <a:t>“</a:t>
            </a:r>
            <a:r>
              <a:rPr lang="zh-CN" altLang="en-US" sz="1100" i="0" dirty="0">
                <a:effectLst/>
              </a:rPr>
              <a:t>视线</a:t>
            </a:r>
            <a:r>
              <a:rPr lang="en-US" altLang="zh-CN" sz="1100" i="0" dirty="0">
                <a:effectLst/>
              </a:rPr>
              <a:t>”</a:t>
            </a:r>
            <a:r>
              <a:rPr lang="zh-CN" altLang="en-US" sz="1100" i="0" dirty="0">
                <a:effectLst/>
              </a:rPr>
              <a:t>的安排。</a:t>
            </a:r>
            <a:endParaRPr lang="zh-CN" altLang="en-US" sz="1100" i="0" dirty="0">
              <a:effectLst/>
            </a:endParaRPr>
          </a:p>
          <a:p>
            <a:endParaRPr lang="en-US" altLang="zh-CN" sz="1100" i="0" dirty="0">
              <a:effectLst/>
            </a:endParaRPr>
          </a:p>
          <a:p>
            <a:r>
              <a:rPr lang="zh-CN" altLang="en-US" sz="1100" i="0" dirty="0">
                <a:effectLst/>
              </a:rPr>
              <a:t>如果书桌正对着电视或沙发，人就会很容易被吸引过去，导致注意力中断。反过来，在放松时，如果一抬头就看到工作桌，也会让人不自觉再次进入工作状态。</a:t>
            </a:r>
            <a:endParaRPr lang="zh-CN" altLang="en-US" sz="1100" i="0" dirty="0">
              <a:effectLst/>
            </a:endParaRPr>
          </a:p>
          <a:p>
            <a:endParaRPr lang="en-US" altLang="zh-CN" sz="1100" i="0" dirty="0">
              <a:effectLst/>
            </a:endParaRPr>
          </a:p>
          <a:p>
            <a:r>
              <a:rPr lang="zh-CN" altLang="en-US" sz="1100" i="0" dirty="0">
                <a:effectLst/>
              </a:rPr>
              <a:t>因此，工作时与休息时看到的景象，最好是不同的。</a:t>
            </a:r>
            <a:endParaRPr lang="zh-CN" altLang="en-US" sz="1100" i="0" dirty="0">
              <a:effectLst/>
            </a:endParaRPr>
          </a:p>
          <a:p>
            <a:endParaRPr lang="en-US" altLang="zh-CN" sz="1100" i="0" dirty="0">
              <a:effectLst/>
            </a:endParaRPr>
          </a:p>
          <a:p>
            <a:r>
              <a:rPr lang="zh-CN" altLang="en-US" sz="1100" i="0" dirty="0">
                <a:effectLst/>
              </a:rPr>
              <a:t>例如，书桌正前方尽量不要摆放电视或休闲区域；而在沙发或餐桌旁休息时，也尽量不要让办公桌进入视野。只要稍微调整视线方向，就能更容易完成心理上的</a:t>
            </a:r>
            <a:r>
              <a:rPr lang="en-US" altLang="zh-CN" sz="1100" i="0" dirty="0">
                <a:effectLst/>
              </a:rPr>
              <a:t>“</a:t>
            </a:r>
            <a:r>
              <a:rPr lang="zh-CN" altLang="en-US" sz="1100" i="0" dirty="0">
                <a:effectLst/>
              </a:rPr>
              <a:t>开关切换</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如果空间有限，无法通过距离或视线进行区分，那么也可以利用家具或物品来</a:t>
            </a:r>
            <a:r>
              <a:rPr lang="en-US" altLang="zh-CN" sz="1100" i="0" dirty="0">
                <a:effectLst/>
              </a:rPr>
              <a:t>“</a:t>
            </a:r>
            <a:r>
              <a:rPr lang="zh-CN" altLang="en-US" sz="1100" i="0" dirty="0">
                <a:effectLst/>
              </a:rPr>
              <a:t>柔和分隔</a:t>
            </a:r>
            <a:r>
              <a:rPr lang="en-US" altLang="zh-CN" sz="1100" i="0" dirty="0">
                <a:effectLst/>
              </a:rPr>
              <a:t>”</a:t>
            </a:r>
            <a:r>
              <a:rPr lang="zh-CN" altLang="en-US" sz="1100" i="0" dirty="0">
                <a:effectLst/>
              </a:rPr>
              <a:t>空间。</a:t>
            </a:r>
            <a:endParaRPr lang="zh-CN" altLang="en-US" sz="1100" i="0" dirty="0">
              <a:effectLst/>
            </a:endParaRPr>
          </a:p>
        </p:txBody>
      </p:sp>
      <p:pic>
        <p:nvPicPr>
          <p:cNvPr id="4" name="图片 3"/>
          <p:cNvPicPr>
            <a:picLocks noChangeAspect="1"/>
          </p:cNvPicPr>
          <p:nvPr/>
        </p:nvPicPr>
        <p:blipFill>
          <a:blip r:embed="rId1"/>
          <a:stretch>
            <a:fillRect/>
          </a:stretch>
        </p:blipFill>
        <p:spPr>
          <a:xfrm>
            <a:off x="445135" y="194310"/>
            <a:ext cx="774065" cy="112395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科学的根拠</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基</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づく</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　最高</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睡眠空間</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978-4-7612-7880-9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田口里奈</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405890"/>
            <a:ext cx="6821170" cy="347662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例如，可以使用收纳柜作为隔断。这样不仅能自然区分工作区与生活区，还能增加储物空间，一举两得。</a:t>
            </a:r>
            <a:endParaRPr lang="zh-CN" altLang="en-US" sz="1100" i="0" dirty="0">
              <a:effectLst/>
            </a:endParaRPr>
          </a:p>
          <a:p>
            <a:endParaRPr lang="en-US" altLang="zh-CN" sz="1100" i="0" dirty="0">
              <a:effectLst/>
            </a:endParaRPr>
          </a:p>
          <a:p>
            <a:r>
              <a:rPr lang="zh-CN" altLang="en-US" sz="1100" i="0" dirty="0">
                <a:effectLst/>
              </a:rPr>
              <a:t>如果想让空间区隔更明显，可以选择接近天花板高度的大型家具；如果希望维持开放感，则适合选择与视线差不多高度的家具，压迫感会更小。</a:t>
            </a:r>
            <a:endParaRPr lang="zh-CN" altLang="en-US" sz="1100" i="0" dirty="0">
              <a:effectLst/>
            </a:endParaRPr>
          </a:p>
          <a:p>
            <a:endParaRPr lang="en-US" altLang="zh-CN" sz="1100" i="0" dirty="0">
              <a:effectLst/>
            </a:endParaRPr>
          </a:p>
          <a:p>
            <a:r>
              <a:rPr lang="zh-CN" altLang="en-US" sz="1100" i="0" dirty="0">
                <a:effectLst/>
              </a:rPr>
              <a:t>此外，带背板的柜子能够完全挡住视线，更适合明确划分区域；而开放式收纳架则能保留视觉穿透感，更适合</a:t>
            </a:r>
            <a:r>
              <a:rPr lang="en-US" altLang="zh-CN" sz="1100" i="0" dirty="0">
                <a:effectLst/>
              </a:rPr>
              <a:t>“</a:t>
            </a:r>
            <a:r>
              <a:rPr lang="zh-CN" altLang="en-US" sz="1100" i="0" dirty="0">
                <a:effectLst/>
              </a:rPr>
              <a:t>轻分隔</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相比大型家具，占地更小、使用更灵活的，则是隔断屏风（</a:t>
            </a:r>
            <a:r>
              <a:rPr lang="en-US" altLang="zh-CN" sz="1100" i="0" dirty="0">
                <a:effectLst/>
              </a:rPr>
              <a:t>Partition</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带有缝隙或栅格设计的屏风，可以在保有一定遮挡效果的同时，减轻压迫感；而完全封闭式的隔断，则更适合需要明确区分空间的人，不过也容易产生封闭感。</a:t>
            </a:r>
            <a:endParaRPr lang="zh-CN" altLang="en-US" sz="1100" i="0" dirty="0">
              <a:effectLst/>
            </a:endParaRPr>
          </a:p>
          <a:p>
            <a:endParaRPr lang="en-US" altLang="zh-CN" sz="1100" i="0" dirty="0">
              <a:effectLst/>
            </a:endParaRPr>
          </a:p>
          <a:p>
            <a:r>
              <a:rPr lang="zh-CN" altLang="en-US" sz="1100" i="0" dirty="0">
                <a:effectLst/>
              </a:rPr>
              <a:t>另外，作者也推荐利用大型观叶植物来划分空间。</a:t>
            </a:r>
            <a:endParaRPr lang="zh-CN" altLang="en-US" sz="1100" i="0" dirty="0">
              <a:effectLst/>
            </a:endParaRPr>
          </a:p>
          <a:p>
            <a:endParaRPr lang="en-US" altLang="zh-CN" sz="1100" i="0" dirty="0">
              <a:effectLst/>
            </a:endParaRPr>
          </a:p>
          <a:p>
            <a:r>
              <a:rPr lang="zh-CN" altLang="en-US" sz="1100" i="0" dirty="0">
                <a:effectLst/>
              </a:rPr>
              <a:t>只要摆放超过视线高度的植物，就能自然形成柔和隔断，同时还能够带来放松与疗愈感。植物的高度与数量不同，区隔感也会有所变化。</a:t>
            </a:r>
            <a:endParaRPr lang="zh-CN" altLang="en-US" sz="1100" i="0" dirty="0">
              <a:effectLst/>
            </a:endParaRPr>
          </a:p>
          <a:p>
            <a:endParaRPr lang="en-US" altLang="zh-CN" sz="1100" i="0" dirty="0">
              <a:effectLst/>
            </a:endParaRPr>
          </a:p>
          <a:p>
            <a:r>
              <a:rPr lang="zh-CN" altLang="en-US" sz="1100" i="0" dirty="0">
                <a:effectLst/>
              </a:rPr>
              <a:t>如果担心养护麻烦，或者摆放位置日照不足，那么使用仿真绿植也是不错的选择，同样能达到视觉上的分隔效果。</a:t>
            </a:r>
            <a:endParaRPr lang="zh-CN" altLang="en-US" sz="1100" i="0" dirty="0">
              <a:effectLst/>
            </a:endParaRPr>
          </a:p>
        </p:txBody>
      </p:sp>
      <p:pic>
        <p:nvPicPr>
          <p:cNvPr id="4" name="图片 3"/>
          <p:cNvPicPr>
            <a:picLocks noChangeAspect="1"/>
          </p:cNvPicPr>
          <p:nvPr/>
        </p:nvPicPr>
        <p:blipFill>
          <a:blip r:embed="rId1"/>
          <a:stretch>
            <a:fillRect/>
          </a:stretch>
        </p:blipFill>
        <p:spPr>
          <a:xfrm>
            <a:off x="445135" y="194310"/>
            <a:ext cx="774065" cy="112395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2"/>
          <a:stretch>
            <a:fillRect/>
          </a:stretch>
        </p:blipFill>
        <p:spPr>
          <a:xfrm>
            <a:off x="154305" y="5833110"/>
            <a:ext cx="3274060" cy="2554605"/>
          </a:xfrm>
          <a:prstGeom prst="rect">
            <a:avLst/>
          </a:prstGeom>
        </p:spPr>
      </p:pic>
      <p:pic>
        <p:nvPicPr>
          <p:cNvPr id="3" name="图片 2"/>
          <p:cNvPicPr>
            <a:picLocks noChangeAspect="1"/>
          </p:cNvPicPr>
          <p:nvPr/>
        </p:nvPicPr>
        <p:blipFill>
          <a:blip r:embed="rId3"/>
          <a:stretch>
            <a:fillRect/>
          </a:stretch>
        </p:blipFill>
        <p:spPr>
          <a:xfrm>
            <a:off x="3739515" y="5833110"/>
            <a:ext cx="2936240" cy="2353310"/>
          </a:xfrm>
          <a:prstGeom prst="rect">
            <a:avLst/>
          </a:prstGeom>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科学的根拠</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基</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づく</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　最高</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睡眠空間</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978-4-7612-7880-9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田口里奈</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405890"/>
            <a:ext cx="6821170" cy="8047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100" i="0" dirty="0">
                <a:effectLst/>
              </a:rPr>
              <a:t>“</a:t>
            </a:r>
            <a:r>
              <a:rPr lang="zh-CN" altLang="en-US" sz="1100" i="0" dirty="0">
                <a:effectLst/>
              </a:rPr>
              <a:t>午睡</a:t>
            </a:r>
            <a:r>
              <a:rPr lang="en-US" altLang="zh-CN" sz="1100" i="0" dirty="0">
                <a:effectLst/>
              </a:rPr>
              <a:t>”</a:t>
            </a:r>
            <a:r>
              <a:rPr lang="zh-CN" altLang="en-US" sz="1100" i="0" dirty="0">
                <a:effectLst/>
              </a:rPr>
              <a:t>因能够提升专注力与工作效率，近年来作为</a:t>
            </a:r>
            <a:r>
              <a:rPr lang="en-US" altLang="zh-CN" sz="1100" i="0" dirty="0">
                <a:effectLst/>
              </a:rPr>
              <a:t>“Power Nap</a:t>
            </a:r>
            <a:r>
              <a:rPr lang="zh-CN" altLang="en-US" sz="1100" i="0" dirty="0">
                <a:effectLst/>
              </a:rPr>
              <a:t>（高效小睡）</a:t>
            </a:r>
            <a:r>
              <a:rPr lang="en-US" altLang="zh-CN" sz="1100" i="0" dirty="0">
                <a:effectLst/>
              </a:rPr>
              <a:t>”</a:t>
            </a:r>
            <a:r>
              <a:rPr lang="zh-CN" altLang="en-US" sz="1100" i="0" dirty="0">
                <a:effectLst/>
              </a:rPr>
              <a:t>而备受关注。如今，不少企业与学校也开始积极导入午睡制度，相信很多人都已经有所耳闻。</a:t>
            </a:r>
            <a:endParaRPr lang="zh-CN" altLang="en-US" sz="1100" i="0" dirty="0">
              <a:effectLst/>
            </a:endParaRPr>
          </a:p>
          <a:p>
            <a:endParaRPr lang="en-US" altLang="zh-CN" sz="1100" i="0" dirty="0">
              <a:effectLst/>
            </a:endParaRPr>
          </a:p>
          <a:p>
            <a:r>
              <a:rPr lang="zh-CN" altLang="en-US" sz="1100" i="0" dirty="0">
                <a:effectLst/>
              </a:rPr>
              <a:t>实际上，研究也证实，相较于完全不午睡的人，进行短时间午睡的人，在之后的工作表现会更好。</a:t>
            </a:r>
            <a:endParaRPr lang="zh-CN" altLang="en-US" sz="1100" i="0" dirty="0">
              <a:effectLst/>
            </a:endParaRPr>
          </a:p>
          <a:p>
            <a:endParaRPr lang="en-US" altLang="zh-CN" sz="1100" i="0" dirty="0">
              <a:effectLst/>
            </a:endParaRPr>
          </a:p>
          <a:p>
            <a:r>
              <a:rPr lang="zh-CN" altLang="en-US" sz="1100" i="0" dirty="0">
                <a:effectLst/>
              </a:rPr>
              <a:t>另外，从夜间睡眠的角度来看，只要午睡时间安排得当，不仅不会影响晚上的睡眠，反而更有助于维持稳定的睡眠节律。</a:t>
            </a:r>
            <a:endParaRPr lang="zh-CN" altLang="en-US" sz="1100" i="0" dirty="0">
              <a:effectLst/>
            </a:endParaRPr>
          </a:p>
          <a:p>
            <a:endParaRPr lang="en-US" altLang="zh-CN" sz="1100" i="0" dirty="0">
              <a:effectLst/>
            </a:endParaRPr>
          </a:p>
          <a:p>
            <a:r>
              <a:rPr lang="zh-CN" altLang="en-US" sz="1100" i="0" dirty="0">
                <a:effectLst/>
              </a:rPr>
              <a:t>也就是说，适度午睡不仅能提升当下的专注力与效率，对夜晚的睡眠质量同样有正面作用。</a:t>
            </a:r>
            <a:endParaRPr lang="zh-CN" altLang="en-US" sz="1100" i="0" dirty="0">
              <a:effectLst/>
            </a:endParaRPr>
          </a:p>
          <a:p>
            <a:endParaRPr lang="en-US" altLang="zh-CN" sz="1100" i="0" dirty="0">
              <a:effectLst/>
            </a:endParaRPr>
          </a:p>
          <a:p>
            <a:r>
              <a:rPr lang="zh-CN" altLang="en-US" sz="1100" i="0" dirty="0">
                <a:effectLst/>
              </a:rPr>
              <a:t>不过，午睡时需要特别注意三个重点：午睡的</a:t>
            </a:r>
            <a:r>
              <a:rPr lang="en-US" altLang="zh-CN" sz="1100" i="0" dirty="0">
                <a:effectLst/>
              </a:rPr>
              <a:t>“</a:t>
            </a:r>
            <a:r>
              <a:rPr lang="zh-CN" altLang="en-US" sz="1100" i="0" dirty="0">
                <a:effectLst/>
              </a:rPr>
              <a:t>时间</a:t>
            </a:r>
            <a:r>
              <a:rPr lang="en-US" altLang="zh-CN" sz="1100" i="0" dirty="0">
                <a:effectLst/>
              </a:rPr>
              <a:t>”“</a:t>
            </a:r>
            <a:r>
              <a:rPr lang="zh-CN" altLang="en-US" sz="1100" i="0" dirty="0">
                <a:effectLst/>
              </a:rPr>
              <a:t>时长</a:t>
            </a:r>
            <a:r>
              <a:rPr lang="en-US" altLang="zh-CN" sz="1100" i="0" dirty="0">
                <a:effectLst/>
              </a:rPr>
              <a:t>”</a:t>
            </a:r>
            <a:r>
              <a:rPr lang="zh-CN" altLang="en-US" sz="1100" i="0" dirty="0">
                <a:effectLst/>
              </a:rPr>
              <a:t>，以及</a:t>
            </a:r>
            <a:r>
              <a:rPr lang="en-US" altLang="zh-CN" sz="1100" i="0" dirty="0">
                <a:effectLst/>
              </a:rPr>
              <a:t>“</a:t>
            </a:r>
            <a:r>
              <a:rPr lang="zh-CN" altLang="en-US" sz="1100" i="0" dirty="0">
                <a:effectLst/>
              </a:rPr>
              <a:t>地点</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首先，从时间来看，午睡最好安排在距离夜间正式睡眠约</a:t>
            </a:r>
            <a:r>
              <a:rPr lang="en-US" altLang="zh-CN" sz="1100" i="0" dirty="0">
                <a:effectLst/>
              </a:rPr>
              <a:t>7</a:t>
            </a:r>
            <a:r>
              <a:rPr lang="zh-CN" altLang="en-US" sz="1100" i="0" dirty="0">
                <a:effectLst/>
              </a:rPr>
              <a:t>小时前结束。</a:t>
            </a:r>
            <a:endParaRPr lang="zh-CN" altLang="en-US" sz="1100" i="0" dirty="0">
              <a:effectLst/>
            </a:endParaRPr>
          </a:p>
          <a:p>
            <a:endParaRPr lang="en-US" altLang="zh-CN" sz="1100" i="0" dirty="0">
              <a:effectLst/>
            </a:endParaRPr>
          </a:p>
          <a:p>
            <a:r>
              <a:rPr lang="zh-CN" altLang="en-US" sz="1100" i="0" dirty="0">
                <a:effectLst/>
              </a:rPr>
              <a:t>研究指出，如果午睡距离晚上的睡觉时间太近，就可能导致夜间睡眠质量下降。</a:t>
            </a:r>
            <a:endParaRPr lang="zh-CN" altLang="en-US" sz="1100" i="0" dirty="0">
              <a:effectLst/>
            </a:endParaRPr>
          </a:p>
          <a:p>
            <a:endParaRPr lang="en-US" altLang="zh-CN" sz="1100" i="0" dirty="0">
              <a:effectLst/>
            </a:endParaRPr>
          </a:p>
          <a:p>
            <a:r>
              <a:rPr lang="zh-CN" altLang="en-US" sz="1100" i="0" dirty="0">
                <a:effectLst/>
              </a:rPr>
              <a:t>例如，如果你平时晚上</a:t>
            </a:r>
            <a:r>
              <a:rPr lang="en-US" altLang="zh-CN" sz="1100" i="0" dirty="0">
                <a:effectLst/>
              </a:rPr>
              <a:t>11</a:t>
            </a:r>
            <a:r>
              <a:rPr lang="zh-CN" altLang="en-US" sz="1100" i="0" dirty="0">
                <a:effectLst/>
              </a:rPr>
              <a:t>点睡觉，那么午睡最好在下午</a:t>
            </a:r>
            <a:r>
              <a:rPr lang="en-US" altLang="zh-CN" sz="1100" i="0" dirty="0">
                <a:effectLst/>
              </a:rPr>
              <a:t>4</a:t>
            </a:r>
            <a:r>
              <a:rPr lang="zh-CN" altLang="en-US" sz="1100" i="0" dirty="0">
                <a:effectLst/>
              </a:rPr>
              <a:t>点之前结束。</a:t>
            </a:r>
            <a:endParaRPr lang="zh-CN" altLang="en-US" sz="1100" i="0" dirty="0">
              <a:effectLst/>
            </a:endParaRPr>
          </a:p>
          <a:p>
            <a:endParaRPr lang="en-US" altLang="zh-CN" sz="1100" i="0" dirty="0">
              <a:effectLst/>
            </a:endParaRPr>
          </a:p>
          <a:p>
            <a:r>
              <a:rPr lang="zh-CN" altLang="en-US" sz="1100" i="0" dirty="0">
                <a:effectLst/>
              </a:rPr>
              <a:t>其次，</a:t>
            </a:r>
            <a:r>
              <a:rPr lang="en-US" altLang="zh-CN" sz="1100" i="0" dirty="0">
                <a:effectLst/>
              </a:rPr>
              <a:t>“</a:t>
            </a:r>
            <a:r>
              <a:rPr lang="zh-CN" altLang="en-US" sz="1100" i="0" dirty="0">
                <a:effectLst/>
              </a:rPr>
              <a:t>午睡多久</a:t>
            </a:r>
            <a:r>
              <a:rPr lang="en-US" altLang="zh-CN" sz="1100" i="0" dirty="0">
                <a:effectLst/>
              </a:rPr>
              <a:t>”</a:t>
            </a:r>
            <a:r>
              <a:rPr lang="zh-CN" altLang="en-US" sz="1100" i="0" dirty="0">
                <a:effectLst/>
              </a:rPr>
              <a:t>也非常关键。</a:t>
            </a:r>
            <a:endParaRPr lang="zh-CN" altLang="en-US" sz="1100" i="0" dirty="0">
              <a:effectLst/>
            </a:endParaRPr>
          </a:p>
          <a:p>
            <a:endParaRPr lang="en-US" altLang="zh-CN" sz="1100" i="0" dirty="0">
              <a:effectLst/>
            </a:endParaRPr>
          </a:p>
          <a:p>
            <a:r>
              <a:rPr lang="zh-CN" altLang="en-US" sz="1100" i="0" dirty="0">
                <a:effectLst/>
              </a:rPr>
              <a:t>有研究分别比较了</a:t>
            </a:r>
            <a:r>
              <a:rPr lang="en-US" altLang="zh-CN" sz="1100" i="0" dirty="0">
                <a:effectLst/>
              </a:rPr>
              <a:t>5</a:t>
            </a:r>
            <a:r>
              <a:rPr lang="zh-CN" altLang="en-US" sz="1100" i="0" dirty="0">
                <a:effectLst/>
              </a:rPr>
              <a:t>分钟、</a:t>
            </a:r>
            <a:r>
              <a:rPr lang="en-US" altLang="zh-CN" sz="1100" i="0" dirty="0">
                <a:effectLst/>
              </a:rPr>
              <a:t>10</a:t>
            </a:r>
            <a:r>
              <a:rPr lang="zh-CN" altLang="en-US" sz="1100" i="0" dirty="0">
                <a:effectLst/>
              </a:rPr>
              <a:t>分钟、</a:t>
            </a:r>
            <a:r>
              <a:rPr lang="en-US" altLang="zh-CN" sz="1100" i="0" dirty="0">
                <a:effectLst/>
              </a:rPr>
              <a:t>20</a:t>
            </a:r>
            <a:r>
              <a:rPr lang="zh-CN" altLang="en-US" sz="1100" i="0" dirty="0">
                <a:effectLst/>
              </a:rPr>
              <a:t>分钟与</a:t>
            </a:r>
            <a:r>
              <a:rPr lang="en-US" altLang="zh-CN" sz="1100" i="0" dirty="0">
                <a:effectLst/>
              </a:rPr>
              <a:t>30</a:t>
            </a:r>
            <a:r>
              <a:rPr lang="zh-CN" altLang="en-US" sz="1100" i="0" dirty="0">
                <a:effectLst/>
              </a:rPr>
              <a:t>分钟午睡后的表现，结果发现：</a:t>
            </a:r>
            <a:r>
              <a:rPr lang="en-US" altLang="zh-CN" sz="1100" i="0" dirty="0">
                <a:effectLst/>
              </a:rPr>
              <a:t>10</a:t>
            </a:r>
            <a:r>
              <a:rPr lang="zh-CN" altLang="en-US" sz="1100" i="0" dirty="0">
                <a:effectLst/>
              </a:rPr>
              <a:t>分钟与</a:t>
            </a:r>
            <a:r>
              <a:rPr lang="en-US" altLang="zh-CN" sz="1100" i="0" dirty="0">
                <a:effectLst/>
              </a:rPr>
              <a:t>20</a:t>
            </a:r>
            <a:r>
              <a:rPr lang="zh-CN" altLang="en-US" sz="1100" i="0" dirty="0">
                <a:effectLst/>
              </a:rPr>
              <a:t>分钟的午睡，最不容易让人醒来后昏沉，同时也最容易提升工作表现。</a:t>
            </a:r>
            <a:endParaRPr lang="zh-CN" altLang="en-US" sz="1100" i="0" dirty="0">
              <a:effectLst/>
            </a:endParaRPr>
          </a:p>
          <a:p>
            <a:endParaRPr lang="en-US" altLang="zh-CN" sz="1100" i="0" dirty="0">
              <a:effectLst/>
            </a:endParaRPr>
          </a:p>
          <a:p>
            <a:r>
              <a:rPr lang="zh-CN" altLang="en-US" sz="1100" i="0" dirty="0">
                <a:effectLst/>
              </a:rPr>
              <a:t>另一项研究则比较了</a:t>
            </a:r>
            <a:r>
              <a:rPr lang="en-US" altLang="zh-CN" sz="1100" i="0" dirty="0">
                <a:effectLst/>
              </a:rPr>
              <a:t>10</a:t>
            </a:r>
            <a:r>
              <a:rPr lang="zh-CN" altLang="en-US" sz="1100" i="0" dirty="0">
                <a:effectLst/>
              </a:rPr>
              <a:t>分钟、</a:t>
            </a:r>
            <a:r>
              <a:rPr lang="en-US" altLang="zh-CN" sz="1100" i="0" dirty="0">
                <a:effectLst/>
              </a:rPr>
              <a:t>30</a:t>
            </a:r>
            <a:r>
              <a:rPr lang="zh-CN" altLang="en-US" sz="1100" i="0" dirty="0">
                <a:effectLst/>
              </a:rPr>
              <a:t>分钟与</a:t>
            </a:r>
            <a:r>
              <a:rPr lang="en-US" altLang="zh-CN" sz="1100" i="0" dirty="0">
                <a:effectLst/>
              </a:rPr>
              <a:t>60</a:t>
            </a:r>
            <a:r>
              <a:rPr lang="zh-CN" altLang="en-US" sz="1100" i="0" dirty="0">
                <a:effectLst/>
              </a:rPr>
              <a:t>分钟午睡后的状态，结果显示：无论哪种长度，注意力都会有所提升；其中</a:t>
            </a:r>
            <a:r>
              <a:rPr lang="en-US" altLang="zh-CN" sz="1100" i="0" dirty="0">
                <a:effectLst/>
              </a:rPr>
              <a:t>30</a:t>
            </a:r>
            <a:r>
              <a:rPr lang="zh-CN" altLang="en-US" sz="1100" i="0" dirty="0">
                <a:effectLst/>
              </a:rPr>
              <a:t>分钟午睡，对记忆力改善尤其明显。</a:t>
            </a:r>
            <a:endParaRPr lang="zh-CN" altLang="en-US" sz="1100" i="0" dirty="0">
              <a:effectLst/>
            </a:endParaRPr>
          </a:p>
          <a:p>
            <a:endParaRPr lang="en-US" altLang="zh-CN" sz="1100" i="0" dirty="0">
              <a:effectLst/>
            </a:endParaRPr>
          </a:p>
          <a:p>
            <a:r>
              <a:rPr lang="zh-CN" altLang="en-US" sz="1100" i="0" dirty="0">
                <a:effectLst/>
              </a:rPr>
              <a:t>虽然每个人适合的午睡时间存在差异，但综合这些研究结果来看，作者建议，初次尝试时，可以先以</a:t>
            </a:r>
            <a:r>
              <a:rPr lang="en-US" altLang="zh-CN" sz="1100" i="0" dirty="0">
                <a:effectLst/>
              </a:rPr>
              <a:t>10</a:t>
            </a:r>
            <a:r>
              <a:rPr lang="zh-CN" altLang="en-US" sz="1100" i="0" dirty="0">
                <a:effectLst/>
              </a:rPr>
              <a:t>～</a:t>
            </a:r>
            <a:r>
              <a:rPr lang="en-US" altLang="zh-CN" sz="1100" i="0" dirty="0">
                <a:effectLst/>
              </a:rPr>
              <a:t>30</a:t>
            </a:r>
            <a:r>
              <a:rPr lang="zh-CN" altLang="en-US" sz="1100" i="0" dirty="0">
                <a:effectLst/>
              </a:rPr>
              <a:t>分钟作为标准。</a:t>
            </a:r>
            <a:endParaRPr lang="zh-CN" altLang="en-US" sz="1100" i="0" dirty="0">
              <a:effectLst/>
            </a:endParaRPr>
          </a:p>
          <a:p>
            <a:endParaRPr lang="en-US" altLang="zh-CN" sz="1100" i="0" dirty="0">
              <a:effectLst/>
            </a:endParaRPr>
          </a:p>
          <a:p>
            <a:r>
              <a:rPr lang="zh-CN" altLang="en-US" sz="1100" i="0" dirty="0">
                <a:effectLst/>
              </a:rPr>
              <a:t>而且，想让午睡效果真正发挥出来，</a:t>
            </a:r>
            <a:r>
              <a:rPr lang="en-US" altLang="zh-CN" sz="1100" i="0" dirty="0">
                <a:effectLst/>
              </a:rPr>
              <a:t>“</a:t>
            </a:r>
            <a:r>
              <a:rPr lang="zh-CN" altLang="en-US" sz="1100" i="0" dirty="0">
                <a:effectLst/>
              </a:rPr>
              <a:t>在哪里睡</a:t>
            </a:r>
            <a:r>
              <a:rPr lang="en-US" altLang="zh-CN" sz="1100" i="0" dirty="0">
                <a:effectLst/>
              </a:rPr>
              <a:t>”</a:t>
            </a:r>
            <a:r>
              <a:rPr lang="zh-CN" altLang="en-US" sz="1100" i="0" dirty="0">
                <a:effectLst/>
              </a:rPr>
              <a:t>也非常重要。</a:t>
            </a:r>
            <a:endParaRPr lang="zh-CN" altLang="en-US" sz="1100" i="0" dirty="0">
              <a:effectLst/>
            </a:endParaRPr>
          </a:p>
          <a:p>
            <a:endParaRPr lang="en-US" altLang="zh-CN" sz="1100" i="0" dirty="0">
              <a:effectLst/>
            </a:endParaRPr>
          </a:p>
          <a:p>
            <a:r>
              <a:rPr lang="zh-CN" altLang="en-US" sz="1100" i="0" dirty="0">
                <a:effectLst/>
              </a:rPr>
              <a:t>作者并不建议在短时间午睡时使用床铺。</a:t>
            </a:r>
            <a:endParaRPr lang="zh-CN" altLang="en-US" sz="1100" i="0" dirty="0">
              <a:effectLst/>
            </a:endParaRPr>
          </a:p>
          <a:p>
            <a:endParaRPr lang="en-US" altLang="zh-CN" sz="1100" i="0" dirty="0">
              <a:effectLst/>
            </a:endParaRPr>
          </a:p>
          <a:p>
            <a:r>
              <a:rPr lang="zh-CN" altLang="en-US" sz="1100" i="0" dirty="0">
                <a:effectLst/>
              </a:rPr>
              <a:t>因为床本来就是为了</a:t>
            </a:r>
            <a:r>
              <a:rPr lang="en-US" altLang="zh-CN" sz="1100" i="0" dirty="0">
                <a:effectLst/>
              </a:rPr>
              <a:t>“</a:t>
            </a:r>
            <a:r>
              <a:rPr lang="zh-CN" altLang="en-US" sz="1100" i="0" dirty="0">
                <a:effectLst/>
              </a:rPr>
              <a:t>深度睡眠</a:t>
            </a:r>
            <a:r>
              <a:rPr lang="en-US" altLang="zh-CN" sz="1100" i="0" dirty="0">
                <a:effectLst/>
              </a:rPr>
              <a:t>”</a:t>
            </a:r>
            <a:r>
              <a:rPr lang="zh-CN" altLang="en-US" sz="1100" i="0" dirty="0">
                <a:effectLst/>
              </a:rPr>
              <a:t>而设计的环境，即使原本只打算睡</a:t>
            </a:r>
            <a:r>
              <a:rPr lang="en-US" altLang="zh-CN" sz="1100" i="0" dirty="0">
                <a:effectLst/>
              </a:rPr>
              <a:t>20</a:t>
            </a:r>
            <a:r>
              <a:rPr lang="zh-CN" altLang="en-US" sz="1100" i="0" dirty="0">
                <a:effectLst/>
              </a:rPr>
              <a:t>分钟，也很容易因为太舒服而不知不觉睡过头。</a:t>
            </a:r>
            <a:endParaRPr lang="zh-CN" altLang="en-US" sz="1100" i="0" dirty="0">
              <a:effectLst/>
            </a:endParaRPr>
          </a:p>
          <a:p>
            <a:endParaRPr lang="en-US" altLang="zh-CN" sz="1100" i="0" dirty="0">
              <a:effectLst/>
            </a:endParaRPr>
          </a:p>
          <a:p>
            <a:r>
              <a:rPr lang="zh-CN" altLang="en-US" sz="1100" i="0" dirty="0">
                <a:effectLst/>
              </a:rPr>
              <a:t>如果只是</a:t>
            </a:r>
            <a:r>
              <a:rPr lang="en-US" altLang="zh-CN" sz="1100" i="0" dirty="0">
                <a:effectLst/>
              </a:rPr>
              <a:t>10</a:t>
            </a:r>
            <a:r>
              <a:rPr lang="zh-CN" altLang="en-US" sz="1100" i="0" dirty="0">
                <a:effectLst/>
              </a:rPr>
              <a:t>～</a:t>
            </a:r>
            <a:r>
              <a:rPr lang="en-US" altLang="zh-CN" sz="1100" i="0" dirty="0">
                <a:effectLst/>
              </a:rPr>
              <a:t>30</a:t>
            </a:r>
            <a:r>
              <a:rPr lang="zh-CN" altLang="en-US" sz="1100" i="0" dirty="0">
                <a:effectLst/>
              </a:rPr>
              <a:t>分钟的小睡，更推荐采用</a:t>
            </a:r>
            <a:r>
              <a:rPr lang="en-US" altLang="zh-CN" sz="1100" i="0" dirty="0">
                <a:effectLst/>
              </a:rPr>
              <a:t>“</a:t>
            </a:r>
            <a:r>
              <a:rPr lang="zh-CN" altLang="en-US" sz="1100" i="0" dirty="0">
                <a:effectLst/>
              </a:rPr>
              <a:t>趴在桌上</a:t>
            </a:r>
            <a:r>
              <a:rPr lang="en-US" altLang="zh-CN" sz="1100" i="0" dirty="0">
                <a:effectLst/>
              </a:rPr>
              <a:t>”</a:t>
            </a:r>
            <a:r>
              <a:rPr lang="zh-CN" altLang="en-US" sz="1100" i="0" dirty="0">
                <a:effectLst/>
              </a:rPr>
              <a:t>的方式。由于这种姿势不容易长时间深睡，因此能够避免进入过深睡眠状态，醒来时也会更清爽。</a:t>
            </a:r>
            <a:endParaRPr lang="zh-CN" altLang="en-US" sz="1100" i="0" dirty="0">
              <a:effectLst/>
            </a:endParaRPr>
          </a:p>
          <a:p>
            <a:endParaRPr lang="en-US" altLang="zh-CN" sz="1100" i="0" dirty="0">
              <a:effectLst/>
            </a:endParaRPr>
          </a:p>
          <a:p>
            <a:r>
              <a:rPr lang="zh-CN" altLang="en-US" sz="1100" i="0" dirty="0">
                <a:effectLst/>
              </a:rPr>
              <a:t>此外，半躺式的躺椅（</a:t>
            </a:r>
            <a:r>
              <a:rPr lang="en-US" altLang="zh-CN" sz="1100" i="0" dirty="0">
                <a:effectLst/>
              </a:rPr>
              <a:t>Reclining Chair</a:t>
            </a:r>
            <a:r>
              <a:rPr lang="zh-CN" altLang="en-US" sz="1100" i="0" dirty="0">
                <a:effectLst/>
              </a:rPr>
              <a:t>）也是不错的选择。</a:t>
            </a:r>
            <a:endParaRPr lang="zh-CN" altLang="en-US" sz="1100" i="0" dirty="0">
              <a:effectLst/>
            </a:endParaRPr>
          </a:p>
          <a:p>
            <a:endParaRPr lang="en-US" altLang="zh-CN" sz="1100" i="0" dirty="0">
              <a:effectLst/>
            </a:endParaRPr>
          </a:p>
          <a:p>
            <a:r>
              <a:rPr lang="zh-CN" altLang="en-US" sz="1100" i="0" dirty="0">
                <a:effectLst/>
              </a:rPr>
              <a:t>只要稍微调低靠背，用身体被支撑的姿势休息，就能减轻颈部与背部负担，同时又不会睡得太深。事实上，现在很多办公室设置的</a:t>
            </a:r>
            <a:r>
              <a:rPr lang="en-US" altLang="zh-CN" sz="1100" i="0" dirty="0">
                <a:effectLst/>
              </a:rPr>
              <a:t>“Power Nap</a:t>
            </a:r>
            <a:r>
              <a:rPr lang="zh-CN" altLang="en-US" sz="1100" i="0" dirty="0">
                <a:effectLst/>
              </a:rPr>
              <a:t>休息区</a:t>
            </a:r>
            <a:r>
              <a:rPr lang="en-US" altLang="zh-CN" sz="1100" i="0" dirty="0">
                <a:effectLst/>
              </a:rPr>
              <a:t>”</a:t>
            </a:r>
            <a:r>
              <a:rPr lang="zh-CN" altLang="en-US" sz="1100" i="0" dirty="0">
                <a:effectLst/>
              </a:rPr>
              <a:t>，也常常会使用带有一定倾斜角度的椅子或沙发。</a:t>
            </a:r>
            <a:endParaRPr lang="zh-CN" altLang="en-US" sz="1100" i="0" dirty="0">
              <a:effectLst/>
            </a:endParaRPr>
          </a:p>
          <a:p>
            <a:endParaRPr lang="en-US" altLang="zh-CN" sz="1100" i="0" dirty="0">
              <a:effectLst/>
            </a:endParaRPr>
          </a:p>
          <a:p>
            <a:r>
              <a:rPr lang="zh-CN" altLang="en-US" sz="1100" i="0" dirty="0">
                <a:effectLst/>
              </a:rPr>
              <a:t>另外还有一点需要注意：如果吃完午饭后立刻完全平躺，可能会增加消化不良与胃食道逆流的风险。</a:t>
            </a:r>
            <a:endParaRPr lang="zh-CN" altLang="en-US" sz="1100" i="0" dirty="0">
              <a:effectLst/>
            </a:endParaRPr>
          </a:p>
          <a:p>
            <a:endParaRPr lang="en-US" altLang="zh-CN" sz="1100" i="0" dirty="0">
              <a:effectLst/>
            </a:endParaRPr>
          </a:p>
          <a:p>
            <a:r>
              <a:rPr lang="zh-CN" altLang="en-US" sz="1100" i="0" dirty="0">
                <a:effectLst/>
              </a:rPr>
              <a:t>从这个角度来看，午睡时也最好避免直接躺在床上完全平睡。</a:t>
            </a:r>
            <a:endParaRPr lang="zh-CN" altLang="en-US" sz="1100" i="0" dirty="0">
              <a:effectLst/>
            </a:endParaRPr>
          </a:p>
        </p:txBody>
      </p:sp>
      <p:pic>
        <p:nvPicPr>
          <p:cNvPr id="4" name="图片 3"/>
          <p:cNvPicPr>
            <a:picLocks noChangeAspect="1"/>
          </p:cNvPicPr>
          <p:nvPr/>
        </p:nvPicPr>
        <p:blipFill>
          <a:blip r:embed="rId1"/>
          <a:stretch>
            <a:fillRect/>
          </a:stretch>
        </p:blipFill>
        <p:spPr>
          <a:xfrm>
            <a:off x="445135" y="194310"/>
            <a:ext cx="774065" cy="112395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658360" cy="1692910"/>
          </a:xfrm>
          <a:prstGeom prst="rect">
            <a:avLst/>
          </a:prstGeom>
          <a:noFill/>
        </p:spPr>
        <p:txBody>
          <a:bodyPr wrap="square" rtlCol="0">
            <a:no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顧客</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で</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9</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上</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げる</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「沼</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るファン</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のつくり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978-4-7612-7877-9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清水群</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280p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858645"/>
            <a:ext cx="6821170" cy="8047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100" i="0" dirty="0">
                <a:effectLst/>
              </a:rPr>
              <a:t>2:8</a:t>
            </a:r>
            <a:r>
              <a:rPr lang="zh-CN" altLang="en-US" sz="1100" i="0" dirty="0">
                <a:effectLst/>
              </a:rPr>
              <a:t>已经变成了</a:t>
            </a:r>
            <a:r>
              <a:rPr lang="en-US" altLang="zh-CN" sz="1100" i="0" dirty="0">
                <a:effectLst/>
              </a:rPr>
              <a:t>1:9</a:t>
            </a:r>
            <a:endParaRPr lang="en-US" altLang="zh-CN" sz="1100" i="0" dirty="0">
              <a:effectLst/>
            </a:endParaRPr>
          </a:p>
          <a:p>
            <a:endParaRPr lang="en-US" altLang="zh-CN" sz="1100" i="0" dirty="0">
              <a:effectLst/>
            </a:endParaRPr>
          </a:p>
          <a:p>
            <a:r>
              <a:rPr lang="zh-CN" altLang="en-US" sz="1100" i="0" dirty="0">
                <a:effectLst/>
              </a:rPr>
              <a:t>过去，在营销领域中有一个被奉为圭臬的理论</a:t>
            </a:r>
            <a:r>
              <a:rPr lang="en-US" altLang="zh-CN" sz="1100" i="0" dirty="0">
                <a:effectLst/>
              </a:rPr>
              <a:t>——“</a:t>
            </a:r>
            <a:r>
              <a:rPr lang="zh-CN" altLang="en-US" sz="1100" i="0" dirty="0">
                <a:effectLst/>
              </a:rPr>
              <a:t>帕累托法则（</a:t>
            </a:r>
            <a:r>
              <a:rPr lang="en-US" altLang="zh-CN" sz="1100" i="0" dirty="0">
                <a:effectLst/>
              </a:rPr>
              <a:t>2:8</a:t>
            </a:r>
            <a:r>
              <a:rPr lang="zh-CN" altLang="en-US" sz="1100" i="0" dirty="0">
                <a:effectLst/>
              </a:rPr>
              <a:t>法则）</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也就是说：</a:t>
            </a:r>
            <a:r>
              <a:rPr lang="en-US" altLang="zh-CN" sz="1100" i="0" dirty="0">
                <a:effectLst/>
              </a:rPr>
              <a:t>“80%</a:t>
            </a:r>
            <a:r>
              <a:rPr lang="zh-CN" altLang="en-US" sz="1100" i="0" dirty="0">
                <a:effectLst/>
              </a:rPr>
              <a:t>的销售额，是由</a:t>
            </a:r>
            <a:r>
              <a:rPr lang="en-US" altLang="zh-CN" sz="1100" i="0" dirty="0">
                <a:effectLst/>
              </a:rPr>
              <a:t>20%</a:t>
            </a:r>
            <a:r>
              <a:rPr lang="zh-CN" altLang="en-US" sz="1100" i="0" dirty="0">
                <a:effectLst/>
              </a:rPr>
              <a:t>的优质顾客（忠诚顾客）创造的。</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长期以来，这一法则一直被视为企业制定经营战略与营销战略的重要依据。只要牢牢抓住那</a:t>
            </a:r>
            <a:r>
              <a:rPr lang="en-US" altLang="zh-CN" sz="1100" i="0" dirty="0">
                <a:effectLst/>
              </a:rPr>
              <a:t>20%</a:t>
            </a:r>
            <a:r>
              <a:rPr lang="zh-CN" altLang="en-US" sz="1100" i="0" dirty="0">
                <a:effectLst/>
              </a:rPr>
              <a:t>的核心顾客，就能实现企业的稳定与成长。</a:t>
            </a:r>
            <a:endParaRPr lang="zh-CN" altLang="en-US" sz="1100" i="0" dirty="0">
              <a:effectLst/>
            </a:endParaRPr>
          </a:p>
          <a:p>
            <a:endParaRPr lang="en-US" altLang="zh-CN" sz="1100" i="0" dirty="0">
              <a:effectLst/>
            </a:endParaRPr>
          </a:p>
          <a:p>
            <a:r>
              <a:rPr lang="zh-CN" altLang="en-US" sz="1100" i="0" dirty="0">
                <a:effectLst/>
              </a:rPr>
              <a:t>我当年备考中小企业诊断师时，教材中也写着帕累托法则；而在很多实际经营现场，数据也的确大致符合</a:t>
            </a:r>
            <a:r>
              <a:rPr lang="en-US" altLang="zh-CN" sz="1100" i="0" dirty="0">
                <a:effectLst/>
              </a:rPr>
              <a:t>2:8</a:t>
            </a:r>
            <a:r>
              <a:rPr lang="zh-CN" altLang="en-US" sz="1100" i="0" dirty="0">
                <a:effectLst/>
              </a:rPr>
              <a:t>的结构。</a:t>
            </a:r>
            <a:endParaRPr lang="zh-CN" altLang="en-US" sz="1100" i="0" dirty="0">
              <a:effectLst/>
            </a:endParaRPr>
          </a:p>
          <a:p>
            <a:endParaRPr lang="en-US" altLang="zh-CN" sz="1100" i="0" dirty="0">
              <a:effectLst/>
            </a:endParaRPr>
          </a:p>
          <a:p>
            <a:r>
              <a:rPr lang="zh-CN" altLang="en-US" sz="1100" i="0" dirty="0">
                <a:effectLst/>
              </a:rPr>
              <a:t>然而，就在</a:t>
            </a:r>
            <a:r>
              <a:rPr lang="en-US" altLang="zh-CN" sz="1100" i="0" dirty="0">
                <a:effectLst/>
              </a:rPr>
              <a:t>“2:8”</a:t>
            </a:r>
            <a:r>
              <a:rPr lang="zh-CN" altLang="en-US" sz="1100" i="0" dirty="0">
                <a:effectLst/>
              </a:rPr>
              <a:t>仍被视为常识的同时，服务业却出现了另一个现象：虽然大多数行业的客流量至今仍未恢复到疫情前水平，但客单价却持续上升。</a:t>
            </a:r>
            <a:endParaRPr lang="zh-CN" altLang="en-US" sz="1100" i="0" dirty="0">
              <a:effectLst/>
            </a:endParaRPr>
          </a:p>
          <a:p>
            <a:endParaRPr lang="en-US" altLang="zh-CN" sz="1100" i="0" dirty="0">
              <a:effectLst/>
            </a:endParaRPr>
          </a:p>
          <a:p>
            <a:r>
              <a:rPr lang="zh-CN" altLang="en-US" sz="1100" i="0" dirty="0">
                <a:effectLst/>
              </a:rPr>
              <a:t>物价上涨当然是原因之一，但如果进一步分析每位顾客的购买记录，就会发现：存在一个消费金额远远高于其他人的群体。</a:t>
            </a:r>
            <a:endParaRPr lang="zh-CN" altLang="en-US" sz="1100" i="0" dirty="0">
              <a:effectLst/>
            </a:endParaRPr>
          </a:p>
          <a:p>
            <a:endParaRPr lang="en-US" altLang="zh-CN" sz="1100" i="0" dirty="0">
              <a:effectLst/>
            </a:endParaRPr>
          </a:p>
          <a:p>
            <a:r>
              <a:rPr lang="zh-CN" altLang="en-US" sz="1100" i="0" dirty="0">
                <a:effectLst/>
              </a:rPr>
              <a:t>我将这一群体定义为</a:t>
            </a:r>
            <a:r>
              <a:rPr lang="en-US" altLang="zh-CN" sz="1100" i="0" dirty="0">
                <a:effectLst/>
              </a:rPr>
              <a:t>“</a:t>
            </a:r>
            <a:r>
              <a:rPr lang="zh-CN" altLang="en-US" sz="1100" i="0" dirty="0">
                <a:effectLst/>
              </a:rPr>
              <a:t>沼系粉丝层（沉迷型粉丝层）</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而这个群体，并不是</a:t>
            </a:r>
            <a:r>
              <a:rPr lang="en-US" altLang="zh-CN" sz="1100" i="0" dirty="0">
                <a:effectLst/>
              </a:rPr>
              <a:t>20%</a:t>
            </a:r>
            <a:r>
              <a:rPr lang="zh-CN" altLang="en-US" sz="1100" i="0" dirty="0">
                <a:effectLst/>
              </a:rPr>
              <a:t>，而只有</a:t>
            </a:r>
            <a:r>
              <a:rPr lang="en-US" altLang="zh-CN" sz="1100" i="0" dirty="0">
                <a:effectLst/>
              </a:rPr>
              <a:t>10%</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真正支撑企业九成销售额的，正是这</a:t>
            </a:r>
            <a:r>
              <a:rPr lang="en-US" altLang="zh-CN" sz="1100" i="0" dirty="0">
                <a:effectLst/>
              </a:rPr>
              <a:t>10%</a:t>
            </a:r>
            <a:r>
              <a:rPr lang="zh-CN" altLang="en-US" sz="1100" i="0" dirty="0">
                <a:effectLst/>
              </a:rPr>
              <a:t>的</a:t>
            </a:r>
            <a:r>
              <a:rPr lang="en-US" altLang="zh-CN" sz="1100" i="0" dirty="0">
                <a:effectLst/>
              </a:rPr>
              <a:t>“</a:t>
            </a:r>
            <a:r>
              <a:rPr lang="zh-CN" altLang="en-US" sz="1100" i="0" dirty="0">
                <a:effectLst/>
              </a:rPr>
              <a:t>沉迷型粉丝</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换句话说，能够理解你那份</a:t>
            </a:r>
            <a:r>
              <a:rPr lang="en-US" altLang="zh-CN" sz="1100" i="0" dirty="0">
                <a:effectLst/>
              </a:rPr>
              <a:t>“</a:t>
            </a:r>
            <a:r>
              <a:rPr lang="zh-CN" altLang="en-US" sz="1100" i="0" dirty="0">
                <a:effectLst/>
              </a:rPr>
              <a:t>疯狂执念</a:t>
            </a:r>
            <a:r>
              <a:rPr lang="en-US" altLang="zh-CN" sz="1100" i="0" dirty="0">
                <a:effectLst/>
              </a:rPr>
              <a:t>”</a:t>
            </a:r>
            <a:r>
              <a:rPr lang="zh-CN" altLang="en-US" sz="1100" i="0" dirty="0">
                <a:effectLst/>
              </a:rPr>
              <a:t>的</a:t>
            </a:r>
            <a:r>
              <a:rPr lang="en-US" altLang="zh-CN" sz="1100" i="0" dirty="0">
                <a:effectLst/>
              </a:rPr>
              <a:t>10%“</a:t>
            </a:r>
            <a:r>
              <a:rPr lang="zh-CN" altLang="en-US" sz="1100" i="0" dirty="0">
                <a:effectLst/>
              </a:rPr>
              <a:t>怪人</a:t>
            </a:r>
            <a:r>
              <a:rPr lang="en-US" altLang="zh-CN" sz="1100" i="0" dirty="0">
                <a:effectLst/>
              </a:rPr>
              <a:t>”</a:t>
            </a:r>
            <a:r>
              <a:rPr lang="zh-CN" altLang="en-US" sz="1100" i="0" dirty="0">
                <a:effectLst/>
              </a:rPr>
              <a:t>，正在支撑你</a:t>
            </a:r>
            <a:r>
              <a:rPr lang="en-US" altLang="zh-CN" sz="1100" i="0" dirty="0">
                <a:effectLst/>
              </a:rPr>
              <a:t>90%</a:t>
            </a:r>
            <a:r>
              <a:rPr lang="zh-CN" altLang="en-US" sz="1100" i="0" dirty="0">
                <a:effectLst/>
              </a:rPr>
              <a:t>的营业额。</a:t>
            </a:r>
            <a:endParaRPr lang="zh-CN" altLang="en-US" sz="1100" i="0" dirty="0">
              <a:effectLst/>
            </a:endParaRPr>
          </a:p>
          <a:p>
            <a:endParaRPr lang="en-US" altLang="zh-CN" sz="1100" i="0" dirty="0">
              <a:effectLst/>
            </a:endParaRPr>
          </a:p>
          <a:p>
            <a:r>
              <a:rPr lang="zh-CN" altLang="en-US" sz="1100" i="0" dirty="0">
                <a:effectLst/>
              </a:rPr>
              <a:t>这虽然也是一种经验法则，但现实中的数字已经说明了一切。</a:t>
            </a:r>
            <a:endParaRPr lang="zh-CN" altLang="en-US" sz="1100" i="0" dirty="0">
              <a:effectLst/>
            </a:endParaRPr>
          </a:p>
          <a:p>
            <a:endParaRPr lang="en-US" altLang="zh-CN" sz="1100" i="0" dirty="0">
              <a:effectLst/>
            </a:endParaRPr>
          </a:p>
          <a:p>
            <a:r>
              <a:rPr lang="zh-CN" altLang="en-US" sz="1100" i="0" dirty="0">
                <a:effectLst/>
              </a:rPr>
              <a:t>时代早已不再是</a:t>
            </a:r>
            <a:r>
              <a:rPr lang="en-US" altLang="zh-CN" sz="1100" i="0" dirty="0">
                <a:effectLst/>
              </a:rPr>
              <a:t>“2:8”</a:t>
            </a:r>
            <a:r>
              <a:rPr lang="zh-CN" altLang="en-US" sz="1100" i="0" dirty="0">
                <a:effectLst/>
              </a:rPr>
              <a:t>，而是</a:t>
            </a:r>
            <a:r>
              <a:rPr lang="en-US" altLang="zh-CN" sz="1100" i="0" dirty="0">
                <a:effectLst/>
              </a:rPr>
              <a:t>“1:9”</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当然，不同行业从</a:t>
            </a:r>
            <a:r>
              <a:rPr lang="en-US" altLang="zh-CN" sz="1100" i="0" dirty="0">
                <a:effectLst/>
              </a:rPr>
              <a:t>2:8</a:t>
            </a:r>
            <a:r>
              <a:rPr lang="zh-CN" altLang="en-US" sz="1100" i="0" dirty="0">
                <a:effectLst/>
              </a:rPr>
              <a:t>转向</a:t>
            </a:r>
            <a:r>
              <a:rPr lang="en-US" altLang="zh-CN" sz="1100" i="0" dirty="0">
                <a:effectLst/>
              </a:rPr>
              <a:t>1:9</a:t>
            </a:r>
            <a:r>
              <a:rPr lang="zh-CN" altLang="en-US" sz="1100" i="0" dirty="0">
                <a:effectLst/>
              </a:rPr>
              <a:t>的速度各不相同，但只要是身处经营现场的人，应该都已经亲身体会到这种变化。</a:t>
            </a:r>
            <a:endParaRPr lang="zh-CN" altLang="en-US" sz="1100" i="0" dirty="0">
              <a:effectLst/>
            </a:endParaRPr>
          </a:p>
          <a:p>
            <a:endParaRPr lang="en-US" altLang="zh-CN" sz="1100" i="0" dirty="0">
              <a:effectLst/>
            </a:endParaRPr>
          </a:p>
          <a:p>
            <a:r>
              <a:rPr lang="zh-CN" altLang="en-US" sz="1100" i="0" dirty="0">
                <a:effectLst/>
              </a:rPr>
              <a:t>过去，那些被称为</a:t>
            </a:r>
            <a:r>
              <a:rPr lang="en-US" altLang="zh-CN" sz="1100" i="0" dirty="0">
                <a:effectLst/>
              </a:rPr>
              <a:t>“</a:t>
            </a:r>
            <a:r>
              <a:rPr lang="zh-CN" altLang="en-US" sz="1100" i="0" dirty="0">
                <a:effectLst/>
              </a:rPr>
              <a:t>忠诚顾客</a:t>
            </a:r>
            <a:r>
              <a:rPr lang="en-US" altLang="zh-CN" sz="1100" i="0" dirty="0">
                <a:effectLst/>
              </a:rPr>
              <a:t>”</a:t>
            </a:r>
            <a:r>
              <a:rPr lang="zh-CN" altLang="en-US" sz="1100" i="0" dirty="0">
                <a:effectLst/>
              </a:rPr>
              <a:t>的</a:t>
            </a:r>
            <a:r>
              <a:rPr lang="en-US" altLang="zh-CN" sz="1100" i="0" dirty="0">
                <a:effectLst/>
              </a:rPr>
              <a:t>20%</a:t>
            </a:r>
            <a:r>
              <a:rPr lang="zh-CN" altLang="en-US" sz="1100" i="0" dirty="0">
                <a:effectLst/>
              </a:rPr>
              <a:t>，其中其实有相当一部分，是因为</a:t>
            </a:r>
            <a:r>
              <a:rPr lang="en-US" altLang="zh-CN" sz="1100" i="0" dirty="0">
                <a:effectLst/>
              </a:rPr>
              <a:t>“</a:t>
            </a:r>
            <a:r>
              <a:rPr lang="zh-CN" altLang="en-US" sz="1100" i="0" dirty="0">
                <a:effectLst/>
              </a:rPr>
              <a:t>离得近</a:t>
            </a:r>
            <a:r>
              <a:rPr lang="en-US" altLang="zh-CN" sz="1100" i="0" dirty="0">
                <a:effectLst/>
              </a:rPr>
              <a:t>”“</a:t>
            </a:r>
            <a:r>
              <a:rPr lang="zh-CN" altLang="en-US" sz="1100" i="0" dirty="0">
                <a:effectLst/>
              </a:rPr>
              <a:t>价格便宜</a:t>
            </a:r>
            <a:r>
              <a:rPr lang="en-US" altLang="zh-CN" sz="1100" i="0" dirty="0">
                <a:effectLst/>
              </a:rPr>
              <a:t>”“</a:t>
            </a:r>
            <a:r>
              <a:rPr lang="zh-CN" altLang="en-US" sz="1100" i="0" dirty="0">
                <a:effectLst/>
              </a:rPr>
              <a:t>功能更好</a:t>
            </a:r>
            <a:r>
              <a:rPr lang="en-US" altLang="zh-CN" sz="1100" i="0" dirty="0">
                <a:effectLst/>
              </a:rPr>
              <a:t>”</a:t>
            </a:r>
            <a:r>
              <a:rPr lang="zh-CN" altLang="en-US" sz="1100" i="0" dirty="0">
                <a:effectLst/>
              </a:rPr>
              <a:t>等</a:t>
            </a:r>
            <a:r>
              <a:rPr lang="en-US" altLang="zh-CN" sz="1100" i="0" dirty="0">
                <a:effectLst/>
              </a:rPr>
              <a:t>“</a:t>
            </a:r>
            <a:r>
              <a:rPr lang="zh-CN" altLang="en-US" sz="1100" i="0" dirty="0">
                <a:effectLst/>
              </a:rPr>
              <a:t>理性理由</a:t>
            </a:r>
            <a:r>
              <a:rPr lang="en-US" altLang="zh-CN" sz="1100" i="0" dirty="0">
                <a:effectLst/>
              </a:rPr>
              <a:t>”</a:t>
            </a:r>
            <a:r>
              <a:rPr lang="zh-CN" altLang="en-US" sz="1100" i="0" dirty="0">
                <a:effectLst/>
              </a:rPr>
              <a:t>而选择你的。</a:t>
            </a:r>
            <a:endParaRPr lang="zh-CN" altLang="en-US" sz="1100" i="0" dirty="0">
              <a:effectLst/>
            </a:endParaRPr>
          </a:p>
          <a:p>
            <a:endParaRPr lang="en-US" altLang="zh-CN" sz="1100" i="0" dirty="0">
              <a:effectLst/>
            </a:endParaRPr>
          </a:p>
          <a:p>
            <a:r>
              <a:rPr lang="zh-CN" altLang="en-US" sz="1100" i="0" dirty="0">
                <a:effectLst/>
              </a:rPr>
              <a:t>但正如第一章所说，理性的优势很快就会商品化。</a:t>
            </a:r>
            <a:endParaRPr lang="zh-CN" altLang="en-US" sz="1100" i="0" dirty="0">
              <a:effectLst/>
            </a:endParaRPr>
          </a:p>
          <a:p>
            <a:endParaRPr lang="en-US" altLang="zh-CN" sz="1100" i="0" dirty="0">
              <a:effectLst/>
            </a:endParaRPr>
          </a:p>
          <a:p>
            <a:r>
              <a:rPr lang="zh-CN" altLang="en-US" sz="1100" i="0" dirty="0">
                <a:effectLst/>
              </a:rPr>
              <a:t>只要出现更便宜、更方便的竞争对手，他们便会毫无愧疚地转身离开。</a:t>
            </a:r>
            <a:endParaRPr lang="zh-CN" altLang="en-US" sz="1100" i="0" dirty="0">
              <a:effectLst/>
            </a:endParaRPr>
          </a:p>
          <a:p>
            <a:endParaRPr lang="en-US" altLang="zh-CN" sz="1100" i="0" dirty="0">
              <a:effectLst/>
            </a:endParaRPr>
          </a:p>
          <a:p>
            <a:r>
              <a:rPr lang="zh-CN" altLang="en-US" sz="1100" i="0" dirty="0">
                <a:effectLst/>
              </a:rPr>
              <a:t>最终真正留下来的，只有那些超越理性、通过情感与品牌连接在一起的</a:t>
            </a:r>
            <a:r>
              <a:rPr lang="en-US" altLang="zh-CN" sz="1100" i="0" dirty="0">
                <a:effectLst/>
              </a:rPr>
              <a:t>“10%</a:t>
            </a:r>
            <a:r>
              <a:rPr lang="zh-CN" altLang="en-US" sz="1100" i="0" dirty="0">
                <a:effectLst/>
              </a:rPr>
              <a:t>沉迷型粉丝</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他们不会因为价格竞争或短期潮流而动摇。</a:t>
            </a:r>
            <a:endParaRPr lang="zh-CN" altLang="en-US" sz="1100" i="0" dirty="0">
              <a:effectLst/>
            </a:endParaRPr>
          </a:p>
          <a:p>
            <a:endParaRPr lang="en-US" altLang="zh-CN" sz="1100" i="0" dirty="0">
              <a:effectLst/>
            </a:endParaRPr>
          </a:p>
          <a:p>
            <a:r>
              <a:rPr lang="zh-CN" altLang="en-US" sz="1100" i="0" dirty="0">
                <a:effectLst/>
              </a:rPr>
              <a:t>因为他们真正爱上的，是企业本身的哲学与世界观。</a:t>
            </a:r>
            <a:endParaRPr lang="zh-CN" altLang="en-US" sz="1100" i="0" dirty="0">
              <a:effectLst/>
            </a:endParaRPr>
          </a:p>
          <a:p>
            <a:endParaRPr lang="en-US" altLang="zh-CN" sz="1100" i="0" dirty="0">
              <a:effectLst/>
            </a:endParaRPr>
          </a:p>
          <a:p>
            <a:r>
              <a:rPr lang="zh-CN" altLang="en-US" sz="1100" i="0" dirty="0">
                <a:effectLst/>
              </a:rPr>
              <a:t>而这</a:t>
            </a:r>
            <a:r>
              <a:rPr lang="en-US" altLang="zh-CN" sz="1100" i="0" dirty="0">
                <a:effectLst/>
              </a:rPr>
              <a:t>10%</a:t>
            </a:r>
            <a:r>
              <a:rPr lang="zh-CN" altLang="en-US" sz="1100" i="0" dirty="0">
                <a:effectLst/>
              </a:rPr>
              <a:t>的狂热支持者，才是不稳定时代里企业唯一真正稳定的根基。</a:t>
            </a:r>
            <a:endParaRPr lang="zh-CN" altLang="en-US" sz="1100" i="0" dirty="0">
              <a:effectLst/>
            </a:endParaRPr>
          </a:p>
        </p:txBody>
      </p:sp>
      <p:pic>
        <p:nvPicPr>
          <p:cNvPr id="2" name="图片 1"/>
          <p:cNvPicPr>
            <a:picLocks noChangeAspect="1"/>
          </p:cNvPicPr>
          <p:nvPr/>
        </p:nvPicPr>
        <p:blipFill>
          <a:blip r:embed="rId1"/>
          <a:stretch>
            <a:fillRect/>
          </a:stretch>
        </p:blipFill>
        <p:spPr>
          <a:xfrm>
            <a:off x="251460" y="45720"/>
            <a:ext cx="929640" cy="1306830"/>
          </a:xfrm>
          <a:prstGeom prst="rect">
            <a:avLst/>
          </a:prstGeom>
        </p:spPr>
      </p:pic>
      <p:sp>
        <p:nvSpPr>
          <p:cNvPr id="5" name="角丸四角形 7"/>
          <p:cNvSpPr/>
          <p:nvPr/>
        </p:nvSpPr>
        <p:spPr>
          <a:xfrm>
            <a:off x="2894284" y="145628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科学的根拠</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基</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づく</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　最高</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睡眠空間</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978-4-7612-7880-9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田口里奈</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405890"/>
            <a:ext cx="682117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前言</a:t>
            </a:r>
            <a:endParaRPr lang="zh-CN" altLang="en-US" sz="1100" i="0" dirty="0">
              <a:effectLst/>
            </a:endParaRPr>
          </a:p>
          <a:p>
            <a:endParaRPr lang="en-US" altLang="zh-CN" sz="1100" i="0" dirty="0">
              <a:effectLst/>
            </a:endParaRPr>
          </a:p>
          <a:p>
            <a:r>
              <a:rPr lang="zh-CN" altLang="en-US" sz="1100" i="0" dirty="0">
                <a:effectLst/>
              </a:rPr>
              <a:t>打造理想睡眠空间，从改变</a:t>
            </a:r>
            <a:r>
              <a:rPr lang="en-US" altLang="zh-CN" sz="1100" i="0" dirty="0">
                <a:effectLst/>
              </a:rPr>
              <a:t>“</a:t>
            </a:r>
            <a:r>
              <a:rPr lang="zh-CN" altLang="en-US" sz="1100" i="0" dirty="0">
                <a:effectLst/>
              </a:rPr>
              <a:t>房间</a:t>
            </a:r>
            <a:r>
              <a:rPr lang="en-US" altLang="zh-CN" sz="1100" i="0" dirty="0">
                <a:effectLst/>
              </a:rPr>
              <a:t>”</a:t>
            </a:r>
            <a:r>
              <a:rPr lang="zh-CN" altLang="en-US" sz="1100" i="0" dirty="0">
                <a:effectLst/>
              </a:rPr>
              <a:t>开始</a:t>
            </a:r>
            <a:endParaRPr lang="zh-CN" altLang="en-US" sz="1100" i="0" dirty="0">
              <a:effectLst/>
            </a:endParaRPr>
          </a:p>
          <a:p>
            <a:endParaRPr lang="en-US" altLang="zh-CN" sz="1100" i="0" dirty="0">
              <a:effectLst/>
            </a:endParaRPr>
          </a:p>
          <a:p>
            <a:r>
              <a:rPr lang="zh-CN" altLang="en-US" sz="1100" i="0" dirty="0">
                <a:effectLst/>
              </a:rPr>
              <a:t>序章</a:t>
            </a:r>
            <a:endParaRPr lang="zh-CN" altLang="en-US" sz="1100" i="0" dirty="0">
              <a:effectLst/>
            </a:endParaRPr>
          </a:p>
          <a:p>
            <a:endParaRPr lang="en-US" altLang="zh-CN" sz="1100" i="0" dirty="0">
              <a:effectLst/>
            </a:endParaRPr>
          </a:p>
          <a:p>
            <a:r>
              <a:rPr lang="zh-CN" altLang="en-US" sz="1100" i="0" dirty="0">
                <a:effectLst/>
              </a:rPr>
              <a:t>长时间室内生活，对睡眠造成的隐性伤害</a:t>
            </a:r>
            <a:endParaRPr lang="zh-CN" altLang="en-US" sz="1100" i="0" dirty="0">
              <a:effectLst/>
            </a:endParaRPr>
          </a:p>
          <a:p>
            <a:endParaRPr lang="en-US" altLang="zh-CN" sz="1100" i="0" dirty="0">
              <a:effectLst/>
            </a:endParaRPr>
          </a:p>
          <a:p>
            <a:r>
              <a:rPr lang="en-US" altLang="zh-CN" sz="1100" i="0" dirty="0">
                <a:effectLst/>
              </a:rPr>
              <a:t>01 </a:t>
            </a:r>
            <a:r>
              <a:rPr lang="zh-CN" altLang="en-US" sz="1100" i="0" dirty="0">
                <a:effectLst/>
              </a:rPr>
              <a:t>为什么</a:t>
            </a:r>
            <a:r>
              <a:rPr lang="en-US" altLang="zh-CN" sz="1100" i="0" dirty="0">
                <a:effectLst/>
              </a:rPr>
              <a:t>“</a:t>
            </a:r>
            <a:r>
              <a:rPr lang="zh-CN" altLang="en-US" sz="1100" i="0" dirty="0">
                <a:effectLst/>
              </a:rPr>
              <a:t>没有切换感的生活</a:t>
            </a:r>
            <a:r>
              <a:rPr lang="en-US" altLang="zh-CN" sz="1100" i="0" dirty="0">
                <a:effectLst/>
              </a:rPr>
              <a:t>”</a:t>
            </a:r>
            <a:r>
              <a:rPr lang="zh-CN" altLang="en-US" sz="1100" i="0" dirty="0">
                <a:effectLst/>
              </a:rPr>
              <a:t>会降低睡眠质量</a:t>
            </a:r>
            <a:endParaRPr lang="zh-CN" altLang="en-US" sz="1100" i="0" dirty="0">
              <a:effectLst/>
            </a:endParaRPr>
          </a:p>
          <a:p>
            <a:r>
              <a:rPr lang="en-US" altLang="zh-CN" sz="1100" i="0" dirty="0">
                <a:effectLst/>
              </a:rPr>
              <a:t>02 </a:t>
            </a:r>
            <a:r>
              <a:rPr lang="zh-CN" altLang="en-US" sz="1100" i="0" dirty="0">
                <a:effectLst/>
              </a:rPr>
              <a:t>阳光，是</a:t>
            </a:r>
            <a:r>
              <a:rPr lang="en-US" altLang="zh-CN" sz="1100" i="0" dirty="0">
                <a:effectLst/>
              </a:rPr>
              <a:t>“</a:t>
            </a:r>
            <a:r>
              <a:rPr lang="zh-CN" altLang="en-US" sz="1100" i="0" dirty="0">
                <a:effectLst/>
              </a:rPr>
              <a:t>清晨清醒</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夜晚好眠</a:t>
            </a:r>
            <a:r>
              <a:rPr lang="en-US" altLang="zh-CN" sz="1100" i="0" dirty="0">
                <a:effectLst/>
              </a:rPr>
              <a:t>”</a:t>
            </a:r>
            <a:r>
              <a:rPr lang="zh-CN" altLang="en-US" sz="1100" i="0" dirty="0">
                <a:effectLst/>
              </a:rPr>
              <a:t>的关键</a:t>
            </a:r>
            <a:endParaRPr lang="zh-CN" altLang="en-US" sz="1100" i="0" dirty="0">
              <a:effectLst/>
            </a:endParaRPr>
          </a:p>
          <a:p>
            <a:r>
              <a:rPr lang="en-US" altLang="zh-CN" sz="1100" i="0" dirty="0">
                <a:effectLst/>
              </a:rPr>
              <a:t>03 </a:t>
            </a:r>
            <a:r>
              <a:rPr lang="zh-CN" altLang="en-US" sz="1100" i="0" dirty="0">
                <a:effectLst/>
              </a:rPr>
              <a:t>现代人的压力，可能来自</a:t>
            </a:r>
            <a:r>
              <a:rPr lang="en-US" altLang="zh-CN" sz="1100" i="0" dirty="0">
                <a:effectLst/>
              </a:rPr>
              <a:t>“</a:t>
            </a:r>
            <a:r>
              <a:rPr lang="zh-CN" altLang="en-US" sz="1100" i="0" dirty="0">
                <a:effectLst/>
              </a:rPr>
              <a:t>缺乏自然</a:t>
            </a:r>
            <a:r>
              <a:rPr lang="en-US" altLang="zh-CN" sz="1100" i="0" dirty="0">
                <a:effectLst/>
              </a:rPr>
              <a:t>”</a:t>
            </a:r>
            <a:endParaRPr lang="en-US" altLang="zh-CN" sz="1100" i="0" dirty="0">
              <a:effectLst/>
            </a:endParaRPr>
          </a:p>
          <a:p>
            <a:r>
              <a:rPr lang="en-US" altLang="zh-CN" sz="1100" i="0" dirty="0">
                <a:effectLst/>
              </a:rPr>
              <a:t>04 </a:t>
            </a:r>
            <a:r>
              <a:rPr lang="zh-CN" altLang="en-US" sz="1100" i="0" dirty="0">
                <a:effectLst/>
              </a:rPr>
              <a:t>被忽视的室温、湿度与噪音，正在悄悄影响睡眠</a:t>
            </a:r>
            <a:endParaRPr lang="zh-CN" altLang="en-US" sz="1100" i="0" dirty="0">
              <a:effectLst/>
            </a:endParaRPr>
          </a:p>
          <a:p>
            <a:r>
              <a:rPr lang="en-US" altLang="zh-CN" sz="1100" i="0" dirty="0">
                <a:effectLst/>
              </a:rPr>
              <a:t>05 </a:t>
            </a:r>
            <a:r>
              <a:rPr lang="zh-CN" altLang="en-US" sz="1100" i="0" dirty="0">
                <a:effectLst/>
              </a:rPr>
              <a:t>深夜依旧明亮的工作空间，为什么会让人睡不着</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1</a:t>
            </a:r>
            <a:r>
              <a:rPr lang="zh-CN" altLang="en-US" sz="1100" i="0" dirty="0">
                <a:effectLst/>
              </a:rPr>
              <a:t>章</a:t>
            </a:r>
            <a:endParaRPr lang="zh-CN" altLang="en-US" sz="1100" i="0" dirty="0">
              <a:effectLst/>
            </a:endParaRPr>
          </a:p>
          <a:p>
            <a:endParaRPr lang="en-US" altLang="zh-CN" sz="1100" i="0" dirty="0">
              <a:effectLst/>
            </a:endParaRPr>
          </a:p>
          <a:p>
            <a:r>
              <a:rPr lang="zh-CN" altLang="en-US" sz="1100" i="0" dirty="0">
                <a:effectLst/>
              </a:rPr>
              <a:t>用照明打造规律生活节奏</a:t>
            </a:r>
            <a:endParaRPr lang="zh-CN" altLang="en-US" sz="1100" i="0" dirty="0">
              <a:effectLst/>
            </a:endParaRPr>
          </a:p>
          <a:p>
            <a:endParaRPr lang="en-US" altLang="zh-CN" sz="1100" i="0" dirty="0">
              <a:effectLst/>
            </a:endParaRPr>
          </a:p>
          <a:p>
            <a:r>
              <a:rPr lang="en-US" altLang="zh-CN" sz="1100" i="0" dirty="0">
                <a:effectLst/>
              </a:rPr>
              <a:t>01 </a:t>
            </a:r>
            <a:r>
              <a:rPr lang="zh-CN" altLang="en-US" sz="1100" i="0" dirty="0">
                <a:effectLst/>
              </a:rPr>
              <a:t>比起蓝光，更影响睡眠的其实是</a:t>
            </a:r>
            <a:r>
              <a:rPr lang="en-US" altLang="zh-CN" sz="1100" i="0" dirty="0">
                <a:effectLst/>
              </a:rPr>
              <a:t>“</a:t>
            </a:r>
            <a:r>
              <a:rPr lang="zh-CN" altLang="en-US" sz="1100" i="0" dirty="0">
                <a:effectLst/>
              </a:rPr>
              <a:t>整体照明</a:t>
            </a:r>
            <a:r>
              <a:rPr lang="en-US" altLang="zh-CN" sz="1100" i="0" dirty="0">
                <a:effectLst/>
              </a:rPr>
              <a:t>”</a:t>
            </a:r>
            <a:endParaRPr lang="en-US" altLang="zh-CN" sz="1100" i="0" dirty="0">
              <a:effectLst/>
            </a:endParaRPr>
          </a:p>
          <a:p>
            <a:r>
              <a:rPr lang="en-US" altLang="zh-CN" sz="1100" i="0" dirty="0">
                <a:effectLst/>
              </a:rPr>
              <a:t>02 </a:t>
            </a:r>
            <a:r>
              <a:rPr lang="zh-CN" altLang="en-US" sz="1100" i="0" dirty="0">
                <a:effectLst/>
              </a:rPr>
              <a:t>好睡眠，从早晨醒来的那一刻就开始了</a:t>
            </a:r>
            <a:endParaRPr lang="zh-CN" altLang="en-US" sz="1100" i="0" dirty="0">
              <a:effectLst/>
            </a:endParaRPr>
          </a:p>
          <a:p>
            <a:r>
              <a:rPr lang="en-US" altLang="zh-CN" sz="1100" i="0" dirty="0">
                <a:effectLst/>
              </a:rPr>
              <a:t>03 </a:t>
            </a:r>
            <a:r>
              <a:rPr lang="zh-CN" altLang="en-US" sz="1100" i="0" dirty="0">
                <a:effectLst/>
              </a:rPr>
              <a:t>根据生活方式选择灯光，才能稳定生物钟</a:t>
            </a:r>
            <a:endParaRPr lang="zh-CN" altLang="en-US" sz="1100" i="0" dirty="0">
              <a:effectLst/>
            </a:endParaRPr>
          </a:p>
          <a:p>
            <a:r>
              <a:rPr lang="en-US" altLang="zh-CN" sz="1100" i="0" dirty="0">
                <a:effectLst/>
              </a:rPr>
              <a:t>04 </a:t>
            </a:r>
            <a:r>
              <a:rPr lang="zh-CN" altLang="en-US" sz="1100" i="0" dirty="0">
                <a:effectLst/>
              </a:rPr>
              <a:t>单身公寓也能做到：按用途与时间切换照明</a:t>
            </a:r>
            <a:endParaRPr lang="zh-CN" altLang="en-US" sz="1100" i="0" dirty="0">
              <a:effectLst/>
            </a:endParaRPr>
          </a:p>
          <a:p>
            <a:r>
              <a:rPr lang="en-US" altLang="zh-CN" sz="1100" i="0" dirty="0">
                <a:effectLst/>
              </a:rPr>
              <a:t>05 </a:t>
            </a:r>
            <a:r>
              <a:rPr lang="zh-CN" altLang="en-US" sz="1100" i="0" dirty="0">
                <a:effectLst/>
              </a:rPr>
              <a:t>夜晚泡澡时，</a:t>
            </a:r>
            <a:r>
              <a:rPr lang="en-US" altLang="zh-CN" sz="1100" i="0" dirty="0">
                <a:effectLst/>
              </a:rPr>
              <a:t>“</a:t>
            </a:r>
            <a:r>
              <a:rPr lang="zh-CN" altLang="en-US" sz="1100" i="0" dirty="0">
                <a:effectLst/>
              </a:rPr>
              <a:t>夕阳色灯光</a:t>
            </a:r>
            <a:r>
              <a:rPr lang="en-US" altLang="zh-CN" sz="1100" i="0" dirty="0">
                <a:effectLst/>
              </a:rPr>
              <a:t>”</a:t>
            </a:r>
            <a:r>
              <a:rPr lang="zh-CN" altLang="en-US" sz="1100" i="0" dirty="0">
                <a:effectLst/>
              </a:rPr>
              <a:t>更能放松身心</a:t>
            </a:r>
            <a:endParaRPr lang="zh-CN" altLang="en-US" sz="1100" i="0" dirty="0">
              <a:effectLst/>
            </a:endParaRPr>
          </a:p>
          <a:p>
            <a:r>
              <a:rPr lang="en-US" altLang="zh-CN" sz="1100" i="0" dirty="0">
                <a:effectLst/>
              </a:rPr>
              <a:t>06 </a:t>
            </a:r>
            <a:r>
              <a:rPr lang="zh-CN" altLang="en-US" sz="1100" i="0" dirty="0">
                <a:effectLst/>
              </a:rPr>
              <a:t>落地灯：兼顾氛围感与睡眠质量的理想选择</a:t>
            </a:r>
            <a:endParaRPr lang="zh-CN" altLang="en-US" sz="1100" i="0" dirty="0">
              <a:effectLst/>
            </a:endParaRPr>
          </a:p>
          <a:p>
            <a:r>
              <a:rPr lang="en-US" altLang="zh-CN" sz="1100" i="0" dirty="0">
                <a:effectLst/>
              </a:rPr>
              <a:t>07 </a:t>
            </a:r>
            <a:r>
              <a:rPr lang="zh-CN" altLang="en-US" sz="1100" i="0" dirty="0">
                <a:effectLst/>
              </a:rPr>
              <a:t>用间接照明，轻松打造容易入睡的房间</a:t>
            </a:r>
            <a:endParaRPr lang="zh-CN" altLang="en-US" sz="1100" i="0" dirty="0">
              <a:effectLst/>
            </a:endParaRPr>
          </a:p>
          <a:p>
            <a:r>
              <a:rPr lang="en-US" altLang="zh-CN" sz="1100" i="0" dirty="0">
                <a:effectLst/>
              </a:rPr>
              <a:t>08 </a:t>
            </a:r>
            <a:r>
              <a:rPr lang="zh-CN" altLang="en-US" sz="1100" i="0" dirty="0">
                <a:effectLst/>
              </a:rPr>
              <a:t>睡觉时的灯光，竟然还会影响肥胖风险？</a:t>
            </a:r>
            <a:endParaRPr lang="zh-CN" altLang="en-US" sz="1100" i="0" dirty="0">
              <a:effectLst/>
            </a:endParaRPr>
          </a:p>
          <a:p>
            <a:r>
              <a:rPr lang="en-US" altLang="zh-CN" sz="1100" i="0" dirty="0">
                <a:effectLst/>
              </a:rPr>
              <a:t>09 </a:t>
            </a:r>
            <a:r>
              <a:rPr lang="zh-CN" altLang="en-US" sz="1100" i="0" dirty="0">
                <a:effectLst/>
              </a:rPr>
              <a:t>半夜起床时，用脚灯守护安全与睡意</a:t>
            </a:r>
            <a:endParaRPr lang="zh-CN" altLang="en-US" sz="1100" i="0" dirty="0">
              <a:effectLst/>
            </a:endParaRPr>
          </a:p>
          <a:p>
            <a:endParaRPr lang="en-US" altLang="zh-CN" sz="1100" i="0" dirty="0">
              <a:effectLst/>
            </a:endParaRPr>
          </a:p>
          <a:p>
            <a:r>
              <a:rPr lang="zh-CN" altLang="en-US" sz="1100" i="0" dirty="0">
                <a:effectLst/>
              </a:rPr>
              <a:t>专栏</a:t>
            </a:r>
            <a:endParaRPr lang="zh-CN" altLang="en-US" sz="1100" i="0" dirty="0">
              <a:effectLst/>
            </a:endParaRPr>
          </a:p>
          <a:p>
            <a:r>
              <a:rPr lang="ja-JP" altLang="en-US" sz="1100" i="0" dirty="0">
                <a:effectLst/>
              </a:rPr>
              <a:t>・</a:t>
            </a:r>
            <a:r>
              <a:rPr lang="zh-CN" altLang="en-US" sz="1100" i="0" dirty="0">
                <a:effectLst/>
              </a:rPr>
              <a:t>试着用免费</a:t>
            </a:r>
            <a:r>
              <a:rPr lang="en-US" altLang="zh-CN" sz="1100" i="0" dirty="0">
                <a:effectLst/>
              </a:rPr>
              <a:t>App</a:t>
            </a:r>
            <a:r>
              <a:rPr lang="zh-CN" altLang="en-US" sz="1100" i="0" dirty="0">
                <a:effectLst/>
              </a:rPr>
              <a:t>测量家里的照度</a:t>
            </a:r>
            <a:endParaRPr lang="zh-CN" altLang="en-US" sz="1100" i="0" dirty="0">
              <a:effectLst/>
            </a:endParaRPr>
          </a:p>
          <a:p>
            <a:r>
              <a:rPr lang="ja-JP" altLang="en-US" sz="1100" i="0" dirty="0">
                <a:effectLst/>
              </a:rPr>
              <a:t>・</a:t>
            </a:r>
            <a:r>
              <a:rPr lang="zh-CN" altLang="en-US" sz="1100" i="0" dirty="0">
                <a:effectLst/>
              </a:rPr>
              <a:t>灯光颜色甚至会影响</a:t>
            </a:r>
            <a:r>
              <a:rPr lang="en-US" altLang="zh-CN" sz="1100" i="0" dirty="0">
                <a:effectLst/>
              </a:rPr>
              <a:t>“</a:t>
            </a:r>
            <a:r>
              <a:rPr lang="zh-CN" altLang="en-US" sz="1100" i="0" dirty="0">
                <a:effectLst/>
              </a:rPr>
              <a:t>体感温度</a:t>
            </a:r>
            <a:r>
              <a:rPr lang="en-US" altLang="zh-CN" sz="1100" i="0" dirty="0">
                <a:effectLst/>
              </a:rPr>
              <a:t>”</a:t>
            </a:r>
            <a:endParaRPr lang="en-US" altLang="zh-CN" sz="1100" i="0" dirty="0">
              <a:effectLst/>
            </a:endParaRPr>
          </a:p>
          <a:p>
            <a:r>
              <a:rPr lang="ja-JP" altLang="en-US" sz="1100" i="0" dirty="0">
                <a:effectLst/>
              </a:rPr>
              <a:t>・</a:t>
            </a:r>
            <a:r>
              <a:rPr lang="zh-CN" altLang="en-US" sz="1100" i="0" dirty="0">
                <a:effectLst/>
              </a:rPr>
              <a:t>睡前阅读时，别忽视手边灯光亮度</a:t>
            </a:r>
            <a:endParaRPr lang="zh-CN" altLang="en-US" sz="1100" i="0" dirty="0">
              <a:effectLst/>
            </a:endParaRPr>
          </a:p>
          <a:p>
            <a:r>
              <a:rPr lang="ja-JP" altLang="en-US" sz="1100" i="0" dirty="0">
                <a:effectLst/>
              </a:rPr>
              <a:t>・</a:t>
            </a:r>
            <a:r>
              <a:rPr lang="zh-CN" altLang="en-US" sz="1100" i="0" dirty="0">
                <a:effectLst/>
              </a:rPr>
              <a:t>洗手间照明，其实也有更适合睡眠的颜色</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2</a:t>
            </a:r>
            <a:r>
              <a:rPr lang="zh-CN" altLang="en-US" sz="1100" i="0" dirty="0">
                <a:effectLst/>
              </a:rPr>
              <a:t>章</a:t>
            </a:r>
            <a:endParaRPr lang="zh-CN" altLang="en-US" sz="1100" i="0" dirty="0">
              <a:effectLst/>
            </a:endParaRPr>
          </a:p>
          <a:p>
            <a:endParaRPr lang="en-US" altLang="zh-CN" sz="1100" i="0" dirty="0">
              <a:effectLst/>
            </a:endParaRPr>
          </a:p>
          <a:p>
            <a:r>
              <a:rPr lang="zh-CN" altLang="en-US" sz="1100" i="0" dirty="0">
                <a:effectLst/>
              </a:rPr>
              <a:t>通过空间布局，切换</a:t>
            </a:r>
            <a:r>
              <a:rPr lang="en-US" altLang="zh-CN" sz="1100" i="0" dirty="0">
                <a:effectLst/>
              </a:rPr>
              <a:t>“</a:t>
            </a:r>
            <a:r>
              <a:rPr lang="zh-CN" altLang="en-US" sz="1100" i="0" dirty="0">
                <a:effectLst/>
              </a:rPr>
              <a:t>工作模式</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休息模式</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01 </a:t>
            </a:r>
            <a:r>
              <a:rPr lang="zh-CN" altLang="en-US" sz="1100" i="0" dirty="0">
                <a:effectLst/>
              </a:rPr>
              <a:t>早餐</a:t>
            </a:r>
            <a:r>
              <a:rPr lang="en-US" altLang="zh-CN" sz="1100" i="0" dirty="0">
                <a:effectLst/>
              </a:rPr>
              <a:t>“</a:t>
            </a:r>
            <a:r>
              <a:rPr lang="zh-CN" altLang="en-US" sz="1100" i="0" dirty="0">
                <a:effectLst/>
              </a:rPr>
              <a:t>在哪里吃、吃什么</a:t>
            </a:r>
            <a:r>
              <a:rPr lang="en-US" altLang="zh-CN" sz="1100" i="0" dirty="0">
                <a:effectLst/>
              </a:rPr>
              <a:t>”</a:t>
            </a:r>
            <a:r>
              <a:rPr lang="zh-CN" altLang="en-US" sz="1100" i="0" dirty="0">
                <a:effectLst/>
              </a:rPr>
              <a:t>，会影响晚上的睡眠</a:t>
            </a:r>
            <a:endParaRPr lang="zh-CN" altLang="en-US" sz="1100" i="0" dirty="0">
              <a:effectLst/>
            </a:endParaRPr>
          </a:p>
          <a:p>
            <a:r>
              <a:rPr lang="en-US" altLang="zh-CN" sz="1100" i="0" dirty="0">
                <a:effectLst/>
              </a:rPr>
              <a:t>02 </a:t>
            </a:r>
            <a:r>
              <a:rPr lang="zh-CN" altLang="en-US" sz="1100" i="0" dirty="0">
                <a:effectLst/>
              </a:rPr>
              <a:t>能晒到阳光的工作区，更能提升专注力与睡眠质量</a:t>
            </a:r>
            <a:endParaRPr lang="zh-CN" altLang="en-US" sz="1100" i="0" dirty="0">
              <a:effectLst/>
            </a:endParaRPr>
          </a:p>
          <a:p>
            <a:r>
              <a:rPr lang="en-US" altLang="zh-CN" sz="1100" i="0" dirty="0">
                <a:effectLst/>
              </a:rPr>
              <a:t>03 </a:t>
            </a:r>
            <a:r>
              <a:rPr lang="zh-CN" altLang="en-US" sz="1100" i="0" dirty="0">
                <a:effectLst/>
              </a:rPr>
              <a:t>关键在于</a:t>
            </a:r>
            <a:r>
              <a:rPr lang="en-US" altLang="zh-CN" sz="1100" i="0" dirty="0">
                <a:effectLst/>
              </a:rPr>
              <a:t>“</a:t>
            </a:r>
            <a:r>
              <a:rPr lang="zh-CN" altLang="en-US" sz="1100" i="0" dirty="0">
                <a:effectLst/>
              </a:rPr>
              <a:t>交流</a:t>
            </a:r>
            <a:r>
              <a:rPr lang="en-US" altLang="zh-CN" sz="1100" i="0" dirty="0">
                <a:effectLst/>
              </a:rPr>
              <a:t>”</a:t>
            </a:r>
            <a:r>
              <a:rPr lang="zh-CN" altLang="en-US" sz="1100" i="0" dirty="0">
                <a:effectLst/>
              </a:rPr>
              <a:t>：促进白天活动量的空间布局</a:t>
            </a:r>
            <a:endParaRPr lang="zh-CN" altLang="en-US" sz="1100" i="0" dirty="0">
              <a:effectLst/>
            </a:endParaRPr>
          </a:p>
          <a:p>
            <a:r>
              <a:rPr lang="en-US" altLang="zh-CN" sz="1100" i="0" dirty="0">
                <a:effectLst/>
              </a:rPr>
              <a:t>04 </a:t>
            </a:r>
            <a:r>
              <a:rPr lang="zh-CN" altLang="en-US" sz="1100" i="0" dirty="0">
                <a:effectLst/>
              </a:rPr>
              <a:t>长时间办公时，</a:t>
            </a:r>
            <a:r>
              <a:rPr lang="en-US" altLang="zh-CN" sz="1100" i="0" dirty="0">
                <a:effectLst/>
              </a:rPr>
              <a:t>“</a:t>
            </a:r>
            <a:r>
              <a:rPr lang="zh-CN" altLang="en-US" sz="1100" i="0" dirty="0">
                <a:effectLst/>
              </a:rPr>
              <a:t>站立工作</a:t>
            </a:r>
            <a:r>
              <a:rPr lang="en-US" altLang="zh-CN" sz="1100" i="0" dirty="0">
                <a:effectLst/>
              </a:rPr>
              <a:t>”</a:t>
            </a:r>
            <a:r>
              <a:rPr lang="zh-CN" altLang="en-US" sz="1100" i="0" dirty="0">
                <a:effectLst/>
              </a:rPr>
              <a:t>也很有效</a:t>
            </a:r>
            <a:endParaRPr lang="zh-CN" altLang="en-US" sz="1100" i="0" dirty="0">
              <a:effectLst/>
            </a:endParaRPr>
          </a:p>
          <a:p>
            <a:r>
              <a:rPr lang="en-US" altLang="zh-CN" sz="1100" i="0" dirty="0">
                <a:effectLst/>
              </a:rPr>
              <a:t>05 </a:t>
            </a:r>
            <a:r>
              <a:rPr lang="zh-CN" altLang="en-US" sz="1100" i="0" dirty="0">
                <a:effectLst/>
              </a:rPr>
              <a:t>用家具进行柔和分隔，让生活有明确的开关感</a:t>
            </a:r>
            <a:endParaRPr lang="zh-CN" altLang="en-US" sz="1100" i="0" dirty="0">
              <a:effectLst/>
            </a:endParaRPr>
          </a:p>
          <a:p>
            <a:r>
              <a:rPr lang="en-US" altLang="zh-CN" sz="1100" i="0" dirty="0">
                <a:effectLst/>
              </a:rPr>
              <a:t>06 </a:t>
            </a:r>
            <a:r>
              <a:rPr lang="zh-CN" altLang="en-US" sz="1100" i="0" dirty="0">
                <a:effectLst/>
              </a:rPr>
              <a:t>午睡时，最好不要直接睡在床上</a:t>
            </a:r>
            <a:endParaRPr lang="zh-CN" altLang="en-US" sz="1100" i="0" dirty="0">
              <a:effectLst/>
            </a:endParaRPr>
          </a:p>
          <a:p>
            <a:r>
              <a:rPr lang="en-US" altLang="zh-CN" sz="1100" i="0" dirty="0">
                <a:effectLst/>
              </a:rPr>
              <a:t>07 </a:t>
            </a:r>
            <a:r>
              <a:rPr lang="zh-CN" altLang="en-US" sz="1100" i="0" dirty="0">
                <a:effectLst/>
              </a:rPr>
              <a:t>其实不推荐！躺在床上看电视或投影</a:t>
            </a:r>
            <a:endParaRPr lang="zh-CN" altLang="en-US" sz="1100" i="0" dirty="0">
              <a:effectLst/>
            </a:endParaRPr>
          </a:p>
          <a:p>
            <a:r>
              <a:rPr lang="en-US" altLang="zh-CN" sz="1100" i="0" dirty="0">
                <a:effectLst/>
              </a:rPr>
              <a:t>08 “</a:t>
            </a:r>
            <a:r>
              <a:rPr lang="zh-CN" altLang="en-US" sz="1100" i="0" dirty="0">
                <a:effectLst/>
              </a:rPr>
              <a:t>床与入口之间的距离</a:t>
            </a:r>
            <a:r>
              <a:rPr lang="en-US" altLang="zh-CN" sz="1100" i="0" dirty="0">
                <a:effectLst/>
              </a:rPr>
              <a:t>”</a:t>
            </a:r>
            <a:r>
              <a:rPr lang="zh-CN" altLang="en-US" sz="1100" i="0" dirty="0">
                <a:effectLst/>
              </a:rPr>
              <a:t>，竟也会影响睡眠安心感</a:t>
            </a:r>
            <a:endParaRPr lang="zh-CN" altLang="en-US" sz="1100" i="0" dirty="0">
              <a:effectLst/>
            </a:endParaRPr>
          </a:p>
          <a:p>
            <a:endParaRPr lang="en-US" altLang="zh-CN" sz="1100" i="0" dirty="0">
              <a:effectLst/>
            </a:endParaRPr>
          </a:p>
          <a:p>
            <a:r>
              <a:rPr lang="zh-CN" altLang="en-US" sz="1100" i="0" dirty="0">
                <a:effectLst/>
              </a:rPr>
              <a:t>专栏</a:t>
            </a:r>
            <a:endParaRPr lang="zh-CN" altLang="en-US" sz="1100" i="0" dirty="0">
              <a:effectLst/>
            </a:endParaRPr>
          </a:p>
          <a:p>
            <a:r>
              <a:rPr lang="ja-JP" altLang="en-US" sz="1100" i="0" dirty="0">
                <a:effectLst/>
              </a:rPr>
              <a:t>・</a:t>
            </a:r>
            <a:r>
              <a:rPr lang="zh-CN" altLang="en-US" sz="1100" i="0" dirty="0">
                <a:effectLst/>
              </a:rPr>
              <a:t>凌乱的房间会增加压力荷尔蒙吗？</a:t>
            </a:r>
            <a:endParaRPr lang="zh-CN" altLang="en-US" sz="1100" i="0" dirty="0">
              <a:effectLst/>
            </a:endParaRPr>
          </a:p>
          <a:p>
            <a:r>
              <a:rPr lang="ja-JP" altLang="en-US" sz="1100" i="0" dirty="0">
                <a:effectLst/>
              </a:rPr>
              <a:t>・</a:t>
            </a:r>
            <a:r>
              <a:rPr lang="zh-CN" altLang="en-US" sz="1100" i="0" dirty="0">
                <a:effectLst/>
              </a:rPr>
              <a:t>卧室门的开关方式，也会左右睡眠质量？</a:t>
            </a:r>
            <a:endParaRPr lang="zh-CN" altLang="en-US" sz="1100" i="0" dirty="0">
              <a:effectLst/>
            </a:endParaRPr>
          </a:p>
        </p:txBody>
      </p:sp>
      <p:pic>
        <p:nvPicPr>
          <p:cNvPr id="4" name="图片 3"/>
          <p:cNvPicPr>
            <a:picLocks noChangeAspect="1"/>
          </p:cNvPicPr>
          <p:nvPr/>
        </p:nvPicPr>
        <p:blipFill>
          <a:blip r:embed="rId1"/>
          <a:stretch>
            <a:fillRect/>
          </a:stretch>
        </p:blipFill>
        <p:spPr>
          <a:xfrm>
            <a:off x="445135" y="194310"/>
            <a:ext cx="774065" cy="1123950"/>
          </a:xfrm>
          <a:prstGeom prst="rect">
            <a:avLst/>
          </a:prstGeom>
        </p:spPr>
      </p:pic>
      <p:sp>
        <p:nvSpPr>
          <p:cNvPr id="2"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398780"/>
            <a:ext cx="6821170" cy="957072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a:t>
            </a:r>
            <a:r>
              <a:rPr lang="en-US" altLang="zh-CN" sz="1100" i="0" dirty="0">
                <a:effectLst/>
              </a:rPr>
              <a:t>3</a:t>
            </a:r>
            <a:r>
              <a:rPr lang="zh-CN" altLang="en-US" sz="1100" i="0" dirty="0">
                <a:effectLst/>
              </a:rPr>
              <a:t>章</a:t>
            </a:r>
            <a:endParaRPr lang="zh-CN" altLang="en-US" sz="1100" i="0" dirty="0">
              <a:effectLst/>
            </a:endParaRPr>
          </a:p>
          <a:p>
            <a:endParaRPr lang="en-US" altLang="zh-CN" sz="1100" i="0" dirty="0">
              <a:effectLst/>
            </a:endParaRPr>
          </a:p>
          <a:p>
            <a:r>
              <a:rPr lang="zh-CN" altLang="en-US" sz="1100" i="0" dirty="0">
                <a:effectLst/>
              </a:rPr>
              <a:t>让身心真正放松的</a:t>
            </a:r>
            <a:r>
              <a:rPr lang="en-US" altLang="zh-CN" sz="1100" i="0" dirty="0">
                <a:effectLst/>
              </a:rPr>
              <a:t>“</a:t>
            </a:r>
            <a:r>
              <a:rPr lang="zh-CN" altLang="en-US" sz="1100" i="0" dirty="0">
                <a:effectLst/>
              </a:rPr>
              <a:t>颜色心理学</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01 </a:t>
            </a:r>
            <a:r>
              <a:rPr lang="zh-CN" altLang="en-US" sz="1100" i="0" dirty="0">
                <a:effectLst/>
              </a:rPr>
              <a:t>卧室颜色不同，睡眠时间竟可能相差两小时？</a:t>
            </a:r>
            <a:endParaRPr lang="zh-CN" altLang="en-US" sz="1100" i="0" dirty="0">
              <a:effectLst/>
            </a:endParaRPr>
          </a:p>
          <a:p>
            <a:r>
              <a:rPr lang="en-US" altLang="zh-CN" sz="1100" i="0" dirty="0">
                <a:effectLst/>
              </a:rPr>
              <a:t>02 </a:t>
            </a:r>
            <a:r>
              <a:rPr lang="zh-CN" altLang="en-US" sz="1100" i="0" dirty="0">
                <a:effectLst/>
              </a:rPr>
              <a:t>能安定情绪与身体的蓝色</a:t>
            </a:r>
            <a:endParaRPr lang="zh-CN" altLang="en-US" sz="1100" i="0" dirty="0">
              <a:effectLst/>
            </a:endParaRPr>
          </a:p>
          <a:p>
            <a:r>
              <a:rPr lang="en-US" altLang="zh-CN" sz="1100" i="0" dirty="0">
                <a:effectLst/>
              </a:rPr>
              <a:t>03 </a:t>
            </a:r>
            <a:r>
              <a:rPr lang="zh-CN" altLang="en-US" sz="1100" i="0" dirty="0">
                <a:effectLst/>
              </a:rPr>
              <a:t>充满自然疗愈感的绿色空间</a:t>
            </a:r>
            <a:endParaRPr lang="zh-CN" altLang="en-US" sz="1100" i="0" dirty="0">
              <a:effectLst/>
            </a:endParaRPr>
          </a:p>
          <a:p>
            <a:r>
              <a:rPr lang="en-US" altLang="zh-CN" sz="1100" i="0" dirty="0">
                <a:effectLst/>
              </a:rPr>
              <a:t>04 </a:t>
            </a:r>
            <a:r>
              <a:rPr lang="zh-CN" altLang="en-US" sz="1100" i="0" dirty="0">
                <a:effectLst/>
              </a:rPr>
              <a:t>最适合日本人与东方居家的棕色、米色系</a:t>
            </a:r>
            <a:endParaRPr lang="zh-CN" altLang="en-US" sz="1100" i="0" dirty="0">
              <a:effectLst/>
            </a:endParaRPr>
          </a:p>
          <a:p>
            <a:r>
              <a:rPr lang="en-US" altLang="zh-CN" sz="1100" i="0" dirty="0">
                <a:effectLst/>
              </a:rPr>
              <a:t>05 </a:t>
            </a:r>
            <a:r>
              <a:rPr lang="zh-CN" altLang="en-US" sz="1100" i="0" dirty="0">
                <a:effectLst/>
              </a:rPr>
              <a:t>放松时，比起鲜艳色，更适合柔和粉彩色</a:t>
            </a:r>
            <a:endParaRPr lang="zh-CN" altLang="en-US" sz="1100" i="0" dirty="0">
              <a:effectLst/>
            </a:endParaRPr>
          </a:p>
          <a:p>
            <a:endParaRPr lang="en-US" altLang="zh-CN" sz="1100" i="0" dirty="0">
              <a:effectLst/>
            </a:endParaRPr>
          </a:p>
          <a:p>
            <a:r>
              <a:rPr lang="zh-CN" altLang="en-US" sz="1100" i="0" dirty="0">
                <a:effectLst/>
              </a:rPr>
              <a:t>专栏</a:t>
            </a:r>
            <a:endParaRPr lang="zh-CN" altLang="en-US" sz="1100" i="0" dirty="0">
              <a:effectLst/>
            </a:endParaRPr>
          </a:p>
          <a:p>
            <a:r>
              <a:rPr lang="ja-JP" altLang="en-US" sz="1100" i="0" dirty="0">
                <a:effectLst/>
              </a:rPr>
              <a:t>・</a:t>
            </a:r>
            <a:r>
              <a:rPr lang="zh-CN" altLang="en-US" sz="1100" i="0" dirty="0">
                <a:effectLst/>
              </a:rPr>
              <a:t>室内配色的黄金比例：</a:t>
            </a:r>
            <a:r>
              <a:rPr lang="en-US" altLang="zh-CN" sz="1100" i="0" dirty="0">
                <a:effectLst/>
              </a:rPr>
              <a:t>70</a:t>
            </a:r>
            <a:r>
              <a:rPr lang="zh-CN" altLang="en-US" sz="1100" i="0" dirty="0">
                <a:effectLst/>
              </a:rPr>
              <a:t>：</a:t>
            </a:r>
            <a:r>
              <a:rPr lang="en-US" altLang="zh-CN" sz="1100" i="0" dirty="0">
                <a:effectLst/>
              </a:rPr>
              <a:t>25</a:t>
            </a:r>
            <a:r>
              <a:rPr lang="zh-CN" altLang="en-US" sz="1100" i="0" dirty="0">
                <a:effectLst/>
              </a:rPr>
              <a:t>：</a:t>
            </a:r>
            <a:r>
              <a:rPr lang="en-US" altLang="zh-CN" sz="1100" i="0" dirty="0">
                <a:effectLst/>
              </a:rPr>
              <a:t>5</a:t>
            </a:r>
            <a:endParaRPr lang="en-US" altLang="zh-CN" sz="1100" i="0" dirty="0">
              <a:effectLst/>
            </a:endParaRPr>
          </a:p>
          <a:p>
            <a:r>
              <a:rPr lang="ja-JP" altLang="en-US" sz="1100" i="0" dirty="0">
                <a:effectLst/>
              </a:rPr>
              <a:t>・</a:t>
            </a:r>
            <a:r>
              <a:rPr lang="zh-CN" altLang="en-US" sz="1100" i="0" dirty="0">
                <a:effectLst/>
              </a:rPr>
              <a:t>不同工作类型，适合什么颜色的工作空间？</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4</a:t>
            </a:r>
            <a:r>
              <a:rPr lang="zh-CN" altLang="en-US" sz="1100" i="0" dirty="0">
                <a:effectLst/>
              </a:rPr>
              <a:t>章</a:t>
            </a:r>
            <a:endParaRPr lang="zh-CN" altLang="en-US" sz="1100" i="0" dirty="0">
              <a:effectLst/>
            </a:endParaRPr>
          </a:p>
          <a:p>
            <a:endParaRPr lang="en-US" altLang="zh-CN" sz="1100" i="0" dirty="0">
              <a:effectLst/>
            </a:endParaRPr>
          </a:p>
          <a:p>
            <a:r>
              <a:rPr lang="zh-CN" altLang="en-US" sz="1100" i="0" dirty="0">
                <a:effectLst/>
              </a:rPr>
              <a:t>用窗帘控制</a:t>
            </a:r>
            <a:r>
              <a:rPr lang="en-US" altLang="zh-CN" sz="1100" i="0" dirty="0">
                <a:effectLst/>
              </a:rPr>
              <a:t>“</a:t>
            </a:r>
            <a:r>
              <a:rPr lang="zh-CN" altLang="en-US" sz="1100" i="0" dirty="0">
                <a:effectLst/>
              </a:rPr>
              <a:t>理想睡眠环境</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01 </a:t>
            </a:r>
            <a:r>
              <a:rPr lang="zh-CN" altLang="en-US" sz="1100" i="0" dirty="0">
                <a:effectLst/>
              </a:rPr>
              <a:t>窗外风景，其实会影响身体状态与情绪</a:t>
            </a:r>
            <a:endParaRPr lang="zh-CN" altLang="en-US" sz="1100" i="0" dirty="0">
              <a:effectLst/>
            </a:endParaRPr>
          </a:p>
          <a:p>
            <a:r>
              <a:rPr lang="en-US" altLang="zh-CN" sz="1100" i="0" dirty="0">
                <a:effectLst/>
              </a:rPr>
              <a:t>02 </a:t>
            </a:r>
            <a:r>
              <a:rPr lang="zh-CN" altLang="en-US" sz="1100" i="0" dirty="0">
                <a:effectLst/>
              </a:rPr>
              <a:t>起床前打开窗帘，用晨光自然唤醒身体</a:t>
            </a:r>
            <a:endParaRPr lang="zh-CN" altLang="en-US" sz="1100" i="0" dirty="0">
              <a:effectLst/>
            </a:endParaRPr>
          </a:p>
          <a:p>
            <a:r>
              <a:rPr lang="en-US" altLang="zh-CN" sz="1100" i="0" dirty="0">
                <a:effectLst/>
              </a:rPr>
              <a:t>03 </a:t>
            </a:r>
            <a:r>
              <a:rPr lang="zh-CN" altLang="en-US" sz="1100" i="0" dirty="0">
                <a:effectLst/>
              </a:rPr>
              <a:t>用遮光窗帘隔绝影响睡眠的街灯</a:t>
            </a:r>
            <a:endParaRPr lang="zh-CN" altLang="en-US" sz="1100" i="0" dirty="0">
              <a:effectLst/>
            </a:endParaRPr>
          </a:p>
          <a:p>
            <a:r>
              <a:rPr lang="en-US" altLang="zh-CN" sz="1100" i="0" dirty="0">
                <a:effectLst/>
              </a:rPr>
              <a:t>04 </a:t>
            </a:r>
            <a:r>
              <a:rPr lang="zh-CN" altLang="en-US" sz="1100" i="0" dirty="0">
                <a:effectLst/>
              </a:rPr>
              <a:t>哪种窗帘形状，更适合隔热与保温？</a:t>
            </a:r>
            <a:endParaRPr lang="zh-CN" altLang="en-US" sz="1100" i="0" dirty="0">
              <a:effectLst/>
            </a:endParaRPr>
          </a:p>
          <a:p>
            <a:r>
              <a:rPr lang="en-US" altLang="zh-CN" sz="1100" i="0" dirty="0">
                <a:effectLst/>
              </a:rPr>
              <a:t>05 </a:t>
            </a:r>
            <a:r>
              <a:rPr lang="zh-CN" altLang="en-US" sz="1100" i="0" dirty="0">
                <a:effectLst/>
              </a:rPr>
              <a:t>窗帘居然还能帮助降低室外噪音</a:t>
            </a:r>
            <a:endParaRPr lang="zh-CN" altLang="en-US" sz="1100" i="0" dirty="0">
              <a:effectLst/>
            </a:endParaRPr>
          </a:p>
          <a:p>
            <a:endParaRPr lang="en-US" altLang="zh-CN" sz="1100" i="0" dirty="0">
              <a:effectLst/>
            </a:endParaRPr>
          </a:p>
          <a:p>
            <a:r>
              <a:rPr lang="zh-CN" altLang="en-US" sz="1100" i="0" dirty="0">
                <a:effectLst/>
              </a:rPr>
              <a:t>专栏</a:t>
            </a:r>
            <a:endParaRPr lang="zh-CN" altLang="en-US" sz="1100" i="0" dirty="0">
              <a:effectLst/>
            </a:endParaRPr>
          </a:p>
          <a:p>
            <a:r>
              <a:rPr lang="ja-JP" altLang="en-US" sz="1100" i="0" dirty="0">
                <a:effectLst/>
              </a:rPr>
              <a:t>・</a:t>
            </a:r>
            <a:r>
              <a:rPr lang="zh-CN" altLang="en-US" sz="1100" i="0" dirty="0">
                <a:effectLst/>
              </a:rPr>
              <a:t>窗帘还能减少花粉进入室内？</a:t>
            </a:r>
            <a:endParaRPr lang="zh-CN" altLang="en-US" sz="1100" i="0" dirty="0">
              <a:effectLst/>
            </a:endParaRPr>
          </a:p>
          <a:p>
            <a:r>
              <a:rPr lang="ja-JP" altLang="en-US" sz="1100" i="0" dirty="0">
                <a:effectLst/>
              </a:rPr>
              <a:t>・</a:t>
            </a:r>
            <a:r>
              <a:rPr lang="zh-CN" altLang="en-US" sz="1100" i="0" dirty="0">
                <a:effectLst/>
              </a:rPr>
              <a:t>窗户结露与影响睡眠的过敏问题之间的关系</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5</a:t>
            </a:r>
            <a:r>
              <a:rPr lang="zh-CN" altLang="en-US" sz="1100" i="0" dirty="0">
                <a:effectLst/>
              </a:rPr>
              <a:t>章</a:t>
            </a:r>
            <a:endParaRPr lang="zh-CN" altLang="en-US" sz="1100" i="0" dirty="0">
              <a:effectLst/>
            </a:endParaRPr>
          </a:p>
          <a:p>
            <a:endParaRPr lang="en-US" altLang="zh-CN" sz="1100" i="0" dirty="0">
              <a:effectLst/>
            </a:endParaRPr>
          </a:p>
          <a:p>
            <a:r>
              <a:rPr lang="zh-CN" altLang="en-US" sz="1100" i="0" dirty="0">
                <a:effectLst/>
              </a:rPr>
              <a:t>调整身心状态的家具与居家物品</a:t>
            </a:r>
            <a:endParaRPr lang="zh-CN" altLang="en-US" sz="1100" i="0" dirty="0">
              <a:effectLst/>
            </a:endParaRPr>
          </a:p>
          <a:p>
            <a:endParaRPr lang="en-US" altLang="zh-CN" sz="1100" i="0" dirty="0">
              <a:effectLst/>
            </a:endParaRPr>
          </a:p>
          <a:p>
            <a:r>
              <a:rPr lang="en-US" altLang="zh-CN" sz="1100" i="0" dirty="0">
                <a:effectLst/>
              </a:rPr>
              <a:t>01 </a:t>
            </a:r>
            <a:r>
              <a:rPr lang="zh-CN" altLang="en-US" sz="1100" i="0" dirty="0">
                <a:effectLst/>
              </a:rPr>
              <a:t>观叶植物能够缓解压力</a:t>
            </a:r>
            <a:endParaRPr lang="zh-CN" altLang="en-US" sz="1100" i="0" dirty="0">
              <a:effectLst/>
            </a:endParaRPr>
          </a:p>
          <a:p>
            <a:r>
              <a:rPr lang="en-US" altLang="zh-CN" sz="1100" i="0" dirty="0">
                <a:effectLst/>
              </a:rPr>
              <a:t>02 </a:t>
            </a:r>
            <a:r>
              <a:rPr lang="zh-CN" altLang="en-US" sz="1100" i="0" dirty="0">
                <a:effectLst/>
              </a:rPr>
              <a:t>带有</a:t>
            </a:r>
            <a:r>
              <a:rPr lang="en-US" altLang="zh-CN" sz="1100" i="0" dirty="0">
                <a:effectLst/>
              </a:rPr>
              <a:t>“</a:t>
            </a:r>
            <a:r>
              <a:rPr lang="zh-CN" altLang="en-US" sz="1100" i="0" dirty="0">
                <a:effectLst/>
              </a:rPr>
              <a:t>自然感</a:t>
            </a:r>
            <a:r>
              <a:rPr lang="en-US" altLang="zh-CN" sz="1100" i="0" dirty="0">
                <a:effectLst/>
              </a:rPr>
              <a:t>”</a:t>
            </a:r>
            <a:r>
              <a:rPr lang="zh-CN" altLang="en-US" sz="1100" i="0" dirty="0">
                <a:effectLst/>
              </a:rPr>
              <a:t>的家居，会提升睡眠质量吗？</a:t>
            </a:r>
            <a:endParaRPr lang="zh-CN" altLang="en-US" sz="1100" i="0" dirty="0">
              <a:effectLst/>
            </a:endParaRPr>
          </a:p>
          <a:p>
            <a:r>
              <a:rPr lang="en-US" altLang="zh-CN" sz="1100" i="0" dirty="0">
                <a:effectLst/>
              </a:rPr>
              <a:t>03 </a:t>
            </a:r>
            <a:r>
              <a:rPr lang="zh-CN" altLang="en-US" sz="1100" i="0" dirty="0">
                <a:effectLst/>
              </a:rPr>
              <a:t>即使是假植物或自然风景照片，也有效果</a:t>
            </a:r>
            <a:endParaRPr lang="zh-CN" altLang="en-US" sz="1100" i="0" dirty="0">
              <a:effectLst/>
            </a:endParaRPr>
          </a:p>
          <a:p>
            <a:r>
              <a:rPr lang="en-US" altLang="zh-CN" sz="1100" i="0" dirty="0">
                <a:effectLst/>
              </a:rPr>
              <a:t>04 </a:t>
            </a:r>
            <a:r>
              <a:rPr lang="zh-CN" altLang="en-US" sz="1100" i="0" dirty="0">
                <a:effectLst/>
              </a:rPr>
              <a:t>艺术品的作用，不只是</a:t>
            </a:r>
            <a:r>
              <a:rPr lang="en-US" altLang="zh-CN" sz="1100" i="0" dirty="0">
                <a:effectLst/>
              </a:rPr>
              <a:t>“</a:t>
            </a:r>
            <a:r>
              <a:rPr lang="zh-CN" altLang="en-US" sz="1100" i="0" dirty="0">
                <a:effectLst/>
              </a:rPr>
              <a:t>装饰</a:t>
            </a:r>
            <a:r>
              <a:rPr lang="en-US" altLang="zh-CN" sz="1100" i="0" dirty="0">
                <a:effectLst/>
              </a:rPr>
              <a:t>”</a:t>
            </a:r>
            <a:endParaRPr lang="en-US" altLang="zh-CN" sz="1100" i="0" dirty="0">
              <a:effectLst/>
            </a:endParaRPr>
          </a:p>
          <a:p>
            <a:r>
              <a:rPr lang="en-US" altLang="zh-CN" sz="1100" i="0" dirty="0">
                <a:effectLst/>
              </a:rPr>
              <a:t>05 </a:t>
            </a:r>
            <a:r>
              <a:rPr lang="zh-CN" altLang="en-US" sz="1100" i="0" dirty="0">
                <a:effectLst/>
              </a:rPr>
              <a:t>用蜡烛轻松打造疗愈系卧室</a:t>
            </a:r>
            <a:endParaRPr lang="zh-CN" altLang="en-US" sz="1100" i="0" dirty="0">
              <a:effectLst/>
            </a:endParaRPr>
          </a:p>
          <a:p>
            <a:r>
              <a:rPr lang="en-US" altLang="zh-CN" sz="1100" i="0" dirty="0">
                <a:effectLst/>
              </a:rPr>
              <a:t>06 </a:t>
            </a:r>
            <a:r>
              <a:rPr lang="zh-CN" altLang="en-US" sz="1100" i="0" dirty="0">
                <a:effectLst/>
              </a:rPr>
              <a:t>木质家具，其实更有助于睡眠</a:t>
            </a:r>
            <a:endParaRPr lang="zh-CN" altLang="en-US" sz="1100" i="0" dirty="0">
              <a:effectLst/>
            </a:endParaRPr>
          </a:p>
          <a:p>
            <a:r>
              <a:rPr lang="en-US" altLang="zh-CN" sz="1100" i="0" dirty="0">
                <a:effectLst/>
              </a:rPr>
              <a:t>07 </a:t>
            </a:r>
            <a:r>
              <a:rPr lang="zh-CN" altLang="en-US" sz="1100" i="0" dirty="0">
                <a:effectLst/>
              </a:rPr>
              <a:t>能高效调节温湿度的神器：吊扇</a:t>
            </a:r>
            <a:endParaRPr lang="zh-CN" altLang="en-US" sz="1100" i="0" dirty="0">
              <a:effectLst/>
            </a:endParaRPr>
          </a:p>
          <a:p>
            <a:endParaRPr lang="zh-CN" altLang="en-US" sz="1100" i="0" dirty="0">
              <a:effectLst/>
            </a:endParaRPr>
          </a:p>
          <a:p>
            <a:r>
              <a:rPr lang="zh-CN" altLang="en-US" sz="1100" i="0" dirty="0">
                <a:effectLst/>
              </a:rPr>
              <a:t>特别附录</a:t>
            </a:r>
            <a:endParaRPr lang="zh-CN" altLang="en-US" sz="1100" i="0" dirty="0">
              <a:effectLst/>
            </a:endParaRPr>
          </a:p>
          <a:p>
            <a:endParaRPr lang="en-US" altLang="zh-CN" sz="1100" i="0" dirty="0">
              <a:effectLst/>
            </a:endParaRPr>
          </a:p>
          <a:p>
            <a:r>
              <a:rPr lang="zh-CN" altLang="en-US" sz="1100" i="0" dirty="0">
                <a:effectLst/>
              </a:rPr>
              <a:t>从今天开始改变睡眠的理想空间布局</a:t>
            </a:r>
            <a:endParaRPr lang="zh-CN" altLang="en-US" sz="1100" i="0" dirty="0">
              <a:effectLst/>
            </a:endParaRPr>
          </a:p>
          <a:p>
            <a:endParaRPr lang="en-US" altLang="zh-CN" sz="1100" i="0" dirty="0">
              <a:effectLst/>
            </a:endParaRPr>
          </a:p>
          <a:p>
            <a:r>
              <a:rPr lang="ja-JP" altLang="en-US" sz="1100" i="0" dirty="0">
                <a:effectLst/>
              </a:rPr>
              <a:t>・</a:t>
            </a:r>
            <a:r>
              <a:rPr lang="zh-CN" altLang="en-US" sz="1100" i="0" dirty="0">
                <a:effectLst/>
              </a:rPr>
              <a:t>最能提升生产力的</a:t>
            </a:r>
            <a:r>
              <a:rPr lang="en-US" altLang="zh-CN" sz="1100" i="0" dirty="0">
                <a:effectLst/>
              </a:rPr>
              <a:t>“</a:t>
            </a:r>
            <a:r>
              <a:rPr lang="zh-CN" altLang="en-US" sz="1100" i="0" dirty="0">
                <a:effectLst/>
              </a:rPr>
              <a:t>室内绿化比例</a:t>
            </a:r>
            <a:r>
              <a:rPr lang="en-US" altLang="zh-CN" sz="1100" i="0" dirty="0">
                <a:effectLst/>
              </a:rPr>
              <a:t>”</a:t>
            </a:r>
            <a:endParaRPr lang="en-US" altLang="zh-CN" sz="1100" i="0" dirty="0">
              <a:effectLst/>
            </a:endParaRPr>
          </a:p>
          <a:p>
            <a:r>
              <a:rPr lang="ja-JP" altLang="en-US" sz="1100" i="0" dirty="0">
                <a:effectLst/>
              </a:rPr>
              <a:t>・</a:t>
            </a:r>
            <a:r>
              <a:rPr lang="zh-CN" altLang="en-US" sz="1100" i="0" dirty="0">
                <a:effectLst/>
              </a:rPr>
              <a:t>医院里的艺术作品，真的能帮助身心恢复？</a:t>
            </a:r>
            <a:endParaRPr lang="zh-CN" altLang="en-US" sz="1100" i="0" dirty="0">
              <a:effectLst/>
            </a:endParaRPr>
          </a:p>
          <a:p>
            <a:r>
              <a:rPr lang="ja-JP" altLang="en-US" sz="1100" i="0" dirty="0">
                <a:effectLst/>
              </a:rPr>
              <a:t>・</a:t>
            </a:r>
            <a:r>
              <a:rPr lang="zh-CN" altLang="en-US" sz="1100" i="0" dirty="0">
                <a:effectLst/>
              </a:rPr>
              <a:t>为什么曲线空间比直线空间更让人放松？</a:t>
            </a:r>
            <a:endParaRPr lang="zh-CN" altLang="en-US" sz="1100" i="0" dirty="0">
              <a:effectLst/>
            </a:endParaRPr>
          </a:p>
          <a:p>
            <a:r>
              <a:rPr lang="ja-JP" altLang="en-US" sz="1100" i="0" dirty="0">
                <a:effectLst/>
              </a:rPr>
              <a:t>・</a:t>
            </a:r>
            <a:r>
              <a:rPr lang="zh-CN" altLang="en-US" sz="1100" i="0" dirty="0">
                <a:effectLst/>
              </a:rPr>
              <a:t>对家的依恋感，会带来心理稳定</a:t>
            </a:r>
            <a:endParaRPr lang="zh-CN" altLang="en-US" sz="1100" i="0" dirty="0">
              <a:effectLst/>
            </a:endParaRPr>
          </a:p>
          <a:p>
            <a:endParaRPr lang="en-US" altLang="zh-CN" sz="1100" i="0" dirty="0">
              <a:effectLst/>
            </a:endParaRPr>
          </a:p>
          <a:p>
            <a:r>
              <a:rPr lang="zh-CN" altLang="en-US" sz="1100" i="0" dirty="0">
                <a:effectLst/>
              </a:rPr>
              <a:t>理想睡眠空间实例</a:t>
            </a:r>
            <a:endParaRPr lang="zh-CN" altLang="en-US" sz="1100" i="0" dirty="0">
              <a:effectLst/>
            </a:endParaRPr>
          </a:p>
          <a:p>
            <a:r>
              <a:rPr lang="ja-JP" altLang="en-US" sz="1100" i="0" dirty="0">
                <a:effectLst/>
              </a:rPr>
              <a:t>・</a:t>
            </a:r>
            <a:r>
              <a:rPr lang="zh-CN" altLang="en-US" sz="1100" i="0" dirty="0">
                <a:effectLst/>
              </a:rPr>
              <a:t>独居版</a:t>
            </a:r>
            <a:endParaRPr lang="zh-CN" altLang="en-US" sz="1100" i="0" dirty="0">
              <a:effectLst/>
            </a:endParaRPr>
          </a:p>
          <a:p>
            <a:r>
              <a:rPr lang="ja-JP" altLang="en-US" sz="1100" i="0" dirty="0">
                <a:effectLst/>
              </a:rPr>
              <a:t>・</a:t>
            </a:r>
            <a:r>
              <a:rPr lang="zh-CN" altLang="en-US" sz="1100" i="0" dirty="0">
                <a:effectLst/>
              </a:rPr>
              <a:t>双人居住版</a:t>
            </a:r>
            <a:endParaRPr lang="zh-CN" altLang="en-US" sz="1100" i="0" dirty="0">
              <a:effectLst/>
            </a:endParaRPr>
          </a:p>
          <a:p>
            <a:r>
              <a:rPr lang="ja-JP" altLang="en-US" sz="1100" i="0" dirty="0">
                <a:effectLst/>
              </a:rPr>
              <a:t>・</a:t>
            </a:r>
            <a:r>
              <a:rPr lang="zh-CN" altLang="en-US" sz="1100" i="0" dirty="0">
                <a:effectLst/>
              </a:rPr>
              <a:t>四口之家版</a:t>
            </a:r>
            <a:endParaRPr lang="zh-CN" altLang="en-US" sz="1100" i="0" dirty="0">
              <a:effectLst/>
            </a:endParaRPr>
          </a:p>
          <a:p>
            <a:endParaRPr lang="en-US" altLang="zh-CN" sz="1100" i="0" dirty="0">
              <a:effectLst/>
            </a:endParaRPr>
          </a:p>
          <a:p>
            <a:r>
              <a:rPr lang="zh-CN" altLang="en-US" sz="1100" i="0" dirty="0">
                <a:effectLst/>
              </a:rPr>
              <a:t>结语</a:t>
            </a:r>
            <a:endParaRPr lang="zh-CN" altLang="en-US" sz="1100" i="0" dirty="0">
              <a:effectLst/>
            </a:endParaRPr>
          </a:p>
          <a:p>
            <a:r>
              <a:rPr lang="zh-CN" altLang="en-US" sz="1100" i="0" dirty="0">
                <a:effectLst/>
              </a:rPr>
              <a:t>参考文献</a:t>
            </a:r>
            <a:endParaRPr lang="zh-CN" altLang="en-US" sz="1100" i="0" dirty="0">
              <a:effectLst/>
            </a:endParaRPr>
          </a:p>
        </p:txBody>
      </p:sp>
      <p:sp>
        <p:nvSpPr>
          <p:cNvPr id="2" name="角丸四角形 7"/>
          <p:cNvSpPr/>
          <p:nvPr/>
        </p:nvSpPr>
        <p:spPr>
          <a:xfrm>
            <a:off x="2913334" y="12849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2122805"/>
          </a:xfrm>
          <a:prstGeom prst="rect">
            <a:avLst/>
          </a:prstGeom>
          <a:noFill/>
        </p:spPr>
        <p:txBody>
          <a:bodyPr wrap="square" rtlCol="0">
            <a:spAutoFit/>
          </a:bodyPr>
          <a:lstStyle/>
          <a:p>
            <a:r>
              <a:rPr kumimoji="1" lang="en-US" altLang="ja-JP" sz="12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2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12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2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1200" dirty="0">
                <a:latin typeface="Microsoft YaHei" panose="020B0503020204020204" pitchFamily="34" charset="-122"/>
                <a:ea typeface="Microsoft YaHei" panose="020B0503020204020204" pitchFamily="34" charset="-122"/>
                <a:cs typeface="Microsoft YaHei" panose="020B0503020204020204" pitchFamily="34" charset="-122"/>
              </a:rPr>
              <a:t>科学的根拠</a:t>
            </a:r>
            <a:r>
              <a:rPr kumimoji="1" lang="ja-JP" altLang="en-US" sz="12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1200" dirty="0">
                <a:latin typeface="Microsoft YaHei" panose="020B0503020204020204" pitchFamily="34" charset="-122"/>
                <a:ea typeface="Microsoft YaHei" panose="020B0503020204020204" pitchFamily="34" charset="-122"/>
                <a:cs typeface="Microsoft YaHei" panose="020B0503020204020204" pitchFamily="34" charset="-122"/>
              </a:rPr>
              <a:t>基</a:t>
            </a:r>
            <a:r>
              <a:rPr kumimoji="1" lang="ja-JP" altLang="en-US" sz="1200" dirty="0">
                <a:latin typeface="Microsoft YaHei" panose="020B0503020204020204" pitchFamily="34" charset="-122"/>
                <a:ea typeface="Microsoft YaHei" panose="020B0503020204020204" pitchFamily="34" charset="-122"/>
                <a:cs typeface="Microsoft YaHei" panose="020B0503020204020204" pitchFamily="34" charset="-122"/>
              </a:rPr>
              <a:t>づく</a:t>
            </a:r>
            <a:r>
              <a:rPr kumimoji="1" lang="zh-CN" altLang="en-US" sz="1200" dirty="0">
                <a:latin typeface="Microsoft YaHei" panose="020B0503020204020204" pitchFamily="34" charset="-122"/>
                <a:ea typeface="Microsoft YaHei" panose="020B0503020204020204" pitchFamily="34" charset="-122"/>
                <a:cs typeface="Microsoft YaHei" panose="020B0503020204020204" pitchFamily="34" charset="-122"/>
              </a:rPr>
              <a:t>　最高</a:t>
            </a:r>
            <a:r>
              <a:rPr kumimoji="1" lang="ja-JP" altLang="en-US" sz="12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1200" dirty="0">
                <a:latin typeface="Microsoft YaHei" panose="020B0503020204020204" pitchFamily="34" charset="-122"/>
                <a:ea typeface="Microsoft YaHei" panose="020B0503020204020204" pitchFamily="34" charset="-122"/>
                <a:cs typeface="Microsoft YaHei" panose="020B0503020204020204" pitchFamily="34" charset="-122"/>
              </a:rPr>
              <a:t>睡眠空間</a:t>
            </a:r>
            <a:endParaRPr kumimoji="1" lang="zh-CN" altLang="en-US" sz="12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2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12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12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978-4-7612-7880-9</a:t>
            </a:r>
            <a:endParaRPr lang="en-US" altLang="ja-JP" sz="12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2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2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12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2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1200" dirty="0">
                <a:latin typeface="Microsoft YaHei" panose="020B0503020204020204" pitchFamily="34" charset="-122"/>
                <a:ea typeface="Microsoft YaHei" panose="020B0503020204020204" pitchFamily="34" charset="-122"/>
                <a:cs typeface="Microsoft YaHei" panose="020B0503020204020204" pitchFamily="34" charset="-122"/>
              </a:rPr>
              <a:t>田口里奈</a:t>
            </a:r>
            <a:endParaRPr kumimoji="1" lang="zh-CN" altLang="en-US" sz="12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2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12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12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2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2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12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12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2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2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12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2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2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12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12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12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12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12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12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24130" y="2661285"/>
            <a:ext cx="6821170" cy="229171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en-US" sz="1100" i="0" dirty="0">
                <a:effectLst/>
              </a:rPr>
              <a:t>◉</a:t>
            </a:r>
            <a:r>
              <a:rPr lang="en-US" altLang="zh-CN" sz="1100" i="0" dirty="0">
                <a:effectLst/>
              </a:rPr>
              <a:t>——</a:t>
            </a:r>
            <a:r>
              <a:rPr lang="zh-CN" altLang="en-US" sz="1100" i="0" dirty="0">
                <a:effectLst/>
              </a:rPr>
              <a:t>医疗从业者、室内设计协调师／高级睡眠健康指导师。</a:t>
            </a:r>
            <a:endParaRPr lang="zh-CN" altLang="en-US" sz="1100" i="0" dirty="0">
              <a:effectLst/>
            </a:endParaRPr>
          </a:p>
          <a:p>
            <a:endParaRPr lang="en-US" altLang="zh-CN" sz="1100" i="0" dirty="0">
              <a:effectLst/>
            </a:endParaRPr>
          </a:p>
          <a:p>
            <a:r>
              <a:rPr lang="en-US" altLang="en-US" sz="1100" i="0" dirty="0">
                <a:effectLst/>
              </a:rPr>
              <a:t>◉</a:t>
            </a:r>
            <a:r>
              <a:rPr lang="en-US" altLang="zh-CN" sz="1100" i="0" dirty="0">
                <a:effectLst/>
              </a:rPr>
              <a:t>——2012</a:t>
            </a:r>
            <a:r>
              <a:rPr lang="zh-CN" altLang="en-US" sz="1100" i="0" dirty="0">
                <a:effectLst/>
              </a:rPr>
              <a:t>年自药学部毕业后，作为药剂师在药房工作。曾在</a:t>
            </a:r>
            <a:r>
              <a:rPr lang="en-US" altLang="zh-CN" sz="1100" i="0" dirty="0">
                <a:effectLst/>
              </a:rPr>
              <a:t>10</a:t>
            </a:r>
            <a:r>
              <a:rPr lang="zh-CN" altLang="en-US" sz="1100" i="0" dirty="0">
                <a:effectLst/>
              </a:rPr>
              <a:t>余家门店积累经验，在面对不同年龄层患者的过程中，深刻意识到许多人都长期受到睡眠问题困扰。</a:t>
            </a:r>
            <a:endParaRPr lang="zh-CN" altLang="en-US" sz="1100" i="0" dirty="0">
              <a:effectLst/>
            </a:endParaRPr>
          </a:p>
          <a:p>
            <a:endParaRPr lang="en-US" altLang="zh-CN" sz="1100" i="0" dirty="0">
              <a:effectLst/>
            </a:endParaRPr>
          </a:p>
          <a:p>
            <a:r>
              <a:rPr lang="en-US" altLang="en-US" sz="1100" i="0" dirty="0">
                <a:effectLst/>
              </a:rPr>
              <a:t>◉</a:t>
            </a:r>
            <a:r>
              <a:rPr lang="en-US" altLang="zh-CN" sz="1100" i="0" dirty="0">
                <a:effectLst/>
              </a:rPr>
              <a:t>——2016</a:t>
            </a:r>
            <a:r>
              <a:rPr lang="zh-CN" altLang="en-US" sz="1100" i="0" dirty="0">
                <a:effectLst/>
              </a:rPr>
              <a:t>年进入町田弘子学院室内设计协调师课程学习，取得室内设计协调师资格。毕业后，在继续从事医疗工作的同时，也正式展开室内设计相关职业生涯。</a:t>
            </a:r>
            <a:endParaRPr lang="zh-CN" altLang="en-US" sz="1100" i="0" dirty="0">
              <a:effectLst/>
            </a:endParaRPr>
          </a:p>
          <a:p>
            <a:endParaRPr lang="en-US" altLang="zh-CN" sz="1100" i="0" dirty="0">
              <a:effectLst/>
            </a:endParaRPr>
          </a:p>
          <a:p>
            <a:r>
              <a:rPr lang="en-US" altLang="en-US" sz="1100" i="0" dirty="0">
                <a:effectLst/>
              </a:rPr>
              <a:t>◉</a:t>
            </a:r>
            <a:r>
              <a:rPr lang="en-US" altLang="zh-CN" sz="1100" i="0" dirty="0">
                <a:effectLst/>
              </a:rPr>
              <a:t>——</a:t>
            </a:r>
            <a:r>
              <a:rPr lang="zh-CN" altLang="en-US" sz="1100" i="0" dirty="0">
                <a:effectLst/>
              </a:rPr>
              <a:t>在同时从事医疗与室内设计工作的过程中，她逐渐关注到</a:t>
            </a:r>
            <a:r>
              <a:rPr lang="en-US" altLang="zh-CN" sz="1100" i="0" dirty="0">
                <a:effectLst/>
              </a:rPr>
              <a:t>“</a:t>
            </a:r>
            <a:r>
              <a:rPr lang="zh-CN" altLang="en-US" sz="1100" i="0" dirty="0">
                <a:effectLst/>
              </a:rPr>
              <a:t>睡眠</a:t>
            </a:r>
            <a:r>
              <a:rPr lang="en-US" altLang="zh-CN" sz="1100" i="0" dirty="0">
                <a:effectLst/>
              </a:rPr>
              <a:t>”</a:t>
            </a:r>
            <a:r>
              <a:rPr lang="zh-CN" altLang="en-US" sz="1100" i="0" dirty="0">
                <a:effectLst/>
              </a:rPr>
              <a:t>其实也深受</a:t>
            </a:r>
            <a:r>
              <a:rPr lang="en-US" altLang="zh-CN" sz="1100" i="0" dirty="0">
                <a:effectLst/>
              </a:rPr>
              <a:t>“</a:t>
            </a:r>
            <a:r>
              <a:rPr lang="zh-CN" altLang="en-US" sz="1100" i="0" dirty="0">
                <a:effectLst/>
              </a:rPr>
              <a:t>空间环境</a:t>
            </a:r>
            <a:r>
              <a:rPr lang="en-US" altLang="zh-CN" sz="1100" i="0" dirty="0">
                <a:effectLst/>
              </a:rPr>
              <a:t>”</a:t>
            </a:r>
            <a:r>
              <a:rPr lang="zh-CN" altLang="en-US" sz="1100" i="0" dirty="0">
                <a:effectLst/>
              </a:rPr>
              <a:t>影响。并于</a:t>
            </a:r>
            <a:r>
              <a:rPr lang="en-US" altLang="zh-CN" sz="1100" i="0" dirty="0">
                <a:effectLst/>
              </a:rPr>
              <a:t>2021</a:t>
            </a:r>
            <a:r>
              <a:rPr lang="zh-CN" altLang="en-US" sz="1100" i="0" dirty="0">
                <a:effectLst/>
              </a:rPr>
              <a:t>年取得高级睡眠健康指导师资格。</a:t>
            </a:r>
            <a:endParaRPr lang="zh-CN" altLang="en-US" sz="1100" i="0" dirty="0">
              <a:effectLst/>
            </a:endParaRPr>
          </a:p>
          <a:p>
            <a:endParaRPr lang="en-US" altLang="zh-CN" sz="1100" i="0" dirty="0">
              <a:effectLst/>
            </a:endParaRPr>
          </a:p>
          <a:p>
            <a:r>
              <a:rPr lang="en-US" altLang="en-US" sz="1100" i="0" dirty="0">
                <a:effectLst/>
              </a:rPr>
              <a:t>◉</a:t>
            </a:r>
            <a:r>
              <a:rPr lang="en-US" altLang="zh-CN" sz="1100" i="0" dirty="0">
                <a:effectLst/>
              </a:rPr>
              <a:t>——</a:t>
            </a:r>
            <a:r>
              <a:rPr lang="zh-CN" altLang="en-US" sz="1100" i="0" dirty="0">
                <a:effectLst/>
              </a:rPr>
              <a:t>目前，已累计提出</a:t>
            </a:r>
            <a:r>
              <a:rPr lang="en-US" altLang="zh-CN" sz="1100" i="0" dirty="0">
                <a:effectLst/>
              </a:rPr>
              <a:t>500</a:t>
            </a:r>
            <a:r>
              <a:rPr lang="zh-CN" altLang="en-US" sz="1100" i="0" dirty="0">
                <a:effectLst/>
              </a:rPr>
              <a:t>余项以科学证据为基础、结合睡眠与健康知识的室内空间设计方案。同时，也长期为各类网络媒体撰写睡眠与健康相关内容。</a:t>
            </a:r>
            <a:endParaRPr lang="zh-CN" altLang="en-US" sz="1100" i="0" dirty="0">
              <a:effectLst/>
            </a:endParaRPr>
          </a:p>
        </p:txBody>
      </p:sp>
      <p:pic>
        <p:nvPicPr>
          <p:cNvPr id="4" name="图片 3"/>
          <p:cNvPicPr>
            <a:picLocks noChangeAspect="1"/>
          </p:cNvPicPr>
          <p:nvPr/>
        </p:nvPicPr>
        <p:blipFill>
          <a:blip r:embed="rId1"/>
          <a:stretch>
            <a:fillRect/>
          </a:stretch>
        </p:blipFill>
        <p:spPr>
          <a:xfrm>
            <a:off x="445135" y="194310"/>
            <a:ext cx="1078865" cy="1566545"/>
          </a:xfrm>
          <a:prstGeom prst="rect">
            <a:avLst/>
          </a:prstGeom>
        </p:spPr>
      </p:pic>
      <p:sp>
        <p:nvSpPr>
          <p:cNvPr id="3" name="角丸四角形 7"/>
          <p:cNvSpPr/>
          <p:nvPr/>
        </p:nvSpPr>
        <p:spPr>
          <a:xfrm>
            <a:off x="2913334" y="215668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pic>
        <p:nvPicPr>
          <p:cNvPr id="5" name="图片 4"/>
          <p:cNvPicPr>
            <a:picLocks noChangeAspect="1"/>
          </p:cNvPicPr>
          <p:nvPr/>
        </p:nvPicPr>
        <p:blipFill>
          <a:blip r:embed="rId2"/>
          <a:stretch>
            <a:fillRect/>
          </a:stretch>
        </p:blipFill>
        <p:spPr>
          <a:xfrm>
            <a:off x="334645" y="5187315"/>
            <a:ext cx="3383915" cy="2461895"/>
          </a:xfrm>
          <a:prstGeom prst="rect">
            <a:avLst/>
          </a:prstGeom>
        </p:spPr>
      </p:pic>
      <p:pic>
        <p:nvPicPr>
          <p:cNvPr id="7" name="图片 6"/>
          <p:cNvPicPr>
            <a:picLocks noChangeAspect="1"/>
          </p:cNvPicPr>
          <p:nvPr/>
        </p:nvPicPr>
        <p:blipFill>
          <a:blip r:embed="rId3"/>
          <a:stretch>
            <a:fillRect/>
          </a:stretch>
        </p:blipFill>
        <p:spPr>
          <a:xfrm>
            <a:off x="2545715" y="6341745"/>
            <a:ext cx="4251325" cy="3296285"/>
          </a:xfrm>
          <a:prstGeom prst="rect">
            <a:avLst/>
          </a:prstGeom>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910715" y="48260"/>
            <a:ext cx="303657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大切</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な</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人</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が</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亡</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くなる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前</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にあなたができる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１０</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のこと</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978-4-7612-7865-6</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安井佑</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192p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196975"/>
            <a:ext cx="6821170" cy="886333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最后的温柔</a:t>
            </a:r>
            <a:r>
              <a:rPr lang="en-US" altLang="zh-CN" sz="1000" i="0" dirty="0">
                <a:effectLst/>
              </a:rPr>
              <a:t>--</a:t>
            </a:r>
            <a:r>
              <a:rPr lang="zh-CN" altLang="en-US" sz="1000" i="0" dirty="0">
                <a:effectLst/>
              </a:rPr>
              <a:t>面对至亲离世前，你可以做的十件事。为挚爱创造最后的好时光。别等失去才后悔，临终陪伴的十个温暖行动。</a:t>
            </a:r>
            <a:endParaRPr lang="zh-CN" altLang="en-US" sz="1000" i="0" dirty="0">
              <a:effectLst/>
            </a:endParaRPr>
          </a:p>
          <a:p>
            <a:endParaRPr lang="zh-CN" altLang="en-US" sz="1000" i="0" dirty="0">
              <a:effectLst/>
            </a:endParaRPr>
          </a:p>
          <a:p>
            <a:r>
              <a:rPr lang="zh-CN" altLang="en-US" sz="1000" i="0" dirty="0">
                <a:effectLst/>
              </a:rPr>
              <a:t>本书是一本由送别过五千多位临终者的医生写下的生命关怀之书。作者以多年临床与临终陪伴的经验，向</a:t>
            </a:r>
            <a:r>
              <a:rPr lang="en-US" altLang="zh-CN" sz="1000" i="0" dirty="0">
                <a:effectLst/>
              </a:rPr>
              <a:t>“</a:t>
            </a:r>
            <a:r>
              <a:rPr lang="zh-CN" altLang="en-US" sz="1000" i="0" dirty="0">
                <a:effectLst/>
              </a:rPr>
              <a:t>送别的一方</a:t>
            </a:r>
            <a:r>
              <a:rPr lang="en-US" altLang="zh-CN" sz="1000" i="0" dirty="0">
                <a:effectLst/>
              </a:rPr>
              <a:t>”</a:t>
            </a:r>
            <a:r>
              <a:rPr lang="zh-CN" altLang="en-US" sz="1000" i="0" dirty="0">
                <a:effectLst/>
              </a:rPr>
              <a:t>发出真挚呼吁：即使我们无法治愈疾病，也依然能够为彼此创造一段温暖而无悔的时光。本书不是教人如何面对死亡的技术指南，而是引导家属开启</a:t>
            </a:r>
            <a:r>
              <a:rPr lang="en-US" altLang="zh-CN" sz="1000" i="0" dirty="0">
                <a:effectLst/>
              </a:rPr>
              <a:t>“</a:t>
            </a:r>
            <a:r>
              <a:rPr lang="zh-CN" altLang="en-US" sz="1000" i="0" dirty="0">
                <a:effectLst/>
              </a:rPr>
              <a:t>送别一方的终活</a:t>
            </a:r>
            <a:r>
              <a:rPr lang="en-US" altLang="zh-CN" sz="1000" i="0" dirty="0">
                <a:effectLst/>
              </a:rPr>
              <a:t>”——</a:t>
            </a:r>
            <a:r>
              <a:rPr lang="zh-CN" altLang="en-US" sz="1000" i="0" dirty="0">
                <a:effectLst/>
              </a:rPr>
              <a:t>在亲人离世之前，主动思考自己能做什么，让最后的岁月成为一段有意义的共同旅程。</a:t>
            </a:r>
            <a:endParaRPr lang="zh-CN" altLang="en-US" sz="1000" i="0" dirty="0">
              <a:effectLst/>
            </a:endParaRPr>
          </a:p>
          <a:p>
            <a:endParaRPr lang="en-US" altLang="zh-CN" sz="1000" i="0" dirty="0">
              <a:effectLst/>
            </a:endParaRPr>
          </a:p>
          <a:p>
            <a:r>
              <a:rPr lang="zh-CN" altLang="en-US" sz="1000" i="0" dirty="0">
                <a:effectLst/>
              </a:rPr>
              <a:t>作者指出，许多人在亲人离世后最大的遗憾，是</a:t>
            </a:r>
            <a:r>
              <a:rPr lang="en-US" altLang="zh-CN" sz="1000" i="0" dirty="0">
                <a:effectLst/>
              </a:rPr>
              <a:t>“</a:t>
            </a:r>
            <a:r>
              <a:rPr lang="zh-CN" altLang="en-US" sz="1000" i="0" dirty="0">
                <a:effectLst/>
              </a:rPr>
              <a:t>当时没能多做一点什么</a:t>
            </a:r>
            <a:r>
              <a:rPr lang="en-US" altLang="zh-CN" sz="1000" i="0" dirty="0">
                <a:effectLst/>
              </a:rPr>
              <a:t>”</a:t>
            </a:r>
            <a:r>
              <a:rPr lang="zh-CN" altLang="en-US" sz="1000" i="0" dirty="0">
                <a:effectLst/>
              </a:rPr>
              <a:t>。而所谓</a:t>
            </a:r>
            <a:r>
              <a:rPr lang="en-US" altLang="zh-CN" sz="1000" i="0" dirty="0">
                <a:effectLst/>
              </a:rPr>
              <a:t>“</a:t>
            </a:r>
            <a:r>
              <a:rPr lang="zh-CN" altLang="en-US" sz="1000" i="0" dirty="0">
                <a:effectLst/>
              </a:rPr>
              <a:t>做一点什么</a:t>
            </a:r>
            <a:r>
              <a:rPr lang="en-US" altLang="zh-CN" sz="1000" i="0" dirty="0">
                <a:effectLst/>
              </a:rPr>
              <a:t>”</a:t>
            </a:r>
            <a:r>
              <a:rPr lang="zh-CN" altLang="en-US" sz="1000" i="0" dirty="0">
                <a:effectLst/>
              </a:rPr>
              <a:t>，往往并非惊天动地的大事，而是从最细微、最本能的行动开始</a:t>
            </a:r>
            <a:r>
              <a:rPr lang="en-US" altLang="zh-CN" sz="1000" i="0" dirty="0">
                <a:effectLst/>
              </a:rPr>
              <a:t>——</a:t>
            </a:r>
            <a:r>
              <a:rPr lang="zh-CN" altLang="en-US" sz="1000" i="0" dirty="0">
                <a:effectLst/>
              </a:rPr>
              <a:t>例如触碰对方的身体。拥抱、握手、轻抚背部，这些看似平常的动作，在生命终幕前却格外珍贵。身体的触碰能够缩短心的距离，让彼此确认</a:t>
            </a:r>
            <a:r>
              <a:rPr lang="en-US" altLang="zh-CN" sz="1000" i="0" dirty="0">
                <a:effectLst/>
              </a:rPr>
              <a:t>“</a:t>
            </a:r>
            <a:r>
              <a:rPr lang="zh-CN" altLang="en-US" sz="1000" i="0" dirty="0">
                <a:effectLst/>
              </a:rPr>
              <a:t>你在这里</a:t>
            </a:r>
            <a:r>
              <a:rPr lang="en-US" altLang="zh-CN" sz="1000" i="0" dirty="0">
                <a:effectLst/>
              </a:rPr>
              <a:t>”</a:t>
            </a:r>
            <a:r>
              <a:rPr lang="zh-CN" altLang="en-US" sz="1000" i="0" dirty="0">
                <a:effectLst/>
              </a:rPr>
              <a:t>。作者坦言，自己也曾因没有触碰父亲的伤口而留下遗憾。陪伴临终者，就像在</a:t>
            </a:r>
            <a:r>
              <a:rPr lang="en-US" altLang="zh-CN" sz="1000" i="0" dirty="0">
                <a:effectLst/>
              </a:rPr>
              <a:t>“</a:t>
            </a:r>
            <a:r>
              <a:rPr lang="zh-CN" altLang="en-US" sz="1000" i="0" dirty="0">
                <a:effectLst/>
              </a:rPr>
              <a:t>人生舞台的终幕</a:t>
            </a:r>
            <a:r>
              <a:rPr lang="en-US" altLang="zh-CN" sz="1000" i="0" dirty="0">
                <a:effectLst/>
              </a:rPr>
              <a:t>”</a:t>
            </a:r>
            <a:r>
              <a:rPr lang="zh-CN" altLang="en-US" sz="1000" i="0" dirty="0">
                <a:effectLst/>
              </a:rPr>
              <a:t>旁静静守候，而</a:t>
            </a:r>
            <a:r>
              <a:rPr lang="en-US" altLang="zh-CN" sz="1000" i="0" dirty="0">
                <a:effectLst/>
              </a:rPr>
              <a:t>“</a:t>
            </a:r>
            <a:r>
              <a:rPr lang="zh-CN" altLang="en-US" sz="1000" i="0" dirty="0">
                <a:effectLst/>
              </a:rPr>
              <a:t>手当</a:t>
            </a:r>
            <a:r>
              <a:rPr lang="en-US" altLang="zh-CN" sz="1000" i="0" dirty="0">
                <a:effectLst/>
              </a:rPr>
              <a:t>”——</a:t>
            </a:r>
            <a:r>
              <a:rPr lang="zh-CN" altLang="en-US" sz="1000" i="0" dirty="0">
                <a:effectLst/>
              </a:rPr>
              <a:t>双手带来的温度</a:t>
            </a:r>
            <a:r>
              <a:rPr lang="en-US" altLang="zh-CN" sz="1000" i="0" dirty="0">
                <a:effectLst/>
              </a:rPr>
              <a:t>——</a:t>
            </a:r>
            <a:r>
              <a:rPr lang="zh-CN" altLang="en-US" sz="1000" i="0" dirty="0">
                <a:effectLst/>
              </a:rPr>
              <a:t>往往拥有连医生都惊讶的疗愈力量。</a:t>
            </a:r>
            <a:endParaRPr lang="zh-CN" altLang="en-US" sz="1000" i="0" dirty="0">
              <a:effectLst/>
            </a:endParaRPr>
          </a:p>
          <a:p>
            <a:endParaRPr lang="en-US" altLang="zh-CN" sz="1000" i="0" dirty="0">
              <a:effectLst/>
            </a:endParaRPr>
          </a:p>
          <a:p>
            <a:r>
              <a:rPr lang="zh-CN" altLang="en-US" sz="1000" i="0" dirty="0">
                <a:effectLst/>
              </a:rPr>
              <a:t>面对</a:t>
            </a:r>
            <a:r>
              <a:rPr lang="en-US" altLang="zh-CN" sz="1000" i="0" dirty="0">
                <a:effectLst/>
              </a:rPr>
              <a:t>“</a:t>
            </a:r>
            <a:r>
              <a:rPr lang="zh-CN" altLang="en-US" sz="1000" i="0" dirty="0">
                <a:effectLst/>
              </a:rPr>
              <a:t>还剩多少时间</a:t>
            </a:r>
            <a:r>
              <a:rPr lang="en-US" altLang="zh-CN" sz="1000" i="0" dirty="0">
                <a:effectLst/>
              </a:rPr>
              <a:t>”</a:t>
            </a:r>
            <a:r>
              <a:rPr lang="zh-CN" altLang="en-US" sz="1000" i="0" dirty="0">
                <a:effectLst/>
              </a:rPr>
              <a:t>这一沉重课题，作者鼓励家属勇敢向医生询问。了解疾病是否可治、若无法治愈还剩多少时间，以及疾病发展的大致路径，并不是残酷的行为，而是为接下来的日子做准备。无论是癌症、内脏疾病还是老衰，都有某些关键时点。知晓这些，不是为了绝望，而是为了重新规划两个人的未来。当治疗有效时，可以安心交给医疗体系；当无法逆转时，就该把重心放回</a:t>
            </a:r>
            <a:r>
              <a:rPr lang="en-US" altLang="zh-CN" sz="1000" i="0" dirty="0">
                <a:effectLst/>
              </a:rPr>
              <a:t>“</a:t>
            </a:r>
            <a:r>
              <a:rPr lang="zh-CN" altLang="en-US" sz="1000" i="0" dirty="0">
                <a:effectLst/>
              </a:rPr>
              <a:t>如何生活</a:t>
            </a:r>
            <a:r>
              <a:rPr lang="en-US" altLang="zh-CN" sz="1000" i="0" dirty="0">
                <a:effectLst/>
              </a:rPr>
              <a:t>”</a:t>
            </a:r>
            <a:r>
              <a:rPr lang="zh-CN" altLang="en-US" sz="1000" i="0" dirty="0">
                <a:effectLst/>
              </a:rPr>
              <a:t>。正因为时间有限，才更需要主动创造</a:t>
            </a:r>
            <a:r>
              <a:rPr lang="en-US" altLang="zh-CN" sz="1000" i="0" dirty="0">
                <a:effectLst/>
              </a:rPr>
              <a:t>“</a:t>
            </a:r>
            <a:r>
              <a:rPr lang="zh-CN" altLang="en-US" sz="1000" i="0" dirty="0">
                <a:effectLst/>
              </a:rPr>
              <a:t>好时间</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在与临终者相处时，气氛未必需要沉重。作者建议，多谈疾病之外的话题。与其反复询问病情，不如聊聊往昔的回忆、家族的趣事、夫妻初识的故事，或对方仍然热爱的工作与兴趣。谈</a:t>
            </a:r>
            <a:r>
              <a:rPr lang="en-US" altLang="zh-CN" sz="1000" i="0" dirty="0">
                <a:effectLst/>
              </a:rPr>
              <a:t>“</a:t>
            </a:r>
            <a:r>
              <a:rPr lang="zh-CN" altLang="en-US" sz="1000" i="0" dirty="0">
                <a:effectLst/>
              </a:rPr>
              <a:t>喜欢什么</a:t>
            </a:r>
            <a:r>
              <a:rPr lang="en-US" altLang="zh-CN" sz="1000" i="0" dirty="0">
                <a:effectLst/>
              </a:rPr>
              <a:t>”</a:t>
            </a:r>
            <a:r>
              <a:rPr lang="zh-CN" altLang="en-US" sz="1000" i="0" dirty="0">
                <a:effectLst/>
              </a:rPr>
              <a:t>，往往能看见对方仍想完成的心愿。即使在生命最后阶段，也不必总是严肃悲伤。轻松愉快的对话，反而能让人找回作为</a:t>
            </a:r>
            <a:r>
              <a:rPr lang="en-US" altLang="zh-CN" sz="1000" i="0" dirty="0">
                <a:effectLst/>
              </a:rPr>
              <a:t>“</a:t>
            </a:r>
            <a:r>
              <a:rPr lang="zh-CN" altLang="en-US" sz="1000" i="0" dirty="0">
                <a:effectLst/>
              </a:rPr>
              <a:t>自己</a:t>
            </a:r>
            <a:r>
              <a:rPr lang="en-US" altLang="zh-CN" sz="1000" i="0" dirty="0">
                <a:effectLst/>
              </a:rPr>
              <a:t>”</a:t>
            </a:r>
            <a:r>
              <a:rPr lang="zh-CN" altLang="en-US" sz="1000" i="0" dirty="0">
                <a:effectLst/>
              </a:rPr>
              <a:t>的感觉。</a:t>
            </a:r>
            <a:endParaRPr lang="zh-CN" altLang="en-US" sz="1000" i="0" dirty="0">
              <a:effectLst/>
            </a:endParaRPr>
          </a:p>
          <a:p>
            <a:endParaRPr lang="en-US" altLang="zh-CN" sz="1000" i="0" dirty="0">
              <a:effectLst/>
            </a:endParaRPr>
          </a:p>
          <a:p>
            <a:r>
              <a:rPr lang="zh-CN" altLang="en-US" sz="1000" i="0" dirty="0">
                <a:effectLst/>
              </a:rPr>
              <a:t>很多人会觉得</a:t>
            </a:r>
            <a:r>
              <a:rPr lang="en-US" altLang="zh-CN" sz="1000" i="0" dirty="0">
                <a:effectLst/>
              </a:rPr>
              <a:t>“</a:t>
            </a:r>
            <a:r>
              <a:rPr lang="zh-CN" altLang="en-US" sz="1000" i="0" dirty="0">
                <a:effectLst/>
              </a:rPr>
              <a:t>我帮不上忙</a:t>
            </a:r>
            <a:r>
              <a:rPr lang="en-US" altLang="zh-CN" sz="1000" i="0" dirty="0">
                <a:effectLst/>
              </a:rPr>
              <a:t>”</a:t>
            </a:r>
            <a:r>
              <a:rPr lang="zh-CN" altLang="en-US" sz="1000" i="0" dirty="0">
                <a:effectLst/>
              </a:rPr>
              <a:t>。作者却强调，越是这样想的人，越需要下定决心去</a:t>
            </a:r>
            <a:r>
              <a:rPr lang="en-US" altLang="zh-CN" sz="1000" i="0" dirty="0">
                <a:effectLst/>
              </a:rPr>
              <a:t>“</a:t>
            </a:r>
            <a:r>
              <a:rPr lang="zh-CN" altLang="en-US" sz="1000" i="0" dirty="0">
                <a:effectLst/>
              </a:rPr>
              <a:t>参与</a:t>
            </a:r>
            <a:r>
              <a:rPr lang="en-US" altLang="zh-CN" sz="1000" i="0" dirty="0">
                <a:effectLst/>
              </a:rPr>
              <a:t>”</a:t>
            </a:r>
            <a:r>
              <a:rPr lang="zh-CN" altLang="en-US" sz="1000" i="0" dirty="0">
                <a:effectLst/>
              </a:rPr>
              <a:t>。哪怕只是短时间地陪伴，哪怕只是决定</a:t>
            </a:r>
            <a:r>
              <a:rPr lang="en-US" altLang="zh-CN" sz="1000" i="0" dirty="0">
                <a:effectLst/>
              </a:rPr>
              <a:t>“</a:t>
            </a:r>
            <a:r>
              <a:rPr lang="zh-CN" altLang="en-US" sz="1000" i="0" dirty="0">
                <a:effectLst/>
              </a:rPr>
              <a:t>这段日子我要在你身边</a:t>
            </a:r>
            <a:r>
              <a:rPr lang="en-US" altLang="zh-CN" sz="1000" i="0" dirty="0">
                <a:effectLst/>
              </a:rPr>
              <a:t>”</a:t>
            </a:r>
            <a:r>
              <a:rPr lang="zh-CN" altLang="en-US" sz="1000" i="0" dirty="0">
                <a:effectLst/>
              </a:rPr>
              <a:t>，都意义重大。关键不在于能力，而在于态度。因为此刻，也许正是彼此能够共同度过的最后时光。</a:t>
            </a:r>
            <a:endParaRPr lang="zh-CN" altLang="en-US" sz="1000" i="0" dirty="0">
              <a:effectLst/>
            </a:endParaRPr>
          </a:p>
          <a:p>
            <a:endParaRPr lang="en-US" altLang="zh-CN" sz="1000" i="0" dirty="0">
              <a:effectLst/>
            </a:endParaRPr>
          </a:p>
          <a:p>
            <a:r>
              <a:rPr lang="zh-CN" altLang="en-US" sz="1000" i="0" dirty="0">
                <a:effectLst/>
              </a:rPr>
              <a:t>为了创造更多相处的时间，书中也谈及现实层面的准备。例如如何制定合适的护理计划，将</a:t>
            </a:r>
            <a:r>
              <a:rPr lang="en-US" altLang="zh-CN" sz="1000" i="0" dirty="0">
                <a:effectLst/>
              </a:rPr>
              <a:t>“</a:t>
            </a:r>
            <a:r>
              <a:rPr lang="zh-CN" altLang="en-US" sz="1000" i="0" dirty="0">
                <a:effectLst/>
              </a:rPr>
              <a:t>照护</a:t>
            </a:r>
            <a:r>
              <a:rPr lang="en-US" altLang="zh-CN" sz="1000" i="0" dirty="0">
                <a:effectLst/>
              </a:rPr>
              <a:t>”</a:t>
            </a:r>
            <a:r>
              <a:rPr lang="zh-CN" altLang="en-US" sz="1000" i="0" dirty="0">
                <a:effectLst/>
              </a:rPr>
              <a:t>与</a:t>
            </a:r>
            <a:r>
              <a:rPr lang="en-US" altLang="zh-CN" sz="1000" i="0" dirty="0">
                <a:effectLst/>
              </a:rPr>
              <a:t>“</a:t>
            </a:r>
            <a:r>
              <a:rPr lang="zh-CN" altLang="en-US" sz="1000" i="0" dirty="0">
                <a:effectLst/>
              </a:rPr>
              <a:t>共处</a:t>
            </a:r>
            <a:r>
              <a:rPr lang="en-US" altLang="zh-CN" sz="1000" i="0" dirty="0">
                <a:effectLst/>
              </a:rPr>
              <a:t>”</a:t>
            </a:r>
            <a:r>
              <a:rPr lang="zh-CN" altLang="en-US" sz="1000" i="0" dirty="0">
                <a:effectLst/>
              </a:rPr>
              <a:t>区分开来。把专业护理交给专业人员，让家人从繁重事务中解放出来，专心做</a:t>
            </a:r>
            <a:r>
              <a:rPr lang="en-US" altLang="zh-CN" sz="1000" i="0" dirty="0">
                <a:effectLst/>
              </a:rPr>
              <a:t>“</a:t>
            </a:r>
            <a:r>
              <a:rPr lang="zh-CN" altLang="en-US" sz="1000" i="0" dirty="0">
                <a:effectLst/>
              </a:rPr>
              <a:t>家人</a:t>
            </a:r>
            <a:r>
              <a:rPr lang="en-US" altLang="zh-CN" sz="1000" i="0" dirty="0">
                <a:effectLst/>
              </a:rPr>
              <a:t>”</a:t>
            </a:r>
            <a:r>
              <a:rPr lang="zh-CN" altLang="en-US" sz="1000" i="0" dirty="0">
                <a:effectLst/>
              </a:rPr>
              <a:t>。在规划时不必完全出于同情，而要理性借助护理经理等专业力量。良好的安排，正是为了腾出空间，去创造真正属于彼此的</a:t>
            </a:r>
            <a:r>
              <a:rPr lang="en-US" altLang="zh-CN" sz="1000" i="0" dirty="0">
                <a:effectLst/>
              </a:rPr>
              <a:t>“</a:t>
            </a:r>
            <a:r>
              <a:rPr lang="zh-CN" altLang="en-US" sz="1000" i="0" dirty="0">
                <a:effectLst/>
              </a:rPr>
              <a:t>好时间</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当生命走向终点，地点的选择也格外重要。作者提出，即便只是短暂的时间，把</a:t>
            </a:r>
            <a:r>
              <a:rPr lang="en-US" altLang="zh-CN" sz="1000" i="0" dirty="0">
                <a:effectLst/>
              </a:rPr>
              <a:t>“</a:t>
            </a:r>
            <a:r>
              <a:rPr lang="zh-CN" altLang="en-US" sz="1000" i="0" dirty="0">
                <a:effectLst/>
              </a:rPr>
              <a:t>家</a:t>
            </a:r>
            <a:r>
              <a:rPr lang="en-US" altLang="zh-CN" sz="1000" i="0" dirty="0">
                <a:effectLst/>
              </a:rPr>
              <a:t>”</a:t>
            </a:r>
            <a:r>
              <a:rPr lang="zh-CN" altLang="en-US" sz="1000" i="0" dirty="0">
                <a:effectLst/>
              </a:rPr>
              <a:t>纳入生活场景，往往能让人重新找回人生的主导权。医院提供安全，但家带来熟悉与尊严。若已无法治愈，不妨思考如何让最后的日子更自由、更贴近个人的人生延长线。回到家，也意味着把生命的舵重新握在自己手中。</a:t>
            </a:r>
            <a:endParaRPr lang="zh-CN" altLang="en-US" sz="1000" i="0" dirty="0">
              <a:effectLst/>
            </a:endParaRPr>
          </a:p>
          <a:p>
            <a:endParaRPr lang="en-US" altLang="zh-CN" sz="1000" i="0" dirty="0">
              <a:effectLst/>
            </a:endParaRPr>
          </a:p>
          <a:p>
            <a:r>
              <a:rPr lang="zh-CN" altLang="en-US" sz="1000" i="0" dirty="0">
                <a:effectLst/>
              </a:rPr>
              <a:t>关于金钱，本书也给出务实说明。多数情况下，只要做出</a:t>
            </a:r>
            <a:r>
              <a:rPr lang="en-US" altLang="zh-CN" sz="1000" i="0" dirty="0">
                <a:effectLst/>
              </a:rPr>
              <a:t>“</a:t>
            </a:r>
            <a:r>
              <a:rPr lang="zh-CN" altLang="en-US" sz="1000" i="0" dirty="0">
                <a:effectLst/>
              </a:rPr>
              <a:t>标准的选择</a:t>
            </a:r>
            <a:r>
              <a:rPr lang="en-US" altLang="zh-CN" sz="1000" i="0" dirty="0">
                <a:effectLst/>
              </a:rPr>
              <a:t>”</a:t>
            </a:r>
            <a:r>
              <a:rPr lang="zh-CN" altLang="en-US" sz="1000" i="0" dirty="0">
                <a:effectLst/>
              </a:rPr>
              <a:t>，医疗与护理费用并不会高得无法承担。高额疗养费制度、在宅医疗、介护保险等，都能提供支持。了解制度，比盲目焦虑更重要。对高龄者而言，医疗与护理的经济负担往往比想象中轻。对现实的理解，能够减少不必要的恐慌，让家属把注意力放回情感本身。</a:t>
            </a:r>
            <a:endParaRPr lang="zh-CN" altLang="en-US" sz="1000" i="0" dirty="0">
              <a:effectLst/>
            </a:endParaRPr>
          </a:p>
          <a:p>
            <a:endParaRPr lang="en-US" altLang="zh-CN" sz="1000" i="0" dirty="0">
              <a:effectLst/>
            </a:endParaRPr>
          </a:p>
          <a:p>
            <a:r>
              <a:rPr lang="zh-CN" altLang="en-US" sz="1000" i="0" dirty="0">
                <a:effectLst/>
              </a:rPr>
              <a:t>在有限的时间里，不必拘泥于</a:t>
            </a:r>
            <a:r>
              <a:rPr lang="en-US" altLang="zh-CN" sz="1000" i="0" dirty="0">
                <a:effectLst/>
              </a:rPr>
              <a:t>“</a:t>
            </a:r>
            <a:r>
              <a:rPr lang="zh-CN" altLang="en-US" sz="1000" i="0" dirty="0">
                <a:effectLst/>
              </a:rPr>
              <a:t>应该</a:t>
            </a:r>
            <a:r>
              <a:rPr lang="en-US" altLang="zh-CN" sz="1000" i="0" dirty="0">
                <a:effectLst/>
              </a:rPr>
              <a:t>”</a:t>
            </a:r>
            <a:r>
              <a:rPr lang="zh-CN" altLang="en-US" sz="1000" i="0" dirty="0">
                <a:effectLst/>
              </a:rPr>
              <a:t>与</a:t>
            </a:r>
            <a:r>
              <a:rPr lang="en-US" altLang="zh-CN" sz="1000" i="0" dirty="0">
                <a:effectLst/>
              </a:rPr>
              <a:t>“</a:t>
            </a:r>
            <a:r>
              <a:rPr lang="zh-CN" altLang="en-US" sz="1000" i="0" dirty="0">
                <a:effectLst/>
              </a:rPr>
              <a:t>限制</a:t>
            </a:r>
            <a:r>
              <a:rPr lang="en-US" altLang="zh-CN" sz="1000" i="0" dirty="0">
                <a:effectLst/>
              </a:rPr>
              <a:t>”</a:t>
            </a:r>
            <a:r>
              <a:rPr lang="zh-CN" altLang="en-US" sz="1000" i="0" dirty="0">
                <a:effectLst/>
              </a:rPr>
              <a:t>。作者鼓励家人策划快乐的事件</a:t>
            </a:r>
            <a:r>
              <a:rPr lang="en-US" altLang="zh-CN" sz="1000" i="0" dirty="0">
                <a:effectLst/>
              </a:rPr>
              <a:t>——</a:t>
            </a:r>
            <a:r>
              <a:rPr lang="zh-CN" altLang="en-US" sz="1000" i="0" dirty="0">
                <a:effectLst/>
              </a:rPr>
              <a:t>去曾经向往的地方，重访记忆之地，参加孩子的婚礼，哪怕只是计划本身，都能带来期待与喜悦。生命的最后阶段，并不意味着只能等待终点，而仍然可以拥有属于自己的高光片段。</a:t>
            </a:r>
            <a:endParaRPr lang="zh-CN" altLang="en-US" sz="1000" i="0" dirty="0">
              <a:effectLst/>
            </a:endParaRPr>
          </a:p>
          <a:p>
            <a:endParaRPr lang="en-US" altLang="zh-CN" sz="1000" i="0" dirty="0">
              <a:effectLst/>
            </a:endParaRPr>
          </a:p>
          <a:p>
            <a:r>
              <a:rPr lang="zh-CN" altLang="en-US" sz="1000" i="0" dirty="0">
                <a:effectLst/>
              </a:rPr>
              <a:t>与此同时，也要留意临终者想留下的</a:t>
            </a:r>
            <a:r>
              <a:rPr lang="en-US" altLang="zh-CN" sz="1000" i="0" dirty="0">
                <a:effectLst/>
              </a:rPr>
              <a:t>“</a:t>
            </a:r>
            <a:r>
              <a:rPr lang="zh-CN" altLang="en-US" sz="1000" i="0" dirty="0">
                <a:effectLst/>
              </a:rPr>
              <a:t>心意</a:t>
            </a:r>
            <a:r>
              <a:rPr lang="en-US" altLang="zh-CN" sz="1000" i="0" dirty="0">
                <a:effectLst/>
              </a:rPr>
              <a:t>”</a:t>
            </a:r>
            <a:r>
              <a:rPr lang="zh-CN" altLang="en-US" sz="1000" i="0" dirty="0">
                <a:effectLst/>
              </a:rPr>
              <a:t>。他们或许想传达某种讯息，交代某种角色。创造一个容易表达情感的环境，帮助不善言辞的人找到方式，让他们在最后仍能拥有</a:t>
            </a:r>
            <a:r>
              <a:rPr lang="en-US" altLang="zh-CN" sz="1000" i="0" dirty="0">
                <a:effectLst/>
              </a:rPr>
              <a:t>“</a:t>
            </a:r>
            <a:r>
              <a:rPr lang="zh-CN" altLang="en-US" sz="1000" i="0" dirty="0">
                <a:effectLst/>
              </a:rPr>
              <a:t>角色</a:t>
            </a:r>
            <a:r>
              <a:rPr lang="en-US" altLang="zh-CN" sz="1000" i="0" dirty="0">
                <a:effectLst/>
              </a:rPr>
              <a:t>”</a:t>
            </a:r>
            <a:r>
              <a:rPr lang="zh-CN" altLang="en-US" sz="1000" i="0" dirty="0">
                <a:effectLst/>
              </a:rPr>
              <a:t>与</a:t>
            </a:r>
            <a:r>
              <a:rPr lang="en-US" altLang="zh-CN" sz="1000" i="0" dirty="0">
                <a:effectLst/>
              </a:rPr>
              <a:t>“</a:t>
            </a:r>
            <a:r>
              <a:rPr lang="zh-CN" altLang="en-US" sz="1000" i="0" dirty="0">
                <a:effectLst/>
              </a:rPr>
              <a:t>责任感</a:t>
            </a:r>
            <a:r>
              <a:rPr lang="en-US" altLang="zh-CN" sz="1000" i="0" dirty="0">
                <a:effectLst/>
              </a:rPr>
              <a:t>”</a:t>
            </a:r>
            <a:r>
              <a:rPr lang="zh-CN" altLang="en-US" sz="1000" i="0" dirty="0">
                <a:effectLst/>
              </a:rPr>
              <a:t>。不要因为担心或保护而剥夺对方表达与付出的机会。</a:t>
            </a:r>
            <a:endParaRPr lang="zh-CN" altLang="en-US" sz="1000" i="0" dirty="0">
              <a:effectLst/>
            </a:endParaRPr>
          </a:p>
          <a:p>
            <a:endParaRPr lang="en-US" altLang="zh-CN" sz="1000" i="0" dirty="0">
              <a:effectLst/>
            </a:endParaRPr>
          </a:p>
          <a:p>
            <a:r>
              <a:rPr lang="zh-CN" altLang="en-US" sz="1000" i="0" dirty="0">
                <a:effectLst/>
              </a:rPr>
              <a:t>当真正的终章来临，最重要的是平稳地守望。了解</a:t>
            </a:r>
            <a:r>
              <a:rPr lang="en-US" altLang="zh-CN" sz="1000" i="0" dirty="0">
                <a:effectLst/>
              </a:rPr>
              <a:t>“</a:t>
            </a:r>
            <a:r>
              <a:rPr lang="zh-CN" altLang="en-US" sz="1000" i="0" dirty="0">
                <a:effectLst/>
              </a:rPr>
              <a:t>自然死亡的过程</a:t>
            </a:r>
            <a:r>
              <a:rPr lang="en-US" altLang="zh-CN" sz="1000" i="0" dirty="0">
                <a:effectLst/>
              </a:rPr>
              <a:t>”</a:t>
            </a:r>
            <a:r>
              <a:rPr lang="zh-CN" altLang="en-US" sz="1000" i="0" dirty="0">
                <a:effectLst/>
              </a:rPr>
              <a:t>，避免过度恐慌。此时应优先缓解疼痛与呼吸困难，而非过度补充营养或强行点滴。若无法确认本人意愿，就设身处地思考：</a:t>
            </a:r>
            <a:r>
              <a:rPr lang="en-US" altLang="zh-CN" sz="1000" i="0" dirty="0">
                <a:effectLst/>
              </a:rPr>
              <a:t>“</a:t>
            </a:r>
            <a:r>
              <a:rPr lang="zh-CN" altLang="en-US" sz="1000" i="0" dirty="0">
                <a:effectLst/>
              </a:rPr>
              <a:t>如果是他，会怎么选择？</a:t>
            </a:r>
            <a:r>
              <a:rPr lang="en-US" altLang="zh-CN" sz="1000" i="0" dirty="0">
                <a:effectLst/>
              </a:rPr>
              <a:t>”</a:t>
            </a:r>
            <a:r>
              <a:rPr lang="zh-CN" altLang="en-US" sz="1000" i="0" dirty="0">
                <a:effectLst/>
              </a:rPr>
              <a:t>作者温柔地提醒，人往往会在想离开的时刻离开。我们所能做的，是不拉扯、不慌乱，轻轻目送那离去的背影。</a:t>
            </a:r>
            <a:endParaRPr lang="zh-CN" altLang="en-US" sz="1000" i="0" dirty="0">
              <a:effectLst/>
            </a:endParaRPr>
          </a:p>
          <a:p>
            <a:endParaRPr lang="en-US" altLang="zh-CN" sz="1000" i="0" dirty="0">
              <a:effectLst/>
            </a:endParaRPr>
          </a:p>
          <a:p>
            <a:r>
              <a:rPr lang="zh-CN" altLang="en-US" sz="1000" i="0" dirty="0">
                <a:effectLst/>
              </a:rPr>
              <a:t>全书最后回到最初的主题：死亡不是医疗的失败，而是人生的一部分。在无法改变终点的前提下，我们仍能改变过程。通过触碰、倾听、计划、陪伴与放手，让</a:t>
            </a:r>
            <a:r>
              <a:rPr lang="en-US" altLang="zh-CN" sz="1000" i="0" dirty="0">
                <a:effectLst/>
              </a:rPr>
              <a:t>“</a:t>
            </a:r>
            <a:r>
              <a:rPr lang="zh-CN" altLang="en-US" sz="1000" i="0" dirty="0">
                <a:effectLst/>
              </a:rPr>
              <a:t>最后的故事</a:t>
            </a:r>
            <a:r>
              <a:rPr lang="en-US" altLang="zh-CN" sz="1000" i="0" dirty="0">
                <a:effectLst/>
              </a:rPr>
              <a:t>”</a:t>
            </a:r>
            <a:r>
              <a:rPr lang="zh-CN" altLang="en-US" sz="1000" i="0" dirty="0">
                <a:effectLst/>
              </a:rPr>
              <a:t>在你与重要之人之间悄然展开。即使终将分别，只要用心参与，悲伤之中也会留下温暖与无悔。这，正是作者最想传达的心声。</a:t>
            </a:r>
            <a:endParaRPr lang="zh-CN" altLang="en-US" sz="1000" i="0" dirty="0">
              <a:effectLst/>
            </a:endParaRPr>
          </a:p>
          <a:p>
            <a:endParaRPr lang="zh-CN" altLang="en-US" sz="1000" i="0" dirty="0">
              <a:effectLst/>
            </a:endParaRPr>
          </a:p>
          <a:p>
            <a:r>
              <a:rPr lang="zh-CN" altLang="en-US" sz="1000" i="0" dirty="0">
                <a:effectLst/>
              </a:rPr>
              <a:t>海外出版时，书中如有不符合当地市场情况的内容可以和作者商量删除。</a:t>
            </a:r>
            <a:endParaRPr lang="zh-CN" altLang="en-US" sz="1000" i="0" dirty="0">
              <a:effectLst/>
            </a:endParaRPr>
          </a:p>
          <a:p>
            <a:endParaRPr lang="zh-CN" altLang="en-US" sz="1000" i="0" dirty="0">
              <a:effectLst/>
            </a:endParaRPr>
          </a:p>
        </p:txBody>
      </p:sp>
      <p:pic>
        <p:nvPicPr>
          <p:cNvPr id="2" name="图片 1"/>
          <p:cNvPicPr>
            <a:picLocks noChangeAspect="1"/>
          </p:cNvPicPr>
          <p:nvPr/>
        </p:nvPicPr>
        <p:blipFill>
          <a:blip r:embed="rId1"/>
          <a:stretch>
            <a:fillRect/>
          </a:stretch>
        </p:blipFill>
        <p:spPr>
          <a:xfrm>
            <a:off x="429260" y="105410"/>
            <a:ext cx="683260" cy="1000125"/>
          </a:xfrm>
          <a:prstGeom prst="rect">
            <a:avLst/>
          </a:prstGeom>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910715" y="105410"/>
            <a:ext cx="303657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大切</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な</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人</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が</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亡</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くなる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前</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にあなたができる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１０</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のこと</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978-4-7612-7865-6</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安井佑</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192p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381760"/>
            <a:ext cx="6821170" cy="763206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癌症的</a:t>
            </a:r>
            <a:r>
              <a:rPr lang="en-US" altLang="zh-CN" sz="1000" i="0" dirty="0">
                <a:effectLst/>
              </a:rPr>
              <a:t>“</a:t>
            </a:r>
            <a:r>
              <a:rPr lang="zh-CN" altLang="en-US" sz="1000" i="0" dirty="0">
                <a:effectLst/>
              </a:rPr>
              <a:t>某个时点</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下一页的图表展示的是癌症的</a:t>
            </a:r>
            <a:r>
              <a:rPr lang="en-US" altLang="zh-CN" sz="1000" i="0" dirty="0">
                <a:effectLst/>
              </a:rPr>
              <a:t>“</a:t>
            </a:r>
            <a:r>
              <a:rPr lang="zh-CN" altLang="en-US" sz="1000" i="0" dirty="0">
                <a:effectLst/>
              </a:rPr>
              <a:t>疾病轨迹</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从这张图可以看出，正在接受治疗的癌症患者，其实自立程度出人意料地高。事实上，即使在进行抗癌药物等治疗期间，很多患者大多仍能像往常一样活动。然而，一旦到了某个时点，自立程度会急剧下降，患者会逐渐失去自行活动的能力。到了这个阶段，治疗的持续也会变得困难。这里，正是至亲之人人生</a:t>
            </a:r>
            <a:r>
              <a:rPr lang="en-US" altLang="zh-CN" sz="1000" i="0" dirty="0">
                <a:effectLst/>
              </a:rPr>
              <a:t>“</a:t>
            </a:r>
            <a:r>
              <a:rPr lang="zh-CN" altLang="en-US" sz="1000" i="0" dirty="0">
                <a:effectLst/>
              </a:rPr>
              <a:t>最终阶段</a:t>
            </a:r>
            <a:r>
              <a:rPr lang="en-US" altLang="zh-CN" sz="1000" i="0" dirty="0">
                <a:effectLst/>
              </a:rPr>
              <a:t>”</a:t>
            </a:r>
            <a:r>
              <a:rPr lang="zh-CN" altLang="en-US" sz="1000" i="0" dirty="0">
                <a:effectLst/>
              </a:rPr>
              <a:t>的开始。</a:t>
            </a:r>
            <a:endParaRPr lang="zh-CN" altLang="en-US" sz="1000" i="0" dirty="0">
              <a:effectLst/>
            </a:endParaRPr>
          </a:p>
          <a:p>
            <a:endParaRPr lang="en-US" altLang="zh-CN" sz="1000" i="0" dirty="0">
              <a:effectLst/>
            </a:endParaRPr>
          </a:p>
          <a:p>
            <a:r>
              <a:rPr lang="zh-CN" altLang="en-US" sz="1000" i="0" dirty="0">
                <a:effectLst/>
              </a:rPr>
              <a:t>对于癌症来说，那个时点可以简单理解为</a:t>
            </a:r>
            <a:r>
              <a:rPr lang="en-US" altLang="zh-CN" sz="1000" i="0" dirty="0">
                <a:effectLst/>
              </a:rPr>
              <a:t>——</a:t>
            </a:r>
            <a:r>
              <a:rPr lang="zh-CN" altLang="en-US" sz="1000" i="0" dirty="0">
                <a:effectLst/>
              </a:rPr>
              <a:t>医生告知</a:t>
            </a:r>
            <a:r>
              <a:rPr lang="en-US" altLang="zh-CN" sz="1000" i="0" dirty="0">
                <a:effectLst/>
              </a:rPr>
              <a:t>“</a:t>
            </a:r>
            <a:r>
              <a:rPr lang="zh-CN" altLang="en-US" sz="1000" i="0" dirty="0">
                <a:effectLst/>
              </a:rPr>
              <a:t>即使继续治疗也已经没有效果</a:t>
            </a:r>
            <a:r>
              <a:rPr lang="en-US" altLang="zh-CN" sz="1000" i="0" dirty="0">
                <a:effectLst/>
              </a:rPr>
              <a:t>”</a:t>
            </a:r>
            <a:r>
              <a:rPr lang="zh-CN" altLang="en-US" sz="1000" i="0" dirty="0">
                <a:effectLst/>
              </a:rPr>
              <a:t>的时候。不过，从那一刻起，正如图表所示，患者的自立程度会迅速下滑。</a:t>
            </a:r>
            <a:endParaRPr lang="zh-CN" altLang="en-US" sz="1000" i="0" dirty="0">
              <a:effectLst/>
            </a:endParaRPr>
          </a:p>
          <a:p>
            <a:endParaRPr lang="en-US" altLang="zh-CN" sz="1000" i="0" dirty="0">
              <a:effectLst/>
            </a:endParaRPr>
          </a:p>
          <a:p>
            <a:r>
              <a:rPr lang="zh-CN" altLang="en-US" sz="1000" i="0" dirty="0">
                <a:effectLst/>
              </a:rPr>
              <a:t>这意味着，在癌症的情况下，如果等到医生说</a:t>
            </a:r>
            <a:r>
              <a:rPr lang="en-US" altLang="zh-CN" sz="1000" i="0" dirty="0">
                <a:effectLst/>
              </a:rPr>
              <a:t>“</a:t>
            </a:r>
            <a:r>
              <a:rPr lang="zh-CN" altLang="en-US" sz="1000" i="0" dirty="0">
                <a:effectLst/>
              </a:rPr>
              <a:t>已经没有可以进行的治疗了</a:t>
            </a:r>
            <a:r>
              <a:rPr lang="en-US" altLang="zh-CN" sz="1000" i="0" dirty="0">
                <a:effectLst/>
              </a:rPr>
              <a:t>”</a:t>
            </a:r>
            <a:r>
              <a:rPr lang="zh-CN" altLang="en-US" sz="1000" i="0" dirty="0">
                <a:effectLst/>
              </a:rPr>
              <a:t>之后才想着去做些什么，往往为时已晚。因为从那时起，患者很快就会变得难以行动。因此，本人最好在治疗期间就去做想做的事，家人也应当给予支持，或陪伴对方一起去完成。</a:t>
            </a:r>
            <a:endParaRPr lang="zh-CN" altLang="en-US" sz="1000" i="0" dirty="0">
              <a:effectLst/>
            </a:endParaRPr>
          </a:p>
          <a:p>
            <a:endParaRPr lang="en-US" altLang="zh-CN" sz="1000" i="0" dirty="0">
              <a:effectLst/>
            </a:endParaRPr>
          </a:p>
          <a:p>
            <a:r>
              <a:rPr lang="zh-CN" altLang="en-US" sz="1000" i="0" dirty="0">
                <a:effectLst/>
              </a:rPr>
              <a:t>顺带一提，接受抗癌治疗的患者，通常会先使用</a:t>
            </a:r>
            <a:r>
              <a:rPr lang="en-US" altLang="zh-CN" sz="1000" i="0" dirty="0">
                <a:effectLst/>
              </a:rPr>
              <a:t>“</a:t>
            </a:r>
            <a:r>
              <a:rPr lang="zh-CN" altLang="en-US" sz="1000" i="0" dirty="0">
                <a:effectLst/>
              </a:rPr>
              <a:t>第一线治疗</a:t>
            </a:r>
            <a:r>
              <a:rPr lang="en-US" altLang="zh-CN" sz="1000" i="0" dirty="0">
                <a:effectLst/>
              </a:rPr>
              <a:t>”</a:t>
            </a:r>
            <a:r>
              <a:rPr lang="zh-CN" altLang="en-US" sz="1000" i="0" dirty="0">
                <a:effectLst/>
              </a:rPr>
              <a:t>（首选治疗），也就是最有可能见效的药物。当这种药物失去效果，或副作用过强无法继续时，治疗就会转入</a:t>
            </a:r>
            <a:r>
              <a:rPr lang="en-US" altLang="zh-CN" sz="1000" i="0" dirty="0">
                <a:effectLst/>
              </a:rPr>
              <a:t>“</a:t>
            </a:r>
            <a:r>
              <a:rPr lang="zh-CN" altLang="en-US" sz="1000" i="0" dirty="0">
                <a:effectLst/>
              </a:rPr>
              <a:t>第二线治疗</a:t>
            </a:r>
            <a:r>
              <a:rPr lang="en-US" altLang="zh-CN" sz="1000" i="0" dirty="0">
                <a:effectLst/>
              </a:rPr>
              <a:t>”</a:t>
            </a:r>
            <a:r>
              <a:rPr lang="zh-CN" altLang="en-US" sz="1000" i="0" dirty="0">
                <a:effectLst/>
              </a:rPr>
              <a:t>。如果再无效，则进入</a:t>
            </a:r>
            <a:r>
              <a:rPr lang="en-US" altLang="zh-CN" sz="1000" i="0" dirty="0">
                <a:effectLst/>
              </a:rPr>
              <a:t>“</a:t>
            </a:r>
            <a:r>
              <a:rPr lang="zh-CN" altLang="en-US" sz="1000" i="0" dirty="0">
                <a:effectLst/>
              </a:rPr>
              <a:t>第三线治疗</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如果你希望能和重要的人多拥有一点</a:t>
            </a:r>
            <a:r>
              <a:rPr lang="en-US" altLang="zh-CN" sz="1000" i="0" dirty="0">
                <a:effectLst/>
              </a:rPr>
              <a:t>“</a:t>
            </a:r>
            <a:r>
              <a:rPr lang="zh-CN" altLang="en-US" sz="1000" i="0" dirty="0">
                <a:effectLst/>
              </a:rPr>
              <a:t>好时光</a:t>
            </a:r>
            <a:r>
              <a:rPr lang="en-US" altLang="zh-CN" sz="1000" i="0" dirty="0">
                <a:effectLst/>
              </a:rPr>
              <a:t>”</a:t>
            </a:r>
            <a:r>
              <a:rPr lang="zh-CN" altLang="en-US" sz="1000" i="0" dirty="0">
                <a:effectLst/>
              </a:rPr>
              <a:t>，那么当治疗进入第二线、第三线时，就是应该认真思考</a:t>
            </a:r>
            <a:r>
              <a:rPr lang="en-US" altLang="zh-CN" sz="1000" i="0" dirty="0">
                <a:effectLst/>
              </a:rPr>
              <a:t>“</a:t>
            </a:r>
            <a:r>
              <a:rPr lang="zh-CN" altLang="en-US" sz="1000" i="0" dirty="0">
                <a:effectLst/>
              </a:rPr>
              <a:t>接下来的时间要如何度过</a:t>
            </a:r>
            <a:r>
              <a:rPr lang="en-US" altLang="zh-CN" sz="1000" i="0" dirty="0">
                <a:effectLst/>
              </a:rPr>
              <a:t>”</a:t>
            </a:r>
            <a:r>
              <a:rPr lang="zh-CN" altLang="en-US" sz="1000" i="0" dirty="0">
                <a:effectLst/>
              </a:rPr>
              <a:t>的时机。</a:t>
            </a:r>
            <a:endParaRPr lang="zh-CN" altLang="en-US" sz="1000" i="0" dirty="0">
              <a:effectLst/>
            </a:endParaRPr>
          </a:p>
          <a:p>
            <a:endParaRPr lang="en-US" altLang="zh-CN" sz="1000" i="0" dirty="0">
              <a:effectLst/>
            </a:endParaRPr>
          </a:p>
          <a:p>
            <a:r>
              <a:rPr lang="zh-CN" altLang="en-US" sz="1000" i="0" dirty="0">
                <a:effectLst/>
              </a:rPr>
              <a:t>内脏疾病的</a:t>
            </a:r>
            <a:r>
              <a:rPr lang="en-US" altLang="zh-CN" sz="1000" i="0" dirty="0">
                <a:effectLst/>
              </a:rPr>
              <a:t>“</a:t>
            </a:r>
            <a:r>
              <a:rPr lang="zh-CN" altLang="en-US" sz="1000" i="0" dirty="0">
                <a:effectLst/>
              </a:rPr>
              <a:t>某个时点</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那么，如果你重要的人患有心脏、肺、肾脏等内脏慢性疾病，又会如何呢？请看看下一页的图表。</a:t>
            </a:r>
            <a:endParaRPr lang="zh-CN" altLang="en-US" sz="1000" i="0" dirty="0">
              <a:effectLst/>
            </a:endParaRPr>
          </a:p>
          <a:p>
            <a:endParaRPr lang="en-US" altLang="zh-CN" sz="1000" i="0" dirty="0">
              <a:effectLst/>
            </a:endParaRPr>
          </a:p>
          <a:p>
            <a:r>
              <a:rPr lang="zh-CN" altLang="en-US" sz="1000" i="0" dirty="0">
                <a:effectLst/>
              </a:rPr>
              <a:t>患者可能在某一天因为感染或生活失调等诱因，使原有疾病恶化（即</a:t>
            </a:r>
            <a:r>
              <a:rPr lang="en-US" altLang="zh-CN" sz="1000" i="0" dirty="0">
                <a:effectLst/>
              </a:rPr>
              <a:t>“</a:t>
            </a:r>
            <a:r>
              <a:rPr lang="zh-CN" altLang="en-US" sz="1000" i="0" dirty="0">
                <a:effectLst/>
              </a:rPr>
              <a:t>急性加重</a:t>
            </a:r>
            <a:r>
              <a:rPr lang="en-US" altLang="zh-CN" sz="1000" i="0" dirty="0">
                <a:effectLst/>
              </a:rPr>
              <a:t>”</a:t>
            </a:r>
            <a:r>
              <a:rPr lang="zh-CN" altLang="en-US" sz="1000" i="0" dirty="0">
                <a:effectLst/>
              </a:rPr>
              <a:t>）。通过住院治疗，身体功能会在一定程度上恢复，但往往无法完全回到从前，自立程度会停留在比以前稍低的水平。</a:t>
            </a:r>
            <a:endParaRPr lang="zh-CN" altLang="en-US" sz="1000" i="0" dirty="0">
              <a:effectLst/>
            </a:endParaRPr>
          </a:p>
          <a:p>
            <a:endParaRPr lang="en-US" altLang="zh-CN" sz="1000" i="0" dirty="0">
              <a:effectLst/>
            </a:endParaRPr>
          </a:p>
          <a:p>
            <a:r>
              <a:rPr lang="zh-CN" altLang="en-US" sz="1000" i="0" dirty="0">
                <a:effectLst/>
              </a:rPr>
              <a:t>内脏疾病患者的特点，是会反复经历</a:t>
            </a:r>
            <a:r>
              <a:rPr lang="en-US" altLang="zh-CN" sz="1000" i="0" dirty="0">
                <a:effectLst/>
              </a:rPr>
              <a:t>“</a:t>
            </a:r>
            <a:r>
              <a:rPr lang="zh-CN" altLang="en-US" sz="1000" i="0" dirty="0">
                <a:effectLst/>
              </a:rPr>
              <a:t>急性加重</a:t>
            </a:r>
            <a:r>
              <a:rPr lang="en-US" altLang="en-US" sz="1000" i="0" dirty="0">
                <a:effectLst/>
              </a:rPr>
              <a:t>→</a:t>
            </a:r>
            <a:r>
              <a:rPr lang="zh-CN" altLang="en-US" sz="1000" i="0" dirty="0">
                <a:effectLst/>
              </a:rPr>
              <a:t>自立程度下降</a:t>
            </a:r>
            <a:r>
              <a:rPr lang="en-US" altLang="zh-CN" sz="1000" i="0" dirty="0">
                <a:effectLst/>
              </a:rPr>
              <a:t>”</a:t>
            </a:r>
            <a:r>
              <a:rPr lang="zh-CN" altLang="en-US" sz="1000" i="0" dirty="0">
                <a:effectLst/>
              </a:rPr>
              <a:t>的过程。每重复一次，自立程度就会阶段性地下滑。</a:t>
            </a:r>
            <a:endParaRPr lang="zh-CN" altLang="en-US" sz="1000" i="0" dirty="0">
              <a:effectLst/>
            </a:endParaRPr>
          </a:p>
          <a:p>
            <a:endParaRPr lang="en-US" altLang="zh-CN" sz="1000" i="0" dirty="0">
              <a:effectLst/>
            </a:endParaRPr>
          </a:p>
          <a:p>
            <a:r>
              <a:rPr lang="zh-CN" altLang="en-US" sz="1000" i="0" dirty="0">
                <a:effectLst/>
              </a:rPr>
              <a:t>这里判断</a:t>
            </a:r>
            <a:r>
              <a:rPr lang="en-US" altLang="zh-CN" sz="1000" i="0" dirty="0">
                <a:effectLst/>
              </a:rPr>
              <a:t>“</a:t>
            </a:r>
            <a:r>
              <a:rPr lang="zh-CN" altLang="en-US" sz="1000" i="0" dirty="0">
                <a:effectLst/>
              </a:rPr>
              <a:t>某个时点</a:t>
            </a:r>
            <a:r>
              <a:rPr lang="en-US" altLang="zh-CN" sz="1000" i="0" dirty="0">
                <a:effectLst/>
              </a:rPr>
              <a:t>”</a:t>
            </a:r>
            <a:r>
              <a:rPr lang="zh-CN" altLang="en-US" sz="1000" i="0" dirty="0">
                <a:effectLst/>
              </a:rPr>
              <a:t>的线索之一，是住院的频率。例如，如果和过去不同，一年内开始住院两三次，就要意识到：剩余的时间也许已经不多了。</a:t>
            </a:r>
            <a:endParaRPr lang="zh-CN" altLang="en-US" sz="1000" i="0" dirty="0">
              <a:effectLst/>
            </a:endParaRPr>
          </a:p>
          <a:p>
            <a:endParaRPr lang="en-US" altLang="zh-CN" sz="1000" i="0" dirty="0">
              <a:effectLst/>
            </a:endParaRPr>
          </a:p>
          <a:p>
            <a:r>
              <a:rPr lang="zh-CN" altLang="en-US" sz="1000" i="0" dirty="0">
                <a:effectLst/>
              </a:rPr>
              <a:t>当重要的人进入这样的阶段，就是你必须立刻行动、为创造</a:t>
            </a:r>
            <a:r>
              <a:rPr lang="en-US" altLang="zh-CN" sz="1000" i="0" dirty="0">
                <a:effectLst/>
              </a:rPr>
              <a:t>“</a:t>
            </a:r>
            <a:r>
              <a:rPr lang="zh-CN" altLang="en-US" sz="1000" i="0" dirty="0">
                <a:effectLst/>
              </a:rPr>
              <a:t>好时光</a:t>
            </a:r>
            <a:r>
              <a:rPr lang="en-US" altLang="zh-CN" sz="1000" i="0" dirty="0">
                <a:effectLst/>
              </a:rPr>
              <a:t>”</a:t>
            </a:r>
            <a:r>
              <a:rPr lang="zh-CN" altLang="en-US" sz="1000" i="0" dirty="0">
                <a:effectLst/>
              </a:rPr>
              <a:t>而开始准备的时刻，没有拖延的余地。</a:t>
            </a:r>
            <a:endParaRPr lang="zh-CN" altLang="en-US" sz="1000" i="0" dirty="0">
              <a:effectLst/>
            </a:endParaRPr>
          </a:p>
          <a:p>
            <a:endParaRPr lang="en-US" altLang="zh-CN" sz="1000" i="0" dirty="0">
              <a:effectLst/>
            </a:endParaRPr>
          </a:p>
          <a:p>
            <a:r>
              <a:rPr lang="zh-CN" altLang="en-US" sz="1000" i="0" dirty="0">
                <a:effectLst/>
              </a:rPr>
              <a:t>了解剩余时间，会改变两个人的未来</a:t>
            </a:r>
            <a:endParaRPr lang="zh-CN" altLang="en-US" sz="1000" i="0" dirty="0">
              <a:effectLst/>
            </a:endParaRPr>
          </a:p>
          <a:p>
            <a:endParaRPr lang="en-US" altLang="zh-CN" sz="1000" i="0" dirty="0">
              <a:effectLst/>
            </a:endParaRPr>
          </a:p>
          <a:p>
            <a:r>
              <a:rPr lang="zh-CN" altLang="en-US" sz="1000" i="0" dirty="0">
                <a:effectLst/>
              </a:rPr>
              <a:t>向医生询问，了解疾病的轨迹，从而意识到</a:t>
            </a:r>
            <a:r>
              <a:rPr lang="en-US" altLang="zh-CN" sz="1000" i="0" dirty="0">
                <a:effectLst/>
              </a:rPr>
              <a:t>“</a:t>
            </a:r>
            <a:r>
              <a:rPr lang="zh-CN" altLang="en-US" sz="1000" i="0" dirty="0">
                <a:effectLst/>
              </a:rPr>
              <a:t>与重要之人共度的时间已经所剩无几</a:t>
            </a:r>
            <a:r>
              <a:rPr lang="en-US" altLang="zh-CN" sz="1000" i="0" dirty="0">
                <a:effectLst/>
              </a:rPr>
              <a:t>”</a:t>
            </a:r>
            <a:r>
              <a:rPr lang="zh-CN" altLang="en-US" sz="1000" i="0" dirty="0">
                <a:effectLst/>
              </a:rPr>
              <a:t>，这的确是一件令人害怕的事。但正因为知道相处时间的期限，才会真正体会到</a:t>
            </a:r>
            <a:r>
              <a:rPr lang="en-US" altLang="zh-CN" sz="1000" i="0" dirty="0">
                <a:effectLst/>
              </a:rPr>
              <a:t>“</a:t>
            </a:r>
            <a:r>
              <a:rPr lang="zh-CN" altLang="en-US" sz="1000" i="0" dirty="0">
                <a:effectLst/>
              </a:rPr>
              <a:t>现在不行动，自己一定会后悔</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能够创造最后共度时光的人，正是那些有勇气直面</a:t>
            </a:r>
            <a:r>
              <a:rPr lang="en-US" altLang="zh-CN" sz="1000" i="0" dirty="0">
                <a:effectLst/>
              </a:rPr>
              <a:t>“</a:t>
            </a:r>
            <a:r>
              <a:rPr lang="zh-CN" altLang="en-US" sz="1000" i="0" dirty="0">
                <a:effectLst/>
              </a:rPr>
              <a:t>剩余时间</a:t>
            </a:r>
            <a:r>
              <a:rPr lang="en-US" altLang="zh-CN" sz="1000" i="0" dirty="0">
                <a:effectLst/>
              </a:rPr>
              <a:t>”</a:t>
            </a:r>
            <a:r>
              <a:rPr lang="zh-CN" altLang="en-US" sz="1000" i="0" dirty="0">
                <a:effectLst/>
              </a:rPr>
              <a:t>的人。</a:t>
            </a:r>
            <a:endParaRPr lang="zh-CN" altLang="en-US" sz="1000" i="0" dirty="0">
              <a:effectLst/>
            </a:endParaRPr>
          </a:p>
          <a:p>
            <a:endParaRPr lang="en-US" altLang="zh-CN" sz="1000" i="0" dirty="0">
              <a:effectLst/>
            </a:endParaRPr>
          </a:p>
          <a:p>
            <a:r>
              <a:rPr lang="zh-CN" altLang="en-US" sz="1000" i="0" dirty="0">
                <a:effectLst/>
              </a:rPr>
              <a:t>现在是否已经进入了重要之人人生的最终幕？如果是，那么距离谢幕还剩多少时间？哪怕只是大致了解这一点，你的行动也一定会发生改变。</a:t>
            </a:r>
            <a:endParaRPr lang="zh-CN" altLang="en-US" sz="1000" i="0" dirty="0">
              <a:effectLst/>
            </a:endParaRPr>
          </a:p>
          <a:p>
            <a:endParaRPr lang="en-US" altLang="zh-CN" sz="1000" i="0" dirty="0">
              <a:effectLst/>
            </a:endParaRPr>
          </a:p>
          <a:p>
            <a:r>
              <a:rPr lang="zh-CN" altLang="en-US" sz="1000" i="0" dirty="0">
                <a:effectLst/>
              </a:rPr>
              <a:t>如果你还没有确认重要之人是否已进入</a:t>
            </a:r>
            <a:r>
              <a:rPr lang="en-US" altLang="zh-CN" sz="1000" i="0" dirty="0">
                <a:effectLst/>
              </a:rPr>
              <a:t>“</a:t>
            </a:r>
            <a:r>
              <a:rPr lang="zh-CN" altLang="en-US" sz="1000" i="0" dirty="0">
                <a:effectLst/>
              </a:rPr>
              <a:t>人生的最终阶段</a:t>
            </a:r>
            <a:r>
              <a:rPr lang="en-US" altLang="zh-CN" sz="1000" i="0" dirty="0">
                <a:effectLst/>
              </a:rPr>
              <a:t>”</a:t>
            </a:r>
            <a:r>
              <a:rPr lang="zh-CN" altLang="en-US" sz="1000" i="0" dirty="0">
                <a:effectLst/>
              </a:rPr>
              <a:t>，不妨借这本书为契机，对医生说：</a:t>
            </a:r>
            <a:r>
              <a:rPr lang="en-US" altLang="zh-CN" sz="1000" i="0" dirty="0">
                <a:effectLst/>
              </a:rPr>
              <a:t>“</a:t>
            </a:r>
            <a:r>
              <a:rPr lang="zh-CN" altLang="en-US" sz="1000" i="0" dirty="0">
                <a:effectLst/>
              </a:rPr>
              <a:t>朋友推荐了我这本书，说应该向您问问接下来的情况。</a:t>
            </a:r>
            <a:r>
              <a:rPr lang="en-US" altLang="zh-CN" sz="1000" i="0" dirty="0">
                <a:effectLst/>
              </a:rPr>
              <a:t>”</a:t>
            </a:r>
            <a:r>
              <a:rPr lang="zh-CN" altLang="en-US" sz="1000" i="0" dirty="0">
                <a:effectLst/>
              </a:rPr>
              <a:t>也许这样开口，会比较自然。</a:t>
            </a:r>
            <a:endParaRPr lang="zh-CN" altLang="en-US" sz="1000" i="0" dirty="0">
              <a:effectLst/>
            </a:endParaRPr>
          </a:p>
          <a:p>
            <a:endParaRPr lang="en-US" altLang="zh-CN" sz="1000" i="0" dirty="0">
              <a:effectLst/>
            </a:endParaRPr>
          </a:p>
          <a:p>
            <a:r>
              <a:rPr lang="zh-CN" altLang="en-US" sz="1000" i="0" dirty="0">
                <a:effectLst/>
              </a:rPr>
              <a:t>鼓起勇气迈出的这一步，很可能成为改变你与重要之人未来相处方式的重要契机。</a:t>
            </a:r>
            <a:endParaRPr lang="zh-CN" altLang="en-US" sz="1000" i="0" dirty="0">
              <a:effectLst/>
            </a:endParaRPr>
          </a:p>
        </p:txBody>
      </p:sp>
      <p:pic>
        <p:nvPicPr>
          <p:cNvPr id="2" name="图片 1"/>
          <p:cNvPicPr>
            <a:picLocks noChangeAspect="1"/>
          </p:cNvPicPr>
          <p:nvPr/>
        </p:nvPicPr>
        <p:blipFill>
          <a:blip r:embed="rId1"/>
          <a:stretch>
            <a:fillRect/>
          </a:stretch>
        </p:blipFill>
        <p:spPr>
          <a:xfrm>
            <a:off x="429260" y="105410"/>
            <a:ext cx="683260" cy="1000125"/>
          </a:xfrm>
          <a:prstGeom prst="rect">
            <a:avLst/>
          </a:prstGeom>
        </p:spPr>
      </p:pic>
      <p:sp>
        <p:nvSpPr>
          <p:cNvPr id="5" name="角丸四角形 7"/>
          <p:cNvSpPr/>
          <p:nvPr/>
        </p:nvSpPr>
        <p:spPr>
          <a:xfrm>
            <a:off x="3541984" y="10416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910715" y="105410"/>
            <a:ext cx="303657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大切</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な</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人</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が</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亡</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くなる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前</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にあなたができる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１０</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のこと</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978-4-7612-7865-6</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安井佑</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192p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381760"/>
            <a:ext cx="682117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与处在人生最后阶段的人，该谈些什么？</a:t>
            </a:r>
            <a:endParaRPr lang="zh-CN" altLang="en-US" sz="1000" i="0" dirty="0">
              <a:effectLst/>
            </a:endParaRPr>
          </a:p>
          <a:p>
            <a:endParaRPr lang="en-US" altLang="zh-CN" sz="1000" i="0" dirty="0">
              <a:effectLst/>
            </a:endParaRPr>
          </a:p>
          <a:p>
            <a:r>
              <a:rPr lang="zh-CN" altLang="en-US" sz="1000" i="0" dirty="0">
                <a:effectLst/>
              </a:rPr>
              <a:t>当你知道重要之人的人生所剩时间已经不多时，想必谁都会烦恼：</a:t>
            </a:r>
            <a:r>
              <a:rPr lang="en-US" altLang="zh-CN" sz="1000" i="0" dirty="0">
                <a:effectLst/>
              </a:rPr>
              <a:t>“</a:t>
            </a:r>
            <a:r>
              <a:rPr lang="zh-CN" altLang="en-US" sz="1000" i="0" dirty="0">
                <a:effectLst/>
              </a:rPr>
              <a:t>该说些什么才好？</a:t>
            </a:r>
            <a:r>
              <a:rPr lang="en-US" altLang="zh-CN" sz="1000" i="0" dirty="0">
                <a:effectLst/>
              </a:rPr>
              <a:t>”</a:t>
            </a:r>
            <a:r>
              <a:rPr lang="zh-CN" altLang="en-US" sz="1000" i="0" dirty="0">
                <a:effectLst/>
              </a:rPr>
              <a:t>面对病情不佳的对方，该如何开口？是要鼓励他吗？要给建议吗？还是</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越想越不知道该怎么办，甚至变得什么都说不出口。也有人因为</a:t>
            </a:r>
            <a:r>
              <a:rPr lang="en-US" altLang="zh-CN" sz="1000" i="0" dirty="0">
                <a:effectLst/>
              </a:rPr>
              <a:t>“</a:t>
            </a:r>
            <a:r>
              <a:rPr lang="zh-CN" altLang="en-US" sz="1000" i="0" dirty="0">
                <a:effectLst/>
              </a:rPr>
              <a:t>不知道该说什么</a:t>
            </a:r>
            <a:r>
              <a:rPr lang="en-US" altLang="zh-CN" sz="1000" i="0" dirty="0">
                <a:effectLst/>
              </a:rPr>
              <a:t>”</a:t>
            </a:r>
            <a:r>
              <a:rPr lang="zh-CN" altLang="en-US" sz="1000" i="0" dirty="0">
                <a:effectLst/>
              </a:rPr>
              <a:t>，而迟迟不敢开口、不敢去探望。</a:t>
            </a:r>
            <a:endParaRPr lang="zh-CN" altLang="en-US" sz="1000" i="0" dirty="0">
              <a:effectLst/>
            </a:endParaRPr>
          </a:p>
          <a:p>
            <a:endParaRPr lang="en-US" altLang="zh-CN" sz="1000" i="0" dirty="0">
              <a:effectLst/>
            </a:endParaRPr>
          </a:p>
          <a:p>
            <a:r>
              <a:rPr lang="zh-CN" altLang="en-US" sz="1000" i="0" dirty="0">
                <a:effectLst/>
              </a:rPr>
              <a:t>但是，如果你已经明白，重要之人的人生已经进入终幕，结局并不遥远，那么你一定也清楚</a:t>
            </a:r>
            <a:r>
              <a:rPr lang="en-US" altLang="zh-CN" sz="1000" i="0" dirty="0">
                <a:effectLst/>
              </a:rPr>
              <a:t>——</a:t>
            </a:r>
            <a:r>
              <a:rPr lang="zh-CN" altLang="en-US" sz="1000" i="0" dirty="0">
                <a:effectLst/>
              </a:rPr>
              <a:t>在这种时候止步不前，其实毫无意义。</a:t>
            </a:r>
            <a:endParaRPr lang="zh-CN" altLang="en-US" sz="1000" i="0" dirty="0">
              <a:effectLst/>
            </a:endParaRPr>
          </a:p>
          <a:p>
            <a:endParaRPr lang="en-US" altLang="zh-CN" sz="1000" i="0" dirty="0">
              <a:effectLst/>
            </a:endParaRPr>
          </a:p>
          <a:p>
            <a:r>
              <a:rPr lang="zh-CN" altLang="en-US" sz="1000" i="0" dirty="0">
                <a:effectLst/>
              </a:rPr>
              <a:t>那么，为了在彼此之间创造</a:t>
            </a:r>
            <a:r>
              <a:rPr lang="en-US" altLang="zh-CN" sz="1000" i="0" dirty="0">
                <a:effectLst/>
              </a:rPr>
              <a:t>“</a:t>
            </a:r>
            <a:r>
              <a:rPr lang="zh-CN" altLang="en-US" sz="1000" i="0" dirty="0">
                <a:effectLst/>
              </a:rPr>
              <a:t>美好的时光</a:t>
            </a:r>
            <a:r>
              <a:rPr lang="en-US" altLang="zh-CN" sz="1000" i="0" dirty="0">
                <a:effectLst/>
              </a:rPr>
              <a:t>”</a:t>
            </a:r>
            <a:r>
              <a:rPr lang="zh-CN" altLang="en-US" sz="1000" i="0" dirty="0">
                <a:effectLst/>
              </a:rPr>
              <a:t>，见面时究竟该聊些什么？根据我多年来与众多患者及家属相处的经验，我想推荐三点。</a:t>
            </a:r>
            <a:endParaRPr lang="zh-CN" altLang="en-US" sz="1000" i="0" dirty="0">
              <a:effectLst/>
            </a:endParaRPr>
          </a:p>
          <a:p>
            <a:endParaRPr lang="en-US" altLang="zh-CN" sz="1000" i="0" dirty="0">
              <a:effectLst/>
            </a:endParaRPr>
          </a:p>
          <a:p>
            <a:r>
              <a:rPr lang="en-US" altLang="en-US" sz="1000" i="0" dirty="0">
                <a:effectLst/>
              </a:rPr>
              <a:t>①</a:t>
            </a:r>
            <a:r>
              <a:rPr lang="en-US" altLang="zh-CN" sz="1000" i="0" dirty="0">
                <a:effectLst/>
              </a:rPr>
              <a:t> </a:t>
            </a:r>
            <a:r>
              <a:rPr lang="zh-CN" altLang="en-US" sz="1000" i="0" dirty="0">
                <a:effectLst/>
              </a:rPr>
              <a:t>尽量不要谈病情</a:t>
            </a:r>
            <a:endParaRPr lang="zh-CN" altLang="en-US" sz="1000" i="0" dirty="0">
              <a:effectLst/>
            </a:endParaRPr>
          </a:p>
          <a:p>
            <a:endParaRPr lang="en-US" altLang="zh-CN" sz="1000" i="0" dirty="0">
              <a:effectLst/>
            </a:endParaRPr>
          </a:p>
          <a:p>
            <a:r>
              <a:rPr lang="en-US" altLang="en-US" sz="1000" i="0" dirty="0">
                <a:effectLst/>
              </a:rPr>
              <a:t>❖</a:t>
            </a:r>
            <a:r>
              <a:rPr lang="en-US" altLang="zh-CN" sz="1000" i="0" dirty="0">
                <a:effectLst/>
              </a:rPr>
              <a:t> </a:t>
            </a:r>
            <a:r>
              <a:rPr lang="zh-CN" altLang="en-US" sz="1000" i="0" dirty="0">
                <a:effectLst/>
              </a:rPr>
              <a:t>即使问本人，也未必能得到准确的信息</a:t>
            </a:r>
            <a:endParaRPr lang="zh-CN" altLang="en-US" sz="1000" i="0" dirty="0">
              <a:effectLst/>
            </a:endParaRPr>
          </a:p>
          <a:p>
            <a:endParaRPr lang="en-US" altLang="zh-CN" sz="1000" i="0" dirty="0">
              <a:effectLst/>
            </a:endParaRPr>
          </a:p>
          <a:p>
            <a:r>
              <a:rPr lang="zh-CN" altLang="en-US" sz="1000" i="0" dirty="0">
                <a:effectLst/>
              </a:rPr>
              <a:t>当得知重要的人生病或身体虚弱时，首先浮现在脑海里的话题，往往还是</a:t>
            </a:r>
            <a:r>
              <a:rPr lang="en-US" altLang="zh-CN" sz="1000" i="0" dirty="0">
                <a:effectLst/>
              </a:rPr>
              <a:t>“</a:t>
            </a:r>
            <a:r>
              <a:rPr lang="zh-CN" altLang="en-US" sz="1000" i="0" dirty="0">
                <a:effectLst/>
              </a:rPr>
              <a:t>病情</a:t>
            </a:r>
            <a:r>
              <a:rPr lang="en-US" altLang="zh-CN" sz="1000" i="0" dirty="0">
                <a:effectLst/>
              </a:rPr>
              <a:t>”</a:t>
            </a:r>
            <a:r>
              <a:rPr lang="zh-CN" altLang="en-US" sz="1000" i="0" dirty="0">
                <a:effectLst/>
              </a:rPr>
              <a:t>或</a:t>
            </a:r>
            <a:r>
              <a:rPr lang="en-US" altLang="zh-CN" sz="1000" i="0" dirty="0">
                <a:effectLst/>
              </a:rPr>
              <a:t>“</a:t>
            </a:r>
            <a:r>
              <a:rPr lang="zh-CN" altLang="en-US" sz="1000" i="0" dirty="0">
                <a:effectLst/>
              </a:rPr>
              <a:t>医疗</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现在病情如何？接下来会怎样？要做什么治疗？是否还有合适的治疗方法？</a:t>
            </a:r>
            <a:r>
              <a:rPr lang="en-US" altLang="zh-CN" sz="1000" i="0" dirty="0">
                <a:effectLst/>
              </a:rPr>
              <a:t>——</a:t>
            </a:r>
            <a:r>
              <a:rPr lang="zh-CN" altLang="en-US" sz="1000" i="0" dirty="0">
                <a:effectLst/>
              </a:rPr>
              <a:t>你想知道这些，却又犹豫该不该问；也不清楚对方究竟知道多少真实情况。你或许正为此烦恼。</a:t>
            </a:r>
            <a:endParaRPr lang="zh-CN" altLang="en-US" sz="1000" i="0" dirty="0">
              <a:effectLst/>
            </a:endParaRPr>
          </a:p>
          <a:p>
            <a:endParaRPr lang="en-US" altLang="zh-CN" sz="1000" i="0" dirty="0">
              <a:effectLst/>
            </a:endParaRPr>
          </a:p>
          <a:p>
            <a:r>
              <a:rPr lang="zh-CN" altLang="en-US" sz="1000" i="0" dirty="0">
                <a:effectLst/>
              </a:rPr>
              <a:t>我的建议是，暂时把疾病和治疗放下，不要作为谈话主题。因为即便谈论病情或医疗，通常也难以立刻带来改善。</a:t>
            </a:r>
            <a:endParaRPr lang="zh-CN" altLang="en-US" sz="1000" i="0" dirty="0">
              <a:effectLst/>
            </a:endParaRPr>
          </a:p>
          <a:p>
            <a:endParaRPr lang="en-US" altLang="zh-CN" sz="1000" i="0" dirty="0">
              <a:effectLst/>
            </a:endParaRPr>
          </a:p>
          <a:p>
            <a:r>
              <a:rPr lang="zh-CN" altLang="en-US" sz="1000" i="0" dirty="0">
                <a:effectLst/>
              </a:rPr>
              <a:t>之所以想了解病情，往往是因为你想</a:t>
            </a:r>
            <a:r>
              <a:rPr lang="en-US" altLang="zh-CN" sz="1000" i="0" dirty="0">
                <a:effectLst/>
              </a:rPr>
              <a:t>“</a:t>
            </a:r>
            <a:r>
              <a:rPr lang="zh-CN" altLang="en-US" sz="1000" i="0" dirty="0">
                <a:effectLst/>
              </a:rPr>
              <a:t>为重要的人做点什么</a:t>
            </a:r>
            <a:r>
              <a:rPr lang="en-US" altLang="zh-CN" sz="1000" i="0" dirty="0">
                <a:effectLst/>
              </a:rPr>
              <a:t>”</a:t>
            </a:r>
            <a:r>
              <a:rPr lang="zh-CN" altLang="en-US" sz="1000" i="0" dirty="0">
                <a:effectLst/>
              </a:rPr>
              <a:t>。你或许会想，如果自己多了解一些，也许能找到更好的医生或治疗方法，说不定还能让一切恢复原状。</a:t>
            </a:r>
            <a:endParaRPr lang="zh-CN" altLang="en-US" sz="1000" i="0" dirty="0">
              <a:effectLst/>
            </a:endParaRPr>
          </a:p>
          <a:p>
            <a:endParaRPr lang="en-US" altLang="zh-CN" sz="1000" i="0" dirty="0">
              <a:effectLst/>
            </a:endParaRPr>
          </a:p>
          <a:p>
            <a:r>
              <a:rPr lang="zh-CN" altLang="en-US" sz="1000" i="0" dirty="0">
                <a:effectLst/>
              </a:rPr>
              <a:t>但正如前文所说，日本的医疗在大多数情况下是可靠的。关于治疗的事情，交给专业的医疗人员往往更为顺畅。</a:t>
            </a:r>
            <a:endParaRPr lang="zh-CN" altLang="en-US" sz="1000" i="0" dirty="0">
              <a:effectLst/>
            </a:endParaRPr>
          </a:p>
          <a:p>
            <a:endParaRPr lang="en-US" altLang="zh-CN" sz="1000" i="0" dirty="0">
              <a:effectLst/>
            </a:endParaRPr>
          </a:p>
          <a:p>
            <a:r>
              <a:rPr lang="zh-CN" altLang="en-US" sz="1000" i="0" dirty="0">
                <a:effectLst/>
              </a:rPr>
              <a:t>当然，你想了解现状的心情可以理解。如果确实需要知道情况，建议直接向医疗人员询问，而不是向本人打听。</a:t>
            </a:r>
            <a:endParaRPr lang="zh-CN" altLang="en-US" sz="1000" i="0" dirty="0">
              <a:effectLst/>
            </a:endParaRPr>
          </a:p>
          <a:p>
            <a:endParaRPr lang="en-US" altLang="zh-CN" sz="1000" i="0" dirty="0">
              <a:effectLst/>
            </a:endParaRPr>
          </a:p>
          <a:p>
            <a:r>
              <a:rPr lang="zh-CN" altLang="en-US" sz="1000" i="0" dirty="0">
                <a:effectLst/>
              </a:rPr>
              <a:t>为什么不建议问本人？因为很多患者其实并没有完全、准确地掌握自己的病情。有研究显示，患者在听完医生的病情说明后，往往只记得大约</a:t>
            </a:r>
            <a:r>
              <a:rPr lang="en-US" altLang="zh-CN" sz="1000" i="0" dirty="0">
                <a:effectLst/>
              </a:rPr>
              <a:t>20%</a:t>
            </a:r>
            <a:r>
              <a:rPr lang="zh-CN" altLang="en-US" sz="1000" i="0" dirty="0">
                <a:effectLst/>
              </a:rPr>
              <a:t>的内容。得知自己患上重病，本身就足以让人动摇。</a:t>
            </a:r>
            <a:endParaRPr lang="zh-CN" altLang="en-US" sz="1000" i="0" dirty="0">
              <a:effectLst/>
            </a:endParaRPr>
          </a:p>
          <a:p>
            <a:endParaRPr lang="en-US" altLang="zh-CN" sz="1000" i="0" dirty="0">
              <a:effectLst/>
            </a:endParaRPr>
          </a:p>
          <a:p>
            <a:r>
              <a:rPr lang="zh-CN" altLang="en-US" sz="1000" i="0" dirty="0">
                <a:effectLst/>
              </a:rPr>
              <a:t>即便患者认真听了说明，专业内容也难以完全理解，常常会产生偏差。其实，就算是家属去听说明，也会因为情绪波动而难以保持冷静。</a:t>
            </a:r>
            <a:endParaRPr lang="zh-CN" altLang="en-US" sz="1000" i="0" dirty="0">
              <a:effectLst/>
            </a:endParaRPr>
          </a:p>
          <a:p>
            <a:endParaRPr lang="en-US" altLang="zh-CN" sz="1000" i="0" dirty="0">
              <a:effectLst/>
            </a:endParaRPr>
          </a:p>
          <a:p>
            <a:r>
              <a:rPr lang="zh-CN" altLang="en-US" sz="1000" i="0" dirty="0">
                <a:effectLst/>
              </a:rPr>
              <a:t>因此，为了和重要的人共度</a:t>
            </a:r>
            <a:r>
              <a:rPr lang="en-US" altLang="zh-CN" sz="1000" i="0" dirty="0">
                <a:effectLst/>
              </a:rPr>
              <a:t>“</a:t>
            </a:r>
            <a:r>
              <a:rPr lang="zh-CN" altLang="en-US" sz="1000" i="0" dirty="0">
                <a:effectLst/>
              </a:rPr>
              <a:t>好时光</a:t>
            </a:r>
            <a:r>
              <a:rPr lang="en-US" altLang="zh-CN" sz="1000" i="0" dirty="0">
                <a:effectLst/>
              </a:rPr>
              <a:t>”</a:t>
            </a:r>
            <a:r>
              <a:rPr lang="zh-CN" altLang="en-US" sz="1000" i="0" dirty="0">
                <a:effectLst/>
              </a:rPr>
              <a:t>，两人之间最好不要把疾病或治疗当作主要话题。</a:t>
            </a:r>
            <a:endParaRPr lang="zh-CN" altLang="en-US" sz="1000" i="0" dirty="0">
              <a:effectLst/>
            </a:endParaRPr>
          </a:p>
          <a:p>
            <a:endParaRPr lang="en-US" altLang="zh-CN" sz="1000" i="0" dirty="0">
              <a:effectLst/>
            </a:endParaRPr>
          </a:p>
          <a:p>
            <a:r>
              <a:rPr lang="en-US" altLang="en-US" sz="1000" i="0" dirty="0">
                <a:effectLst/>
              </a:rPr>
              <a:t>❖</a:t>
            </a:r>
            <a:r>
              <a:rPr lang="en-US" altLang="zh-CN" sz="1000" i="0" dirty="0">
                <a:effectLst/>
              </a:rPr>
              <a:t> </a:t>
            </a:r>
            <a:r>
              <a:rPr lang="zh-CN" altLang="en-US" sz="1000" i="0" dirty="0">
                <a:effectLst/>
              </a:rPr>
              <a:t>如果对方想谈，只需倾听</a:t>
            </a:r>
            <a:endParaRPr lang="zh-CN" altLang="en-US" sz="1000" i="0" dirty="0">
              <a:effectLst/>
            </a:endParaRPr>
          </a:p>
          <a:p>
            <a:endParaRPr lang="en-US" altLang="zh-CN" sz="1000" i="0" dirty="0">
              <a:effectLst/>
            </a:endParaRPr>
          </a:p>
          <a:p>
            <a:r>
              <a:rPr lang="zh-CN" altLang="en-US" sz="1000" i="0" dirty="0">
                <a:effectLst/>
              </a:rPr>
              <a:t>不过，也有时候，谈论自己的病情本身就是一种情绪宣泄。因此，当重要的人主动谈起自己的病时，请一边点头，一边简单回应</a:t>
            </a:r>
            <a:r>
              <a:rPr lang="en-US" altLang="zh-CN" sz="1000" i="0" dirty="0">
                <a:effectLst/>
              </a:rPr>
              <a:t>“</a:t>
            </a:r>
            <a:r>
              <a:rPr lang="zh-CN" altLang="en-US" sz="1000" i="0" dirty="0">
                <a:effectLst/>
              </a:rPr>
              <a:t>是这样啊</a:t>
            </a:r>
            <a:r>
              <a:rPr lang="en-US" altLang="zh-CN" sz="1000" i="0" dirty="0">
                <a:effectLst/>
              </a:rPr>
              <a:t>”“</a:t>
            </a:r>
            <a:r>
              <a:rPr lang="zh-CN" altLang="en-US" sz="1000" i="0" dirty="0">
                <a:effectLst/>
              </a:rPr>
              <a:t>原来如此</a:t>
            </a:r>
            <a:r>
              <a:rPr lang="en-US" altLang="zh-CN" sz="1000" i="0" dirty="0">
                <a:effectLst/>
              </a:rPr>
              <a:t>”</a:t>
            </a:r>
            <a:r>
              <a:rPr lang="zh-CN" altLang="en-US" sz="1000" i="0" dirty="0">
                <a:effectLst/>
              </a:rPr>
              <a:t>，静静听他说。</a:t>
            </a:r>
            <a:endParaRPr lang="zh-CN" altLang="en-US" sz="1000" i="0" dirty="0">
              <a:effectLst/>
            </a:endParaRPr>
          </a:p>
          <a:p>
            <a:endParaRPr lang="en-US" altLang="zh-CN" sz="1000" i="0" dirty="0">
              <a:effectLst/>
            </a:endParaRPr>
          </a:p>
          <a:p>
            <a:r>
              <a:rPr lang="zh-CN" altLang="en-US" sz="1000" i="0" dirty="0">
                <a:effectLst/>
              </a:rPr>
              <a:t>这时，不必急着给建议，比如</a:t>
            </a:r>
            <a:r>
              <a:rPr lang="en-US" altLang="zh-CN" sz="1000" i="0" dirty="0">
                <a:effectLst/>
              </a:rPr>
              <a:t>“</a:t>
            </a:r>
            <a:r>
              <a:rPr lang="zh-CN" altLang="en-US" sz="1000" i="0" dirty="0">
                <a:effectLst/>
              </a:rPr>
              <a:t>听说还有别的治疗方法</a:t>
            </a:r>
            <a:r>
              <a:rPr lang="en-US" altLang="zh-CN" sz="1000" i="0" dirty="0">
                <a:effectLst/>
              </a:rPr>
              <a:t>”</a:t>
            </a:r>
            <a:r>
              <a:rPr lang="zh-CN" altLang="en-US" sz="1000" i="0" dirty="0">
                <a:effectLst/>
              </a:rPr>
              <a:t>；也不需要无根据地说</a:t>
            </a:r>
            <a:r>
              <a:rPr lang="en-US" altLang="zh-CN" sz="1000" i="0" dirty="0">
                <a:effectLst/>
              </a:rPr>
              <a:t>“</a:t>
            </a:r>
            <a:r>
              <a:rPr lang="zh-CN" altLang="en-US" sz="1000" i="0" dirty="0">
                <a:effectLst/>
              </a:rPr>
              <a:t>没事的</a:t>
            </a:r>
            <a:r>
              <a:rPr lang="en-US" altLang="zh-CN" sz="1000" i="0" dirty="0">
                <a:effectLst/>
              </a:rPr>
              <a:t>”</a:t>
            </a:r>
            <a:r>
              <a:rPr lang="zh-CN" altLang="en-US" sz="1000" i="0" dirty="0">
                <a:effectLst/>
              </a:rPr>
              <a:t>，或勉强鼓励</a:t>
            </a:r>
            <a:r>
              <a:rPr lang="en-US" altLang="zh-CN" sz="1000" i="0" dirty="0">
                <a:effectLst/>
              </a:rPr>
              <a:t>“</a:t>
            </a:r>
            <a:r>
              <a:rPr lang="zh-CN" altLang="en-US" sz="1000" i="0" dirty="0">
                <a:effectLst/>
              </a:rPr>
              <a:t>打起精神来</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这些话有时反而会扰乱对方的心。对方或许会想：</a:t>
            </a:r>
            <a:r>
              <a:rPr lang="en-US" altLang="zh-CN" sz="1000" i="0" dirty="0">
                <a:effectLst/>
              </a:rPr>
              <a:t>“</a:t>
            </a:r>
            <a:r>
              <a:rPr lang="zh-CN" altLang="en-US" sz="1000" i="0" dirty="0">
                <a:effectLst/>
              </a:rPr>
              <a:t>突然推荐这种治疗也没用啊。</a:t>
            </a:r>
            <a:r>
              <a:rPr lang="en-US" altLang="zh-CN" sz="1000" i="0" dirty="0">
                <a:effectLst/>
              </a:rPr>
              <a:t>”</a:t>
            </a:r>
            <a:r>
              <a:rPr lang="zh-CN" altLang="en-US" sz="1000" i="0" dirty="0">
                <a:effectLst/>
              </a:rPr>
              <a:t>或者</a:t>
            </a:r>
            <a:r>
              <a:rPr lang="en-US" altLang="zh-CN" sz="1000" i="0" dirty="0">
                <a:effectLst/>
              </a:rPr>
              <a:t>“</a:t>
            </a:r>
            <a:r>
              <a:rPr lang="zh-CN" altLang="en-US" sz="1000" i="0" dirty="0">
                <a:effectLst/>
              </a:rPr>
              <a:t>能振作的话，我早就振作了。</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当患者谈起自己的病情时，往往夹杂着希望他人理解自己痛苦与不安的心情。建议或鼓励，有时反而像是在否定他们此刻的困境。那种</a:t>
            </a:r>
            <a:r>
              <a:rPr lang="en-US" altLang="zh-CN" sz="1000" i="0" dirty="0">
                <a:effectLst/>
              </a:rPr>
              <a:t>“</a:t>
            </a:r>
            <a:r>
              <a:rPr lang="zh-CN" altLang="en-US" sz="1000" i="0" dirty="0">
                <a:effectLst/>
              </a:rPr>
              <a:t>不被理解</a:t>
            </a:r>
            <a:r>
              <a:rPr lang="en-US" altLang="zh-CN" sz="1000" i="0" dirty="0">
                <a:effectLst/>
              </a:rPr>
              <a:t>”</a:t>
            </a:r>
            <a:r>
              <a:rPr lang="zh-CN" altLang="en-US" sz="1000" i="0" dirty="0">
                <a:effectLst/>
              </a:rPr>
              <a:t>的感觉，是很难受的。</a:t>
            </a:r>
            <a:endParaRPr lang="zh-CN" altLang="en-US" sz="1000" i="0" dirty="0">
              <a:effectLst/>
            </a:endParaRPr>
          </a:p>
          <a:p>
            <a:endParaRPr lang="en-US" altLang="zh-CN" sz="1000" i="0" dirty="0">
              <a:effectLst/>
            </a:endParaRPr>
          </a:p>
          <a:p>
            <a:r>
              <a:rPr lang="zh-CN" altLang="en-US" sz="1000" i="0" dirty="0">
                <a:effectLst/>
              </a:rPr>
              <a:t>所以，也许你什么都不必说，只要静静陪在身边，点头倾听就好。</a:t>
            </a:r>
            <a:endParaRPr lang="en-US" altLang="zh-CN" sz="1000" i="0" dirty="0">
              <a:effectLst/>
            </a:endParaRPr>
          </a:p>
          <a:p>
            <a:r>
              <a:rPr lang="zh-CN" altLang="en-US" sz="1000" i="0" dirty="0">
                <a:effectLst/>
              </a:rPr>
              <a:t>关于病情的话题，只需倾听。有时候，这份安静的陪伴，本身就能带来安心。</a:t>
            </a:r>
            <a:endParaRPr lang="zh-CN" altLang="en-US" sz="1000" i="0" dirty="0">
              <a:effectLst/>
            </a:endParaRPr>
          </a:p>
        </p:txBody>
      </p:sp>
      <p:pic>
        <p:nvPicPr>
          <p:cNvPr id="2" name="图片 1"/>
          <p:cNvPicPr>
            <a:picLocks noChangeAspect="1"/>
          </p:cNvPicPr>
          <p:nvPr/>
        </p:nvPicPr>
        <p:blipFill>
          <a:blip r:embed="rId1"/>
          <a:stretch>
            <a:fillRect/>
          </a:stretch>
        </p:blipFill>
        <p:spPr>
          <a:xfrm>
            <a:off x="429260" y="105410"/>
            <a:ext cx="683260" cy="1000125"/>
          </a:xfrm>
          <a:prstGeom prst="rect">
            <a:avLst/>
          </a:prstGeom>
        </p:spPr>
      </p:pic>
      <p:sp>
        <p:nvSpPr>
          <p:cNvPr id="5" name="角丸四角形 7"/>
          <p:cNvSpPr/>
          <p:nvPr/>
        </p:nvSpPr>
        <p:spPr>
          <a:xfrm>
            <a:off x="3541984" y="10416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910715" y="105410"/>
            <a:ext cx="3036570"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大切</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な</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人</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が</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亡</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くなる</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前</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にあなたができる</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１０</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のこと</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978-4-7612-7865-6</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安井佑</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192p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2803525"/>
            <a:ext cx="6821170" cy="65239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为了创造能够相伴的时间</a:t>
            </a:r>
            <a:endParaRPr lang="zh-CN" altLang="en-US" sz="1100" i="0" dirty="0">
              <a:effectLst/>
            </a:endParaRPr>
          </a:p>
          <a:p>
            <a:endParaRPr lang="en-US" altLang="zh-CN" sz="1100" i="0" dirty="0">
              <a:effectLst/>
            </a:endParaRPr>
          </a:p>
          <a:p>
            <a:r>
              <a:rPr lang="zh-CN" altLang="en-US" sz="1100" i="0" dirty="0">
                <a:effectLst/>
              </a:rPr>
              <a:t>在这个阶段，必须思考的一件重要事情，是当患者的自立能力下降后，该如何照料他。</a:t>
            </a:r>
            <a:endParaRPr lang="zh-CN" altLang="en-US" sz="1100" i="0" dirty="0">
              <a:effectLst/>
            </a:endParaRPr>
          </a:p>
          <a:p>
            <a:endParaRPr lang="en-US" altLang="zh-CN" sz="1100" i="0" dirty="0">
              <a:effectLst/>
            </a:endParaRPr>
          </a:p>
          <a:p>
            <a:r>
              <a:rPr lang="zh-CN" altLang="en-US" sz="1100" i="0" dirty="0">
                <a:effectLst/>
              </a:rPr>
              <a:t>比如如何支持对方往返医院、如何协助日常生活；如果考虑在家中送终，又该如何建立在家照护的体制？如果你与重要的人分开居住，是否需要搬回老家同住？还是有其他方式？</a:t>
            </a:r>
            <a:endParaRPr lang="zh-CN" altLang="en-US" sz="1100" i="0" dirty="0">
              <a:effectLst/>
            </a:endParaRPr>
          </a:p>
          <a:p>
            <a:endParaRPr lang="en-US" altLang="zh-CN" sz="1100" i="0" dirty="0">
              <a:effectLst/>
            </a:endParaRPr>
          </a:p>
          <a:p>
            <a:r>
              <a:rPr lang="zh-CN" altLang="en-US" sz="1100" i="0" dirty="0">
                <a:effectLst/>
              </a:rPr>
              <a:t>也就是说，不得不面对</a:t>
            </a:r>
            <a:r>
              <a:rPr lang="en-US" altLang="zh-CN" sz="1100" i="0" dirty="0">
                <a:effectLst/>
              </a:rPr>
              <a:t>“</a:t>
            </a:r>
            <a:r>
              <a:rPr lang="zh-CN" altLang="en-US" sz="1100" i="0" dirty="0">
                <a:effectLst/>
              </a:rPr>
              <a:t>协助</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护理</a:t>
            </a:r>
            <a:r>
              <a:rPr lang="en-US" altLang="zh-CN" sz="1100" i="0" dirty="0">
                <a:effectLst/>
              </a:rPr>
              <a:t>”</a:t>
            </a:r>
            <a:r>
              <a:rPr lang="zh-CN" altLang="en-US" sz="1100" i="0" dirty="0">
                <a:effectLst/>
              </a:rPr>
              <a:t>这些现实问题。</a:t>
            </a:r>
            <a:endParaRPr lang="zh-CN" altLang="en-US" sz="1100" i="0" dirty="0">
              <a:effectLst/>
            </a:endParaRPr>
          </a:p>
          <a:p>
            <a:endParaRPr lang="en-US" altLang="zh-CN" sz="1100" i="0" dirty="0">
              <a:effectLst/>
            </a:endParaRPr>
          </a:p>
          <a:p>
            <a:r>
              <a:rPr lang="zh-CN" altLang="en-US" sz="1100" i="0" dirty="0">
                <a:effectLst/>
              </a:rPr>
              <a:t>一听到</a:t>
            </a:r>
            <a:r>
              <a:rPr lang="en-US" altLang="zh-CN" sz="1100" i="0" dirty="0">
                <a:effectLst/>
              </a:rPr>
              <a:t>“</a:t>
            </a:r>
            <a:r>
              <a:rPr lang="zh-CN" altLang="en-US" sz="1100" i="0" dirty="0">
                <a:effectLst/>
              </a:rPr>
              <a:t>护理</a:t>
            </a:r>
            <a:r>
              <a:rPr lang="en-US" altLang="zh-CN" sz="1100" i="0" dirty="0">
                <a:effectLst/>
              </a:rPr>
              <a:t>”</a:t>
            </a:r>
            <a:r>
              <a:rPr lang="zh-CN" altLang="en-US" sz="1100" i="0" dirty="0">
                <a:effectLst/>
              </a:rPr>
              <a:t>，很多人或许就会退缩，觉得那一定很辛苦。即使心里想着</a:t>
            </a:r>
            <a:r>
              <a:rPr lang="en-US" altLang="zh-CN" sz="1100" i="0" dirty="0">
                <a:effectLst/>
              </a:rPr>
              <a:t>“</a:t>
            </a:r>
            <a:r>
              <a:rPr lang="zh-CN" altLang="en-US" sz="1100" i="0" dirty="0">
                <a:effectLst/>
              </a:rPr>
              <a:t>剩下的时间不多了，我想多陪在他身边照顾他</a:t>
            </a:r>
            <a:r>
              <a:rPr lang="en-US" altLang="zh-CN" sz="1100" i="0" dirty="0">
                <a:effectLst/>
              </a:rPr>
              <a:t>”</a:t>
            </a:r>
            <a:r>
              <a:rPr lang="zh-CN" altLang="en-US" sz="1100" i="0" dirty="0">
                <a:effectLst/>
              </a:rPr>
              <a:t>，但一提到</a:t>
            </a:r>
            <a:r>
              <a:rPr lang="en-US" altLang="zh-CN" sz="1100" i="0" dirty="0">
                <a:effectLst/>
              </a:rPr>
              <a:t>“</a:t>
            </a:r>
            <a:r>
              <a:rPr lang="zh-CN" altLang="en-US" sz="1100" i="0" dirty="0">
                <a:effectLst/>
              </a:rPr>
              <a:t>护理</a:t>
            </a:r>
            <a:r>
              <a:rPr lang="en-US" altLang="zh-CN" sz="1100" i="0" dirty="0">
                <a:effectLst/>
              </a:rPr>
              <a:t>”</a:t>
            </a:r>
            <a:r>
              <a:rPr lang="zh-CN" altLang="en-US" sz="1100" i="0" dirty="0">
                <a:effectLst/>
              </a:rPr>
              <a:t>，还是难免犹豫。</a:t>
            </a:r>
            <a:endParaRPr lang="zh-CN" altLang="en-US" sz="1100" i="0" dirty="0">
              <a:effectLst/>
            </a:endParaRPr>
          </a:p>
          <a:p>
            <a:endParaRPr lang="en-US" altLang="zh-CN" sz="1100" i="0" dirty="0">
              <a:effectLst/>
            </a:endParaRPr>
          </a:p>
          <a:p>
            <a:r>
              <a:rPr lang="zh-CN" altLang="en-US" sz="1100" i="0" dirty="0">
                <a:effectLst/>
              </a:rPr>
              <a:t>然而，请不要忘记：现在正是你还能与重要之人产生关联、还能共同度过时光的最后阶段。</a:t>
            </a:r>
            <a:endParaRPr lang="zh-CN" altLang="en-US" sz="1100" i="0" dirty="0">
              <a:effectLst/>
            </a:endParaRPr>
          </a:p>
          <a:p>
            <a:endParaRPr lang="en-US" altLang="zh-CN" sz="1100" i="0" dirty="0">
              <a:effectLst/>
            </a:endParaRPr>
          </a:p>
          <a:p>
            <a:r>
              <a:rPr lang="zh-CN" altLang="en-US" sz="1100" i="0" dirty="0">
                <a:effectLst/>
              </a:rPr>
              <a:t>因此，希望大家了解的是</a:t>
            </a:r>
            <a:r>
              <a:rPr lang="en-US" altLang="zh-CN" sz="1100" i="0" dirty="0">
                <a:effectLst/>
              </a:rPr>
              <a:t>——</a:t>
            </a:r>
            <a:r>
              <a:rPr lang="zh-CN" altLang="en-US" sz="1100" i="0" dirty="0">
                <a:effectLst/>
              </a:rPr>
              <a:t>如何制定一种既能在一定程度上满足患者愿望，也能兼顾照护者愿望的</a:t>
            </a:r>
            <a:r>
              <a:rPr lang="en-US" altLang="zh-CN" sz="1100" i="0" dirty="0">
                <a:effectLst/>
              </a:rPr>
              <a:t>“</a:t>
            </a:r>
            <a:r>
              <a:rPr lang="zh-CN" altLang="en-US" sz="1100" i="0" dirty="0">
                <a:effectLst/>
              </a:rPr>
              <a:t>护理计划</a:t>
            </a:r>
            <a:r>
              <a:rPr lang="en-US" altLang="zh-CN" sz="1100" i="0" dirty="0">
                <a:effectLst/>
              </a:rPr>
              <a:t>”</a:t>
            </a:r>
            <a:r>
              <a:rPr lang="zh-CN" altLang="en-US" sz="1100" i="0" dirty="0">
                <a:effectLst/>
              </a:rPr>
              <a:t>。只要计划得当，即使你需要继续工作，或身处远方，也依然能够腾出时间与重要的人相处。</a:t>
            </a:r>
            <a:endParaRPr lang="zh-CN" altLang="en-US" sz="1100" i="0" dirty="0">
              <a:effectLst/>
            </a:endParaRPr>
          </a:p>
          <a:p>
            <a:endParaRPr lang="en-US" altLang="zh-CN" sz="1100" i="0" dirty="0">
              <a:effectLst/>
            </a:endParaRPr>
          </a:p>
          <a:p>
            <a:r>
              <a:rPr lang="zh-CN" altLang="en-US" sz="1100" i="0" dirty="0">
                <a:effectLst/>
              </a:rPr>
              <a:t>而且，在这样的安排下，彼此创造</a:t>
            </a:r>
            <a:r>
              <a:rPr lang="en-US" altLang="zh-CN" sz="1100" i="0" dirty="0">
                <a:effectLst/>
              </a:rPr>
              <a:t>“</a:t>
            </a:r>
            <a:r>
              <a:rPr lang="zh-CN" altLang="en-US" sz="1100" i="0" dirty="0">
                <a:effectLst/>
              </a:rPr>
              <a:t>好时光</a:t>
            </a:r>
            <a:r>
              <a:rPr lang="en-US" altLang="zh-CN" sz="1100" i="0" dirty="0">
                <a:effectLst/>
              </a:rPr>
              <a:t>”</a:t>
            </a:r>
            <a:r>
              <a:rPr lang="zh-CN" altLang="en-US" sz="1100" i="0" dirty="0">
                <a:effectLst/>
              </a:rPr>
              <a:t>的机会反而会增加。</a:t>
            </a:r>
            <a:endParaRPr lang="zh-CN" altLang="en-US" sz="1100" i="0" dirty="0">
              <a:effectLst/>
            </a:endParaRPr>
          </a:p>
          <a:p>
            <a:endParaRPr lang="en-US" altLang="zh-CN" sz="1100" i="0" dirty="0">
              <a:effectLst/>
            </a:endParaRPr>
          </a:p>
          <a:p>
            <a:r>
              <a:rPr lang="zh-CN" altLang="en-US" sz="1100" i="0" dirty="0">
                <a:effectLst/>
              </a:rPr>
              <a:t>创造出许多</a:t>
            </a:r>
            <a:r>
              <a:rPr lang="en-US" altLang="zh-CN" sz="1100" i="0" dirty="0">
                <a:effectLst/>
              </a:rPr>
              <a:t>“</a:t>
            </a:r>
            <a:r>
              <a:rPr lang="zh-CN" altLang="en-US" sz="1100" i="0" dirty="0">
                <a:effectLst/>
              </a:rPr>
              <a:t>好时光</a:t>
            </a:r>
            <a:r>
              <a:rPr lang="en-US" altLang="zh-CN" sz="1100" i="0" dirty="0">
                <a:effectLst/>
              </a:rPr>
              <a:t>”</a:t>
            </a:r>
            <a:r>
              <a:rPr lang="zh-CN" altLang="en-US" sz="1100" i="0" dirty="0">
                <a:effectLst/>
              </a:rPr>
              <a:t>的护理计划</a:t>
            </a:r>
            <a:endParaRPr lang="zh-CN" altLang="en-US" sz="1100" i="0" dirty="0">
              <a:effectLst/>
            </a:endParaRPr>
          </a:p>
          <a:p>
            <a:endParaRPr lang="en-US" altLang="zh-CN" sz="1100" i="0" dirty="0">
              <a:effectLst/>
            </a:endParaRPr>
          </a:p>
          <a:p>
            <a:r>
              <a:rPr lang="zh-CN" altLang="en-US" sz="1100" i="0" dirty="0">
                <a:effectLst/>
              </a:rPr>
              <a:t>在上一章中介绍过的居住在美国的真理子女士，就是护理计划制定得非常成功的例子。她既没有放弃在美国的生活，也没有放弃与母亲共度最后时光的愿望。</a:t>
            </a:r>
            <a:endParaRPr lang="zh-CN" altLang="en-US" sz="1100" i="0" dirty="0">
              <a:effectLst/>
            </a:endParaRPr>
          </a:p>
          <a:p>
            <a:endParaRPr lang="en-US" altLang="zh-CN" sz="1100" i="0" dirty="0">
              <a:effectLst/>
            </a:endParaRPr>
          </a:p>
          <a:p>
            <a:r>
              <a:rPr lang="zh-CN" altLang="en-US" sz="1100" i="0" dirty="0">
                <a:effectLst/>
              </a:rPr>
              <a:t>首先，她为老家建立了完善的在家护理体制，安排好了像我们这样的上门诊疗和上门护理服务。</a:t>
            </a:r>
            <a:endParaRPr lang="zh-CN" altLang="en-US" sz="1100" i="0" dirty="0">
              <a:effectLst/>
            </a:endParaRPr>
          </a:p>
          <a:p>
            <a:endParaRPr lang="en-US" altLang="zh-CN" sz="1100" i="0" dirty="0">
              <a:effectLst/>
            </a:endParaRPr>
          </a:p>
          <a:p>
            <a:r>
              <a:rPr lang="zh-CN" altLang="en-US" sz="1100" i="0" dirty="0">
                <a:effectLst/>
              </a:rPr>
              <a:t>当她回到日本、能够亲自照顾母亲时，就减少上门服务的次数；当她回到美国、由年迈体力下降的父亲单独照顾母亲时，就增加上门服务的频率，以减轻父亲的负担。</a:t>
            </a:r>
            <a:endParaRPr lang="zh-CN" altLang="en-US" sz="1100" i="0" dirty="0">
              <a:effectLst/>
            </a:endParaRPr>
          </a:p>
          <a:p>
            <a:endParaRPr lang="en-US" altLang="zh-CN" sz="1100" i="0" dirty="0">
              <a:effectLst/>
            </a:endParaRPr>
          </a:p>
          <a:p>
            <a:r>
              <a:rPr lang="zh-CN" altLang="en-US" sz="1100" i="0" dirty="0">
                <a:effectLst/>
              </a:rPr>
              <a:t>后来，母亲的自立能力进一步下降，连独自上厕所都无法做到时，真理子便在自己回美国期间，让母亲暂时入住护理机构；等自己再回日本时，再接母亲回家，继续安排上门诊疗。</a:t>
            </a:r>
            <a:endParaRPr lang="zh-CN" altLang="en-US" sz="1100" i="0" dirty="0">
              <a:effectLst/>
            </a:endParaRPr>
          </a:p>
          <a:p>
            <a:endParaRPr lang="en-US" altLang="zh-CN" sz="1100" i="0" dirty="0">
              <a:effectLst/>
            </a:endParaRPr>
          </a:p>
          <a:p>
            <a:r>
              <a:rPr lang="zh-CN" altLang="en-US" sz="1100" i="0" dirty="0">
                <a:effectLst/>
              </a:rPr>
              <a:t>也就是说，她根据当时的状况灵活调整护理计划。</a:t>
            </a:r>
            <a:endParaRPr lang="zh-CN" altLang="en-US" sz="1100" i="0" dirty="0">
              <a:effectLst/>
            </a:endParaRPr>
          </a:p>
          <a:p>
            <a:endParaRPr lang="en-US" altLang="zh-CN" sz="1100" i="0" dirty="0">
              <a:effectLst/>
            </a:endParaRPr>
          </a:p>
          <a:p>
            <a:r>
              <a:rPr lang="zh-CN" altLang="en-US" sz="1100" i="0" dirty="0">
                <a:effectLst/>
              </a:rPr>
              <a:t>只要制定适合当下情况的计划，就能实现</a:t>
            </a:r>
            <a:r>
              <a:rPr lang="en-US" altLang="zh-CN" sz="1100" i="0" dirty="0">
                <a:effectLst/>
              </a:rPr>
              <a:t>“</a:t>
            </a:r>
            <a:r>
              <a:rPr lang="zh-CN" altLang="en-US" sz="1100" i="0" dirty="0">
                <a:effectLst/>
              </a:rPr>
              <a:t>在自己能够照看的时候，陪在重要的人身边</a:t>
            </a:r>
            <a:r>
              <a:rPr lang="en-US" altLang="zh-CN" sz="1100" i="0" dirty="0">
                <a:effectLst/>
              </a:rPr>
              <a:t>”</a:t>
            </a:r>
            <a:r>
              <a:rPr lang="zh-CN" altLang="en-US" sz="1100" i="0" dirty="0">
                <a:effectLst/>
              </a:rPr>
              <a:t>这种方式。</a:t>
            </a:r>
            <a:endParaRPr lang="zh-CN" altLang="en-US" sz="1100" i="0" dirty="0">
              <a:effectLst/>
            </a:endParaRPr>
          </a:p>
          <a:p>
            <a:endParaRPr lang="en-US" altLang="zh-CN" sz="1100" i="0" dirty="0">
              <a:effectLst/>
            </a:endParaRPr>
          </a:p>
          <a:p>
            <a:r>
              <a:rPr lang="zh-CN" altLang="en-US" sz="1100" i="0" dirty="0">
                <a:effectLst/>
              </a:rPr>
              <a:t>如果长期完全依赖家庭在宅护理，尤其在护理期较长的情况下，整个家庭可能都会身心俱疲。但像真理子那样，采取</a:t>
            </a:r>
            <a:r>
              <a:rPr lang="en-US" altLang="zh-CN" sz="1100" i="0" dirty="0">
                <a:effectLst/>
              </a:rPr>
              <a:t>“</a:t>
            </a:r>
            <a:r>
              <a:rPr lang="zh-CN" altLang="en-US" sz="1100" i="0" dirty="0">
                <a:effectLst/>
              </a:rPr>
              <a:t>每隔几周相伴</a:t>
            </a:r>
            <a:r>
              <a:rPr lang="en-US" altLang="zh-CN" sz="1100" i="0" dirty="0">
                <a:effectLst/>
              </a:rPr>
              <a:t>”“</a:t>
            </a:r>
            <a:r>
              <a:rPr lang="zh-CN" altLang="en-US" sz="1100" i="0" dirty="0">
                <a:effectLst/>
              </a:rPr>
              <a:t>能照看时才陪伴</a:t>
            </a:r>
            <a:r>
              <a:rPr lang="en-US" altLang="zh-CN" sz="1100" i="0" dirty="0">
                <a:effectLst/>
              </a:rPr>
              <a:t>”</a:t>
            </a:r>
            <a:r>
              <a:rPr lang="zh-CN" altLang="en-US" sz="1100" i="0" dirty="0">
                <a:effectLst/>
              </a:rPr>
              <a:t>的方式，同样是一种选择。</a:t>
            </a:r>
            <a:endParaRPr lang="zh-CN" altLang="en-US" sz="1100" i="0" dirty="0">
              <a:effectLst/>
            </a:endParaRPr>
          </a:p>
        </p:txBody>
      </p:sp>
      <p:pic>
        <p:nvPicPr>
          <p:cNvPr id="2" name="图片 1"/>
          <p:cNvPicPr>
            <a:picLocks noChangeAspect="1"/>
          </p:cNvPicPr>
          <p:nvPr/>
        </p:nvPicPr>
        <p:blipFill>
          <a:blip r:embed="rId1"/>
          <a:stretch>
            <a:fillRect/>
          </a:stretch>
        </p:blipFill>
        <p:spPr>
          <a:xfrm>
            <a:off x="429260" y="105410"/>
            <a:ext cx="1050925" cy="1538605"/>
          </a:xfrm>
          <a:prstGeom prst="rect">
            <a:avLst/>
          </a:prstGeom>
        </p:spPr>
      </p:pic>
      <p:sp>
        <p:nvSpPr>
          <p:cNvPr id="5" name="角丸四角形 7"/>
          <p:cNvSpPr/>
          <p:nvPr/>
        </p:nvSpPr>
        <p:spPr>
          <a:xfrm>
            <a:off x="3139394" y="195793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910715" y="105410"/>
            <a:ext cx="3036570" cy="1938020"/>
          </a:xfrm>
          <a:prstGeom prst="rect">
            <a:avLst/>
          </a:prstGeom>
          <a:noFill/>
        </p:spPr>
        <p:txBody>
          <a:bodyPr wrap="square" rtlCol="0">
            <a:spAutoFit/>
          </a:bodyPr>
          <a:lstStyle/>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大切</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な</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人</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が</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亡</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くなる</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前</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にあなたができる</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１０</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のこと</a:t>
            </a:r>
            <a:r>
              <a:rPr kumimoji="1"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978-4-7612-7865-6</a:t>
            </a:r>
            <a:endParaRPr lang="en-US" altLang="ja-JP"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安井佑</a:t>
            </a:r>
            <a:endPar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10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rPr>
              <a:t>192p </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10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10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2910205"/>
            <a:ext cx="6821170" cy="6692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将</a:t>
            </a:r>
            <a:r>
              <a:rPr lang="en-US" altLang="zh-CN" sz="1100" i="0" dirty="0">
                <a:effectLst/>
              </a:rPr>
              <a:t>“</a:t>
            </a:r>
            <a:r>
              <a:rPr lang="zh-CN" altLang="en-US" sz="1100" i="0" dirty="0">
                <a:effectLst/>
              </a:rPr>
              <a:t>陪伴</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护理</a:t>
            </a:r>
            <a:r>
              <a:rPr lang="en-US" altLang="zh-CN" sz="1100" i="0" dirty="0">
                <a:effectLst/>
              </a:rPr>
              <a:t>”</a:t>
            </a:r>
            <a:r>
              <a:rPr lang="zh-CN" altLang="en-US" sz="1100" i="0" dirty="0">
                <a:effectLst/>
              </a:rPr>
              <a:t>分开</a:t>
            </a:r>
            <a:endParaRPr lang="zh-CN" altLang="en-US" sz="1100" i="0" dirty="0">
              <a:effectLst/>
            </a:endParaRPr>
          </a:p>
          <a:p>
            <a:endParaRPr lang="en-US" altLang="zh-CN" sz="1100" i="0" dirty="0">
              <a:effectLst/>
            </a:endParaRPr>
          </a:p>
          <a:p>
            <a:r>
              <a:rPr lang="zh-CN" altLang="en-US" sz="1100" i="0" dirty="0">
                <a:effectLst/>
              </a:rPr>
              <a:t>即便住在同一个家里，也可以选择自己少参与护理，把专业照护交给他人。</a:t>
            </a:r>
            <a:endParaRPr lang="zh-CN" altLang="en-US" sz="1100" i="0" dirty="0">
              <a:effectLst/>
            </a:endParaRPr>
          </a:p>
          <a:p>
            <a:endParaRPr lang="en-US" altLang="zh-CN" sz="1100" i="0" dirty="0">
              <a:effectLst/>
            </a:endParaRPr>
          </a:p>
          <a:p>
            <a:r>
              <a:rPr lang="zh-CN" altLang="en-US" sz="1100" i="0" dirty="0">
                <a:effectLst/>
              </a:rPr>
              <a:t>公司职员浩一先生（某年龄段）就是这样。当得知弟弟已是癌症晚期、余命不多时，他决定把在医院长期治疗的弟弟接回家中，希望</a:t>
            </a:r>
            <a:r>
              <a:rPr lang="en-US" altLang="zh-CN" sz="1100" i="0" dirty="0">
                <a:effectLst/>
              </a:rPr>
              <a:t>“</a:t>
            </a:r>
            <a:r>
              <a:rPr lang="zh-CN" altLang="en-US" sz="1100" i="0" dirty="0">
                <a:effectLst/>
              </a:rPr>
              <a:t>至少在最后的时光，不是在医院，而是在家里安静度过</a:t>
            </a:r>
            <a:r>
              <a:rPr lang="en-US" altLang="zh-CN" sz="1100" i="0" dirty="0">
                <a:effectLst/>
              </a:rPr>
              <a:t>”</a:t>
            </a:r>
            <a:r>
              <a:rPr lang="zh-CN" altLang="en-US" sz="1100" i="0" dirty="0">
                <a:effectLst/>
              </a:rPr>
              <a:t>。而且，这是弟弟本人的愿望。</a:t>
            </a:r>
            <a:endParaRPr lang="zh-CN" altLang="en-US" sz="1100" i="0" dirty="0">
              <a:effectLst/>
            </a:endParaRPr>
          </a:p>
          <a:p>
            <a:endParaRPr lang="en-US" altLang="zh-CN" sz="1100" i="0" dirty="0">
              <a:effectLst/>
            </a:endParaRPr>
          </a:p>
          <a:p>
            <a:r>
              <a:rPr lang="zh-CN" altLang="en-US" sz="1100" i="0" dirty="0">
                <a:effectLst/>
              </a:rPr>
              <a:t>然而，能够照顾弟弟的只有浩一一人。弟弟身上连接着五根导管，情况相当复杂。于是，浩一决定在白天委托上门诊疗与上门护理服务，由专业团队负责日间照护。</a:t>
            </a:r>
            <a:endParaRPr lang="zh-CN" altLang="en-US" sz="1100" i="0" dirty="0">
              <a:effectLst/>
            </a:endParaRPr>
          </a:p>
          <a:p>
            <a:endParaRPr lang="en-US" altLang="zh-CN" sz="1100" i="0" dirty="0">
              <a:effectLst/>
            </a:endParaRPr>
          </a:p>
          <a:p>
            <a:r>
              <a:rPr lang="zh-CN" altLang="en-US" sz="1100" i="0" dirty="0">
                <a:effectLst/>
              </a:rPr>
              <a:t>浩一本人白天照常上班，只在下班后与早上出门前，尽自己所能照顾弟弟。</a:t>
            </a:r>
            <a:endParaRPr lang="zh-CN" altLang="en-US" sz="1100" i="0" dirty="0">
              <a:effectLst/>
            </a:endParaRPr>
          </a:p>
          <a:p>
            <a:endParaRPr lang="en-US" altLang="zh-CN" sz="1100" i="0" dirty="0">
              <a:effectLst/>
            </a:endParaRPr>
          </a:p>
          <a:p>
            <a:r>
              <a:rPr lang="zh-CN" altLang="en-US" sz="1100" i="0" dirty="0">
                <a:effectLst/>
              </a:rPr>
              <a:t>兄弟两人在一起时，并没有特别谈论什么。但弟弟可以在自己的房间里看流媒体电影，在网上订购喜欢的冰淇淋，自由地度过时间。看到弟弟这样自在，浩一也感到安心。</a:t>
            </a:r>
            <a:endParaRPr lang="zh-CN" altLang="en-US" sz="1100" i="0" dirty="0">
              <a:effectLst/>
            </a:endParaRPr>
          </a:p>
          <a:p>
            <a:endParaRPr lang="en-US" altLang="zh-CN" sz="1100" i="0" dirty="0">
              <a:effectLst/>
            </a:endParaRPr>
          </a:p>
          <a:p>
            <a:r>
              <a:rPr lang="zh-CN" altLang="en-US" sz="1100" i="0" dirty="0">
                <a:effectLst/>
              </a:rPr>
              <a:t>两个月后，弟弟离世。能够为弟弟创造</a:t>
            </a:r>
            <a:r>
              <a:rPr lang="en-US" altLang="zh-CN" sz="1100" i="0" dirty="0">
                <a:effectLst/>
              </a:rPr>
              <a:t>“</a:t>
            </a:r>
            <a:r>
              <a:rPr lang="zh-CN" altLang="en-US" sz="1100" i="0" dirty="0">
                <a:effectLst/>
              </a:rPr>
              <a:t>好时光</a:t>
            </a:r>
            <a:r>
              <a:rPr lang="en-US" altLang="zh-CN" sz="1100" i="0" dirty="0">
                <a:effectLst/>
              </a:rPr>
              <a:t>”</a:t>
            </a:r>
            <a:r>
              <a:rPr lang="zh-CN" altLang="en-US" sz="1100" i="0" dirty="0">
                <a:effectLst/>
              </a:rPr>
              <a:t>的浩一，神情显得格外释然。</a:t>
            </a:r>
            <a:endParaRPr lang="zh-CN" altLang="en-US" sz="1100" i="0" dirty="0">
              <a:effectLst/>
            </a:endParaRPr>
          </a:p>
          <a:p>
            <a:endParaRPr lang="en-US" altLang="zh-CN" sz="1100" i="0" dirty="0">
              <a:effectLst/>
            </a:endParaRPr>
          </a:p>
          <a:p>
            <a:r>
              <a:rPr lang="zh-CN" altLang="en-US" sz="1100" i="0" dirty="0">
                <a:effectLst/>
              </a:rPr>
              <a:t>浩一之所以做得好，是因为他没有把</a:t>
            </a:r>
            <a:r>
              <a:rPr lang="en-US" altLang="zh-CN" sz="1100" i="0" dirty="0">
                <a:effectLst/>
              </a:rPr>
              <a:t>“</a:t>
            </a:r>
            <a:r>
              <a:rPr lang="zh-CN" altLang="en-US" sz="1100" i="0" dirty="0">
                <a:effectLst/>
              </a:rPr>
              <a:t>护理</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陪伴</a:t>
            </a:r>
            <a:r>
              <a:rPr lang="en-US" altLang="zh-CN" sz="1100" i="0" dirty="0">
                <a:effectLst/>
              </a:rPr>
              <a:t>”</a:t>
            </a:r>
            <a:r>
              <a:rPr lang="zh-CN" altLang="en-US" sz="1100" i="0" dirty="0">
                <a:effectLst/>
              </a:rPr>
              <a:t>混为一谈。即使在家中，只要将大部分护理工作交给专业人士，自己就可以专注于</a:t>
            </a:r>
            <a:r>
              <a:rPr lang="en-US" altLang="zh-CN" sz="1100" i="0" dirty="0">
                <a:effectLst/>
              </a:rPr>
              <a:t>“</a:t>
            </a:r>
            <a:r>
              <a:rPr lang="zh-CN" altLang="en-US" sz="1100" i="0" dirty="0">
                <a:effectLst/>
              </a:rPr>
              <a:t>陪在身边</a:t>
            </a:r>
            <a:r>
              <a:rPr lang="en-US" altLang="zh-CN" sz="1100" i="0" dirty="0">
                <a:effectLst/>
              </a:rPr>
              <a:t>”</a:t>
            </a:r>
            <a:r>
              <a:rPr lang="zh-CN" altLang="en-US" sz="1100" i="0" dirty="0">
                <a:effectLst/>
              </a:rPr>
              <a:t>这一部分。当然，如果愿意，也可以在能力范围内多做一些照料。</a:t>
            </a:r>
            <a:endParaRPr lang="zh-CN" altLang="en-US" sz="1100" i="0" dirty="0">
              <a:effectLst/>
            </a:endParaRPr>
          </a:p>
          <a:p>
            <a:endParaRPr lang="en-US" altLang="zh-CN" sz="1100" i="0" dirty="0">
              <a:effectLst/>
            </a:endParaRPr>
          </a:p>
          <a:p>
            <a:r>
              <a:rPr lang="zh-CN" altLang="en-US" sz="1100" i="0" dirty="0">
                <a:effectLst/>
              </a:rPr>
              <a:t>关键是，制定一个让彼此都能舒适相处的护理计划。</a:t>
            </a:r>
            <a:endParaRPr lang="zh-CN" altLang="en-US" sz="1100" i="0" dirty="0">
              <a:effectLst/>
            </a:endParaRPr>
          </a:p>
          <a:p>
            <a:endParaRPr lang="en-US" altLang="zh-CN" sz="1100" i="0" dirty="0">
              <a:effectLst/>
            </a:endParaRPr>
          </a:p>
          <a:p>
            <a:r>
              <a:rPr lang="zh-CN" altLang="en-US" sz="1100" i="0" dirty="0">
                <a:effectLst/>
              </a:rPr>
              <a:t>制定护理计划时，不要以</a:t>
            </a:r>
            <a:r>
              <a:rPr lang="en-US" altLang="zh-CN" sz="1100" i="0" dirty="0">
                <a:effectLst/>
              </a:rPr>
              <a:t>“</a:t>
            </a:r>
            <a:r>
              <a:rPr lang="zh-CN" altLang="en-US" sz="1100" i="0" dirty="0">
                <a:effectLst/>
              </a:rPr>
              <a:t>同情</a:t>
            </a:r>
            <a:r>
              <a:rPr lang="en-US" altLang="zh-CN" sz="1100" i="0" dirty="0">
                <a:effectLst/>
              </a:rPr>
              <a:t>”</a:t>
            </a:r>
            <a:r>
              <a:rPr lang="zh-CN" altLang="en-US" sz="1100" i="0" dirty="0">
                <a:effectLst/>
              </a:rPr>
              <a:t>为出发点</a:t>
            </a:r>
            <a:endParaRPr lang="zh-CN" altLang="en-US" sz="1100" i="0" dirty="0">
              <a:effectLst/>
            </a:endParaRPr>
          </a:p>
          <a:p>
            <a:endParaRPr lang="en-US" altLang="zh-CN" sz="1100" i="0" dirty="0">
              <a:effectLst/>
            </a:endParaRPr>
          </a:p>
          <a:p>
            <a:r>
              <a:rPr lang="zh-CN" altLang="en-US" sz="1100" i="0" dirty="0">
                <a:effectLst/>
              </a:rPr>
              <a:t>此外，制定护理计划时一个非常重要的原则是：不要以</a:t>
            </a:r>
            <a:r>
              <a:rPr lang="en-US" altLang="zh-CN" sz="1100" i="0" dirty="0">
                <a:effectLst/>
              </a:rPr>
              <a:t>“</a:t>
            </a:r>
            <a:r>
              <a:rPr lang="zh-CN" altLang="en-US" sz="1100" i="0" dirty="0">
                <a:effectLst/>
              </a:rPr>
              <a:t>同情</a:t>
            </a:r>
            <a:r>
              <a:rPr lang="en-US" altLang="zh-CN" sz="1100" i="0" dirty="0">
                <a:effectLst/>
              </a:rPr>
              <a:t>”</a:t>
            </a:r>
            <a:r>
              <a:rPr lang="zh-CN" altLang="en-US" sz="1100" i="0" dirty="0">
                <a:effectLst/>
              </a:rPr>
              <a:t>为基础。</a:t>
            </a:r>
            <a:endParaRPr lang="zh-CN" altLang="en-US" sz="1100" i="0" dirty="0">
              <a:effectLst/>
            </a:endParaRPr>
          </a:p>
          <a:p>
            <a:endParaRPr lang="en-US" altLang="zh-CN" sz="1100" i="0" dirty="0">
              <a:effectLst/>
            </a:endParaRPr>
          </a:p>
          <a:p>
            <a:r>
              <a:rPr lang="zh-CN" altLang="en-US" sz="1100" i="0" dirty="0">
                <a:effectLst/>
              </a:rPr>
              <a:t>当看到临终阶段的父母连自己起身都做不到，或无法独自上厕所时，心中难免涌起怜惜与不忍。这是再自然不过的情绪。</a:t>
            </a:r>
            <a:endParaRPr lang="zh-CN" altLang="en-US" sz="1100" i="0" dirty="0">
              <a:effectLst/>
            </a:endParaRPr>
          </a:p>
          <a:p>
            <a:endParaRPr lang="en-US" altLang="zh-CN" sz="1100" i="0" dirty="0">
              <a:effectLst/>
            </a:endParaRPr>
          </a:p>
          <a:p>
            <a:r>
              <a:rPr lang="zh-CN" altLang="en-US" sz="1100" i="0" dirty="0">
                <a:effectLst/>
              </a:rPr>
              <a:t>也许有人会因此想：</a:t>
            </a:r>
            <a:r>
              <a:rPr lang="en-US" altLang="zh-CN" sz="1100" i="0" dirty="0">
                <a:effectLst/>
              </a:rPr>
              <a:t>“</a:t>
            </a:r>
            <a:r>
              <a:rPr lang="zh-CN" altLang="en-US" sz="1100" i="0" dirty="0">
                <a:effectLst/>
              </a:rPr>
              <a:t>虽然我很忙，但既然是最后的时间，就全程陪护吧。</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然而，在制定护理计划时真正需要考虑的，不是同情，而是要在一定程度上保障作为照护者的你的自由。</a:t>
            </a:r>
            <a:endParaRPr lang="zh-CN" altLang="en-US" sz="1100" i="0" dirty="0">
              <a:effectLst/>
            </a:endParaRPr>
          </a:p>
          <a:p>
            <a:endParaRPr lang="en-US" altLang="zh-CN" sz="1100" i="0" dirty="0">
              <a:effectLst/>
            </a:endParaRPr>
          </a:p>
          <a:p>
            <a:r>
              <a:rPr lang="zh-CN" altLang="en-US" sz="1100" i="0" dirty="0">
                <a:effectLst/>
              </a:rPr>
              <a:t>任何一方长期忍耐的状态，都无法持久。护理计划的意义，正是避免这种局面。</a:t>
            </a:r>
            <a:endParaRPr lang="zh-CN" altLang="en-US" sz="1100" i="0" dirty="0">
              <a:effectLst/>
            </a:endParaRPr>
          </a:p>
          <a:p>
            <a:endParaRPr lang="en-US" altLang="zh-CN" sz="1100" i="0" dirty="0">
              <a:effectLst/>
            </a:endParaRPr>
          </a:p>
          <a:p>
            <a:r>
              <a:rPr lang="zh-CN" altLang="en-US" sz="1100" i="0" dirty="0">
                <a:effectLst/>
              </a:rPr>
              <a:t>因此，在制定计划时，需要带着一种较为理性的态度，将</a:t>
            </a:r>
            <a:r>
              <a:rPr lang="en-US" altLang="zh-CN" sz="1100" i="0" dirty="0">
                <a:effectLst/>
              </a:rPr>
              <a:t>“</a:t>
            </a:r>
            <a:r>
              <a:rPr lang="zh-CN" altLang="en-US" sz="1100" i="0" dirty="0">
                <a:effectLst/>
              </a:rPr>
              <a:t>你的实际情况</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重要之人所需的护理内容</a:t>
            </a:r>
            <a:r>
              <a:rPr lang="en-US" altLang="zh-CN" sz="1100" i="0" dirty="0">
                <a:effectLst/>
              </a:rPr>
              <a:t>”</a:t>
            </a:r>
            <a:r>
              <a:rPr lang="zh-CN" altLang="en-US" sz="1100" i="0" dirty="0">
                <a:effectLst/>
              </a:rPr>
              <a:t>一一对照，务实地做出安排。</a:t>
            </a:r>
            <a:endParaRPr lang="zh-CN" altLang="en-US" sz="1100" i="0" dirty="0">
              <a:effectLst/>
            </a:endParaRPr>
          </a:p>
        </p:txBody>
      </p:sp>
      <p:pic>
        <p:nvPicPr>
          <p:cNvPr id="2" name="图片 1"/>
          <p:cNvPicPr>
            <a:picLocks noChangeAspect="1"/>
          </p:cNvPicPr>
          <p:nvPr/>
        </p:nvPicPr>
        <p:blipFill>
          <a:blip r:embed="rId1"/>
          <a:stretch>
            <a:fillRect/>
          </a:stretch>
        </p:blipFill>
        <p:spPr>
          <a:xfrm>
            <a:off x="429260" y="105410"/>
            <a:ext cx="1169035" cy="1711325"/>
          </a:xfrm>
          <a:prstGeom prst="rect">
            <a:avLst/>
          </a:prstGeom>
        </p:spPr>
      </p:pic>
      <p:sp>
        <p:nvSpPr>
          <p:cNvPr id="5" name="角丸四角形 7"/>
          <p:cNvSpPr/>
          <p:nvPr/>
        </p:nvSpPr>
        <p:spPr>
          <a:xfrm>
            <a:off x="2894284" y="204873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910715" y="105410"/>
            <a:ext cx="303657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大切</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な</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人</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が</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亡</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くなる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前</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にあなたができる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１０</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のこと</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978-4-7612-7865-6</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安井佑</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192p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381760"/>
            <a:ext cx="6821170" cy="7708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前言</a:t>
            </a:r>
            <a:r>
              <a:rPr lang="en-US" altLang="zh-CN" sz="1100" i="0" dirty="0">
                <a:effectLst/>
              </a:rPr>
              <a:t>——</a:t>
            </a:r>
            <a:r>
              <a:rPr lang="zh-CN" altLang="en-US" sz="1100" i="0" dirty="0">
                <a:effectLst/>
              </a:rPr>
              <a:t>开启</a:t>
            </a:r>
            <a:r>
              <a:rPr lang="en-US" altLang="zh-CN" sz="1100" i="0" dirty="0">
                <a:effectLst/>
              </a:rPr>
              <a:t>“</a:t>
            </a:r>
            <a:r>
              <a:rPr lang="zh-CN" altLang="en-US" sz="1100" i="0" dirty="0">
                <a:effectLst/>
              </a:rPr>
              <a:t>送别一方的终活</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你能做的事</a:t>
            </a:r>
            <a:r>
              <a:rPr lang="en-US" altLang="en-US" sz="1100" i="0" dirty="0">
                <a:effectLst/>
              </a:rPr>
              <a:t>①</a:t>
            </a:r>
            <a:r>
              <a:rPr lang="en-US" altLang="zh-CN" sz="1100" i="0" dirty="0">
                <a:effectLst/>
              </a:rPr>
              <a:t> </a:t>
            </a:r>
            <a:r>
              <a:rPr lang="zh-CN" altLang="en-US" sz="1100" i="0" dirty="0">
                <a:effectLst/>
              </a:rPr>
              <a:t>试着触碰重要之人的身体</a:t>
            </a:r>
            <a:endParaRPr lang="zh-CN" altLang="en-US" sz="1100" i="0" dirty="0">
              <a:effectLst/>
            </a:endParaRPr>
          </a:p>
          <a:p>
            <a:endParaRPr lang="en-US" altLang="zh-CN" sz="1100" i="0" dirty="0">
              <a:effectLst/>
            </a:endParaRPr>
          </a:p>
          <a:p>
            <a:r>
              <a:rPr lang="zh-CN" altLang="en-US" sz="1100" i="0" dirty="0">
                <a:effectLst/>
              </a:rPr>
              <a:t>最大的遗憾，是</a:t>
            </a:r>
            <a:r>
              <a:rPr lang="en-US" altLang="zh-CN" sz="1100" i="0" dirty="0">
                <a:effectLst/>
              </a:rPr>
              <a:t>“</a:t>
            </a:r>
            <a:r>
              <a:rPr lang="zh-CN" altLang="en-US" sz="1100" i="0" dirty="0">
                <a:effectLst/>
              </a:rPr>
              <a:t>当初要是多触碰一点就好了</a:t>
            </a:r>
            <a:r>
              <a:rPr lang="en-US" altLang="zh-CN" sz="1100" i="0" dirty="0">
                <a:effectLst/>
              </a:rPr>
              <a:t>”</a:t>
            </a:r>
            <a:endParaRPr lang="en-US" altLang="zh-CN" sz="1100" i="0" dirty="0">
              <a:effectLst/>
            </a:endParaRPr>
          </a:p>
          <a:p>
            <a:r>
              <a:rPr lang="zh-CN" altLang="en-US" sz="1100" i="0" dirty="0">
                <a:effectLst/>
              </a:rPr>
              <a:t>触碰身体，会拉近心的距离</a:t>
            </a:r>
            <a:endParaRPr lang="zh-CN" altLang="en-US" sz="1100" i="0" dirty="0">
              <a:effectLst/>
            </a:endParaRPr>
          </a:p>
          <a:p>
            <a:r>
              <a:rPr lang="zh-CN" altLang="en-US" sz="1100" i="0" dirty="0">
                <a:effectLst/>
              </a:rPr>
              <a:t>没有触碰父亲伤口的，我的遗憾</a:t>
            </a:r>
            <a:endParaRPr lang="zh-CN" altLang="en-US" sz="1100" i="0" dirty="0">
              <a:effectLst/>
            </a:endParaRPr>
          </a:p>
          <a:p>
            <a:r>
              <a:rPr lang="zh-CN" altLang="en-US" sz="1100" i="0" dirty="0">
                <a:effectLst/>
              </a:rPr>
              <a:t>去感受</a:t>
            </a:r>
            <a:r>
              <a:rPr lang="en-US" altLang="zh-CN" sz="1100" i="0" dirty="0">
                <a:effectLst/>
              </a:rPr>
              <a:t>“</a:t>
            </a:r>
            <a:r>
              <a:rPr lang="zh-CN" altLang="en-US" sz="1100" i="0" dirty="0">
                <a:effectLst/>
              </a:rPr>
              <a:t>重要的人还能活动到什么程度？</a:t>
            </a:r>
            <a:r>
              <a:rPr lang="en-US" altLang="zh-CN" sz="1100" i="0" dirty="0">
                <a:effectLst/>
              </a:rPr>
              <a:t>”“</a:t>
            </a:r>
            <a:r>
              <a:rPr lang="zh-CN" altLang="en-US" sz="1100" i="0" dirty="0">
                <a:effectLst/>
              </a:rPr>
              <a:t>自己想怎么做？</a:t>
            </a:r>
            <a:r>
              <a:rPr lang="en-US" altLang="zh-CN" sz="1100" i="0" dirty="0">
                <a:effectLst/>
              </a:rPr>
              <a:t>”</a:t>
            </a:r>
            <a:endParaRPr lang="en-US" altLang="zh-CN" sz="1100" i="0" dirty="0">
              <a:effectLst/>
            </a:endParaRPr>
          </a:p>
          <a:p>
            <a:r>
              <a:rPr lang="zh-CN" altLang="en-US" sz="1100" i="0" dirty="0">
                <a:effectLst/>
              </a:rPr>
              <a:t>陪伴</a:t>
            </a:r>
            <a:r>
              <a:rPr lang="en-US" altLang="zh-CN" sz="1100" i="0" dirty="0">
                <a:effectLst/>
              </a:rPr>
              <a:t>“</a:t>
            </a:r>
            <a:r>
              <a:rPr lang="zh-CN" altLang="en-US" sz="1100" i="0" dirty="0">
                <a:effectLst/>
              </a:rPr>
              <a:t>人生</a:t>
            </a:r>
            <a:r>
              <a:rPr lang="en-US" altLang="zh-CN" sz="1100" i="0" dirty="0">
                <a:effectLst/>
              </a:rPr>
              <a:t>”</a:t>
            </a:r>
            <a:r>
              <a:rPr lang="zh-CN" altLang="en-US" sz="1100" i="0" dirty="0">
                <a:effectLst/>
              </a:rPr>
              <a:t>这场舞台的终幕</a:t>
            </a:r>
            <a:endParaRPr lang="zh-CN" altLang="en-US" sz="1100" i="0" dirty="0">
              <a:effectLst/>
            </a:endParaRPr>
          </a:p>
          <a:p>
            <a:r>
              <a:rPr lang="zh-CN" altLang="en-US" sz="1100" i="0" dirty="0">
                <a:effectLst/>
              </a:rPr>
              <a:t>专栏</a:t>
            </a:r>
            <a:r>
              <a:rPr lang="en-US" altLang="zh-CN" sz="1100" i="0" dirty="0">
                <a:effectLst/>
              </a:rPr>
              <a:t>——</a:t>
            </a:r>
            <a:r>
              <a:rPr lang="zh-CN" altLang="en-US" sz="1100" i="0" dirty="0">
                <a:effectLst/>
              </a:rPr>
              <a:t>连医生也惊讶的</a:t>
            </a:r>
            <a:r>
              <a:rPr lang="en-US" altLang="zh-CN" sz="1100" i="0" dirty="0">
                <a:effectLst/>
              </a:rPr>
              <a:t>“</a:t>
            </a:r>
            <a:r>
              <a:rPr lang="zh-CN" altLang="en-US" sz="1100" i="0" dirty="0">
                <a:effectLst/>
              </a:rPr>
              <a:t>手当</a:t>
            </a:r>
            <a:r>
              <a:rPr lang="en-US" altLang="zh-CN" sz="1100" i="0" dirty="0">
                <a:effectLst/>
              </a:rPr>
              <a:t>”</a:t>
            </a:r>
            <a:r>
              <a:rPr lang="zh-CN" altLang="en-US" sz="1100" i="0" dirty="0">
                <a:effectLst/>
              </a:rPr>
              <a:t>（双手触碰）的疗效是什么？</a:t>
            </a:r>
            <a:endParaRPr lang="zh-CN" altLang="en-US" sz="1100" i="0" dirty="0">
              <a:effectLst/>
            </a:endParaRPr>
          </a:p>
          <a:p>
            <a:endParaRPr lang="en-US" altLang="zh-CN" sz="1100" i="0" dirty="0">
              <a:effectLst/>
            </a:endParaRPr>
          </a:p>
          <a:p>
            <a:r>
              <a:rPr lang="zh-CN" altLang="en-US" sz="1100" i="0" dirty="0">
                <a:effectLst/>
              </a:rPr>
              <a:t>你能做的事</a:t>
            </a:r>
            <a:r>
              <a:rPr lang="en-US" altLang="en-US" sz="1100" i="0" dirty="0">
                <a:effectLst/>
              </a:rPr>
              <a:t>②</a:t>
            </a:r>
            <a:r>
              <a:rPr lang="en-US" altLang="zh-CN" sz="1100" i="0" dirty="0">
                <a:effectLst/>
              </a:rPr>
              <a:t> </a:t>
            </a:r>
            <a:r>
              <a:rPr lang="zh-CN" altLang="en-US" sz="1100" i="0" dirty="0">
                <a:effectLst/>
              </a:rPr>
              <a:t>向医生询问</a:t>
            </a:r>
            <a:r>
              <a:rPr lang="en-US" altLang="zh-CN" sz="1100" i="0" dirty="0">
                <a:effectLst/>
              </a:rPr>
              <a:t>“</a:t>
            </a:r>
            <a:r>
              <a:rPr lang="zh-CN" altLang="en-US" sz="1100" i="0" dirty="0">
                <a:effectLst/>
              </a:rPr>
              <a:t>剩余时间</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即使害怕，家人也应该知道的事</a:t>
            </a:r>
            <a:endParaRPr lang="zh-CN" altLang="en-US" sz="1100" i="0" dirty="0">
              <a:effectLst/>
            </a:endParaRPr>
          </a:p>
          <a:p>
            <a:r>
              <a:rPr lang="zh-CN" altLang="en-US" sz="1100" i="0" dirty="0">
                <a:effectLst/>
              </a:rPr>
              <a:t>希望向医生确认的两点</a:t>
            </a:r>
            <a:endParaRPr lang="zh-CN" altLang="en-US" sz="1100" i="0" dirty="0">
              <a:effectLst/>
            </a:endParaRPr>
          </a:p>
          <a:p>
            <a:r>
              <a:rPr lang="zh-CN" altLang="en-US" sz="1100" i="0" dirty="0">
                <a:effectLst/>
              </a:rPr>
              <a:t>首先确认</a:t>
            </a:r>
            <a:r>
              <a:rPr lang="en-US" altLang="zh-CN" sz="1100" i="0" dirty="0">
                <a:effectLst/>
              </a:rPr>
              <a:t>“</a:t>
            </a:r>
            <a:r>
              <a:rPr lang="zh-CN" altLang="en-US" sz="1100" i="0" dirty="0">
                <a:effectLst/>
              </a:rPr>
              <a:t>能否治愈</a:t>
            </a:r>
            <a:r>
              <a:rPr lang="en-US" altLang="zh-CN" sz="1100" i="0" dirty="0">
                <a:effectLst/>
              </a:rPr>
              <a:t>”</a:t>
            </a:r>
            <a:endParaRPr lang="en-US" altLang="zh-CN" sz="1100" i="0" dirty="0">
              <a:effectLst/>
            </a:endParaRPr>
          </a:p>
          <a:p>
            <a:r>
              <a:rPr lang="zh-CN" altLang="en-US" sz="1100" i="0" dirty="0">
                <a:effectLst/>
              </a:rPr>
              <a:t>若无法治愈，确认</a:t>
            </a:r>
            <a:r>
              <a:rPr lang="en-US" altLang="zh-CN" sz="1100" i="0" dirty="0">
                <a:effectLst/>
              </a:rPr>
              <a:t>“</a:t>
            </a:r>
            <a:r>
              <a:rPr lang="zh-CN" altLang="en-US" sz="1100" i="0" dirty="0">
                <a:effectLst/>
              </a:rPr>
              <a:t>人生还剩多少时间</a:t>
            </a:r>
            <a:r>
              <a:rPr lang="en-US" altLang="zh-CN" sz="1100" i="0" dirty="0">
                <a:effectLst/>
              </a:rPr>
              <a:t>”</a:t>
            </a:r>
            <a:endParaRPr lang="en-US" altLang="zh-CN" sz="1100" i="0" dirty="0">
              <a:effectLst/>
            </a:endParaRPr>
          </a:p>
          <a:p>
            <a:r>
              <a:rPr lang="zh-CN" altLang="en-US" sz="1100" i="0" dirty="0">
                <a:effectLst/>
              </a:rPr>
              <a:t>也要了解</a:t>
            </a:r>
            <a:r>
              <a:rPr lang="en-US" altLang="zh-CN" sz="1100" i="0" dirty="0">
                <a:effectLst/>
              </a:rPr>
              <a:t>“</a:t>
            </a:r>
            <a:r>
              <a:rPr lang="zh-CN" altLang="en-US" sz="1100" i="0" dirty="0">
                <a:effectLst/>
              </a:rPr>
              <a:t>疾病的发展路线图</a:t>
            </a:r>
            <a:r>
              <a:rPr lang="en-US" altLang="zh-CN" sz="1100" i="0" dirty="0">
                <a:effectLst/>
              </a:rPr>
              <a:t>”</a:t>
            </a:r>
            <a:endParaRPr lang="en-US" altLang="zh-CN" sz="1100" i="0" dirty="0">
              <a:effectLst/>
            </a:endParaRPr>
          </a:p>
          <a:p>
            <a:r>
              <a:rPr lang="en-US" altLang="en-US" sz="1100" i="0" dirty="0">
                <a:effectLst/>
              </a:rPr>
              <a:t>❖</a:t>
            </a:r>
            <a:r>
              <a:rPr lang="en-US" altLang="zh-CN" sz="1100" i="0" dirty="0">
                <a:effectLst/>
              </a:rPr>
              <a:t> </a:t>
            </a:r>
            <a:r>
              <a:rPr lang="zh-CN" altLang="en-US" sz="1100" i="0" dirty="0">
                <a:effectLst/>
              </a:rPr>
              <a:t>癌症的</a:t>
            </a:r>
            <a:r>
              <a:rPr lang="en-US" altLang="zh-CN" sz="1100" i="0" dirty="0">
                <a:effectLst/>
              </a:rPr>
              <a:t>“</a:t>
            </a:r>
            <a:r>
              <a:rPr lang="zh-CN" altLang="en-US" sz="1100" i="0" dirty="0">
                <a:effectLst/>
              </a:rPr>
              <a:t>某个时点</a:t>
            </a:r>
            <a:r>
              <a:rPr lang="en-US" altLang="zh-CN" sz="1100" i="0" dirty="0">
                <a:effectLst/>
              </a:rPr>
              <a:t>”</a:t>
            </a:r>
            <a:endParaRPr lang="en-US" altLang="zh-CN" sz="1100" i="0" dirty="0">
              <a:effectLst/>
            </a:endParaRPr>
          </a:p>
          <a:p>
            <a:r>
              <a:rPr lang="en-US" altLang="en-US" sz="1100" i="0" dirty="0">
                <a:effectLst/>
              </a:rPr>
              <a:t>❖</a:t>
            </a:r>
            <a:r>
              <a:rPr lang="en-US" altLang="zh-CN" sz="1100" i="0" dirty="0">
                <a:effectLst/>
              </a:rPr>
              <a:t> </a:t>
            </a:r>
            <a:r>
              <a:rPr lang="zh-CN" altLang="en-US" sz="1100" i="0" dirty="0">
                <a:effectLst/>
              </a:rPr>
              <a:t>内脏疾病的</a:t>
            </a:r>
            <a:r>
              <a:rPr lang="en-US" altLang="zh-CN" sz="1100" i="0" dirty="0">
                <a:effectLst/>
              </a:rPr>
              <a:t>“</a:t>
            </a:r>
            <a:r>
              <a:rPr lang="zh-CN" altLang="en-US" sz="1100" i="0" dirty="0">
                <a:effectLst/>
              </a:rPr>
              <a:t>某个时点</a:t>
            </a:r>
            <a:r>
              <a:rPr lang="en-US" altLang="zh-CN" sz="1100" i="0" dirty="0">
                <a:effectLst/>
              </a:rPr>
              <a:t>”</a:t>
            </a:r>
            <a:endParaRPr lang="en-US" altLang="zh-CN" sz="1100" i="0" dirty="0">
              <a:effectLst/>
            </a:endParaRPr>
          </a:p>
          <a:p>
            <a:r>
              <a:rPr lang="en-US" altLang="en-US" sz="1100" i="0" dirty="0">
                <a:effectLst/>
              </a:rPr>
              <a:t>❖</a:t>
            </a:r>
            <a:r>
              <a:rPr lang="en-US" altLang="zh-CN" sz="1100" i="0" dirty="0">
                <a:effectLst/>
              </a:rPr>
              <a:t> </a:t>
            </a:r>
            <a:r>
              <a:rPr lang="zh-CN" altLang="en-US" sz="1100" i="0" dirty="0">
                <a:effectLst/>
              </a:rPr>
              <a:t>老衰的</a:t>
            </a:r>
            <a:r>
              <a:rPr lang="en-US" altLang="zh-CN" sz="1100" i="0" dirty="0">
                <a:effectLst/>
              </a:rPr>
              <a:t>“</a:t>
            </a:r>
            <a:r>
              <a:rPr lang="zh-CN" altLang="en-US" sz="1100" i="0" dirty="0">
                <a:effectLst/>
              </a:rPr>
              <a:t>某个时点</a:t>
            </a:r>
            <a:r>
              <a:rPr lang="en-US" altLang="zh-CN" sz="1100" i="0" dirty="0">
                <a:effectLst/>
              </a:rPr>
              <a:t>”</a:t>
            </a:r>
            <a:endParaRPr lang="en-US" altLang="zh-CN" sz="1100" i="0" dirty="0">
              <a:effectLst/>
            </a:endParaRPr>
          </a:p>
          <a:p>
            <a:r>
              <a:rPr lang="zh-CN" altLang="en-US" sz="1100" i="0" dirty="0">
                <a:effectLst/>
              </a:rPr>
              <a:t>了解剩余时间，会改变两个人的未来</a:t>
            </a:r>
            <a:endParaRPr lang="zh-CN" altLang="en-US" sz="1100" i="0" dirty="0">
              <a:effectLst/>
            </a:endParaRPr>
          </a:p>
          <a:p>
            <a:r>
              <a:rPr lang="zh-CN" altLang="en-US" sz="1100" i="0" dirty="0">
                <a:effectLst/>
              </a:rPr>
              <a:t>专栏</a:t>
            </a:r>
            <a:r>
              <a:rPr lang="en-US" altLang="zh-CN" sz="1100" i="0" dirty="0">
                <a:effectLst/>
              </a:rPr>
              <a:t>——“</a:t>
            </a:r>
            <a:r>
              <a:rPr lang="zh-CN" altLang="en-US" sz="1100" i="0" dirty="0">
                <a:effectLst/>
              </a:rPr>
              <a:t>日本的医疗有九成是正确的</a:t>
            </a:r>
            <a:r>
              <a:rPr lang="en-US" altLang="zh-CN" sz="1100" i="0" dirty="0">
                <a:effectLst/>
              </a:rPr>
              <a:t>”</a:t>
            </a:r>
            <a:r>
              <a:rPr lang="zh-CN" altLang="en-US" sz="1100" i="0" dirty="0">
                <a:effectLst/>
              </a:rPr>
              <a:t>：如果能治愈，就安心把治疗交给医院</a:t>
            </a:r>
            <a:endParaRPr lang="zh-CN" altLang="en-US" sz="1100" i="0" dirty="0">
              <a:effectLst/>
            </a:endParaRPr>
          </a:p>
          <a:p>
            <a:endParaRPr lang="en-US" altLang="zh-CN" sz="1100" i="0" dirty="0">
              <a:effectLst/>
            </a:endParaRPr>
          </a:p>
          <a:p>
            <a:r>
              <a:rPr lang="zh-CN" altLang="en-US" sz="1100" i="0" dirty="0">
                <a:effectLst/>
              </a:rPr>
              <a:t>你能做的事</a:t>
            </a:r>
            <a:r>
              <a:rPr lang="en-US" altLang="en-US" sz="1100" i="0" dirty="0">
                <a:effectLst/>
              </a:rPr>
              <a:t>③</a:t>
            </a:r>
            <a:r>
              <a:rPr lang="en-US" altLang="zh-CN" sz="1100" i="0" dirty="0">
                <a:effectLst/>
              </a:rPr>
              <a:t> </a:t>
            </a:r>
            <a:r>
              <a:rPr lang="zh-CN" altLang="en-US" sz="1100" i="0" dirty="0">
                <a:effectLst/>
              </a:rPr>
              <a:t>用疾病以外的话题活跃气氛</a:t>
            </a:r>
            <a:endParaRPr lang="zh-CN" altLang="en-US" sz="1100" i="0" dirty="0">
              <a:effectLst/>
            </a:endParaRPr>
          </a:p>
          <a:p>
            <a:endParaRPr lang="en-US" altLang="zh-CN" sz="1100" i="0" dirty="0">
              <a:effectLst/>
            </a:endParaRPr>
          </a:p>
          <a:p>
            <a:r>
              <a:rPr lang="zh-CN" altLang="en-US" sz="1100" i="0" dirty="0">
                <a:effectLst/>
              </a:rPr>
              <a:t>与处在人生最后阶段的人，该谈些什么？</a:t>
            </a:r>
            <a:endParaRPr lang="zh-CN" altLang="en-US" sz="1100" i="0" dirty="0">
              <a:effectLst/>
            </a:endParaRPr>
          </a:p>
          <a:p>
            <a:r>
              <a:rPr lang="en-US" altLang="en-US" sz="1100" i="0" dirty="0">
                <a:effectLst/>
              </a:rPr>
              <a:t>①</a:t>
            </a:r>
            <a:r>
              <a:rPr lang="en-US" altLang="zh-CN" sz="1100" i="0" dirty="0">
                <a:effectLst/>
              </a:rPr>
              <a:t> </a:t>
            </a:r>
            <a:r>
              <a:rPr lang="zh-CN" altLang="en-US" sz="1100" i="0" dirty="0">
                <a:effectLst/>
              </a:rPr>
              <a:t>尽量不要谈病情</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即使问本人，也往往得不到准确的信息</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如果本人想谈，只需倾听</a:t>
            </a:r>
            <a:endParaRPr lang="zh-CN" altLang="en-US" sz="1100" i="0" dirty="0">
              <a:effectLst/>
            </a:endParaRPr>
          </a:p>
          <a:p>
            <a:r>
              <a:rPr lang="en-US" altLang="en-US" sz="1100" i="0" dirty="0">
                <a:effectLst/>
              </a:rPr>
              <a:t>②</a:t>
            </a:r>
            <a:r>
              <a:rPr lang="en-US" altLang="zh-CN" sz="1100" i="0" dirty="0">
                <a:effectLst/>
              </a:rPr>
              <a:t> </a:t>
            </a:r>
            <a:r>
              <a:rPr lang="zh-CN" altLang="en-US" sz="1100" i="0" dirty="0">
                <a:effectLst/>
              </a:rPr>
              <a:t>聊聊回忆</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用家人的故事热络气氛</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听听夫妻相识的故事</a:t>
            </a:r>
            <a:endParaRPr lang="zh-CN" altLang="en-US" sz="1100" i="0" dirty="0">
              <a:effectLst/>
            </a:endParaRPr>
          </a:p>
          <a:p>
            <a:r>
              <a:rPr lang="en-US" altLang="en-US" sz="1100" i="0" dirty="0">
                <a:effectLst/>
              </a:rPr>
              <a:t>③</a:t>
            </a:r>
            <a:r>
              <a:rPr lang="en-US" altLang="zh-CN" sz="1100" i="0" dirty="0">
                <a:effectLst/>
              </a:rPr>
              <a:t> </a:t>
            </a:r>
            <a:r>
              <a:rPr lang="zh-CN" altLang="en-US" sz="1100" i="0" dirty="0">
                <a:effectLst/>
              </a:rPr>
              <a:t>谈</a:t>
            </a:r>
            <a:r>
              <a:rPr lang="en-US" altLang="zh-CN" sz="1100" i="0" dirty="0">
                <a:effectLst/>
              </a:rPr>
              <a:t>“</a:t>
            </a:r>
            <a:r>
              <a:rPr lang="zh-CN" altLang="en-US" sz="1100" i="0" dirty="0">
                <a:effectLst/>
              </a:rPr>
              <a:t>喜欢的事</a:t>
            </a:r>
            <a:r>
              <a:rPr lang="en-US" altLang="zh-CN" sz="1100" i="0" dirty="0">
                <a:effectLst/>
              </a:rPr>
              <a:t>”</a:t>
            </a:r>
            <a:r>
              <a:rPr lang="zh-CN" altLang="en-US" sz="1100" i="0" dirty="0">
                <a:effectLst/>
              </a:rPr>
              <a:t>，就能知道今后还想做什么</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坚持做最爱的</a:t>
            </a:r>
            <a:r>
              <a:rPr lang="en-US" altLang="zh-CN" sz="1100" i="0" dirty="0">
                <a:effectLst/>
              </a:rPr>
              <a:t>“</a:t>
            </a:r>
            <a:r>
              <a:rPr lang="zh-CN" altLang="en-US" sz="1100" i="0" dirty="0">
                <a:effectLst/>
              </a:rPr>
              <a:t>工作</a:t>
            </a:r>
            <a:r>
              <a:rPr lang="en-US" altLang="zh-CN" sz="1100" i="0" dirty="0">
                <a:effectLst/>
              </a:rPr>
              <a:t>”</a:t>
            </a:r>
            <a:r>
              <a:rPr lang="zh-CN" altLang="en-US" sz="1100" i="0" dirty="0">
                <a:effectLst/>
              </a:rPr>
              <a:t>的一家人</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敏夫先生的</a:t>
            </a:r>
            <a:r>
              <a:rPr lang="en-US" altLang="zh-CN" sz="1100" i="0" dirty="0">
                <a:effectLst/>
              </a:rPr>
              <a:t>“</a:t>
            </a:r>
            <a:r>
              <a:rPr lang="zh-CN" altLang="en-US" sz="1100" i="0" dirty="0">
                <a:effectLst/>
              </a:rPr>
              <a:t>摄影集</a:t>
            </a:r>
            <a:r>
              <a:rPr lang="en-US" altLang="zh-CN" sz="1100" i="0" dirty="0">
                <a:effectLst/>
              </a:rPr>
              <a:t>”</a:t>
            </a:r>
            <a:endParaRPr lang="en-US" altLang="zh-CN" sz="1100" i="0" dirty="0">
              <a:effectLst/>
            </a:endParaRPr>
          </a:p>
          <a:p>
            <a:r>
              <a:rPr lang="zh-CN" altLang="en-US" sz="1100" i="0" dirty="0">
                <a:effectLst/>
              </a:rPr>
              <a:t>不必过于沉重，用轻松愉快的话语活跃气氛</a:t>
            </a:r>
            <a:endParaRPr lang="zh-CN" altLang="en-US" sz="1100" i="0" dirty="0">
              <a:effectLst/>
            </a:endParaRPr>
          </a:p>
          <a:p>
            <a:endParaRPr lang="en-US" altLang="zh-CN" sz="1100" i="0" dirty="0">
              <a:effectLst/>
            </a:endParaRPr>
          </a:p>
          <a:p>
            <a:r>
              <a:rPr lang="zh-CN" altLang="en-US" sz="1100" i="0" dirty="0">
                <a:effectLst/>
              </a:rPr>
              <a:t>你能做的事</a:t>
            </a:r>
            <a:r>
              <a:rPr lang="en-US" altLang="en-US" sz="1100" i="0" dirty="0">
                <a:effectLst/>
              </a:rPr>
              <a:t>④</a:t>
            </a:r>
            <a:r>
              <a:rPr lang="en-US" altLang="zh-CN" sz="1100" i="0" dirty="0">
                <a:effectLst/>
              </a:rPr>
              <a:t> </a:t>
            </a:r>
            <a:r>
              <a:rPr lang="zh-CN" altLang="en-US" sz="1100" i="0" dirty="0">
                <a:effectLst/>
              </a:rPr>
              <a:t>即使觉得自己无能为力，也要决定</a:t>
            </a:r>
            <a:r>
              <a:rPr lang="en-US" altLang="zh-CN" sz="1100" i="0" dirty="0">
                <a:effectLst/>
              </a:rPr>
              <a:t>“</a:t>
            </a:r>
            <a:r>
              <a:rPr lang="zh-CN" altLang="en-US" sz="1100" i="0" dirty="0">
                <a:effectLst/>
              </a:rPr>
              <a:t>先短暂参与</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越觉得自己帮不上忙的人，越应该下定决心</a:t>
            </a:r>
            <a:endParaRPr lang="zh-CN" altLang="en-US" sz="1100" i="0" dirty="0">
              <a:effectLst/>
            </a:endParaRPr>
          </a:p>
          <a:p>
            <a:r>
              <a:rPr lang="zh-CN" altLang="en-US" sz="1100" i="0" dirty="0">
                <a:effectLst/>
              </a:rPr>
              <a:t>住在美国的真理子女士的决定</a:t>
            </a:r>
            <a:endParaRPr lang="zh-CN" altLang="en-US" sz="1100" i="0" dirty="0">
              <a:effectLst/>
            </a:endParaRPr>
          </a:p>
          <a:p>
            <a:r>
              <a:rPr lang="zh-CN" altLang="en-US" sz="1100" i="0" dirty="0">
                <a:effectLst/>
              </a:rPr>
              <a:t>决定</a:t>
            </a:r>
            <a:r>
              <a:rPr lang="en-US" altLang="zh-CN" sz="1100" i="0" dirty="0">
                <a:effectLst/>
              </a:rPr>
              <a:t>“</a:t>
            </a:r>
            <a:r>
              <a:rPr lang="zh-CN" altLang="en-US" sz="1100" i="0" dirty="0">
                <a:effectLst/>
              </a:rPr>
              <a:t>参与</a:t>
            </a:r>
            <a:r>
              <a:rPr lang="en-US" altLang="zh-CN" sz="1100" i="0" dirty="0">
                <a:effectLst/>
              </a:rPr>
              <a:t>”</a:t>
            </a:r>
            <a:r>
              <a:rPr lang="zh-CN" altLang="en-US" sz="1100" i="0" dirty="0">
                <a:effectLst/>
              </a:rPr>
              <a:t>后，先设定一个短期目标</a:t>
            </a:r>
            <a:endParaRPr lang="zh-CN" altLang="en-US" sz="1100" i="0" dirty="0">
              <a:effectLst/>
            </a:endParaRPr>
          </a:p>
          <a:p>
            <a:r>
              <a:rPr lang="zh-CN" altLang="en-US" sz="1100" i="0" dirty="0">
                <a:effectLst/>
              </a:rPr>
              <a:t>哪怕只是决定</a:t>
            </a:r>
            <a:r>
              <a:rPr lang="en-US" altLang="zh-CN" sz="1100" i="0" dirty="0">
                <a:effectLst/>
              </a:rPr>
              <a:t>“</a:t>
            </a:r>
            <a:r>
              <a:rPr lang="zh-CN" altLang="en-US" sz="1100" i="0" dirty="0">
                <a:effectLst/>
              </a:rPr>
              <a:t>陪在身边</a:t>
            </a:r>
            <a:r>
              <a:rPr lang="en-US" altLang="zh-CN" sz="1100" i="0" dirty="0">
                <a:effectLst/>
              </a:rPr>
              <a:t>”</a:t>
            </a:r>
            <a:r>
              <a:rPr lang="zh-CN" altLang="en-US" sz="1100" i="0" dirty="0">
                <a:effectLst/>
              </a:rPr>
              <a:t>也可以</a:t>
            </a:r>
            <a:endParaRPr lang="zh-CN" altLang="en-US" sz="1100" i="0" dirty="0">
              <a:effectLst/>
            </a:endParaRPr>
          </a:p>
          <a:p>
            <a:r>
              <a:rPr lang="zh-CN" altLang="en-US" sz="1100" i="0" dirty="0">
                <a:effectLst/>
              </a:rPr>
              <a:t>此刻，正是还能与重要之人产生关联的最后时间</a:t>
            </a:r>
            <a:endParaRPr lang="zh-CN" altLang="en-US" sz="1100" i="0" dirty="0">
              <a:effectLst/>
            </a:endParaRPr>
          </a:p>
        </p:txBody>
      </p:sp>
      <p:pic>
        <p:nvPicPr>
          <p:cNvPr id="2" name="图片 1"/>
          <p:cNvPicPr>
            <a:picLocks noChangeAspect="1"/>
          </p:cNvPicPr>
          <p:nvPr/>
        </p:nvPicPr>
        <p:blipFill>
          <a:blip r:embed="rId1"/>
          <a:stretch>
            <a:fillRect/>
          </a:stretch>
        </p:blipFill>
        <p:spPr>
          <a:xfrm>
            <a:off x="429260" y="105410"/>
            <a:ext cx="683260" cy="1000125"/>
          </a:xfrm>
          <a:prstGeom prst="rect">
            <a:avLst/>
          </a:prstGeom>
        </p:spPr>
      </p:pic>
      <p:sp>
        <p:nvSpPr>
          <p:cNvPr id="5" name="角丸四角形 7"/>
          <p:cNvSpPr/>
          <p:nvPr/>
        </p:nvSpPr>
        <p:spPr>
          <a:xfrm>
            <a:off x="3541984" y="10416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0" y="117475"/>
            <a:ext cx="6821170" cy="932497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你能做的事</a:t>
            </a:r>
            <a:r>
              <a:rPr lang="en-US" altLang="en-US" sz="1000" i="0" dirty="0">
                <a:effectLst/>
              </a:rPr>
              <a:t>⑤</a:t>
            </a:r>
            <a:r>
              <a:rPr lang="en-US" altLang="zh-CN" sz="1000" i="0" dirty="0">
                <a:effectLst/>
              </a:rPr>
              <a:t> </a:t>
            </a:r>
            <a:r>
              <a:rPr lang="zh-CN" altLang="en-US" sz="1000" i="0" dirty="0">
                <a:effectLst/>
              </a:rPr>
              <a:t>了解如何制定护理计划，创造相处的时间</a:t>
            </a:r>
            <a:endParaRPr lang="zh-CN" altLang="en-US" sz="1000" i="0" dirty="0">
              <a:effectLst/>
            </a:endParaRPr>
          </a:p>
          <a:p>
            <a:endParaRPr lang="en-US" altLang="zh-CN" sz="1000" i="0" dirty="0">
              <a:effectLst/>
            </a:endParaRPr>
          </a:p>
          <a:p>
            <a:r>
              <a:rPr lang="zh-CN" altLang="en-US" sz="1000" i="0" dirty="0">
                <a:effectLst/>
              </a:rPr>
              <a:t>为了创造能够相伴的时间</a:t>
            </a:r>
            <a:endParaRPr lang="zh-CN" altLang="en-US" sz="1000" i="0" dirty="0">
              <a:effectLst/>
            </a:endParaRPr>
          </a:p>
          <a:p>
            <a:r>
              <a:rPr lang="zh-CN" altLang="en-US" sz="1000" i="0" dirty="0">
                <a:effectLst/>
              </a:rPr>
              <a:t>创造出许多</a:t>
            </a:r>
            <a:r>
              <a:rPr lang="en-US" altLang="zh-CN" sz="1000" i="0" dirty="0">
                <a:effectLst/>
              </a:rPr>
              <a:t>“</a:t>
            </a:r>
            <a:r>
              <a:rPr lang="zh-CN" altLang="en-US" sz="1000" i="0" dirty="0">
                <a:effectLst/>
              </a:rPr>
              <a:t>好时光</a:t>
            </a:r>
            <a:r>
              <a:rPr lang="en-US" altLang="zh-CN" sz="1000" i="0" dirty="0">
                <a:effectLst/>
              </a:rPr>
              <a:t>”</a:t>
            </a:r>
            <a:r>
              <a:rPr lang="zh-CN" altLang="en-US" sz="1000" i="0" dirty="0">
                <a:effectLst/>
              </a:rPr>
              <a:t>的护理计划</a:t>
            </a:r>
            <a:endParaRPr lang="zh-CN" altLang="en-US" sz="1000" i="0" dirty="0">
              <a:effectLst/>
            </a:endParaRPr>
          </a:p>
          <a:p>
            <a:r>
              <a:rPr lang="zh-CN" altLang="en-US" sz="1000" i="0" dirty="0">
                <a:effectLst/>
              </a:rPr>
              <a:t>将</a:t>
            </a:r>
            <a:r>
              <a:rPr lang="en-US" altLang="zh-CN" sz="1000" i="0" dirty="0">
                <a:effectLst/>
              </a:rPr>
              <a:t>“</a:t>
            </a:r>
            <a:r>
              <a:rPr lang="zh-CN" altLang="en-US" sz="1000" i="0" dirty="0">
                <a:effectLst/>
              </a:rPr>
              <a:t>陪伴</a:t>
            </a:r>
            <a:r>
              <a:rPr lang="en-US" altLang="zh-CN" sz="1000" i="0" dirty="0">
                <a:effectLst/>
              </a:rPr>
              <a:t>”</a:t>
            </a:r>
            <a:r>
              <a:rPr lang="zh-CN" altLang="en-US" sz="1000" i="0" dirty="0">
                <a:effectLst/>
              </a:rPr>
              <a:t>与</a:t>
            </a:r>
            <a:r>
              <a:rPr lang="en-US" altLang="zh-CN" sz="1000" i="0" dirty="0">
                <a:effectLst/>
              </a:rPr>
              <a:t>“</a:t>
            </a:r>
            <a:r>
              <a:rPr lang="zh-CN" altLang="en-US" sz="1000" i="0" dirty="0">
                <a:effectLst/>
              </a:rPr>
              <a:t>护理</a:t>
            </a:r>
            <a:r>
              <a:rPr lang="en-US" altLang="zh-CN" sz="1000" i="0" dirty="0">
                <a:effectLst/>
              </a:rPr>
              <a:t>”</a:t>
            </a:r>
            <a:r>
              <a:rPr lang="zh-CN" altLang="en-US" sz="1000" i="0" dirty="0">
                <a:effectLst/>
              </a:rPr>
              <a:t>分开</a:t>
            </a:r>
            <a:endParaRPr lang="zh-CN" altLang="en-US" sz="1000" i="0" dirty="0">
              <a:effectLst/>
            </a:endParaRPr>
          </a:p>
          <a:p>
            <a:r>
              <a:rPr lang="zh-CN" altLang="en-US" sz="1000" i="0" dirty="0">
                <a:effectLst/>
              </a:rPr>
              <a:t>制定护理计划时，不要以</a:t>
            </a:r>
            <a:r>
              <a:rPr lang="en-US" altLang="zh-CN" sz="1000" i="0" dirty="0">
                <a:effectLst/>
              </a:rPr>
              <a:t>“</a:t>
            </a:r>
            <a:r>
              <a:rPr lang="zh-CN" altLang="en-US" sz="1000" i="0" dirty="0">
                <a:effectLst/>
              </a:rPr>
              <a:t>同情</a:t>
            </a:r>
            <a:r>
              <a:rPr lang="en-US" altLang="zh-CN" sz="1000" i="0" dirty="0">
                <a:effectLst/>
              </a:rPr>
              <a:t>”</a:t>
            </a:r>
            <a:r>
              <a:rPr lang="zh-CN" altLang="en-US" sz="1000" i="0" dirty="0">
                <a:effectLst/>
              </a:rPr>
              <a:t>为出发点</a:t>
            </a:r>
            <a:endParaRPr lang="zh-CN" altLang="en-US" sz="1000" i="0" dirty="0">
              <a:effectLst/>
            </a:endParaRPr>
          </a:p>
          <a:p>
            <a:r>
              <a:rPr lang="zh-CN" altLang="en-US" sz="1000" i="0" dirty="0">
                <a:effectLst/>
              </a:rPr>
              <a:t>在制定计划时，借助护理经理（照护管理师）的力量</a:t>
            </a:r>
            <a:endParaRPr lang="zh-CN" altLang="en-US" sz="1000" i="0" dirty="0">
              <a:effectLst/>
            </a:endParaRPr>
          </a:p>
          <a:p>
            <a:r>
              <a:rPr lang="zh-CN" altLang="en-US" sz="1000" i="0" dirty="0">
                <a:effectLst/>
              </a:rPr>
              <a:t>那些支持你护理工作的存在</a:t>
            </a:r>
            <a:endParaRPr lang="zh-CN" altLang="en-US" sz="1000" i="0" dirty="0">
              <a:effectLst/>
            </a:endParaRPr>
          </a:p>
          <a:p>
            <a:endParaRPr lang="en-US" altLang="zh-CN" sz="1000" i="0" dirty="0">
              <a:effectLst/>
            </a:endParaRPr>
          </a:p>
          <a:p>
            <a:r>
              <a:rPr lang="zh-CN" altLang="en-US" sz="1000" i="0" dirty="0">
                <a:effectLst/>
              </a:rPr>
              <a:t>你能做的事</a:t>
            </a:r>
            <a:r>
              <a:rPr lang="en-US" altLang="en-US" sz="1000" i="0" dirty="0">
                <a:effectLst/>
              </a:rPr>
              <a:t>⑥</a:t>
            </a:r>
            <a:r>
              <a:rPr lang="en-US" altLang="zh-CN" sz="1000" i="0" dirty="0">
                <a:effectLst/>
              </a:rPr>
              <a:t> </a:t>
            </a:r>
            <a:r>
              <a:rPr lang="zh-CN" altLang="en-US" sz="1000" i="0" dirty="0">
                <a:effectLst/>
              </a:rPr>
              <a:t>在共同度过的时光中，安排一段</a:t>
            </a:r>
            <a:r>
              <a:rPr lang="en-US" altLang="zh-CN" sz="1000" i="0" dirty="0">
                <a:effectLst/>
              </a:rPr>
              <a:t>“</a:t>
            </a:r>
            <a:r>
              <a:rPr lang="zh-CN" altLang="en-US" sz="1000" i="0" dirty="0">
                <a:effectLst/>
              </a:rPr>
              <a:t>在家</a:t>
            </a:r>
            <a:r>
              <a:rPr lang="en-US" altLang="zh-CN" sz="1000" i="0" dirty="0">
                <a:effectLst/>
              </a:rPr>
              <a:t>”</a:t>
            </a:r>
            <a:r>
              <a:rPr lang="zh-CN" altLang="en-US" sz="1000" i="0" dirty="0">
                <a:effectLst/>
              </a:rPr>
              <a:t>的时间</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最后的时间</a:t>
            </a:r>
            <a:r>
              <a:rPr lang="en-US" altLang="zh-CN" sz="1000" i="0" dirty="0">
                <a:effectLst/>
              </a:rPr>
              <a:t>”</a:t>
            </a:r>
            <a:r>
              <a:rPr lang="zh-CN" altLang="en-US" sz="1000" i="0" dirty="0">
                <a:effectLst/>
              </a:rPr>
              <a:t>要在哪里度过？</a:t>
            </a:r>
            <a:endParaRPr lang="zh-CN" altLang="en-US" sz="1000" i="0" dirty="0">
              <a:effectLst/>
            </a:endParaRPr>
          </a:p>
          <a:p>
            <a:r>
              <a:rPr lang="zh-CN" altLang="en-US" sz="1000" i="0" dirty="0">
                <a:effectLst/>
              </a:rPr>
              <a:t>哪怕只是片刻，为什么</a:t>
            </a:r>
            <a:r>
              <a:rPr lang="en-US" altLang="zh-CN" sz="1000" i="0" dirty="0">
                <a:effectLst/>
              </a:rPr>
              <a:t>“</a:t>
            </a:r>
            <a:r>
              <a:rPr lang="zh-CN" altLang="en-US" sz="1000" i="0" dirty="0">
                <a:effectLst/>
              </a:rPr>
              <a:t>家</a:t>
            </a:r>
            <a:r>
              <a:rPr lang="en-US" altLang="zh-CN" sz="1000" i="0" dirty="0">
                <a:effectLst/>
              </a:rPr>
              <a:t>”</a:t>
            </a:r>
            <a:r>
              <a:rPr lang="zh-CN" altLang="en-US" sz="1000" i="0" dirty="0">
                <a:effectLst/>
              </a:rPr>
              <a:t>会被渴望</a:t>
            </a:r>
            <a:endParaRPr lang="zh-CN" altLang="en-US" sz="1000" i="0" dirty="0">
              <a:effectLst/>
            </a:endParaRPr>
          </a:p>
          <a:p>
            <a:r>
              <a:rPr lang="zh-CN" altLang="en-US" sz="1000" i="0" dirty="0">
                <a:effectLst/>
              </a:rPr>
              <a:t>既然无法治愈，就重新掌握人生的方向盘</a:t>
            </a:r>
            <a:endParaRPr lang="zh-CN" altLang="en-US" sz="1000" i="0" dirty="0">
              <a:effectLst/>
            </a:endParaRPr>
          </a:p>
          <a:p>
            <a:r>
              <a:rPr lang="zh-CN" altLang="en-US" sz="1000" i="0" dirty="0">
                <a:effectLst/>
              </a:rPr>
              <a:t>最后的时光，可以更加自由</a:t>
            </a:r>
            <a:endParaRPr lang="zh-CN" altLang="en-US" sz="1000" i="0" dirty="0">
              <a:effectLst/>
            </a:endParaRPr>
          </a:p>
          <a:p>
            <a:r>
              <a:rPr lang="en-US" altLang="zh-CN" sz="1000" i="0" dirty="0">
                <a:effectLst/>
              </a:rPr>
              <a:t>“</a:t>
            </a:r>
            <a:r>
              <a:rPr lang="zh-CN" altLang="en-US" sz="1000" i="0" dirty="0">
                <a:effectLst/>
              </a:rPr>
              <a:t>好时光</a:t>
            </a:r>
            <a:r>
              <a:rPr lang="en-US" altLang="zh-CN" sz="1000" i="0" dirty="0">
                <a:effectLst/>
              </a:rPr>
              <a:t>”</a:t>
            </a:r>
            <a:r>
              <a:rPr lang="zh-CN" altLang="en-US" sz="1000" i="0" dirty="0">
                <a:effectLst/>
              </a:rPr>
              <a:t>是个人一生的延长线</a:t>
            </a:r>
            <a:endParaRPr lang="zh-CN" altLang="en-US" sz="1000" i="0" dirty="0">
              <a:effectLst/>
            </a:endParaRPr>
          </a:p>
          <a:p>
            <a:r>
              <a:rPr lang="zh-CN" altLang="en-US" sz="1000" i="0" dirty="0">
                <a:effectLst/>
              </a:rPr>
              <a:t>回到家，也意味着找回人生的主导权</a:t>
            </a:r>
            <a:endParaRPr lang="zh-CN" altLang="en-US" sz="1000" i="0" dirty="0">
              <a:effectLst/>
            </a:endParaRPr>
          </a:p>
          <a:p>
            <a:endParaRPr lang="en-US" altLang="zh-CN" sz="1000" i="0" dirty="0">
              <a:effectLst/>
            </a:endParaRPr>
          </a:p>
          <a:p>
            <a:r>
              <a:rPr lang="zh-CN" altLang="en-US" sz="1000" i="0" dirty="0">
                <a:effectLst/>
              </a:rPr>
              <a:t>你能做的事</a:t>
            </a:r>
            <a:r>
              <a:rPr lang="en-US" altLang="en-US" sz="1000" i="0" dirty="0">
                <a:effectLst/>
              </a:rPr>
              <a:t>⑦</a:t>
            </a:r>
            <a:r>
              <a:rPr lang="en-US" altLang="zh-CN" sz="1000" i="0" dirty="0">
                <a:effectLst/>
              </a:rPr>
              <a:t> </a:t>
            </a:r>
            <a:r>
              <a:rPr lang="zh-CN" altLang="en-US" sz="1000" i="0" dirty="0">
                <a:effectLst/>
              </a:rPr>
              <a:t>了解人生终幕所需的</a:t>
            </a:r>
            <a:r>
              <a:rPr lang="en-US" altLang="zh-CN" sz="1000" i="0" dirty="0">
                <a:effectLst/>
              </a:rPr>
              <a:t>“</a:t>
            </a:r>
            <a:r>
              <a:rPr lang="zh-CN" altLang="en-US" sz="1000" i="0" dirty="0">
                <a:effectLst/>
              </a:rPr>
              <a:t>金钱</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人人都会关心的</a:t>
            </a:r>
            <a:r>
              <a:rPr lang="en-US" altLang="zh-CN" sz="1000" i="0" dirty="0">
                <a:effectLst/>
              </a:rPr>
              <a:t>“</a:t>
            </a:r>
            <a:r>
              <a:rPr lang="zh-CN" altLang="en-US" sz="1000" i="0" dirty="0">
                <a:effectLst/>
              </a:rPr>
              <a:t>钱</a:t>
            </a:r>
            <a:r>
              <a:rPr lang="en-US" altLang="zh-CN" sz="1000" i="0" dirty="0">
                <a:effectLst/>
              </a:rPr>
              <a:t>”</a:t>
            </a:r>
            <a:r>
              <a:rPr lang="zh-CN" altLang="en-US" sz="1000" i="0" dirty="0">
                <a:effectLst/>
              </a:rPr>
              <a:t>的问题</a:t>
            </a:r>
            <a:endParaRPr lang="zh-CN" altLang="en-US" sz="1000" i="0" dirty="0">
              <a:effectLst/>
            </a:endParaRPr>
          </a:p>
          <a:p>
            <a:r>
              <a:rPr lang="zh-CN" altLang="en-US" sz="1000" i="0" dirty="0">
                <a:effectLst/>
              </a:rPr>
              <a:t>如果做出</a:t>
            </a:r>
            <a:r>
              <a:rPr lang="en-US" altLang="zh-CN" sz="1000" i="0" dirty="0">
                <a:effectLst/>
              </a:rPr>
              <a:t>“</a:t>
            </a:r>
            <a:r>
              <a:rPr lang="zh-CN" altLang="en-US" sz="1000" i="0" dirty="0">
                <a:effectLst/>
              </a:rPr>
              <a:t>标准的选择</a:t>
            </a:r>
            <a:r>
              <a:rPr lang="en-US" altLang="zh-CN" sz="1000" i="0" dirty="0">
                <a:effectLst/>
              </a:rPr>
              <a:t>”</a:t>
            </a:r>
            <a:r>
              <a:rPr lang="zh-CN" altLang="en-US" sz="1000" i="0" dirty="0">
                <a:effectLst/>
              </a:rPr>
              <a:t>，费用并不会太高</a:t>
            </a:r>
            <a:endParaRPr lang="zh-CN" altLang="en-US" sz="1000" i="0" dirty="0">
              <a:effectLst/>
            </a:endParaRPr>
          </a:p>
          <a:p>
            <a:r>
              <a:rPr lang="en-US" altLang="zh-CN" sz="1000" i="0" dirty="0">
                <a:effectLst/>
              </a:rPr>
              <a:t>70</a:t>
            </a:r>
            <a:r>
              <a:rPr lang="zh-CN" altLang="en-US" sz="1000" i="0" dirty="0">
                <a:effectLst/>
              </a:rPr>
              <a:t>岁以上者每月的医疗费</a:t>
            </a:r>
            <a:endParaRPr lang="zh-CN" altLang="en-US" sz="1000" i="0" dirty="0">
              <a:effectLst/>
            </a:endParaRPr>
          </a:p>
          <a:p>
            <a:r>
              <a:rPr lang="zh-CN" altLang="en-US" sz="1000" i="0" dirty="0">
                <a:effectLst/>
              </a:rPr>
              <a:t>可能产生高额医疗费的情况</a:t>
            </a:r>
            <a:endParaRPr lang="zh-CN" altLang="en-US" sz="1000" i="0" dirty="0">
              <a:effectLst/>
            </a:endParaRPr>
          </a:p>
          <a:p>
            <a:r>
              <a:rPr lang="zh-CN" altLang="en-US" sz="1000" i="0" dirty="0">
                <a:effectLst/>
              </a:rPr>
              <a:t>注意：高额疗养费制度是</a:t>
            </a:r>
            <a:r>
              <a:rPr lang="en-US" altLang="zh-CN" sz="1000" i="0" dirty="0">
                <a:effectLst/>
              </a:rPr>
              <a:t>“</a:t>
            </a:r>
            <a:r>
              <a:rPr lang="zh-CN" altLang="en-US" sz="1000" i="0" dirty="0">
                <a:effectLst/>
              </a:rPr>
              <a:t>先垫付后报销</a:t>
            </a:r>
            <a:r>
              <a:rPr lang="en-US" altLang="zh-CN" sz="1000" i="0" dirty="0">
                <a:effectLst/>
              </a:rPr>
              <a:t>”</a:t>
            </a:r>
            <a:endParaRPr lang="en-US" altLang="zh-CN" sz="1000" i="0" dirty="0">
              <a:effectLst/>
            </a:endParaRPr>
          </a:p>
          <a:p>
            <a:r>
              <a:rPr lang="zh-CN" altLang="en-US" sz="1000" i="0" dirty="0">
                <a:effectLst/>
              </a:rPr>
              <a:t>即使是居家医疗，费用也不算高</a:t>
            </a:r>
            <a:endParaRPr lang="zh-CN" altLang="en-US" sz="1000" i="0" dirty="0">
              <a:effectLst/>
            </a:endParaRPr>
          </a:p>
          <a:p>
            <a:r>
              <a:rPr lang="en-US" altLang="zh-CN" sz="1000" i="0" dirty="0">
                <a:effectLst/>
              </a:rPr>
              <a:t>65</a:t>
            </a:r>
            <a:r>
              <a:rPr lang="zh-CN" altLang="en-US" sz="1000" i="0" dirty="0">
                <a:effectLst/>
              </a:rPr>
              <a:t>岁以上卧床者每月的护理费用</a:t>
            </a:r>
            <a:endParaRPr lang="zh-CN" altLang="en-US" sz="1000" i="0" dirty="0">
              <a:effectLst/>
            </a:endParaRPr>
          </a:p>
          <a:p>
            <a:r>
              <a:rPr lang="zh-CN" altLang="en-US" sz="1000" i="0" dirty="0">
                <a:effectLst/>
              </a:rPr>
              <a:t>若利用护理机构，费用会稍高一些</a:t>
            </a:r>
            <a:endParaRPr lang="zh-CN" altLang="en-US" sz="1000" i="0" dirty="0">
              <a:effectLst/>
            </a:endParaRPr>
          </a:p>
          <a:p>
            <a:r>
              <a:rPr lang="zh-CN" altLang="en-US" sz="1000" i="0" dirty="0">
                <a:effectLst/>
              </a:rPr>
              <a:t>只要超过一定年龄，医疗与护理费用不必过度担心</a:t>
            </a:r>
            <a:endParaRPr lang="zh-CN" altLang="en-US" sz="1000" i="0" dirty="0">
              <a:effectLst/>
            </a:endParaRPr>
          </a:p>
          <a:p>
            <a:r>
              <a:rPr lang="zh-CN" altLang="en-US" sz="1000" i="0" dirty="0">
                <a:effectLst/>
              </a:rPr>
              <a:t>专栏</a:t>
            </a:r>
            <a:r>
              <a:rPr lang="en-US" altLang="zh-CN" sz="1000" i="0" dirty="0">
                <a:effectLst/>
              </a:rPr>
              <a:t>——</a:t>
            </a:r>
            <a:r>
              <a:rPr lang="zh-CN" altLang="en-US" sz="1000" i="0" dirty="0">
                <a:effectLst/>
              </a:rPr>
              <a:t>关于年轻一代较少享受到国民健康保险优惠的问题</a:t>
            </a:r>
            <a:endParaRPr lang="zh-CN" altLang="en-US" sz="1000" i="0" dirty="0">
              <a:effectLst/>
            </a:endParaRPr>
          </a:p>
          <a:p>
            <a:endParaRPr lang="en-US" altLang="zh-CN" sz="1000" i="0" dirty="0">
              <a:effectLst/>
            </a:endParaRPr>
          </a:p>
          <a:p>
            <a:r>
              <a:rPr lang="zh-CN" altLang="en-US" sz="1000" i="0" dirty="0">
                <a:effectLst/>
              </a:rPr>
              <a:t>你能做的事</a:t>
            </a:r>
            <a:r>
              <a:rPr lang="en-US" altLang="en-US" sz="1000" i="0" dirty="0">
                <a:effectLst/>
              </a:rPr>
              <a:t>⑧</a:t>
            </a:r>
            <a:r>
              <a:rPr lang="en-US" altLang="zh-CN" sz="1000" i="0" dirty="0">
                <a:effectLst/>
              </a:rPr>
              <a:t> </a:t>
            </a:r>
            <a:r>
              <a:rPr lang="zh-CN" altLang="en-US" sz="1000" i="0" dirty="0">
                <a:effectLst/>
              </a:rPr>
              <a:t>忘记限制，策划快乐的活动</a:t>
            </a:r>
            <a:endParaRPr lang="zh-CN" altLang="en-US" sz="1000" i="0" dirty="0">
              <a:effectLst/>
            </a:endParaRPr>
          </a:p>
          <a:p>
            <a:endParaRPr lang="en-US" altLang="zh-CN" sz="1000" i="0" dirty="0">
              <a:effectLst/>
            </a:endParaRPr>
          </a:p>
          <a:p>
            <a:r>
              <a:rPr lang="zh-CN" altLang="en-US" sz="1000" i="0" dirty="0">
                <a:effectLst/>
              </a:rPr>
              <a:t>在最后的时间里，没有什么是绝对不能做的</a:t>
            </a:r>
            <a:endParaRPr lang="zh-CN" altLang="en-US" sz="1000" i="0" dirty="0">
              <a:effectLst/>
            </a:endParaRPr>
          </a:p>
          <a:p>
            <a:r>
              <a:rPr lang="zh-CN" altLang="en-US" sz="1000" i="0" dirty="0">
                <a:effectLst/>
              </a:rPr>
              <a:t>前往</a:t>
            </a:r>
            <a:r>
              <a:rPr lang="en-US" altLang="zh-CN" sz="1000" i="0" dirty="0">
                <a:effectLst/>
              </a:rPr>
              <a:t>“</a:t>
            </a:r>
            <a:r>
              <a:rPr lang="zh-CN" altLang="en-US" sz="1000" i="0" dirty="0">
                <a:effectLst/>
              </a:rPr>
              <a:t>圣地</a:t>
            </a:r>
            <a:r>
              <a:rPr lang="en-US" altLang="zh-CN" sz="1000" i="0" dirty="0">
                <a:effectLst/>
              </a:rPr>
              <a:t>”</a:t>
            </a:r>
            <a:r>
              <a:rPr lang="zh-CN" altLang="en-US" sz="1000" i="0" dirty="0">
                <a:effectLst/>
              </a:rPr>
              <a:t>秋叶原</a:t>
            </a:r>
            <a:endParaRPr lang="zh-CN" altLang="en-US" sz="1000" i="0" dirty="0">
              <a:effectLst/>
            </a:endParaRPr>
          </a:p>
          <a:p>
            <a:r>
              <a:rPr lang="zh-CN" altLang="en-US" sz="1000" i="0" dirty="0">
                <a:effectLst/>
              </a:rPr>
              <a:t>去母亲回忆中的浅草</a:t>
            </a:r>
            <a:endParaRPr lang="zh-CN" altLang="en-US" sz="1000" i="0" dirty="0">
              <a:effectLst/>
            </a:endParaRPr>
          </a:p>
          <a:p>
            <a:r>
              <a:rPr lang="zh-CN" altLang="en-US" sz="1000" i="0" dirty="0">
                <a:effectLst/>
              </a:rPr>
              <a:t>在女儿的婚礼上走过红毯的父亲</a:t>
            </a:r>
            <a:endParaRPr lang="zh-CN" altLang="en-US" sz="1000" i="0" dirty="0">
              <a:effectLst/>
            </a:endParaRPr>
          </a:p>
          <a:p>
            <a:r>
              <a:rPr lang="zh-CN" altLang="en-US" sz="1000" i="0" dirty="0">
                <a:effectLst/>
              </a:rPr>
              <a:t>即使只是策划，也能带来快乐</a:t>
            </a:r>
            <a:endParaRPr lang="zh-CN" altLang="en-US" sz="1000" i="0" dirty="0">
              <a:effectLst/>
            </a:endParaRPr>
          </a:p>
          <a:p>
            <a:endParaRPr lang="en-US" altLang="zh-CN" sz="1000" i="0" dirty="0">
              <a:effectLst/>
            </a:endParaRPr>
          </a:p>
          <a:p>
            <a:r>
              <a:rPr lang="zh-CN" altLang="en-US" sz="1000" i="0" dirty="0">
                <a:effectLst/>
              </a:rPr>
              <a:t>你能做的事</a:t>
            </a:r>
            <a:r>
              <a:rPr lang="en-US" altLang="en-US" sz="1000" i="0" dirty="0">
                <a:effectLst/>
              </a:rPr>
              <a:t>⑨</a:t>
            </a:r>
            <a:r>
              <a:rPr lang="en-US" altLang="zh-CN" sz="1000" i="0" dirty="0">
                <a:effectLst/>
              </a:rPr>
              <a:t> </a:t>
            </a:r>
            <a:r>
              <a:rPr lang="zh-CN" altLang="en-US" sz="1000" i="0" dirty="0">
                <a:effectLst/>
              </a:rPr>
              <a:t>承接重要之人的心意</a:t>
            </a:r>
            <a:endParaRPr lang="zh-CN" altLang="en-US" sz="1000" i="0" dirty="0">
              <a:effectLst/>
            </a:endParaRPr>
          </a:p>
          <a:p>
            <a:endParaRPr lang="en-US" altLang="zh-CN" sz="1000" i="0" dirty="0">
              <a:effectLst/>
            </a:endParaRPr>
          </a:p>
          <a:p>
            <a:r>
              <a:rPr lang="zh-CN" altLang="en-US" sz="1000" i="0" dirty="0">
                <a:effectLst/>
              </a:rPr>
              <a:t>重要的人，想给你留下些什么呢？</a:t>
            </a:r>
            <a:endParaRPr lang="zh-CN" altLang="en-US" sz="1000" i="0" dirty="0">
              <a:effectLst/>
            </a:endParaRPr>
          </a:p>
          <a:p>
            <a:r>
              <a:rPr lang="zh-CN" altLang="en-US" sz="1000" i="0" dirty="0">
                <a:effectLst/>
              </a:rPr>
              <a:t>创造一个容易表达情感的环境</a:t>
            </a:r>
            <a:endParaRPr lang="zh-CN" altLang="en-US" sz="1000" i="0" dirty="0">
              <a:effectLst/>
            </a:endParaRPr>
          </a:p>
          <a:p>
            <a:r>
              <a:rPr lang="zh-CN" altLang="en-US" sz="1000" i="0" dirty="0">
                <a:effectLst/>
              </a:rPr>
              <a:t>对于不善言辞的人，给他安排一个角色</a:t>
            </a:r>
            <a:endParaRPr lang="zh-CN" altLang="en-US" sz="1000" i="0" dirty="0">
              <a:effectLst/>
            </a:endParaRPr>
          </a:p>
          <a:p>
            <a:r>
              <a:rPr lang="zh-CN" altLang="en-US" sz="1000" i="0" dirty="0">
                <a:effectLst/>
              </a:rPr>
              <a:t>不要剥夺重要之人的</a:t>
            </a:r>
            <a:r>
              <a:rPr lang="en-US" altLang="zh-CN" sz="1000" i="0" dirty="0">
                <a:effectLst/>
              </a:rPr>
              <a:t>“</a:t>
            </a:r>
            <a:r>
              <a:rPr lang="zh-CN" altLang="en-US" sz="1000" i="0" dirty="0">
                <a:effectLst/>
              </a:rPr>
              <a:t>角色</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你能做的事</a:t>
            </a:r>
            <a:r>
              <a:rPr lang="en-US" altLang="en-US" sz="1000" i="0" dirty="0">
                <a:effectLst/>
              </a:rPr>
              <a:t>⑩</a:t>
            </a:r>
            <a:r>
              <a:rPr lang="en-US" altLang="zh-CN" sz="1000" i="0" dirty="0">
                <a:effectLst/>
              </a:rPr>
              <a:t> </a:t>
            </a:r>
            <a:r>
              <a:rPr lang="zh-CN" altLang="en-US" sz="1000" i="0" dirty="0">
                <a:effectLst/>
              </a:rPr>
              <a:t>在最后的场景中，平静地送别</a:t>
            </a:r>
            <a:endParaRPr lang="zh-CN" altLang="en-US" sz="1000" i="0" dirty="0">
              <a:effectLst/>
            </a:endParaRPr>
          </a:p>
          <a:p>
            <a:endParaRPr lang="en-US" altLang="zh-CN" sz="1000" i="0" dirty="0">
              <a:effectLst/>
            </a:endParaRPr>
          </a:p>
          <a:p>
            <a:r>
              <a:rPr lang="zh-CN" altLang="en-US" sz="1000" i="0" dirty="0">
                <a:effectLst/>
              </a:rPr>
              <a:t>不要过度惊慌，守望最后时刻</a:t>
            </a:r>
            <a:endParaRPr lang="zh-CN" altLang="en-US" sz="1000" i="0" dirty="0">
              <a:effectLst/>
            </a:endParaRPr>
          </a:p>
          <a:p>
            <a:r>
              <a:rPr lang="zh-CN" altLang="en-US" sz="1000" i="0" dirty="0">
                <a:effectLst/>
              </a:rPr>
              <a:t>什么是</a:t>
            </a:r>
            <a:r>
              <a:rPr lang="en-US" altLang="zh-CN" sz="1000" i="0" dirty="0">
                <a:effectLst/>
              </a:rPr>
              <a:t>“</a:t>
            </a:r>
            <a:r>
              <a:rPr lang="zh-CN" altLang="en-US" sz="1000" i="0" dirty="0">
                <a:effectLst/>
              </a:rPr>
              <a:t>自然的死亡过程</a:t>
            </a:r>
            <a:r>
              <a:rPr lang="en-US" altLang="zh-CN" sz="1000" i="0" dirty="0">
                <a:effectLst/>
              </a:rPr>
              <a:t>”</a:t>
            </a:r>
            <a:r>
              <a:rPr lang="zh-CN" altLang="en-US" sz="1000" i="0" dirty="0">
                <a:effectLst/>
              </a:rPr>
              <a:t>？</a:t>
            </a:r>
            <a:endParaRPr lang="zh-CN" altLang="en-US" sz="1000" i="0" dirty="0">
              <a:effectLst/>
            </a:endParaRPr>
          </a:p>
          <a:p>
            <a:r>
              <a:rPr lang="zh-CN" altLang="en-US" sz="1000" i="0" dirty="0">
                <a:effectLst/>
              </a:rPr>
              <a:t>最后可以为对方做的事，以及不该做的事</a:t>
            </a:r>
            <a:endParaRPr lang="zh-CN" altLang="en-US" sz="1000" i="0" dirty="0">
              <a:effectLst/>
            </a:endParaRPr>
          </a:p>
          <a:p>
            <a:r>
              <a:rPr lang="en-US" altLang="en-US" sz="1000" i="0" dirty="0">
                <a:effectLst/>
              </a:rPr>
              <a:t>❖</a:t>
            </a:r>
            <a:r>
              <a:rPr lang="en-US" altLang="zh-CN" sz="1000" i="0" dirty="0">
                <a:effectLst/>
              </a:rPr>
              <a:t> </a:t>
            </a:r>
            <a:r>
              <a:rPr lang="zh-CN" altLang="en-US" sz="1000" i="0" dirty="0">
                <a:effectLst/>
              </a:rPr>
              <a:t>应该做的是</a:t>
            </a:r>
            <a:r>
              <a:rPr lang="en-US" altLang="zh-CN" sz="1000" i="0" dirty="0">
                <a:effectLst/>
              </a:rPr>
              <a:t>“</a:t>
            </a:r>
            <a:r>
              <a:rPr lang="zh-CN" altLang="en-US" sz="1000" i="0" dirty="0">
                <a:effectLst/>
              </a:rPr>
              <a:t>缓解疼痛与呼吸困难</a:t>
            </a:r>
            <a:r>
              <a:rPr lang="en-US" altLang="zh-CN" sz="1000" i="0" dirty="0">
                <a:effectLst/>
              </a:rPr>
              <a:t>”</a:t>
            </a:r>
            <a:endParaRPr lang="en-US" altLang="zh-CN" sz="1000" i="0" dirty="0">
              <a:effectLst/>
            </a:endParaRPr>
          </a:p>
          <a:p>
            <a:r>
              <a:rPr lang="en-US" altLang="en-US" sz="1000" i="0" dirty="0">
                <a:effectLst/>
              </a:rPr>
              <a:t>❖</a:t>
            </a:r>
            <a:r>
              <a:rPr lang="en-US" altLang="zh-CN" sz="1000" i="0" dirty="0">
                <a:effectLst/>
              </a:rPr>
              <a:t> </a:t>
            </a:r>
            <a:r>
              <a:rPr lang="zh-CN" altLang="en-US" sz="1000" i="0" dirty="0">
                <a:effectLst/>
              </a:rPr>
              <a:t>不宜做的是</a:t>
            </a:r>
            <a:r>
              <a:rPr lang="en-US" altLang="zh-CN" sz="1000" i="0" dirty="0">
                <a:effectLst/>
              </a:rPr>
              <a:t>“</a:t>
            </a:r>
            <a:r>
              <a:rPr lang="zh-CN" altLang="en-US" sz="1000" i="0" dirty="0">
                <a:effectLst/>
              </a:rPr>
              <a:t>过度补充营养或频繁输液</a:t>
            </a:r>
            <a:r>
              <a:rPr lang="en-US" altLang="zh-CN" sz="1000" i="0" dirty="0">
                <a:effectLst/>
              </a:rPr>
              <a:t>”</a:t>
            </a:r>
            <a:endParaRPr lang="en-US" altLang="zh-CN" sz="1000" i="0" dirty="0">
              <a:effectLst/>
            </a:endParaRPr>
          </a:p>
          <a:p>
            <a:r>
              <a:rPr lang="zh-CN" altLang="en-US" sz="1000" i="0" dirty="0">
                <a:effectLst/>
              </a:rPr>
              <a:t>重要的人希望怎样的结局？</a:t>
            </a:r>
            <a:endParaRPr lang="zh-CN" altLang="en-US" sz="1000" i="0" dirty="0">
              <a:effectLst/>
            </a:endParaRPr>
          </a:p>
          <a:p>
            <a:r>
              <a:rPr lang="zh-CN" altLang="en-US" sz="1000" i="0" dirty="0">
                <a:effectLst/>
              </a:rPr>
              <a:t>如果无法确认意愿，就想想</a:t>
            </a:r>
            <a:r>
              <a:rPr lang="en-US" altLang="zh-CN" sz="1000" i="0" dirty="0">
                <a:effectLst/>
              </a:rPr>
              <a:t>“</a:t>
            </a:r>
            <a:r>
              <a:rPr lang="zh-CN" altLang="en-US" sz="1000" i="0" dirty="0">
                <a:effectLst/>
              </a:rPr>
              <a:t>那个人会怎么做</a:t>
            </a:r>
            <a:r>
              <a:rPr lang="en-US" altLang="zh-CN" sz="1000" i="0" dirty="0">
                <a:effectLst/>
              </a:rPr>
              <a:t>”</a:t>
            </a:r>
            <a:endParaRPr lang="en-US" altLang="zh-CN" sz="1000" i="0" dirty="0">
              <a:effectLst/>
            </a:endParaRPr>
          </a:p>
          <a:p>
            <a:r>
              <a:rPr lang="zh-CN" altLang="en-US" sz="1000" i="0" dirty="0">
                <a:effectLst/>
              </a:rPr>
              <a:t>人会在想离去的时候离去</a:t>
            </a:r>
            <a:endParaRPr lang="zh-CN" altLang="en-US" sz="1000" i="0" dirty="0">
              <a:effectLst/>
            </a:endParaRPr>
          </a:p>
          <a:p>
            <a:r>
              <a:rPr lang="zh-CN" altLang="en-US" sz="1000" i="0" dirty="0">
                <a:effectLst/>
              </a:rPr>
              <a:t>轻轻目送那渐行渐远的背影</a:t>
            </a:r>
            <a:endParaRPr lang="zh-CN" altLang="en-US" sz="1000" i="0" dirty="0">
              <a:effectLst/>
            </a:endParaRPr>
          </a:p>
          <a:p>
            <a:r>
              <a:rPr lang="zh-CN" altLang="en-US" sz="1000" i="0" dirty="0">
                <a:effectLst/>
              </a:rPr>
              <a:t>让你与重要之人之间，</a:t>
            </a:r>
            <a:r>
              <a:rPr lang="en-US" altLang="zh-CN" sz="1000" i="0" dirty="0">
                <a:effectLst/>
              </a:rPr>
              <a:t>“</a:t>
            </a:r>
            <a:r>
              <a:rPr lang="zh-CN" altLang="en-US" sz="1000" i="0" dirty="0">
                <a:effectLst/>
              </a:rPr>
              <a:t>最后的故事</a:t>
            </a:r>
            <a:r>
              <a:rPr lang="en-US" altLang="zh-CN" sz="1000" i="0" dirty="0">
                <a:effectLst/>
              </a:rPr>
              <a:t>”</a:t>
            </a:r>
            <a:r>
              <a:rPr lang="zh-CN" altLang="en-US" sz="1000" i="0" dirty="0">
                <a:effectLst/>
              </a:rPr>
              <a:t>缓缓展开</a:t>
            </a:r>
            <a:endParaRPr lang="zh-CN" altLang="en-US" sz="1000" i="0" dirty="0">
              <a:effectLst/>
            </a:endParaRPr>
          </a:p>
          <a:p>
            <a:endParaRPr lang="en-US" altLang="zh-CN" sz="1000" i="0" dirty="0">
              <a:effectLst/>
            </a:endParaRPr>
          </a:p>
          <a:p>
            <a:r>
              <a:rPr lang="zh-CN" altLang="en-US" sz="1000" i="0" dirty="0">
                <a:effectLst/>
              </a:rPr>
              <a:t>后记</a:t>
            </a:r>
            <a:endParaRPr lang="zh-CN" altLang="en-US" sz="1000" i="0" dirty="0">
              <a:effectLst/>
            </a:endParaRPr>
          </a:p>
        </p:txBody>
      </p:sp>
      <p:sp>
        <p:nvSpPr>
          <p:cNvPr id="5" name="角丸四角形 7"/>
          <p:cNvSpPr/>
          <p:nvPr/>
        </p:nvSpPr>
        <p:spPr>
          <a:xfrm>
            <a:off x="5752419" y="11770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658360" cy="1692910"/>
          </a:xfrm>
          <a:prstGeom prst="rect">
            <a:avLst/>
          </a:prstGeom>
          <a:noFill/>
        </p:spPr>
        <p:txBody>
          <a:bodyPr wrap="square" rtlCol="0">
            <a:no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顧客</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で</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9</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上</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げる</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「沼</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るファン</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のつくり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978-4-7612-7877-9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清水群</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280p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352550"/>
            <a:ext cx="682117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建立在</a:t>
            </a:r>
            <a:r>
              <a:rPr lang="en-US" altLang="zh-CN" sz="1100" i="0" dirty="0">
                <a:effectLst/>
              </a:rPr>
              <a:t>“</a:t>
            </a:r>
            <a:r>
              <a:rPr lang="zh-CN" altLang="en-US" sz="1100" i="0" dirty="0">
                <a:effectLst/>
              </a:rPr>
              <a:t>粉丝化</a:t>
            </a:r>
            <a:r>
              <a:rPr lang="en-US" altLang="zh-CN" sz="1100" i="0" dirty="0">
                <a:effectLst/>
              </a:rPr>
              <a:t>”</a:t>
            </a:r>
            <a:r>
              <a:rPr lang="zh-CN" altLang="en-US" sz="1100" i="0" dirty="0">
                <a:effectLst/>
              </a:rPr>
              <a:t>之上的</a:t>
            </a:r>
            <a:r>
              <a:rPr lang="en-US" altLang="zh-CN" sz="1100" i="0" dirty="0">
                <a:effectLst/>
              </a:rPr>
              <a:t>“</a:t>
            </a:r>
            <a:r>
              <a:rPr lang="zh-CN" altLang="en-US" sz="1100" i="0" dirty="0">
                <a:effectLst/>
              </a:rPr>
              <a:t>沉迷区</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在即将到来的</a:t>
            </a:r>
            <a:r>
              <a:rPr lang="en-US" altLang="zh-CN" sz="1100" i="0" dirty="0">
                <a:effectLst/>
              </a:rPr>
              <a:t>“1:9</a:t>
            </a:r>
            <a:r>
              <a:rPr lang="zh-CN" altLang="en-US" sz="1100" i="0" dirty="0">
                <a:effectLst/>
              </a:rPr>
              <a:t>时代</a:t>
            </a:r>
            <a:r>
              <a:rPr lang="en-US" altLang="zh-CN" sz="1100" i="0" dirty="0">
                <a:effectLst/>
              </a:rPr>
              <a:t>”</a:t>
            </a:r>
            <a:r>
              <a:rPr lang="zh-CN" altLang="en-US" sz="1100" i="0" dirty="0">
                <a:effectLst/>
              </a:rPr>
              <a:t>中，</a:t>
            </a:r>
            <a:r>
              <a:rPr lang="en-US" altLang="zh-CN" sz="1100" i="0" dirty="0">
                <a:effectLst/>
              </a:rPr>
              <a:t>“</a:t>
            </a:r>
            <a:r>
              <a:rPr lang="zh-CN" altLang="en-US" sz="1100" i="0" dirty="0">
                <a:effectLst/>
              </a:rPr>
              <a:t>沉迷型粉丝</a:t>
            </a:r>
            <a:r>
              <a:rPr lang="en-US" altLang="zh-CN" sz="1100" i="0" dirty="0">
                <a:effectLst/>
              </a:rPr>
              <a:t>”</a:t>
            </a:r>
            <a:r>
              <a:rPr lang="zh-CN" altLang="en-US" sz="1100" i="0" dirty="0">
                <a:effectLst/>
              </a:rPr>
              <a:t>的存在至关重要。</a:t>
            </a:r>
            <a:endParaRPr lang="zh-CN" altLang="en-US" sz="1100" i="0" dirty="0">
              <a:effectLst/>
            </a:endParaRPr>
          </a:p>
          <a:p>
            <a:endParaRPr lang="en-US" altLang="zh-CN" sz="1100" i="0" dirty="0">
              <a:effectLst/>
            </a:endParaRPr>
          </a:p>
          <a:p>
            <a:r>
              <a:rPr lang="zh-CN" altLang="en-US" sz="1100" i="0" dirty="0">
                <a:effectLst/>
              </a:rPr>
              <a:t>但在此之前，有一点必须先明确：</a:t>
            </a:r>
            <a:endParaRPr lang="zh-CN" altLang="en-US" sz="1100" i="0" dirty="0">
              <a:effectLst/>
            </a:endParaRPr>
          </a:p>
          <a:p>
            <a:endParaRPr lang="en-US" altLang="zh-CN" sz="1100" i="0" dirty="0">
              <a:effectLst/>
            </a:endParaRPr>
          </a:p>
          <a:p>
            <a:r>
              <a:rPr lang="zh-CN" altLang="en-US" sz="1100" i="0" dirty="0">
                <a:effectLst/>
              </a:rPr>
              <a:t>顾客并不会突然之间就变成</a:t>
            </a:r>
            <a:r>
              <a:rPr lang="en-US" altLang="zh-CN" sz="1100" i="0" dirty="0">
                <a:effectLst/>
              </a:rPr>
              <a:t>“</a:t>
            </a:r>
            <a:r>
              <a:rPr lang="zh-CN" altLang="en-US" sz="1100" i="0" dirty="0">
                <a:effectLst/>
              </a:rPr>
              <a:t>沉迷型粉丝</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在成为</a:t>
            </a:r>
            <a:r>
              <a:rPr lang="en-US" altLang="zh-CN" sz="1100" i="0" dirty="0">
                <a:effectLst/>
              </a:rPr>
              <a:t>“</a:t>
            </a:r>
            <a:r>
              <a:rPr lang="zh-CN" altLang="en-US" sz="1100" i="0" dirty="0">
                <a:effectLst/>
              </a:rPr>
              <a:t>深度沉迷</a:t>
            </a:r>
            <a:r>
              <a:rPr lang="en-US" altLang="zh-CN" sz="1100" i="0" dirty="0">
                <a:effectLst/>
              </a:rPr>
              <a:t>”</a:t>
            </a:r>
            <a:r>
              <a:rPr lang="zh-CN" altLang="en-US" sz="1100" i="0" dirty="0">
                <a:effectLst/>
              </a:rPr>
              <a:t>之前，顾客一定会经历阶段性的变化：</a:t>
            </a:r>
            <a:endParaRPr lang="zh-CN" altLang="en-US" sz="1100" i="0" dirty="0">
              <a:effectLst/>
            </a:endParaRPr>
          </a:p>
          <a:p>
            <a:endParaRPr lang="en-US" altLang="zh-CN" sz="1100" i="0" dirty="0">
              <a:effectLst/>
            </a:endParaRPr>
          </a:p>
          <a:p>
            <a:r>
              <a:rPr lang="zh-CN" altLang="en-US" sz="1100" i="0" dirty="0">
                <a:effectLst/>
              </a:rPr>
              <a:t>先是产生好感，接着建立信任，最后才形成强烈依恋。</a:t>
            </a:r>
            <a:endParaRPr lang="zh-CN" altLang="en-US" sz="1100" i="0" dirty="0">
              <a:effectLst/>
            </a:endParaRPr>
          </a:p>
          <a:p>
            <a:endParaRPr lang="en-US" altLang="zh-CN" sz="1100" i="0" dirty="0">
              <a:effectLst/>
            </a:endParaRPr>
          </a:p>
          <a:p>
            <a:r>
              <a:rPr lang="zh-CN" altLang="en-US" sz="1100" i="0" dirty="0">
                <a:effectLst/>
              </a:rPr>
              <a:t>为了与</a:t>
            </a:r>
            <a:r>
              <a:rPr lang="en-US" altLang="zh-CN" sz="1100" i="0" dirty="0">
                <a:effectLst/>
              </a:rPr>
              <a:t>“</a:t>
            </a:r>
            <a:r>
              <a:rPr lang="zh-CN" altLang="en-US" sz="1100" i="0" dirty="0">
                <a:effectLst/>
              </a:rPr>
              <a:t>沉迷型粉丝</a:t>
            </a:r>
            <a:r>
              <a:rPr lang="en-US" altLang="zh-CN" sz="1100" i="0" dirty="0">
                <a:effectLst/>
              </a:rPr>
              <a:t>”</a:t>
            </a:r>
            <a:r>
              <a:rPr lang="zh-CN" altLang="en-US" sz="1100" i="0" dirty="0">
                <a:effectLst/>
              </a:rPr>
              <a:t>区分开来，本书将一般意义上的粉丝称为</a:t>
            </a:r>
            <a:r>
              <a:rPr lang="en-US" altLang="zh-CN" sz="1100" i="0" dirty="0">
                <a:effectLst/>
              </a:rPr>
              <a:t>“</a:t>
            </a:r>
            <a:r>
              <a:rPr lang="zh-CN" altLang="en-US" sz="1100" i="0" dirty="0">
                <a:effectLst/>
              </a:rPr>
              <a:t>普通粉丝</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那些会轻易离开的粉丝，其实都只是</a:t>
            </a:r>
            <a:r>
              <a:rPr lang="en-US" altLang="zh-CN" sz="1100" i="0" dirty="0">
                <a:effectLst/>
              </a:rPr>
              <a:t>“</a:t>
            </a:r>
            <a:r>
              <a:rPr lang="zh-CN" altLang="en-US" sz="1100" i="0" dirty="0">
                <a:effectLst/>
              </a:rPr>
              <a:t>普通粉丝</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因此，企业首先要做的，是先让顾客成为</a:t>
            </a:r>
            <a:r>
              <a:rPr lang="en-US" altLang="zh-CN" sz="1100" i="0" dirty="0">
                <a:effectLst/>
              </a:rPr>
              <a:t>“</a:t>
            </a:r>
            <a:r>
              <a:rPr lang="zh-CN" altLang="en-US" sz="1100" i="0" dirty="0">
                <a:effectLst/>
              </a:rPr>
              <a:t>普通粉丝</a:t>
            </a:r>
            <a:r>
              <a:rPr lang="en-US" altLang="zh-CN" sz="1100" i="0" dirty="0">
                <a:effectLst/>
              </a:rPr>
              <a:t>”</a:t>
            </a:r>
            <a:r>
              <a:rPr lang="zh-CN" altLang="en-US" sz="1100" i="0" dirty="0">
                <a:effectLst/>
              </a:rPr>
              <a:t>，再逐渐把他们引导进入</a:t>
            </a:r>
            <a:r>
              <a:rPr lang="en-US" altLang="zh-CN" sz="1100" i="0" dirty="0">
                <a:effectLst/>
              </a:rPr>
              <a:t>“</a:t>
            </a:r>
            <a:r>
              <a:rPr lang="zh-CN" altLang="en-US" sz="1100" i="0" dirty="0">
                <a:effectLst/>
              </a:rPr>
              <a:t>沉迷层</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关于</a:t>
            </a:r>
            <a:r>
              <a:rPr lang="en-US" altLang="zh-CN" sz="1100" i="0" dirty="0">
                <a:effectLst/>
              </a:rPr>
              <a:t>“</a:t>
            </a:r>
            <a:r>
              <a:rPr lang="zh-CN" altLang="en-US" sz="1100" i="0" dirty="0">
                <a:effectLst/>
              </a:rPr>
              <a:t>如何培养普通粉丝</a:t>
            </a:r>
            <a:r>
              <a:rPr lang="en-US" altLang="zh-CN" sz="1100" i="0" dirty="0">
                <a:effectLst/>
              </a:rPr>
              <a:t>”</a:t>
            </a:r>
            <a:r>
              <a:rPr lang="zh-CN" altLang="en-US" sz="1100" i="0" dirty="0">
                <a:effectLst/>
              </a:rPr>
              <a:t>，市场上已经有大量讨论，因此本书不会展开太多，而只会简要说明成为</a:t>
            </a:r>
            <a:r>
              <a:rPr lang="en-US" altLang="zh-CN" sz="1100" i="0" dirty="0">
                <a:effectLst/>
              </a:rPr>
              <a:t>“</a:t>
            </a:r>
            <a:r>
              <a:rPr lang="zh-CN" altLang="en-US" sz="1100" i="0" dirty="0">
                <a:effectLst/>
              </a:rPr>
              <a:t>沉迷型粉丝</a:t>
            </a:r>
            <a:r>
              <a:rPr lang="en-US" altLang="zh-CN" sz="1100" i="0" dirty="0">
                <a:effectLst/>
              </a:rPr>
              <a:t>”</a:t>
            </a:r>
            <a:r>
              <a:rPr lang="zh-CN" altLang="en-US" sz="1100" i="0" dirty="0">
                <a:effectLst/>
              </a:rPr>
              <a:t>之前必须具备的基础。</a:t>
            </a:r>
            <a:endParaRPr lang="zh-CN" altLang="en-US" sz="1100" i="0" dirty="0">
              <a:effectLst/>
            </a:endParaRPr>
          </a:p>
          <a:p>
            <a:endParaRPr lang="en-US" altLang="zh-CN" sz="1100" i="0" dirty="0">
              <a:effectLst/>
            </a:endParaRPr>
          </a:p>
          <a:p>
            <a:r>
              <a:rPr lang="zh-CN" altLang="en-US" sz="1100" i="0" dirty="0">
                <a:effectLst/>
              </a:rPr>
              <a:t>要把普通顾客提升为</a:t>
            </a:r>
            <a:r>
              <a:rPr lang="en-US" altLang="zh-CN" sz="1100" i="0" dirty="0">
                <a:effectLst/>
              </a:rPr>
              <a:t>“</a:t>
            </a:r>
            <a:r>
              <a:rPr lang="zh-CN" altLang="en-US" sz="1100" i="0" dirty="0">
                <a:effectLst/>
              </a:rPr>
              <a:t>普通粉丝</a:t>
            </a:r>
            <a:r>
              <a:rPr lang="en-US" altLang="zh-CN" sz="1100" i="0" dirty="0">
                <a:effectLst/>
              </a:rPr>
              <a:t>”</a:t>
            </a:r>
            <a:r>
              <a:rPr lang="zh-CN" altLang="en-US" sz="1100" i="0" dirty="0">
                <a:effectLst/>
              </a:rPr>
              <a:t>，至少必须做好以下三件事：</a:t>
            </a:r>
            <a:endParaRPr lang="zh-CN" altLang="en-US" sz="1100" i="0" dirty="0">
              <a:effectLst/>
            </a:endParaRPr>
          </a:p>
          <a:p>
            <a:endParaRPr lang="en-US" altLang="zh-CN" sz="1100" i="0" dirty="0">
              <a:effectLst/>
            </a:endParaRPr>
          </a:p>
          <a:p>
            <a:r>
              <a:rPr lang="en-US" altLang="en-US" sz="1100" i="0" dirty="0">
                <a:effectLst/>
              </a:rPr>
              <a:t>①</a:t>
            </a:r>
            <a:r>
              <a:rPr lang="en-US" altLang="zh-CN" sz="1100" i="0" dirty="0">
                <a:effectLst/>
              </a:rPr>
              <a:t> </a:t>
            </a:r>
            <a:r>
              <a:rPr lang="zh-CN" altLang="en-US" sz="1100" i="0" dirty="0">
                <a:effectLst/>
              </a:rPr>
              <a:t>打磨商品与服务</a:t>
            </a:r>
            <a:endParaRPr lang="zh-CN" altLang="en-US" sz="1100" i="0" dirty="0">
              <a:effectLst/>
            </a:endParaRPr>
          </a:p>
          <a:p>
            <a:endParaRPr lang="en-US" altLang="zh-CN" sz="1100" i="0" dirty="0">
              <a:effectLst/>
            </a:endParaRPr>
          </a:p>
          <a:p>
            <a:r>
              <a:rPr lang="zh-CN" altLang="en-US" sz="1100" i="0" dirty="0">
                <a:effectLst/>
              </a:rPr>
              <a:t>这虽然是最基本的事，但却极其重要。</a:t>
            </a:r>
            <a:endParaRPr lang="zh-CN" altLang="en-US" sz="1100" i="0" dirty="0">
              <a:effectLst/>
            </a:endParaRPr>
          </a:p>
          <a:p>
            <a:endParaRPr lang="en-US" altLang="zh-CN" sz="1100" i="0" dirty="0">
              <a:effectLst/>
            </a:endParaRPr>
          </a:p>
          <a:p>
            <a:r>
              <a:rPr lang="zh-CN" altLang="en-US" sz="1100" i="0" dirty="0">
                <a:effectLst/>
              </a:rPr>
              <a:t>例如餐饮店，首先必须保证料理本身的味道不会辜负顾客期待。</a:t>
            </a:r>
            <a:endParaRPr lang="zh-CN" altLang="en-US" sz="1100" i="0" dirty="0">
              <a:effectLst/>
            </a:endParaRPr>
          </a:p>
          <a:p>
            <a:endParaRPr lang="en-US" altLang="zh-CN" sz="1100" i="0" dirty="0">
              <a:effectLst/>
            </a:endParaRPr>
          </a:p>
          <a:p>
            <a:r>
              <a:rPr lang="zh-CN" altLang="en-US" sz="1100" i="0" dirty="0">
                <a:effectLst/>
              </a:rPr>
              <a:t>如果核心价值不足，无论服务多么贴心、环境多么舒适、卫生多么优秀，都无法形成持续回访。</a:t>
            </a:r>
            <a:endParaRPr lang="zh-CN" altLang="en-US" sz="1100" i="0" dirty="0">
              <a:effectLst/>
            </a:endParaRPr>
          </a:p>
          <a:p>
            <a:endParaRPr lang="en-US" altLang="zh-CN" sz="1100" i="0" dirty="0">
              <a:effectLst/>
            </a:endParaRPr>
          </a:p>
          <a:p>
            <a:r>
              <a:rPr lang="en-US" altLang="en-US" sz="1100" i="0" dirty="0">
                <a:effectLst/>
              </a:rPr>
              <a:t>②</a:t>
            </a:r>
            <a:r>
              <a:rPr lang="en-US" altLang="zh-CN" sz="1100" i="0" dirty="0">
                <a:effectLst/>
              </a:rPr>
              <a:t> </a:t>
            </a:r>
            <a:r>
              <a:rPr lang="zh-CN" altLang="en-US" sz="1100" i="0" dirty="0">
                <a:effectLst/>
              </a:rPr>
              <a:t>提高接触频率</a:t>
            </a:r>
            <a:endParaRPr lang="zh-CN" altLang="en-US" sz="1100" i="0" dirty="0">
              <a:effectLst/>
            </a:endParaRPr>
          </a:p>
          <a:p>
            <a:endParaRPr lang="en-US" altLang="zh-CN" sz="1100" i="0" dirty="0">
              <a:effectLst/>
            </a:endParaRPr>
          </a:p>
          <a:p>
            <a:r>
              <a:rPr lang="zh-CN" altLang="en-US" sz="1100" i="0" dirty="0">
                <a:effectLst/>
              </a:rPr>
              <a:t>这里运用了</a:t>
            </a:r>
            <a:r>
              <a:rPr lang="en-US" altLang="zh-CN" sz="1100" i="0" dirty="0">
                <a:effectLst/>
              </a:rPr>
              <a:t>“</a:t>
            </a:r>
            <a:r>
              <a:rPr lang="zh-CN" altLang="en-US" sz="1100" i="0" dirty="0">
                <a:effectLst/>
              </a:rPr>
              <a:t>曝光效应（扎荣茨效应）</a:t>
            </a:r>
            <a:r>
              <a:rPr lang="en-US" altLang="zh-CN" sz="1100" i="0" dirty="0">
                <a:effectLst/>
              </a:rPr>
              <a:t>”——</a:t>
            </a:r>
            <a:r>
              <a:rPr lang="zh-CN" altLang="en-US" sz="1100" i="0" dirty="0">
                <a:effectLst/>
              </a:rPr>
              <a:t>人会更容易喜欢频繁接触的事物。</a:t>
            </a:r>
            <a:endParaRPr lang="zh-CN" altLang="en-US" sz="1100" i="0" dirty="0">
              <a:effectLst/>
            </a:endParaRPr>
          </a:p>
          <a:p>
            <a:endParaRPr lang="en-US" altLang="zh-CN" sz="1100" i="0" dirty="0">
              <a:effectLst/>
            </a:endParaRPr>
          </a:p>
          <a:p>
            <a:r>
              <a:rPr lang="zh-CN" altLang="en-US" sz="1100" i="0" dirty="0">
                <a:effectLst/>
              </a:rPr>
              <a:t>因此，企业需要通过邮件、社交媒体、</a:t>
            </a:r>
            <a:r>
              <a:rPr lang="en-US" altLang="zh-CN" sz="1100" i="0" dirty="0">
                <a:effectLst/>
              </a:rPr>
              <a:t>DM</a:t>
            </a:r>
            <a:r>
              <a:rPr lang="zh-CN" altLang="en-US" sz="1100" i="0" dirty="0">
                <a:effectLst/>
              </a:rPr>
              <a:t>、活动等各种方式，持续增加顾客接触品牌的机会。</a:t>
            </a:r>
            <a:endParaRPr lang="zh-CN" altLang="en-US" sz="1100" i="0" dirty="0">
              <a:effectLst/>
            </a:endParaRPr>
          </a:p>
          <a:p>
            <a:endParaRPr lang="en-US" altLang="zh-CN" sz="1100" i="0" dirty="0">
              <a:effectLst/>
            </a:endParaRPr>
          </a:p>
          <a:p>
            <a:r>
              <a:rPr lang="zh-CN" altLang="en-US" sz="1100" i="0" dirty="0">
                <a:effectLst/>
              </a:rPr>
              <a:t>很多企业经营不善而倒闭，并不是因为产品太差，而是因为顾客逐渐忘记了它的存在。</a:t>
            </a:r>
            <a:endParaRPr lang="zh-CN" altLang="en-US" sz="1100" i="0" dirty="0">
              <a:effectLst/>
            </a:endParaRPr>
          </a:p>
          <a:p>
            <a:endParaRPr lang="en-US" altLang="zh-CN" sz="1100" i="0" dirty="0">
              <a:effectLst/>
            </a:endParaRPr>
          </a:p>
          <a:p>
            <a:r>
              <a:rPr lang="en-US" altLang="en-US" sz="1100" i="0" dirty="0">
                <a:effectLst/>
              </a:rPr>
              <a:t>③</a:t>
            </a:r>
            <a:r>
              <a:rPr lang="en-US" altLang="zh-CN" sz="1100" i="0" dirty="0">
                <a:effectLst/>
              </a:rPr>
              <a:t> </a:t>
            </a:r>
            <a:r>
              <a:rPr lang="zh-CN" altLang="en-US" sz="1100" i="0" dirty="0">
                <a:effectLst/>
              </a:rPr>
              <a:t>明确故事性</a:t>
            </a:r>
            <a:endParaRPr lang="zh-CN" altLang="en-US" sz="1100" i="0" dirty="0">
              <a:effectLst/>
            </a:endParaRPr>
          </a:p>
          <a:p>
            <a:endParaRPr lang="en-US" altLang="zh-CN" sz="1100" i="0" dirty="0">
              <a:effectLst/>
            </a:endParaRPr>
          </a:p>
          <a:p>
            <a:r>
              <a:rPr lang="zh-CN" altLang="en-US" sz="1100" i="0" dirty="0">
                <a:effectLst/>
              </a:rPr>
              <a:t>通过理念、创业故事、创作者思想等</a:t>
            </a:r>
            <a:r>
              <a:rPr lang="en-US" altLang="zh-CN" sz="1100" i="0" dirty="0">
                <a:effectLst/>
              </a:rPr>
              <a:t>“</a:t>
            </a:r>
            <a:r>
              <a:rPr lang="zh-CN" altLang="en-US" sz="1100" i="0" dirty="0">
                <a:effectLst/>
              </a:rPr>
              <a:t>商品背后的故事</a:t>
            </a:r>
            <a:r>
              <a:rPr lang="en-US" altLang="zh-CN" sz="1100" i="0" dirty="0">
                <a:effectLst/>
              </a:rPr>
              <a:t>”</a:t>
            </a:r>
            <a:r>
              <a:rPr lang="zh-CN" altLang="en-US" sz="1100" i="0" dirty="0">
                <a:effectLst/>
              </a:rPr>
              <a:t>吸引顾客。</a:t>
            </a:r>
            <a:endParaRPr lang="zh-CN" altLang="en-US" sz="1100" i="0" dirty="0">
              <a:effectLst/>
            </a:endParaRPr>
          </a:p>
          <a:p>
            <a:endParaRPr lang="en-US" altLang="zh-CN" sz="1100" i="0" dirty="0">
              <a:effectLst/>
            </a:endParaRPr>
          </a:p>
          <a:p>
            <a:r>
              <a:rPr lang="zh-CN" altLang="en-US" sz="1100" i="0" dirty="0">
                <a:effectLst/>
              </a:rPr>
              <a:t>本书并不是在教人</a:t>
            </a:r>
            <a:r>
              <a:rPr lang="en-US" altLang="zh-CN" sz="1100" i="0" dirty="0">
                <a:effectLst/>
              </a:rPr>
              <a:t>“</a:t>
            </a:r>
            <a:r>
              <a:rPr lang="zh-CN" altLang="en-US" sz="1100" i="0" dirty="0">
                <a:effectLst/>
              </a:rPr>
              <a:t>即使商品平庸，也能让顾客沉迷</a:t>
            </a:r>
            <a:r>
              <a:rPr lang="en-US" altLang="zh-CN" sz="1100" i="0" dirty="0">
                <a:effectLst/>
              </a:rPr>
              <a:t>”</a:t>
            </a:r>
            <a:r>
              <a:rPr lang="zh-CN" altLang="en-US" sz="1100" i="0" dirty="0">
                <a:effectLst/>
              </a:rPr>
              <a:t>的方法。</a:t>
            </a:r>
            <a:endParaRPr lang="zh-CN" altLang="en-US" sz="1100" i="0" dirty="0">
              <a:effectLst/>
            </a:endParaRPr>
          </a:p>
          <a:p>
            <a:endParaRPr lang="en-US" altLang="zh-CN" sz="1100" i="0" dirty="0">
              <a:effectLst/>
            </a:endParaRPr>
          </a:p>
          <a:p>
            <a:r>
              <a:rPr lang="zh-CN" altLang="en-US" sz="1100" i="0" dirty="0">
                <a:effectLst/>
              </a:rPr>
              <a:t>因为这种方法根本不存在。</a:t>
            </a:r>
            <a:endParaRPr lang="zh-CN" altLang="en-US" sz="1100" i="0" dirty="0">
              <a:effectLst/>
            </a:endParaRPr>
          </a:p>
          <a:p>
            <a:endParaRPr lang="en-US" altLang="zh-CN" sz="1100" i="0" dirty="0">
              <a:effectLst/>
            </a:endParaRPr>
          </a:p>
          <a:p>
            <a:r>
              <a:rPr lang="zh-CN" altLang="en-US" sz="1100" i="0" dirty="0">
                <a:effectLst/>
              </a:rPr>
              <a:t>正如第三章将要讨论的那样，对商品与服务本身持续打磨，是商业最基础中的基础。</a:t>
            </a:r>
            <a:endParaRPr lang="zh-CN" altLang="en-US" sz="1100" i="0" dirty="0">
              <a:effectLst/>
            </a:endParaRPr>
          </a:p>
          <a:p>
            <a:endParaRPr lang="en-US" altLang="zh-CN" sz="1100" i="0" dirty="0">
              <a:effectLst/>
            </a:endParaRPr>
          </a:p>
          <a:p>
            <a:r>
              <a:rPr lang="zh-CN" altLang="en-US" sz="1100" i="0" dirty="0">
                <a:effectLst/>
              </a:rPr>
              <a:t>在此基础上，再通过提高接触频率与明确传递品牌故事，才能构成培养</a:t>
            </a:r>
            <a:r>
              <a:rPr lang="en-US" altLang="zh-CN" sz="1100" i="0" dirty="0">
                <a:effectLst/>
              </a:rPr>
              <a:t>“</a:t>
            </a:r>
            <a:r>
              <a:rPr lang="zh-CN" altLang="en-US" sz="1100" i="0" dirty="0">
                <a:effectLst/>
              </a:rPr>
              <a:t>沉迷型粉丝</a:t>
            </a:r>
            <a:r>
              <a:rPr lang="en-US" altLang="zh-CN" sz="1100" i="0" dirty="0">
                <a:effectLst/>
              </a:rPr>
              <a:t>”</a:t>
            </a:r>
            <a:r>
              <a:rPr lang="zh-CN" altLang="en-US" sz="1100" i="0" dirty="0">
                <a:effectLst/>
              </a:rPr>
              <a:t>的前提。</a:t>
            </a:r>
            <a:endParaRPr lang="zh-CN" altLang="en-US" sz="1100" i="0" dirty="0">
              <a:effectLst/>
            </a:endParaRPr>
          </a:p>
        </p:txBody>
      </p:sp>
      <p:pic>
        <p:nvPicPr>
          <p:cNvPr id="2" name="图片 1"/>
          <p:cNvPicPr>
            <a:picLocks noChangeAspect="1"/>
          </p:cNvPicPr>
          <p:nvPr/>
        </p:nvPicPr>
        <p:blipFill>
          <a:blip r:embed="rId1"/>
          <a:stretch>
            <a:fillRect/>
          </a:stretch>
        </p:blipFill>
        <p:spPr>
          <a:xfrm>
            <a:off x="251460" y="45720"/>
            <a:ext cx="847090" cy="1190625"/>
          </a:xfrm>
          <a:prstGeom prst="rect">
            <a:avLst/>
          </a:prstGeom>
        </p:spPr>
      </p:pic>
      <p:sp>
        <p:nvSpPr>
          <p:cNvPr id="5" name="角丸四角形 7"/>
          <p:cNvSpPr/>
          <p:nvPr/>
        </p:nvSpPr>
        <p:spPr>
          <a:xfrm>
            <a:off x="3962989" y="74508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910715" y="105410"/>
            <a:ext cx="303657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大切</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な</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人</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が</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亡</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くなる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前</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にあなたができる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１０</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のこと</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978-4-7612-7865-6</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安井佑</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192p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381760"/>
            <a:ext cx="6821170" cy="330771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endParaRPr lang="en-US" altLang="zh-CN" sz="1100" i="0" dirty="0">
              <a:effectLst/>
            </a:endParaRPr>
          </a:p>
          <a:p>
            <a:r>
              <a:rPr lang="zh-CN" altLang="en-US" sz="1100" i="0" dirty="0">
                <a:effectLst/>
              </a:rPr>
              <a:t>医疗法人</a:t>
            </a:r>
            <a:r>
              <a:rPr lang="en-US" altLang="zh-CN" sz="1100" i="0" dirty="0">
                <a:effectLst/>
              </a:rPr>
              <a:t>“</a:t>
            </a:r>
            <a:r>
              <a:rPr lang="zh-CN" altLang="en-US" sz="1100" i="0" dirty="0">
                <a:effectLst/>
              </a:rPr>
              <a:t>焔</a:t>
            </a:r>
            <a:r>
              <a:rPr lang="en-US" altLang="zh-CN" sz="1100" i="0" dirty="0">
                <a:effectLst/>
              </a:rPr>
              <a:t>”</a:t>
            </a:r>
            <a:r>
              <a:rPr lang="zh-CN" altLang="en-US" sz="1100" i="0" dirty="0">
                <a:effectLst/>
              </a:rPr>
              <a:t>理事长。高中时期因父亲去世而立志成为医生，</a:t>
            </a:r>
            <a:r>
              <a:rPr lang="en-US" altLang="zh-CN" sz="1100" i="0" dirty="0">
                <a:effectLst/>
              </a:rPr>
              <a:t>2005</a:t>
            </a:r>
            <a:r>
              <a:rPr lang="zh-CN" altLang="en-US" sz="1100" i="0" dirty="0">
                <a:effectLst/>
              </a:rPr>
              <a:t>年毕业于东京大学医学部。完成初期临床研修后，自</a:t>
            </a:r>
            <a:r>
              <a:rPr lang="en-US" altLang="zh-CN" sz="1100" i="0" dirty="0">
                <a:effectLst/>
              </a:rPr>
              <a:t>2007</a:t>
            </a:r>
            <a:r>
              <a:rPr lang="zh-CN" altLang="en-US" sz="1100" i="0" dirty="0">
                <a:effectLst/>
              </a:rPr>
              <a:t>年起加入特定非营利活动法人</a:t>
            </a:r>
            <a:r>
              <a:rPr lang="en-US" altLang="zh-CN" sz="1100" i="0" dirty="0">
                <a:effectLst/>
              </a:rPr>
              <a:t>“Japan Heart”</a:t>
            </a:r>
            <a:r>
              <a:rPr lang="zh-CN" altLang="en-US" sz="1100" i="0" dirty="0">
                <a:effectLst/>
              </a:rPr>
              <a:t>，在缅甸从事了约两年的国际医疗支援工作。之后历任东京都内大学医院等医疗机构，</a:t>
            </a:r>
            <a:r>
              <a:rPr lang="en-US" altLang="zh-CN" sz="1100" i="0" dirty="0">
                <a:effectLst/>
              </a:rPr>
              <a:t>2013</a:t>
            </a:r>
            <a:r>
              <a:rPr lang="zh-CN" altLang="en-US" sz="1100" i="0" dirty="0">
                <a:effectLst/>
              </a:rPr>
              <a:t>年</a:t>
            </a:r>
            <a:r>
              <a:rPr lang="en-US" altLang="zh-CN" sz="1100" i="0" dirty="0">
                <a:effectLst/>
              </a:rPr>
              <a:t>4</a:t>
            </a:r>
            <a:r>
              <a:rPr lang="zh-CN" altLang="en-US" sz="1100" i="0" dirty="0">
                <a:effectLst/>
              </a:rPr>
              <a:t>月创办</a:t>
            </a:r>
            <a:r>
              <a:rPr lang="en-US" altLang="zh-CN" sz="1100" i="0" dirty="0">
                <a:effectLst/>
              </a:rPr>
              <a:t>“Yamato</a:t>
            </a:r>
            <a:r>
              <a:rPr lang="zh-CN" altLang="en-US" sz="1100" i="0" dirty="0">
                <a:effectLst/>
              </a:rPr>
              <a:t>诊疗所</a:t>
            </a:r>
            <a:r>
              <a:rPr lang="en-US" altLang="zh-CN" sz="1100" i="0" dirty="0">
                <a:effectLst/>
              </a:rPr>
              <a:t>”</a:t>
            </a:r>
            <a:r>
              <a:rPr lang="zh-CN" altLang="en-US" sz="1100" i="0" dirty="0">
                <a:effectLst/>
              </a:rPr>
              <a:t>，并于</a:t>
            </a:r>
            <a:r>
              <a:rPr lang="en-US" altLang="zh-CN" sz="1100" i="0" dirty="0">
                <a:effectLst/>
              </a:rPr>
              <a:t>2021</a:t>
            </a:r>
            <a:r>
              <a:rPr lang="zh-CN" altLang="en-US" sz="1100" i="0" dirty="0">
                <a:effectLst/>
              </a:rPr>
              <a:t>年</a:t>
            </a:r>
            <a:r>
              <a:rPr lang="en-US" altLang="zh-CN" sz="1100" i="0" dirty="0">
                <a:effectLst/>
              </a:rPr>
              <a:t>4</a:t>
            </a:r>
            <a:r>
              <a:rPr lang="zh-CN" altLang="en-US" sz="1100" i="0" dirty="0">
                <a:effectLst/>
              </a:rPr>
              <a:t>月成立</a:t>
            </a:r>
            <a:r>
              <a:rPr lang="en-US" altLang="zh-CN" sz="1100" i="0" dirty="0">
                <a:effectLst/>
              </a:rPr>
              <a:t>“</a:t>
            </a:r>
            <a:r>
              <a:rPr lang="zh-CN" altLang="en-US" sz="1100" i="0" dirty="0">
                <a:effectLst/>
              </a:rPr>
              <a:t>回家吧。医院</a:t>
            </a:r>
            <a:r>
              <a:rPr lang="en-US" altLang="zh-CN" sz="1100" i="0" dirty="0">
                <a:effectLst/>
              </a:rPr>
              <a:t>”</a:t>
            </a:r>
            <a:r>
              <a:rPr lang="zh-CN" altLang="en-US" sz="1100" i="0" dirty="0">
                <a:effectLst/>
              </a:rPr>
              <a:t>。作为专注于居家医疗的医生，至今已陪伴超过</a:t>
            </a:r>
            <a:r>
              <a:rPr lang="en-US" altLang="zh-CN" sz="1100" i="0" dirty="0">
                <a:effectLst/>
              </a:rPr>
              <a:t>5000</a:t>
            </a:r>
            <a:r>
              <a:rPr lang="zh-CN" altLang="en-US" sz="1100" i="0" dirty="0">
                <a:effectLst/>
              </a:rPr>
              <a:t>名患者走完人生最后的时光。</a:t>
            </a:r>
            <a:endParaRPr lang="zh-CN" altLang="en-US" sz="1100" i="0" dirty="0">
              <a:effectLst/>
            </a:endParaRPr>
          </a:p>
          <a:p>
            <a:endParaRPr lang="en-US" altLang="zh-CN" sz="1100" i="0" dirty="0">
              <a:effectLst/>
            </a:endParaRPr>
          </a:p>
          <a:p>
            <a:r>
              <a:rPr lang="zh-CN" altLang="en-US" sz="1100" i="0" dirty="0">
                <a:effectLst/>
              </a:rPr>
              <a:t>在缅甸，他接触到人们在有限时间内拼尽全力活到最后的生死观。回到日本后，他始终坚持关注患者与家属共度</a:t>
            </a:r>
            <a:r>
              <a:rPr lang="en-US" altLang="zh-CN" sz="1100" i="0" dirty="0">
                <a:effectLst/>
              </a:rPr>
              <a:t>“</a:t>
            </a:r>
            <a:r>
              <a:rPr lang="zh-CN" altLang="en-US" sz="1100" i="0" dirty="0">
                <a:effectLst/>
              </a:rPr>
              <a:t>最后时光的丰盈与质量</a:t>
            </a:r>
            <a:r>
              <a:rPr lang="en-US" altLang="zh-CN" sz="1100" i="0" dirty="0">
                <a:effectLst/>
              </a:rPr>
              <a:t>”</a:t>
            </a:r>
            <a:r>
              <a:rPr lang="zh-CN" altLang="en-US" sz="1100" i="0" dirty="0">
                <a:effectLst/>
              </a:rPr>
              <a:t>，并以此为核心不断拓展医疗事业。同时，在名为</a:t>
            </a:r>
            <a:r>
              <a:rPr lang="en-US" altLang="zh-CN" sz="1100" i="0" dirty="0">
                <a:effectLst/>
              </a:rPr>
              <a:t>“TEAM BLUE”</a:t>
            </a:r>
            <a:r>
              <a:rPr lang="zh-CN" altLang="en-US" sz="1100" i="0" dirty="0">
                <a:effectLst/>
              </a:rPr>
              <a:t>的企业集团中，他也致力于打造一种组织文化，让在生命现场工作的员工通过工作拓展自己人生的可能性。</a:t>
            </a:r>
            <a:endParaRPr lang="zh-CN" altLang="en-US" sz="1100" i="0" dirty="0">
              <a:effectLst/>
            </a:endParaRPr>
          </a:p>
          <a:p>
            <a:endParaRPr lang="en-US" altLang="zh-CN" sz="1100" i="0" dirty="0">
              <a:effectLst/>
            </a:endParaRPr>
          </a:p>
          <a:p>
            <a:r>
              <a:rPr lang="zh-CN" altLang="en-US" sz="1100" i="0" dirty="0">
                <a:effectLst/>
              </a:rPr>
              <a:t>兴趣爱好是从孩提时代持续至今的足球和少年漫画。大学时期曾加入少林寺拳法部和戏剧社团。相关书籍包括《</a:t>
            </a:r>
            <a:r>
              <a:rPr lang="en-US" altLang="zh-CN" sz="1100" i="0" dirty="0">
                <a:effectLst/>
              </a:rPr>
              <a:t>TEAM BLUE</a:t>
            </a:r>
            <a:r>
              <a:rPr lang="zh-CN" altLang="en-US" sz="1100" i="0" dirty="0">
                <a:effectLst/>
              </a:rPr>
              <a:t>的挑战</a:t>
            </a:r>
            <a:r>
              <a:rPr lang="en-US" altLang="zh-CN" sz="1100" i="0" dirty="0">
                <a:effectLst/>
              </a:rPr>
              <a:t>——</a:t>
            </a:r>
            <a:r>
              <a:rPr lang="zh-CN" altLang="en-US" sz="1100" i="0" dirty="0">
                <a:effectLst/>
              </a:rPr>
              <a:t>直面生命的</a:t>
            </a:r>
            <a:r>
              <a:rPr lang="en-US" altLang="zh-CN" sz="1100" i="0" dirty="0">
                <a:effectLst/>
              </a:rPr>
              <a:t>“Yamato</a:t>
            </a:r>
            <a:r>
              <a:rPr lang="zh-CN" altLang="en-US" sz="1100" i="0" dirty="0">
                <a:effectLst/>
              </a:rPr>
              <a:t>诊疗所</a:t>
            </a:r>
            <a:r>
              <a:rPr lang="en-US" altLang="zh-CN" sz="1100" i="0" dirty="0">
                <a:effectLst/>
              </a:rPr>
              <a:t>”</a:t>
            </a:r>
            <a:r>
              <a:rPr lang="zh-CN" altLang="en-US" sz="1100" i="0" dirty="0">
                <a:effectLst/>
              </a:rPr>
              <a:t>的故事》（大月书店，中岛隆著）等。</a:t>
            </a:r>
            <a:endParaRPr lang="zh-CN" altLang="en-US" sz="1100" i="0" dirty="0">
              <a:effectLst/>
            </a:endParaRPr>
          </a:p>
          <a:p>
            <a:endParaRPr lang="en-US" altLang="zh-CN" sz="1100" i="0" dirty="0">
              <a:effectLst/>
            </a:endParaRPr>
          </a:p>
          <a:p>
            <a:r>
              <a:rPr lang="zh-CN" altLang="en-US" sz="1100" i="0" dirty="0">
                <a:effectLst/>
              </a:rPr>
              <a:t>插画：矢部太郎</a:t>
            </a:r>
            <a:endParaRPr lang="zh-CN" altLang="en-US" sz="1100" i="0" dirty="0">
              <a:effectLst/>
            </a:endParaRPr>
          </a:p>
          <a:p>
            <a:endParaRPr lang="en-US" altLang="zh-CN" sz="1100" i="0" dirty="0">
              <a:effectLst/>
            </a:endParaRPr>
          </a:p>
          <a:p>
            <a:r>
              <a:rPr lang="en-US" altLang="zh-CN" sz="1100" i="0" dirty="0">
                <a:effectLst/>
              </a:rPr>
              <a:t>1977</a:t>
            </a:r>
            <a:r>
              <a:rPr lang="zh-CN" altLang="en-US" sz="1100" i="0" dirty="0">
                <a:effectLst/>
              </a:rPr>
              <a:t>年出生。艺人、漫画家。</a:t>
            </a:r>
            <a:r>
              <a:rPr lang="en-US" altLang="zh-CN" sz="1100" i="0" dirty="0">
                <a:effectLst/>
              </a:rPr>
              <a:t>1997</a:t>
            </a:r>
            <a:r>
              <a:rPr lang="zh-CN" altLang="en-US" sz="1100" i="0" dirty="0">
                <a:effectLst/>
              </a:rPr>
              <a:t>年结成搞笑组合</a:t>
            </a:r>
            <a:r>
              <a:rPr lang="en-US" altLang="zh-CN" sz="1100" i="0" dirty="0">
                <a:effectLst/>
              </a:rPr>
              <a:t>“Karateka”</a:t>
            </a:r>
            <a:r>
              <a:rPr lang="zh-CN" altLang="en-US" sz="1100" i="0" dirty="0">
                <a:effectLst/>
              </a:rPr>
              <a:t>。除作为搞笑艺人活跃外，也在舞台剧、电视剧和电影中担任演员。凭借首部漫画作品《房东与我》（新潮社）获得第</a:t>
            </a:r>
            <a:r>
              <a:rPr lang="en-US" altLang="zh-CN" sz="1100" i="0" dirty="0">
                <a:effectLst/>
              </a:rPr>
              <a:t>22</a:t>
            </a:r>
            <a:r>
              <a:rPr lang="zh-CN" altLang="en-US" sz="1100" i="0" dirty="0">
                <a:effectLst/>
              </a:rPr>
              <a:t>届手冢治虫文化奖短篇奖，系列销量突破</a:t>
            </a:r>
            <a:r>
              <a:rPr lang="en-US" altLang="zh-CN" sz="1100" i="0" dirty="0">
                <a:effectLst/>
              </a:rPr>
              <a:t>120</a:t>
            </a:r>
            <a:r>
              <a:rPr lang="zh-CN" altLang="en-US" sz="1100" i="0" dirty="0">
                <a:effectLst/>
              </a:rPr>
              <a:t>万册，成为畅销作品。其他著作包括《我的父亲》（新潮社）、《后台的托纳君</a:t>
            </a:r>
            <a:r>
              <a:rPr lang="en-US" altLang="zh-CN" sz="1100" i="0" dirty="0">
                <a:effectLst/>
              </a:rPr>
              <a:t>1</a:t>
            </a:r>
            <a:r>
              <a:rPr lang="zh-CN" altLang="en-US" sz="1100" i="0" dirty="0">
                <a:effectLst/>
              </a:rPr>
              <a:t>》（讲谈社）等。</a:t>
            </a:r>
            <a:endParaRPr lang="zh-CN" altLang="en-US" sz="1100" i="0" dirty="0">
              <a:effectLst/>
            </a:endParaRPr>
          </a:p>
        </p:txBody>
      </p:sp>
      <p:pic>
        <p:nvPicPr>
          <p:cNvPr id="2" name="图片 1"/>
          <p:cNvPicPr>
            <a:picLocks noChangeAspect="1"/>
          </p:cNvPicPr>
          <p:nvPr/>
        </p:nvPicPr>
        <p:blipFill>
          <a:blip r:embed="rId1"/>
          <a:stretch>
            <a:fillRect/>
          </a:stretch>
        </p:blipFill>
        <p:spPr>
          <a:xfrm>
            <a:off x="429260" y="105410"/>
            <a:ext cx="683260" cy="1000125"/>
          </a:xfrm>
          <a:prstGeom prst="rect">
            <a:avLst/>
          </a:prstGeom>
        </p:spPr>
      </p:pic>
      <p:sp>
        <p:nvSpPr>
          <p:cNvPr id="5" name="角丸四角形 7"/>
          <p:cNvSpPr/>
          <p:nvPr/>
        </p:nvSpPr>
        <p:spPr>
          <a:xfrm>
            <a:off x="3541984" y="10416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pic>
        <p:nvPicPr>
          <p:cNvPr id="3" name="图片 2"/>
          <p:cNvPicPr>
            <a:picLocks noChangeAspect="1"/>
          </p:cNvPicPr>
          <p:nvPr/>
        </p:nvPicPr>
        <p:blipFill>
          <a:blip r:embed="rId2"/>
          <a:stretch>
            <a:fillRect/>
          </a:stretch>
        </p:blipFill>
        <p:spPr>
          <a:xfrm>
            <a:off x="204470" y="5134610"/>
            <a:ext cx="3718560" cy="2651125"/>
          </a:xfrm>
          <a:prstGeom prst="rect">
            <a:avLst/>
          </a:prstGeom>
        </p:spPr>
      </p:pic>
      <p:pic>
        <p:nvPicPr>
          <p:cNvPr id="4" name="图片 3"/>
          <p:cNvPicPr>
            <a:picLocks noChangeAspect="1"/>
          </p:cNvPicPr>
          <p:nvPr/>
        </p:nvPicPr>
        <p:blipFill>
          <a:blip r:embed="rId3"/>
          <a:stretch>
            <a:fillRect/>
          </a:stretch>
        </p:blipFill>
        <p:spPr>
          <a:xfrm>
            <a:off x="2729865" y="6330950"/>
            <a:ext cx="3968115" cy="2964815"/>
          </a:xfrm>
          <a:prstGeom prst="rect">
            <a:avLst/>
          </a:prstGeom>
        </p:spPr>
      </p:pic>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60707" y="70450"/>
            <a:ext cx="4171041" cy="130683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あの</a:t>
            </a:r>
            <a:r>
              <a:rPr kumimoji="1" lang="zh-CN" altLang="en-US" sz="700" dirty="0">
                <a:latin typeface="Meiryo UI" panose="020B0604030504040204" pitchFamily="50" charset="-128"/>
                <a:ea typeface="Meiryo UI" panose="020B0604030504040204" pitchFamily="50" charset="-128"/>
              </a:rPr>
              <a:t>国</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なぜ</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見</a:t>
            </a:r>
            <a:r>
              <a:rPr kumimoji="1" lang="ja-JP" altLang="en-US" sz="700" dirty="0">
                <a:latin typeface="Meiryo UI" panose="020B0604030504040204" pitchFamily="50" charset="-128"/>
                <a:ea typeface="Meiryo UI" panose="020B0604030504040204" pitchFamily="50" charset="-128"/>
              </a:rPr>
              <a:t>えてくる</a:t>
            </a:r>
            <a:r>
              <a:rPr kumimoji="1" lang="zh-CN" altLang="en-US" sz="700" dirty="0">
                <a:latin typeface="Meiryo UI" panose="020B0604030504040204" pitchFamily="50" charset="-128"/>
                <a:ea typeface="Meiryo UI" panose="020B0604030504040204" pitchFamily="50" charset="-128"/>
              </a:rPr>
              <a:t>世界経済地図</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978-4-7612-7830-4</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すあし</a:t>
            </a:r>
            <a:r>
              <a:rPr kumimoji="1" lang="zh-CN" altLang="en-US" sz="700" dirty="0">
                <a:latin typeface="Meiryo UI" panose="020B0604030504040204" pitchFamily="50" charset="-128"/>
                <a:ea typeface="Meiryo UI" panose="020B0604030504040204" pitchFamily="50" charset="-128"/>
              </a:rPr>
              <a:t>社長</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 </a:t>
            </a:r>
            <a:r>
              <a:rPr kumimoji="1" lang="en-US" altLang="ja-JP" sz="700" dirty="0">
                <a:latin typeface="Meiryo UI" panose="020B0604030504040204" pitchFamily="50" charset="-128"/>
                <a:ea typeface="Meiryo UI" panose="020B0604030504040204" pitchFamily="50" charset="-128"/>
              </a:rPr>
              <a:t>320</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10</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0" y="1377315"/>
            <a:ext cx="6706870" cy="8047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sym typeface="+mn-ea"/>
              </a:rPr>
              <a:t>世界经济地图：揭开各国</a:t>
            </a:r>
            <a:r>
              <a:rPr lang="en-US" altLang="zh-CN" sz="1100" dirty="0">
                <a:sym typeface="+mn-ea"/>
              </a:rPr>
              <a:t>“</a:t>
            </a:r>
            <a:r>
              <a:rPr lang="zh-CN" altLang="en-US" sz="1100" dirty="0">
                <a:sym typeface="+mn-ea"/>
              </a:rPr>
              <a:t>为什么</a:t>
            </a:r>
            <a:r>
              <a:rPr lang="en-US" altLang="zh-CN" sz="1100" dirty="0">
                <a:sym typeface="+mn-ea"/>
              </a:rPr>
              <a:t>”</a:t>
            </a:r>
            <a:r>
              <a:rPr lang="zh-CN" altLang="en-US" sz="1100" dirty="0">
                <a:sym typeface="+mn-ea"/>
              </a:rPr>
              <a:t>的真相。</a:t>
            </a:r>
            <a:r>
              <a:rPr lang="zh-CN" altLang="en-US" sz="1100" dirty="0">
                <a:sym typeface="+mn-ea"/>
              </a:rPr>
              <a:t>五大经济体的分析，</a:t>
            </a:r>
            <a:r>
              <a:rPr lang="zh-CN" altLang="en-US" sz="1100" dirty="0">
                <a:sym typeface="+mn-ea"/>
              </a:rPr>
              <a:t>揭秘世界经济的隐藏逻辑</a:t>
            </a:r>
            <a:endParaRPr lang="zh-CN" altLang="en-US" sz="1100" dirty="0">
              <a:sym typeface="+mn-ea"/>
            </a:endParaRPr>
          </a:p>
          <a:p>
            <a:endParaRPr lang="zh-CN" altLang="en-US" sz="1100" dirty="0">
              <a:sym typeface="+mn-ea"/>
            </a:endParaRPr>
          </a:p>
          <a:p>
            <a:r>
              <a:rPr lang="zh-CN" altLang="en-US" sz="1100" dirty="0">
                <a:sym typeface="+mn-ea"/>
              </a:rPr>
              <a:t>本书从全球经济的格局入手，带领读者理解当今国际关系与经济运作的背后逻辑。它不是抽象的理论堆砌，而是以美国、中国、俄罗斯、欧洲以及日本为切入点，逐一揭开这些关键国家或地区所面临的困境与抉择，让读者能够在</a:t>
            </a:r>
            <a:r>
              <a:rPr lang="en-US" altLang="zh-CN" sz="1100" dirty="0">
                <a:sym typeface="+mn-ea"/>
              </a:rPr>
              <a:t>“</a:t>
            </a:r>
            <a:r>
              <a:rPr lang="zh-CN" altLang="en-US" sz="1100" dirty="0">
                <a:sym typeface="+mn-ea"/>
              </a:rPr>
              <a:t>世界新闻</a:t>
            </a:r>
            <a:r>
              <a:rPr lang="en-US" altLang="zh-CN" sz="1100" dirty="0">
                <a:sym typeface="+mn-ea"/>
              </a:rPr>
              <a:t>”</a:t>
            </a:r>
            <a:r>
              <a:rPr lang="zh-CN" altLang="en-US" sz="1100" dirty="0">
                <a:sym typeface="+mn-ea"/>
              </a:rPr>
              <a:t>的表象之下，洞察更深层的因果关系。</a:t>
            </a:r>
            <a:endParaRPr lang="zh-CN" altLang="en-US" sz="1100" dirty="0">
              <a:sym typeface="+mn-ea"/>
            </a:endParaRPr>
          </a:p>
          <a:p>
            <a:endParaRPr lang="en-US" altLang="zh-CN" sz="1100" dirty="0">
              <a:sym typeface="+mn-ea"/>
            </a:endParaRPr>
          </a:p>
          <a:p>
            <a:r>
              <a:rPr lang="zh-CN" altLang="en-US" sz="1100" dirty="0">
                <a:sym typeface="+mn-ea"/>
              </a:rPr>
              <a:t>首先，书中探讨了美国的矛盾地位。作为世界最富裕的国家，美国却是债务最庞大的国家。美元的储备货币地位，使它能够在巨额财政赤字的情况下依然维持全球影响力。然而，军费与社会保障开支的沉重负担，加上对消费与信贷的依赖，让美国在繁荣的背后潜藏严重的结构性问题。疫情后的物价飙升、供应链混乱与劳动力不足，使美国步入四十年来罕见的通胀局面，进一步拉大了社会贫富差距。书中提醒，联邦储备局的货币政策不再能轻易维稳，全球经济因此深受牵动。此外，特朗普时期的贸易保护主义以关税作为武器，打破了自由贸易的秩序，推动世界走向</a:t>
            </a:r>
            <a:r>
              <a:rPr lang="en-US" altLang="zh-CN" sz="1100" dirty="0">
                <a:sym typeface="+mn-ea"/>
              </a:rPr>
              <a:t>“</a:t>
            </a:r>
            <a:r>
              <a:rPr lang="zh-CN" altLang="en-US" sz="1100" dirty="0">
                <a:sym typeface="+mn-ea"/>
              </a:rPr>
              <a:t>贸易集团化</a:t>
            </a:r>
            <a:r>
              <a:rPr lang="en-US" altLang="zh-CN" sz="1100" dirty="0">
                <a:sym typeface="+mn-ea"/>
              </a:rPr>
              <a:t>”</a:t>
            </a:r>
            <a:r>
              <a:rPr lang="zh-CN" altLang="en-US" sz="1100" dirty="0">
                <a:sym typeface="+mn-ea"/>
              </a:rPr>
              <a:t>，也让</a:t>
            </a:r>
            <a:r>
              <a:rPr lang="en-US" altLang="zh-CN" sz="1100" dirty="0">
                <a:sym typeface="+mn-ea"/>
              </a:rPr>
              <a:t>“</a:t>
            </a:r>
            <a:r>
              <a:rPr lang="zh-CN" altLang="en-US" sz="1100" dirty="0">
                <a:sym typeface="+mn-ea"/>
              </a:rPr>
              <a:t>力即正义</a:t>
            </a:r>
            <a:r>
              <a:rPr lang="en-US" altLang="zh-CN" sz="1100" dirty="0">
                <a:sym typeface="+mn-ea"/>
              </a:rPr>
              <a:t>”</a:t>
            </a:r>
            <a:r>
              <a:rPr lang="zh-CN" altLang="en-US" sz="1100" dirty="0">
                <a:sym typeface="+mn-ea"/>
              </a:rPr>
              <a:t>的局面再度抬头。这些问题使美国的未来更像是一场与时间赛跑的博弈。</a:t>
            </a:r>
            <a:endParaRPr lang="zh-CN" altLang="en-US" sz="1100" dirty="0">
              <a:sym typeface="+mn-ea"/>
            </a:endParaRPr>
          </a:p>
          <a:p>
            <a:endParaRPr lang="en-US" altLang="zh-CN" sz="1100" dirty="0">
              <a:sym typeface="+mn-ea"/>
            </a:endParaRPr>
          </a:p>
          <a:p>
            <a:r>
              <a:rPr lang="zh-CN" altLang="en-US" sz="1100" dirty="0">
                <a:sym typeface="+mn-ea"/>
              </a:rPr>
              <a:t>紧接着，作者将视角转向中国。曾经高速成长的</a:t>
            </a:r>
            <a:r>
              <a:rPr lang="en-US" altLang="zh-CN" sz="1100" dirty="0">
                <a:sym typeface="+mn-ea"/>
              </a:rPr>
              <a:t>“</a:t>
            </a:r>
            <a:r>
              <a:rPr lang="zh-CN" altLang="en-US" sz="1100" dirty="0">
                <a:sym typeface="+mn-ea"/>
              </a:rPr>
              <a:t>中国奇迹</a:t>
            </a:r>
            <a:r>
              <a:rPr lang="en-US" altLang="zh-CN" sz="1100" dirty="0">
                <a:sym typeface="+mn-ea"/>
              </a:rPr>
              <a:t>”</a:t>
            </a:r>
            <a:r>
              <a:rPr lang="zh-CN" altLang="en-US" sz="1100" dirty="0">
                <a:sym typeface="+mn-ea"/>
              </a:rPr>
              <a:t>逐渐放缓，最明显的症结在于房地产泡沫。地方政府债务累积、烂尾楼与</a:t>
            </a:r>
            <a:r>
              <a:rPr lang="en-US" altLang="zh-CN" sz="1100" dirty="0">
                <a:sym typeface="+mn-ea"/>
              </a:rPr>
              <a:t>“</a:t>
            </a:r>
            <a:r>
              <a:rPr lang="zh-CN" altLang="en-US" sz="1100" dirty="0">
                <a:sym typeface="+mn-ea"/>
              </a:rPr>
              <a:t>鬼城</a:t>
            </a:r>
            <a:r>
              <a:rPr lang="en-US" altLang="zh-CN" sz="1100" dirty="0">
                <a:sym typeface="+mn-ea"/>
              </a:rPr>
              <a:t>”</a:t>
            </a:r>
            <a:r>
              <a:rPr lang="zh-CN" altLang="en-US" sz="1100" dirty="0">
                <a:sym typeface="+mn-ea"/>
              </a:rPr>
              <a:t>遍布，使得经济体制承受沉重压力。同时，中国正面临罕见的</a:t>
            </a:r>
            <a:r>
              <a:rPr lang="en-US" altLang="zh-CN" sz="1100" dirty="0">
                <a:sym typeface="+mn-ea"/>
              </a:rPr>
              <a:t>“</a:t>
            </a:r>
            <a:r>
              <a:rPr lang="zh-CN" altLang="en-US" sz="1100" dirty="0">
                <a:sym typeface="+mn-ea"/>
              </a:rPr>
              <a:t>静态危机</a:t>
            </a:r>
            <a:r>
              <a:rPr lang="en-US" altLang="zh-CN" sz="1100" dirty="0">
                <a:sym typeface="+mn-ea"/>
              </a:rPr>
              <a:t>”——</a:t>
            </a:r>
            <a:r>
              <a:rPr lang="zh-CN" altLang="en-US" sz="1100" dirty="0">
                <a:sym typeface="+mn-ea"/>
              </a:rPr>
              <a:t>通缩的隐忧蔓延，青年失业与消费信心低落加剧了社会焦虑。与此相伴的是国家资本主义模式下的强力调控：科技巨头遭整肃，一带一路战略不断调整，中国力图在半导体等核心技术上摆脱对外依赖。然而，最根本的挑战在于人口结构，</a:t>
            </a:r>
            <a:r>
              <a:rPr lang="en-US" altLang="zh-CN" sz="1100" dirty="0">
                <a:sym typeface="+mn-ea"/>
              </a:rPr>
              <a:t>“</a:t>
            </a:r>
            <a:r>
              <a:rPr lang="zh-CN" altLang="en-US" sz="1100" dirty="0">
                <a:sym typeface="+mn-ea"/>
              </a:rPr>
              <a:t>一胎化</a:t>
            </a:r>
            <a:r>
              <a:rPr lang="en-US" altLang="zh-CN" sz="1100" dirty="0">
                <a:sym typeface="+mn-ea"/>
              </a:rPr>
              <a:t>”</a:t>
            </a:r>
            <a:r>
              <a:rPr lang="zh-CN" altLang="en-US" sz="1100" dirty="0">
                <a:sym typeface="+mn-ea"/>
              </a:rPr>
              <a:t>遗留的高龄化与劳动力枯竭，使中国可能在</a:t>
            </a:r>
            <a:r>
              <a:rPr lang="en-US" altLang="zh-CN" sz="1100" dirty="0">
                <a:sym typeface="+mn-ea"/>
              </a:rPr>
              <a:t>“</a:t>
            </a:r>
            <a:r>
              <a:rPr lang="zh-CN" altLang="en-US" sz="1100" dirty="0">
                <a:sym typeface="+mn-ea"/>
              </a:rPr>
              <a:t>未富先老</a:t>
            </a:r>
            <a:r>
              <a:rPr lang="en-US" altLang="zh-CN" sz="1100" dirty="0">
                <a:sym typeface="+mn-ea"/>
              </a:rPr>
              <a:t>”</a:t>
            </a:r>
            <a:r>
              <a:rPr lang="zh-CN" altLang="en-US" sz="1100" dirty="0">
                <a:sym typeface="+mn-ea"/>
              </a:rPr>
              <a:t>的状态下步入瓶颈。书中指出，中国必须在</a:t>
            </a:r>
            <a:r>
              <a:rPr lang="en-US" altLang="zh-CN" sz="1100" dirty="0">
                <a:sym typeface="+mn-ea"/>
              </a:rPr>
              <a:t>“</a:t>
            </a:r>
            <a:r>
              <a:rPr lang="zh-CN" altLang="en-US" sz="1100" dirty="0">
                <a:sym typeface="+mn-ea"/>
              </a:rPr>
              <a:t>保持增长</a:t>
            </a:r>
            <a:r>
              <a:rPr lang="en-US" altLang="zh-CN" sz="1100" dirty="0">
                <a:sym typeface="+mn-ea"/>
              </a:rPr>
              <a:t>”</a:t>
            </a:r>
            <a:r>
              <a:rPr lang="zh-CN" altLang="en-US" sz="1100" dirty="0">
                <a:sym typeface="+mn-ea"/>
              </a:rPr>
              <a:t>与</a:t>
            </a:r>
            <a:r>
              <a:rPr lang="en-US" altLang="zh-CN" sz="1100" dirty="0">
                <a:sym typeface="+mn-ea"/>
              </a:rPr>
              <a:t>“</a:t>
            </a:r>
            <a:r>
              <a:rPr lang="zh-CN" altLang="en-US" sz="1100" dirty="0">
                <a:sym typeface="+mn-ea"/>
              </a:rPr>
              <a:t>维持稳定</a:t>
            </a:r>
            <a:r>
              <a:rPr lang="en-US" altLang="zh-CN" sz="1100" dirty="0">
                <a:sym typeface="+mn-ea"/>
              </a:rPr>
              <a:t>”</a:t>
            </a:r>
            <a:r>
              <a:rPr lang="zh-CN" altLang="en-US" sz="1100" dirty="0">
                <a:sym typeface="+mn-ea"/>
              </a:rPr>
              <a:t>之间做出艰难选择。</a:t>
            </a:r>
            <a:endParaRPr lang="zh-CN" altLang="en-US" sz="1100" dirty="0">
              <a:sym typeface="+mn-ea"/>
            </a:endParaRPr>
          </a:p>
          <a:p>
            <a:endParaRPr lang="en-US" altLang="zh-CN" sz="1100" dirty="0">
              <a:sym typeface="+mn-ea"/>
            </a:endParaRPr>
          </a:p>
          <a:p>
            <a:r>
              <a:rPr lang="zh-CN" altLang="en-US" sz="1100" dirty="0">
                <a:sym typeface="+mn-ea"/>
              </a:rPr>
              <a:t>再看俄罗斯。乌克兰战争让俄罗斯与西方关系全面破裂，经济制裁使其失去技术和市场。然而，凭借丰富的能源与资源，俄罗斯依旧维持大国表象。能源不再只是经济支柱，也被用作地缘政治武器，但这种模式随着欧洲的脱俄化而显现局限。虽然战时经济在短期内制造了</a:t>
            </a:r>
            <a:r>
              <a:rPr lang="en-US" altLang="zh-CN" sz="1100" dirty="0">
                <a:sym typeface="+mn-ea"/>
              </a:rPr>
              <a:t>“</a:t>
            </a:r>
            <a:r>
              <a:rPr lang="zh-CN" altLang="en-US" sz="1100" dirty="0">
                <a:sym typeface="+mn-ea"/>
              </a:rPr>
              <a:t>虚假繁荣</a:t>
            </a:r>
            <a:r>
              <a:rPr lang="en-US" altLang="zh-CN" sz="1100" dirty="0">
                <a:sym typeface="+mn-ea"/>
              </a:rPr>
              <a:t>”</a:t>
            </a:r>
            <a:r>
              <a:rPr lang="zh-CN" altLang="en-US" sz="1100" dirty="0">
                <a:sym typeface="+mn-ea"/>
              </a:rPr>
              <a:t>，军工产业扩张带动部分数字增长，但劳动力流失、科技人才出走和出生率下降，正在侵蚀俄罗斯的长远国力。作者强调，俄罗斯的未来正在被</a:t>
            </a:r>
            <a:r>
              <a:rPr lang="en-US" altLang="zh-CN" sz="1100" dirty="0">
                <a:sym typeface="+mn-ea"/>
              </a:rPr>
              <a:t>“</a:t>
            </a:r>
            <a:r>
              <a:rPr lang="zh-CN" altLang="en-US" sz="1100" dirty="0">
                <a:sym typeface="+mn-ea"/>
              </a:rPr>
              <a:t>过去的辉煌</a:t>
            </a:r>
            <a:r>
              <a:rPr lang="en-US" altLang="zh-CN" sz="1100" dirty="0">
                <a:sym typeface="+mn-ea"/>
              </a:rPr>
              <a:t>”</a:t>
            </a:r>
            <a:r>
              <a:rPr lang="zh-CN" altLang="en-US" sz="1100" dirty="0">
                <a:sym typeface="+mn-ea"/>
              </a:rPr>
              <a:t>所绑架，以至于为维持强国地位不断牺牲社会的可持续发展。</a:t>
            </a:r>
            <a:endParaRPr lang="zh-CN" altLang="en-US" sz="1100" dirty="0">
              <a:sym typeface="+mn-ea"/>
            </a:endParaRPr>
          </a:p>
          <a:p>
            <a:endParaRPr lang="en-US" altLang="zh-CN" sz="1100" dirty="0">
              <a:sym typeface="+mn-ea"/>
            </a:endParaRPr>
          </a:p>
          <a:p>
            <a:r>
              <a:rPr lang="zh-CN" altLang="en-US" sz="1100" dirty="0">
                <a:sym typeface="+mn-ea"/>
              </a:rPr>
              <a:t>在欧洲，本书揭示了</a:t>
            </a:r>
            <a:r>
              <a:rPr lang="en-US" altLang="zh-CN" sz="1100" dirty="0">
                <a:sym typeface="+mn-ea"/>
              </a:rPr>
              <a:t>“</a:t>
            </a:r>
            <a:r>
              <a:rPr lang="zh-CN" altLang="en-US" sz="1100" dirty="0">
                <a:sym typeface="+mn-ea"/>
              </a:rPr>
              <a:t>理想</a:t>
            </a:r>
            <a:r>
              <a:rPr lang="en-US" altLang="zh-CN" sz="1100" dirty="0">
                <a:sym typeface="+mn-ea"/>
              </a:rPr>
              <a:t>”</a:t>
            </a:r>
            <a:r>
              <a:rPr lang="zh-CN" altLang="en-US" sz="1100" dirty="0">
                <a:sym typeface="+mn-ea"/>
              </a:rPr>
              <a:t>与</a:t>
            </a:r>
            <a:r>
              <a:rPr lang="en-US" altLang="zh-CN" sz="1100" dirty="0">
                <a:sym typeface="+mn-ea"/>
              </a:rPr>
              <a:t>“</a:t>
            </a:r>
            <a:r>
              <a:rPr lang="zh-CN" altLang="en-US" sz="1100" dirty="0">
                <a:sym typeface="+mn-ea"/>
              </a:rPr>
              <a:t>现实</a:t>
            </a:r>
            <a:r>
              <a:rPr lang="en-US" altLang="zh-CN" sz="1100" dirty="0">
                <a:sym typeface="+mn-ea"/>
              </a:rPr>
              <a:t>”</a:t>
            </a:r>
            <a:r>
              <a:rPr lang="zh-CN" altLang="en-US" sz="1100" dirty="0">
                <a:sym typeface="+mn-ea"/>
              </a:rPr>
              <a:t>的撕裂。欧盟试图在绿色转型中摆脱能源依赖，尤其是德国的脱核政策，使得能源危机成为现实困境。欧盟在中美对立之间左右摇摆，一方面希望保持经济利益，另一方面又不得不防范安全威胁。然而，单一货币</a:t>
            </a:r>
            <a:r>
              <a:rPr lang="en-US" altLang="zh-CN" sz="1100" dirty="0">
                <a:sym typeface="+mn-ea"/>
              </a:rPr>
              <a:t>“</a:t>
            </a:r>
            <a:r>
              <a:rPr lang="zh-CN" altLang="en-US" sz="1100" dirty="0">
                <a:sym typeface="+mn-ea"/>
              </a:rPr>
              <a:t>欧元</a:t>
            </a:r>
            <a:r>
              <a:rPr lang="en-US" altLang="zh-CN" sz="1100" dirty="0">
                <a:sym typeface="+mn-ea"/>
              </a:rPr>
              <a:t>”</a:t>
            </a:r>
            <a:r>
              <a:rPr lang="zh-CN" altLang="en-US" sz="1100" dirty="0">
                <a:sym typeface="+mn-ea"/>
              </a:rPr>
              <a:t>带来的制度性矛盾，让南欧国家陷入债务困境，而德国则长期受益于出口导向。与此同时，移民与难民潮冲击欧洲社会，福利制度不堪重负，文化与宗教摩擦频发，极右势力崛起。理想中的</a:t>
            </a:r>
            <a:r>
              <a:rPr lang="en-US" altLang="zh-CN" sz="1100" dirty="0">
                <a:sym typeface="+mn-ea"/>
              </a:rPr>
              <a:t>“</a:t>
            </a:r>
            <a:r>
              <a:rPr lang="zh-CN" altLang="en-US" sz="1100" dirty="0">
                <a:sym typeface="+mn-ea"/>
              </a:rPr>
              <a:t>大家庭</a:t>
            </a:r>
            <a:r>
              <a:rPr lang="en-US" altLang="zh-CN" sz="1100" dirty="0">
                <a:sym typeface="+mn-ea"/>
              </a:rPr>
              <a:t>”</a:t>
            </a:r>
            <a:r>
              <a:rPr lang="zh-CN" altLang="en-US" sz="1100" dirty="0">
                <a:sym typeface="+mn-ea"/>
              </a:rPr>
              <a:t>正逐渐显露裂痕。</a:t>
            </a:r>
            <a:endParaRPr lang="zh-CN" altLang="en-US" sz="1100" dirty="0">
              <a:sym typeface="+mn-ea"/>
            </a:endParaRPr>
          </a:p>
          <a:p>
            <a:endParaRPr lang="en-US" altLang="zh-CN" sz="1100" dirty="0">
              <a:sym typeface="+mn-ea"/>
            </a:endParaRPr>
          </a:p>
          <a:p>
            <a:r>
              <a:rPr lang="zh-CN" altLang="en-US" sz="1100" dirty="0">
                <a:sym typeface="+mn-ea"/>
              </a:rPr>
              <a:t>最后，书中将目光投向日本。日本在全球格局中的特殊性在于，它既是债务大国，也是世界上最大的债权国。这种矛盾身份使得日本在国际金融体系中扮演着</a:t>
            </a:r>
            <a:r>
              <a:rPr lang="en-US" altLang="zh-CN" sz="1100" dirty="0">
                <a:sym typeface="+mn-ea"/>
              </a:rPr>
              <a:t>“</a:t>
            </a:r>
            <a:r>
              <a:rPr lang="zh-CN" altLang="en-US" sz="1100" dirty="0">
                <a:sym typeface="+mn-ea"/>
              </a:rPr>
              <a:t>安全资产</a:t>
            </a:r>
            <a:r>
              <a:rPr lang="en-US" altLang="zh-CN" sz="1100" dirty="0">
                <a:sym typeface="+mn-ea"/>
              </a:rPr>
              <a:t>”</a:t>
            </a:r>
            <a:r>
              <a:rPr lang="zh-CN" altLang="en-US" sz="1100" dirty="0">
                <a:sym typeface="+mn-ea"/>
              </a:rPr>
              <a:t>的提供者。与此同时，日本面临经济结构转型的艰难选择：长期的通缩与</a:t>
            </a:r>
            <a:r>
              <a:rPr lang="en-US" altLang="zh-CN" sz="1100" dirty="0">
                <a:sym typeface="+mn-ea"/>
              </a:rPr>
              <a:t>“</a:t>
            </a:r>
            <a:r>
              <a:rPr lang="zh-CN" altLang="en-US" sz="1100" dirty="0">
                <a:sym typeface="+mn-ea"/>
              </a:rPr>
              <a:t>失落的</a:t>
            </a:r>
            <a:r>
              <a:rPr lang="en-US" altLang="zh-CN" sz="1100" dirty="0">
                <a:sym typeface="+mn-ea"/>
              </a:rPr>
              <a:t>30</a:t>
            </a:r>
            <a:r>
              <a:rPr lang="zh-CN" altLang="en-US" sz="1100" dirty="0">
                <a:sym typeface="+mn-ea"/>
              </a:rPr>
              <a:t>年</a:t>
            </a:r>
            <a:r>
              <a:rPr lang="en-US" altLang="zh-CN" sz="1100" dirty="0">
                <a:sym typeface="+mn-ea"/>
              </a:rPr>
              <a:t>”</a:t>
            </a:r>
            <a:r>
              <a:rPr lang="zh-CN" altLang="en-US" sz="1100" dirty="0">
                <a:sym typeface="+mn-ea"/>
              </a:rPr>
              <a:t>削弱了传统产业竞争力，但在技术与文化软实力上仍有巨大潜能。从动漫、游戏到旅游业，日本仍具全球号召力。地缘政治上，日本必须在美中对立的最前线维持平衡，如何在安全保障与经济利益之间取舍，直接关系到未来的发展道路。而少子化、人口减少的问题，更让</a:t>
            </a:r>
            <a:r>
              <a:rPr lang="en-US" altLang="zh-CN" sz="1100" dirty="0">
                <a:sym typeface="+mn-ea"/>
              </a:rPr>
              <a:t>“</a:t>
            </a:r>
            <a:r>
              <a:rPr lang="zh-CN" altLang="en-US" sz="1100" dirty="0">
                <a:sym typeface="+mn-ea"/>
              </a:rPr>
              <a:t>如何在缩小中保持富裕</a:t>
            </a:r>
            <a:r>
              <a:rPr lang="en-US" altLang="zh-CN" sz="1100" dirty="0">
                <a:sym typeface="+mn-ea"/>
              </a:rPr>
              <a:t>”</a:t>
            </a:r>
            <a:r>
              <a:rPr lang="zh-CN" altLang="en-US" sz="1100" dirty="0">
                <a:sym typeface="+mn-ea"/>
              </a:rPr>
              <a:t>成为日本必须回答的终极命题。</a:t>
            </a:r>
            <a:endParaRPr lang="zh-CN" altLang="en-US" sz="1100" dirty="0">
              <a:sym typeface="+mn-ea"/>
            </a:endParaRPr>
          </a:p>
          <a:p>
            <a:endParaRPr lang="en-US" altLang="zh-CN" sz="1100" dirty="0">
              <a:sym typeface="+mn-ea"/>
            </a:endParaRPr>
          </a:p>
          <a:p>
            <a:r>
              <a:rPr lang="zh-CN" altLang="en-US" sz="1100" dirty="0">
                <a:sym typeface="+mn-ea"/>
              </a:rPr>
              <a:t>综观全书，作者通过对五大经济体的深入分析，帮助读者理解当下世界经济为何陷入不确定与动荡。美国的债务与霸权、中国的增速放缓与人口危机、俄罗斯的资源依赖与孤立、欧洲的理想幻灭与现实矛盾、日本的富裕与收缩，这些不同国家的问题相互交织，最终塑造了复杂多变的世界秩序。</a:t>
            </a:r>
            <a:endParaRPr lang="zh-CN" altLang="en-US" sz="1100" dirty="0">
              <a:sym typeface="+mn-ea"/>
            </a:endParaRPr>
          </a:p>
          <a:p>
            <a:endParaRPr lang="en-US" altLang="zh-CN" sz="1100" dirty="0">
              <a:sym typeface="+mn-ea"/>
            </a:endParaRPr>
          </a:p>
          <a:p>
            <a:r>
              <a:rPr lang="zh-CN" altLang="en-US" sz="1100" dirty="0">
                <a:sym typeface="+mn-ea"/>
              </a:rPr>
              <a:t>本书不仅让读者能够用自己的思维去理解国际新闻背后的逻辑，也提供了一种</a:t>
            </a:r>
            <a:r>
              <a:rPr lang="en-US" altLang="zh-CN" sz="1100" dirty="0">
                <a:sym typeface="+mn-ea"/>
              </a:rPr>
              <a:t>“</a:t>
            </a:r>
            <a:r>
              <a:rPr lang="zh-CN" altLang="en-US" sz="1100" dirty="0">
                <a:sym typeface="+mn-ea"/>
              </a:rPr>
              <a:t>结构化的世界地图</a:t>
            </a:r>
            <a:r>
              <a:rPr lang="en-US" altLang="zh-CN" sz="1100" dirty="0">
                <a:sym typeface="+mn-ea"/>
              </a:rPr>
              <a:t>”</a:t>
            </a:r>
            <a:r>
              <a:rPr lang="zh-CN" altLang="en-US" sz="1100" dirty="0">
                <a:sym typeface="+mn-ea"/>
              </a:rPr>
              <a:t>。它告诉我们，世界经济不是单点问题，而是牵一发而动全身的网络。唯有理解这种关联性，才能在未来的变化中不至于迷失。</a:t>
            </a:r>
            <a:endParaRPr lang="zh-CN" altLang="en-US" sz="1100" dirty="0">
              <a:sym typeface="+mn-ea"/>
            </a:endParaRPr>
          </a:p>
        </p:txBody>
      </p:sp>
      <p:pic>
        <p:nvPicPr>
          <p:cNvPr id="4" name="图片 3"/>
          <p:cNvPicPr>
            <a:picLocks noChangeAspect="1"/>
          </p:cNvPicPr>
          <p:nvPr/>
        </p:nvPicPr>
        <p:blipFill>
          <a:blip r:embed="rId1"/>
          <a:stretch>
            <a:fillRect/>
          </a:stretch>
        </p:blipFill>
        <p:spPr>
          <a:xfrm>
            <a:off x="376555" y="70485"/>
            <a:ext cx="850900" cy="1217930"/>
          </a:xfrm>
          <a:prstGeom prst="rect">
            <a:avLst/>
          </a:prstGeom>
        </p:spPr>
      </p:pic>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60707" y="70450"/>
            <a:ext cx="4171041" cy="130683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あの</a:t>
            </a:r>
            <a:r>
              <a:rPr kumimoji="1" lang="zh-CN" altLang="en-US" sz="700" dirty="0">
                <a:latin typeface="Meiryo UI" panose="020B0604030504040204" pitchFamily="50" charset="-128"/>
                <a:ea typeface="Meiryo UI" panose="020B0604030504040204" pitchFamily="50" charset="-128"/>
              </a:rPr>
              <a:t>国</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なぜ</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見</a:t>
            </a:r>
            <a:r>
              <a:rPr kumimoji="1" lang="ja-JP" altLang="en-US" sz="700" dirty="0">
                <a:latin typeface="Meiryo UI" panose="020B0604030504040204" pitchFamily="50" charset="-128"/>
                <a:ea typeface="Meiryo UI" panose="020B0604030504040204" pitchFamily="50" charset="-128"/>
              </a:rPr>
              <a:t>えてくる</a:t>
            </a:r>
            <a:r>
              <a:rPr kumimoji="1" lang="zh-CN" altLang="en-US" sz="700" dirty="0">
                <a:latin typeface="Meiryo UI" panose="020B0604030504040204" pitchFamily="50" charset="-128"/>
                <a:ea typeface="Meiryo UI" panose="020B0604030504040204" pitchFamily="50" charset="-128"/>
              </a:rPr>
              <a:t>世界経済地図</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978-4-7612-7830-4</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すあし</a:t>
            </a:r>
            <a:r>
              <a:rPr kumimoji="1" lang="zh-CN" altLang="en-US" sz="700" dirty="0">
                <a:latin typeface="Meiryo UI" panose="020B0604030504040204" pitchFamily="50" charset="-128"/>
                <a:ea typeface="Meiryo UI" panose="020B0604030504040204" pitchFamily="50" charset="-128"/>
              </a:rPr>
              <a:t>社長</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 </a:t>
            </a:r>
            <a:r>
              <a:rPr kumimoji="1" lang="en-US" altLang="ja-JP" sz="700" dirty="0">
                <a:latin typeface="Meiryo UI" panose="020B0604030504040204" pitchFamily="50" charset="-128"/>
                <a:ea typeface="Meiryo UI" panose="020B0604030504040204" pitchFamily="50" charset="-128"/>
              </a:rPr>
              <a:t>320</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10</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75565" y="1604010"/>
            <a:ext cx="6706870" cy="7878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sym typeface="+mn-ea"/>
              </a:rPr>
              <a:t>借债大国</a:t>
            </a:r>
            <a:endParaRPr lang="zh-CN" altLang="en-US" sz="1100" dirty="0">
              <a:sym typeface="+mn-ea"/>
            </a:endParaRPr>
          </a:p>
          <a:p>
            <a:endParaRPr lang="en-US" altLang="zh-CN" sz="1100" dirty="0">
              <a:sym typeface="+mn-ea"/>
            </a:endParaRPr>
          </a:p>
          <a:p>
            <a:r>
              <a:rPr lang="en-US" altLang="en-US" sz="1100" dirty="0">
                <a:sym typeface="+mn-ea"/>
              </a:rPr>
              <a:t>──</a:t>
            </a:r>
            <a:r>
              <a:rPr lang="en-US" altLang="zh-CN" sz="1100" dirty="0">
                <a:sym typeface="+mn-ea"/>
              </a:rPr>
              <a:t> </a:t>
            </a:r>
            <a:r>
              <a:rPr lang="zh-CN" altLang="en-US" sz="1100" dirty="0">
                <a:sym typeface="+mn-ea"/>
              </a:rPr>
              <a:t>为什么世界上最富有的国家，却成了巨额债务国家</a:t>
            </a:r>
            <a:r>
              <a:rPr lang="en-US" altLang="en-US" sz="1100" dirty="0">
                <a:sym typeface="+mn-ea"/>
              </a:rPr>
              <a:t>──</a:t>
            </a:r>
            <a:endParaRPr lang="en-US" altLang="en-US" sz="1100" dirty="0">
              <a:sym typeface="+mn-ea"/>
            </a:endParaRPr>
          </a:p>
          <a:p>
            <a:endParaRPr lang="en-US" altLang="zh-CN" sz="1100" dirty="0">
              <a:sym typeface="+mn-ea"/>
            </a:endParaRPr>
          </a:p>
          <a:p>
            <a:r>
              <a:rPr lang="zh-CN" altLang="en-US" sz="1100" dirty="0">
                <a:sym typeface="+mn-ea"/>
              </a:rPr>
              <a:t>当我们展开世界经济地图时，美国所散发出的经济光芒是压倒性的。它是公认的</a:t>
            </a:r>
            <a:r>
              <a:rPr lang="en-US" altLang="zh-CN" sz="1100" dirty="0">
                <a:sym typeface="+mn-ea"/>
              </a:rPr>
              <a:t>“</a:t>
            </a:r>
            <a:r>
              <a:rPr lang="zh-CN" altLang="en-US" sz="1100" dirty="0">
                <a:sym typeface="+mn-ea"/>
              </a:rPr>
              <a:t>世界上最富有的国家</a:t>
            </a:r>
            <a:r>
              <a:rPr lang="en-US" altLang="zh-CN" sz="1100" dirty="0">
                <a:sym typeface="+mn-ea"/>
              </a:rPr>
              <a:t>”</a:t>
            </a:r>
            <a:r>
              <a:rPr lang="zh-CN" altLang="en-US" sz="1100" dirty="0">
                <a:sym typeface="+mn-ea"/>
              </a:rPr>
              <a:t>。然而，正如闪闪发光的硬币背后也有另一面，美国实际上还拥有一个不光彩的</a:t>
            </a:r>
            <a:r>
              <a:rPr lang="en-US" altLang="zh-CN" sz="1100" dirty="0">
                <a:sym typeface="+mn-ea"/>
              </a:rPr>
              <a:t>“</a:t>
            </a:r>
            <a:r>
              <a:rPr lang="zh-CN" altLang="en-US" sz="1100" dirty="0">
                <a:sym typeface="+mn-ea"/>
              </a:rPr>
              <a:t>世界第一</a:t>
            </a:r>
            <a:r>
              <a:rPr lang="en-US" altLang="zh-CN" sz="1100" dirty="0">
                <a:sym typeface="+mn-ea"/>
              </a:rPr>
              <a:t>”</a:t>
            </a:r>
            <a:r>
              <a:rPr lang="zh-CN" altLang="en-US" sz="1100" dirty="0">
                <a:sym typeface="+mn-ea"/>
              </a:rPr>
              <a:t>的称号</a:t>
            </a:r>
            <a:r>
              <a:rPr lang="en-US" altLang="zh-CN" sz="1100" dirty="0">
                <a:sym typeface="+mn-ea"/>
              </a:rPr>
              <a:t>——</a:t>
            </a:r>
            <a:r>
              <a:rPr lang="zh-CN" altLang="en-US" sz="1100" dirty="0">
                <a:sym typeface="+mn-ea"/>
              </a:rPr>
              <a:t>世界上最大的债务国。</a:t>
            </a:r>
            <a:endParaRPr lang="zh-CN" altLang="en-US" sz="1100" dirty="0">
              <a:sym typeface="+mn-ea"/>
            </a:endParaRPr>
          </a:p>
          <a:p>
            <a:endParaRPr lang="en-US" altLang="zh-CN" sz="1100" dirty="0">
              <a:sym typeface="+mn-ea"/>
            </a:endParaRPr>
          </a:p>
          <a:p>
            <a:r>
              <a:rPr lang="zh-CN" altLang="en-US" sz="1100" dirty="0">
                <a:sym typeface="+mn-ea"/>
              </a:rPr>
              <a:t>这个巨大的谜团，正是解开当代美国及全球经济机制的最大钥匙。</a:t>
            </a:r>
            <a:endParaRPr lang="zh-CN" altLang="en-US" sz="1100" dirty="0">
              <a:sym typeface="+mn-ea"/>
            </a:endParaRPr>
          </a:p>
          <a:p>
            <a:r>
              <a:rPr lang="zh-CN" altLang="en-US" sz="1100" dirty="0">
                <a:sym typeface="+mn-ea"/>
              </a:rPr>
              <a:t>明明富有，为什么却债台高筑？</a:t>
            </a:r>
            <a:endParaRPr lang="zh-CN" altLang="en-US" sz="1100" dirty="0">
              <a:sym typeface="+mn-ea"/>
            </a:endParaRPr>
          </a:p>
          <a:p>
            <a:r>
              <a:rPr lang="zh-CN" altLang="en-US" sz="1100" dirty="0">
                <a:sym typeface="+mn-ea"/>
              </a:rPr>
              <a:t>为什么它却始终没有破产？</a:t>
            </a:r>
            <a:endParaRPr lang="zh-CN" altLang="en-US" sz="1100" dirty="0">
              <a:sym typeface="+mn-ea"/>
            </a:endParaRPr>
          </a:p>
          <a:p>
            <a:r>
              <a:rPr lang="zh-CN" altLang="en-US" sz="1100" dirty="0">
                <a:sym typeface="+mn-ea"/>
              </a:rPr>
              <a:t>让我们从这个朴素的疑问出发，逐渐走近美国的核心。</a:t>
            </a:r>
            <a:endParaRPr lang="zh-CN" altLang="en-US" sz="1100" dirty="0">
              <a:sym typeface="+mn-ea"/>
            </a:endParaRPr>
          </a:p>
          <a:p>
            <a:endParaRPr lang="en-US" altLang="zh-CN" sz="1100" dirty="0">
              <a:sym typeface="+mn-ea"/>
            </a:endParaRPr>
          </a:p>
          <a:p>
            <a:r>
              <a:rPr lang="zh-CN" altLang="en-US" sz="1100" dirty="0">
                <a:sym typeface="+mn-ea"/>
              </a:rPr>
              <a:t>让巨额债务成为可能的</a:t>
            </a:r>
            <a:r>
              <a:rPr lang="en-US" altLang="zh-CN" sz="1100" dirty="0">
                <a:sym typeface="+mn-ea"/>
              </a:rPr>
              <a:t>“</a:t>
            </a:r>
            <a:r>
              <a:rPr lang="zh-CN" altLang="en-US" sz="1100" dirty="0">
                <a:sym typeface="+mn-ea"/>
              </a:rPr>
              <a:t>美元</a:t>
            </a:r>
            <a:r>
              <a:rPr lang="en-US" altLang="zh-CN" sz="1100" dirty="0">
                <a:sym typeface="+mn-ea"/>
              </a:rPr>
              <a:t>”</a:t>
            </a:r>
            <a:r>
              <a:rPr lang="zh-CN" altLang="en-US" sz="1100" dirty="0">
                <a:sym typeface="+mn-ea"/>
              </a:rPr>
              <a:t>特权</a:t>
            </a:r>
            <a:endParaRPr lang="zh-CN" altLang="en-US" sz="1100" dirty="0">
              <a:sym typeface="+mn-ea"/>
            </a:endParaRPr>
          </a:p>
          <a:p>
            <a:endParaRPr lang="en-US" altLang="zh-CN" sz="1100" dirty="0">
              <a:sym typeface="+mn-ea"/>
            </a:endParaRPr>
          </a:p>
          <a:p>
            <a:r>
              <a:rPr lang="zh-CN" altLang="en-US" sz="1100" dirty="0">
                <a:sym typeface="+mn-ea"/>
              </a:rPr>
              <a:t>以</a:t>
            </a:r>
            <a:r>
              <a:rPr lang="en-US" altLang="zh-CN" sz="1100" dirty="0">
                <a:sym typeface="+mn-ea"/>
              </a:rPr>
              <a:t>GDP</a:t>
            </a:r>
            <a:r>
              <a:rPr lang="zh-CN" altLang="en-US" sz="1100" dirty="0">
                <a:sym typeface="+mn-ea"/>
              </a:rPr>
              <a:t>（国内生产总值）来衡量，美国在</a:t>
            </a:r>
            <a:r>
              <a:rPr lang="en-US" altLang="zh-CN" sz="1100" dirty="0">
                <a:sym typeface="+mn-ea"/>
              </a:rPr>
              <a:t>2025</a:t>
            </a:r>
            <a:r>
              <a:rPr lang="zh-CN" altLang="en-US" sz="1100" dirty="0">
                <a:sym typeface="+mn-ea"/>
              </a:rPr>
              <a:t>年时已达到约</a:t>
            </a:r>
            <a:r>
              <a:rPr lang="en-US" altLang="zh-CN" sz="1100" dirty="0">
                <a:sym typeface="+mn-ea"/>
              </a:rPr>
              <a:t> </a:t>
            </a:r>
            <a:r>
              <a:rPr lang="zh-CN" altLang="en-US" sz="1100" dirty="0">
                <a:sym typeface="+mn-ea"/>
              </a:rPr>
              <a:t>数十万亿美元（折合日元超过</a:t>
            </a:r>
            <a:r>
              <a:rPr lang="en-US" altLang="zh-CN" sz="1100" dirty="0">
                <a:sym typeface="+mn-ea"/>
              </a:rPr>
              <a:t>4000</a:t>
            </a:r>
            <a:r>
              <a:rPr lang="zh-CN" altLang="en-US" sz="1100" dirty="0">
                <a:sym typeface="+mn-ea"/>
              </a:rPr>
              <a:t>万亿日元），长期稳居世界第一〈图</a:t>
            </a:r>
            <a:r>
              <a:rPr lang="en-US" altLang="zh-CN" sz="1100" dirty="0">
                <a:sym typeface="+mn-ea"/>
              </a:rPr>
              <a:t>1-1</a:t>
            </a:r>
            <a:r>
              <a:rPr lang="zh-CN" altLang="en-US" sz="1100" dirty="0">
                <a:sym typeface="+mn-ea"/>
              </a:rPr>
              <a:t>〉。苹果、谷歌、亚马逊等</a:t>
            </a:r>
            <a:r>
              <a:rPr lang="en-US" altLang="zh-CN" sz="1100" dirty="0">
                <a:sym typeface="+mn-ea"/>
              </a:rPr>
              <a:t>IT</a:t>
            </a:r>
            <a:r>
              <a:rPr lang="zh-CN" altLang="en-US" sz="1100" dirty="0">
                <a:sym typeface="+mn-ea"/>
              </a:rPr>
              <a:t>巨头席卷全球，最前沿的创新依然不断涌现。</a:t>
            </a:r>
            <a:endParaRPr lang="zh-CN" altLang="en-US" sz="1100" dirty="0">
              <a:sym typeface="+mn-ea"/>
            </a:endParaRPr>
          </a:p>
          <a:p>
            <a:endParaRPr lang="en-US" altLang="zh-CN" sz="1100" dirty="0">
              <a:sym typeface="+mn-ea"/>
            </a:endParaRPr>
          </a:p>
          <a:p>
            <a:r>
              <a:rPr lang="zh-CN" altLang="en-US" sz="1100" dirty="0">
                <a:sym typeface="+mn-ea"/>
              </a:rPr>
              <a:t>然而，世界第一的富国，同时也是背负世界最大债务的国家。美国政府的债务总额已超过数十万亿美元，远远高于</a:t>
            </a:r>
            <a:r>
              <a:rPr lang="en-US" altLang="zh-CN" sz="1100" dirty="0">
                <a:sym typeface="+mn-ea"/>
              </a:rPr>
              <a:t>GDP</a:t>
            </a:r>
            <a:r>
              <a:rPr lang="zh-CN" altLang="en-US" sz="1100" dirty="0">
                <a:sym typeface="+mn-ea"/>
              </a:rPr>
              <a:t>。</a:t>
            </a:r>
            <a:endParaRPr lang="zh-CN" altLang="en-US" sz="1100" dirty="0">
              <a:sym typeface="+mn-ea"/>
            </a:endParaRPr>
          </a:p>
          <a:p>
            <a:r>
              <a:rPr lang="zh-CN" altLang="en-US" sz="1100" dirty="0">
                <a:sym typeface="+mn-ea"/>
              </a:rPr>
              <a:t>如果是个人或企业，债务长期超过收入，必然会走向破产。但美国却违背了这种日常常识</a:t>
            </a:r>
            <a:r>
              <a:rPr lang="en-US" altLang="zh-CN" sz="1100" dirty="0">
                <a:sym typeface="+mn-ea"/>
              </a:rPr>
              <a:t>——</a:t>
            </a:r>
            <a:r>
              <a:rPr lang="zh-CN" altLang="en-US" sz="1100" dirty="0">
                <a:sym typeface="+mn-ea"/>
              </a:rPr>
              <a:t>它不仅没有倒下，反而继续稳居世界经济的中心。</a:t>
            </a:r>
            <a:endParaRPr lang="zh-CN" altLang="en-US" sz="1100" dirty="0">
              <a:sym typeface="+mn-ea"/>
            </a:endParaRPr>
          </a:p>
          <a:p>
            <a:endParaRPr lang="en-US" altLang="zh-CN" sz="1100" dirty="0">
              <a:sym typeface="+mn-ea"/>
            </a:endParaRPr>
          </a:p>
          <a:p>
            <a:r>
              <a:rPr lang="zh-CN" altLang="en-US" sz="1100" dirty="0">
                <a:sym typeface="+mn-ea"/>
              </a:rPr>
              <a:t>这一切背后的最大秘密，就在于它手中握有的最强王牌：美元。</a:t>
            </a:r>
            <a:endParaRPr lang="zh-CN" altLang="en-US" sz="1100" dirty="0">
              <a:sym typeface="+mn-ea"/>
            </a:endParaRPr>
          </a:p>
          <a:p>
            <a:endParaRPr lang="en-US" altLang="zh-CN" sz="1100" dirty="0">
              <a:sym typeface="+mn-ea"/>
            </a:endParaRPr>
          </a:p>
          <a:p>
            <a:r>
              <a:rPr lang="zh-CN" altLang="en-US" sz="1100" dirty="0">
                <a:sym typeface="+mn-ea"/>
              </a:rPr>
              <a:t>美元不仅是一国的货币，更拥有</a:t>
            </a:r>
            <a:r>
              <a:rPr lang="en-US" altLang="zh-CN" sz="1100" dirty="0">
                <a:sym typeface="+mn-ea"/>
              </a:rPr>
              <a:t>“</a:t>
            </a:r>
            <a:r>
              <a:rPr lang="zh-CN" altLang="en-US" sz="1100" dirty="0">
                <a:sym typeface="+mn-ea"/>
              </a:rPr>
              <a:t>国际基轴货币</a:t>
            </a:r>
            <a:r>
              <a:rPr lang="en-US" altLang="zh-CN" sz="1100" dirty="0">
                <a:sym typeface="+mn-ea"/>
              </a:rPr>
              <a:t>”</a:t>
            </a:r>
            <a:r>
              <a:rPr lang="zh-CN" altLang="en-US" sz="1100" dirty="0">
                <a:sym typeface="+mn-ea"/>
              </a:rPr>
              <a:t>的特殊地位。所谓基轴货币，就是在国际经济活动中作为核心衡量标准的货币。</a:t>
            </a:r>
            <a:endParaRPr lang="zh-CN" altLang="en-US" sz="1100" dirty="0">
              <a:sym typeface="+mn-ea"/>
            </a:endParaRPr>
          </a:p>
          <a:p>
            <a:endParaRPr lang="en-US" altLang="zh-CN" sz="1100" dirty="0">
              <a:sym typeface="+mn-ea"/>
            </a:endParaRPr>
          </a:p>
          <a:p>
            <a:r>
              <a:rPr lang="zh-CN" altLang="en-US" sz="1100" dirty="0">
                <a:sym typeface="+mn-ea"/>
              </a:rPr>
              <a:t>例如，日本从中东进口石油时，支付的不是</a:t>
            </a:r>
            <a:r>
              <a:rPr lang="en-US" altLang="zh-CN" sz="1100" dirty="0">
                <a:sym typeface="+mn-ea"/>
              </a:rPr>
              <a:t>“</a:t>
            </a:r>
            <a:r>
              <a:rPr lang="zh-CN" altLang="en-US" sz="1100" dirty="0">
                <a:sym typeface="+mn-ea"/>
              </a:rPr>
              <a:t>日元</a:t>
            </a:r>
            <a:r>
              <a:rPr lang="en-US" altLang="zh-CN" sz="1100" dirty="0">
                <a:sym typeface="+mn-ea"/>
              </a:rPr>
              <a:t>”</a:t>
            </a:r>
            <a:r>
              <a:rPr lang="zh-CN" altLang="en-US" sz="1100" dirty="0">
                <a:sym typeface="+mn-ea"/>
              </a:rPr>
              <a:t>或当地货币，而是</a:t>
            </a:r>
            <a:r>
              <a:rPr lang="en-US" altLang="zh-CN" sz="1100" dirty="0">
                <a:sym typeface="+mn-ea"/>
              </a:rPr>
              <a:t>“</a:t>
            </a:r>
            <a:r>
              <a:rPr lang="zh-CN" altLang="en-US" sz="1100" dirty="0">
                <a:sym typeface="+mn-ea"/>
              </a:rPr>
              <a:t>美元</a:t>
            </a:r>
            <a:r>
              <a:rPr lang="en-US" altLang="zh-CN" sz="1100" dirty="0">
                <a:sym typeface="+mn-ea"/>
              </a:rPr>
              <a:t>”</a:t>
            </a:r>
            <a:r>
              <a:rPr lang="zh-CN" altLang="en-US" sz="1100" dirty="0">
                <a:sym typeface="+mn-ea"/>
              </a:rPr>
              <a:t>；巴西企业向韩国购买半导体时，结算的也同样是美元。由于全球大部分贸易和金融交易都以美元进行，各国政府和企业不得不持有大量美元，作为交易资金或经济危机时的储备。</a:t>
            </a:r>
            <a:endParaRPr lang="zh-CN" altLang="en-US" sz="1100" dirty="0">
              <a:sym typeface="+mn-ea"/>
            </a:endParaRPr>
          </a:p>
          <a:p>
            <a:endParaRPr lang="en-US" altLang="zh-CN" sz="1100" dirty="0">
              <a:sym typeface="+mn-ea"/>
            </a:endParaRPr>
          </a:p>
          <a:p>
            <a:r>
              <a:rPr lang="zh-CN" altLang="en-US" sz="1100" dirty="0">
                <a:sym typeface="+mn-ea"/>
              </a:rPr>
              <a:t>美国国债的魔力</a:t>
            </a:r>
            <a:endParaRPr lang="zh-CN" altLang="en-US" sz="1100" dirty="0">
              <a:sym typeface="+mn-ea"/>
            </a:endParaRPr>
          </a:p>
          <a:p>
            <a:endParaRPr lang="en-US" altLang="zh-CN" sz="1100" dirty="0">
              <a:sym typeface="+mn-ea"/>
            </a:endParaRPr>
          </a:p>
          <a:p>
            <a:r>
              <a:rPr lang="zh-CN" altLang="en-US" sz="1100" dirty="0">
                <a:sym typeface="+mn-ea"/>
              </a:rPr>
              <a:t>各国政府和企业如何持有美元呢？</a:t>
            </a:r>
            <a:endParaRPr lang="zh-CN" altLang="en-US" sz="1100" dirty="0">
              <a:sym typeface="+mn-ea"/>
            </a:endParaRPr>
          </a:p>
          <a:p>
            <a:r>
              <a:rPr lang="zh-CN" altLang="en-US" sz="1100" dirty="0">
                <a:sym typeface="+mn-ea"/>
              </a:rPr>
              <a:t>当美国政府需要资金时，会发行</a:t>
            </a:r>
            <a:r>
              <a:rPr lang="en-US" altLang="zh-CN" sz="1100" dirty="0">
                <a:sym typeface="+mn-ea"/>
              </a:rPr>
              <a:t>“</a:t>
            </a:r>
            <a:r>
              <a:rPr lang="zh-CN" altLang="en-US" sz="1100" dirty="0">
                <a:sym typeface="+mn-ea"/>
              </a:rPr>
              <a:t>国债</a:t>
            </a:r>
            <a:r>
              <a:rPr lang="en-US" altLang="zh-CN" sz="1100" dirty="0">
                <a:sym typeface="+mn-ea"/>
              </a:rPr>
              <a:t>”</a:t>
            </a:r>
            <a:r>
              <a:rPr lang="zh-CN" altLang="en-US" sz="1100" dirty="0">
                <a:sym typeface="+mn-ea"/>
              </a:rPr>
              <a:t>。投资者购买国债，就能定期收取利息，待到期满后拿回本金。这些国债全部以</a:t>
            </a:r>
            <a:r>
              <a:rPr lang="en-US" altLang="zh-CN" sz="1100" dirty="0">
                <a:sym typeface="+mn-ea"/>
              </a:rPr>
              <a:t>“</a:t>
            </a:r>
            <a:r>
              <a:rPr lang="zh-CN" altLang="en-US" sz="1100" dirty="0">
                <a:sym typeface="+mn-ea"/>
              </a:rPr>
              <a:t>美元计价</a:t>
            </a:r>
            <a:r>
              <a:rPr lang="en-US" altLang="zh-CN" sz="1100" dirty="0">
                <a:sym typeface="+mn-ea"/>
              </a:rPr>
              <a:t>”</a:t>
            </a:r>
            <a:r>
              <a:rPr lang="zh-CN" altLang="en-US" sz="1100" dirty="0">
                <a:sym typeface="+mn-ea"/>
              </a:rPr>
              <a:t>，因此利息和本金都用美元支付。正因如此，美国国债被视为风险极低的安全资产，受到各国政府和企业的热烈追捧〈图</a:t>
            </a:r>
            <a:r>
              <a:rPr lang="en-US" altLang="zh-CN" sz="1100" dirty="0">
                <a:sym typeface="+mn-ea"/>
              </a:rPr>
              <a:t>1-2</a:t>
            </a:r>
            <a:r>
              <a:rPr lang="zh-CN" altLang="en-US" sz="1100" dirty="0">
                <a:sym typeface="+mn-ea"/>
              </a:rPr>
              <a:t>〉。</a:t>
            </a:r>
            <a:endParaRPr lang="zh-CN" altLang="en-US" sz="1100" dirty="0">
              <a:sym typeface="+mn-ea"/>
            </a:endParaRPr>
          </a:p>
          <a:p>
            <a:endParaRPr lang="en-US" altLang="zh-CN" sz="1100" dirty="0">
              <a:sym typeface="+mn-ea"/>
            </a:endParaRPr>
          </a:p>
          <a:p>
            <a:r>
              <a:rPr lang="zh-CN" altLang="en-US" sz="1100" dirty="0">
                <a:sym typeface="+mn-ea"/>
              </a:rPr>
              <a:t>这意味着，美国只要想借钱，世界各地的买家都会</a:t>
            </a:r>
            <a:r>
              <a:rPr lang="en-US" altLang="zh-CN" sz="1100" dirty="0">
                <a:sym typeface="+mn-ea"/>
              </a:rPr>
              <a:t>“</a:t>
            </a:r>
            <a:r>
              <a:rPr lang="zh-CN" altLang="en-US" sz="1100" dirty="0">
                <a:sym typeface="+mn-ea"/>
              </a:rPr>
              <a:t>排队抢购</a:t>
            </a:r>
            <a:r>
              <a:rPr lang="en-US" altLang="zh-CN" sz="1100" dirty="0">
                <a:sym typeface="+mn-ea"/>
              </a:rPr>
              <a:t>”</a:t>
            </a:r>
            <a:r>
              <a:rPr lang="zh-CN" altLang="en-US" sz="1100" dirty="0">
                <a:sym typeface="+mn-ea"/>
              </a:rPr>
              <a:t>。理论上，美国甚至可以通过</a:t>
            </a:r>
            <a:r>
              <a:rPr lang="en-US" altLang="zh-CN" sz="1100" dirty="0">
                <a:sym typeface="+mn-ea"/>
              </a:rPr>
              <a:t>“</a:t>
            </a:r>
            <a:r>
              <a:rPr lang="zh-CN" altLang="en-US" sz="1100" dirty="0">
                <a:sym typeface="+mn-ea"/>
              </a:rPr>
              <a:t>印美元</a:t>
            </a:r>
            <a:r>
              <a:rPr lang="en-US" altLang="zh-CN" sz="1100" dirty="0">
                <a:sym typeface="+mn-ea"/>
              </a:rPr>
              <a:t>”</a:t>
            </a:r>
            <a:r>
              <a:rPr lang="zh-CN" altLang="en-US" sz="1100" dirty="0">
                <a:sym typeface="+mn-ea"/>
              </a:rPr>
              <a:t>来偿还债务。虽然实际上这么做会导致美元信用崩溃，引发全球经济混乱，但仅仅拥有这种可能性，就是美国独一无二的优势。</a:t>
            </a:r>
            <a:endParaRPr lang="zh-CN" altLang="en-US" sz="1100" dirty="0">
              <a:sym typeface="+mn-ea"/>
            </a:endParaRPr>
          </a:p>
          <a:p>
            <a:endParaRPr lang="en-US" altLang="zh-CN" sz="1100" dirty="0">
              <a:sym typeface="+mn-ea"/>
            </a:endParaRPr>
          </a:p>
          <a:p>
            <a:r>
              <a:rPr lang="zh-CN" altLang="en-US" sz="1100" dirty="0">
                <a:sym typeface="+mn-ea"/>
              </a:rPr>
              <a:t>凭借这柄</a:t>
            </a:r>
            <a:r>
              <a:rPr lang="en-US" altLang="zh-CN" sz="1100" dirty="0">
                <a:sym typeface="+mn-ea"/>
              </a:rPr>
              <a:t>“</a:t>
            </a:r>
            <a:r>
              <a:rPr lang="zh-CN" altLang="en-US" sz="1100" dirty="0">
                <a:sym typeface="+mn-ea"/>
              </a:rPr>
              <a:t>美元</a:t>
            </a:r>
            <a:r>
              <a:rPr lang="en-US" altLang="zh-CN" sz="1100" dirty="0">
                <a:sym typeface="+mn-ea"/>
              </a:rPr>
              <a:t>”</a:t>
            </a:r>
            <a:r>
              <a:rPr lang="zh-CN" altLang="en-US" sz="1100" dirty="0">
                <a:sym typeface="+mn-ea"/>
              </a:rPr>
              <a:t>的如意宝杖，美国得以在不断举债的同时，维持繁荣的经济〈图</a:t>
            </a:r>
            <a:r>
              <a:rPr lang="en-US" altLang="zh-CN" sz="1100" dirty="0">
                <a:sym typeface="+mn-ea"/>
              </a:rPr>
              <a:t>1-4</a:t>
            </a:r>
            <a:r>
              <a:rPr lang="zh-CN" altLang="en-US" sz="1100" dirty="0">
                <a:sym typeface="+mn-ea"/>
              </a:rPr>
              <a:t>〉。尤其在疫情、金融危机等需要短期巨额资金的非常时期，其他国家要先苦恼</a:t>
            </a:r>
            <a:r>
              <a:rPr lang="en-US" altLang="zh-CN" sz="1100" dirty="0">
                <a:sym typeface="+mn-ea"/>
              </a:rPr>
              <a:t>“</a:t>
            </a:r>
            <a:r>
              <a:rPr lang="zh-CN" altLang="en-US" sz="1100" dirty="0">
                <a:sym typeface="+mn-ea"/>
              </a:rPr>
              <a:t>有没有愿意借钱的对象</a:t>
            </a:r>
            <a:r>
              <a:rPr lang="en-US" altLang="zh-CN" sz="1100" dirty="0">
                <a:sym typeface="+mn-ea"/>
              </a:rPr>
              <a:t>”</a:t>
            </a:r>
            <a:r>
              <a:rPr lang="zh-CN" altLang="en-US" sz="1100" dirty="0">
                <a:sym typeface="+mn-ea"/>
              </a:rPr>
              <a:t>，而美国只需发行美元国债，就会有无数买家蜂拥而至。</a:t>
            </a:r>
            <a:r>
              <a:rPr lang="en-US" altLang="zh-CN" sz="1100" dirty="0">
                <a:sym typeface="+mn-ea"/>
              </a:rPr>
              <a:t>“</a:t>
            </a:r>
            <a:r>
              <a:rPr lang="zh-CN" altLang="en-US" sz="1100" dirty="0">
                <a:sym typeface="+mn-ea"/>
              </a:rPr>
              <a:t>关键时刻从不缺钱</a:t>
            </a:r>
            <a:r>
              <a:rPr lang="en-US" altLang="zh-CN" sz="1100" dirty="0">
                <a:sym typeface="+mn-ea"/>
              </a:rPr>
              <a:t>”</a:t>
            </a:r>
            <a:r>
              <a:rPr lang="zh-CN" altLang="en-US" sz="1100" dirty="0">
                <a:sym typeface="+mn-ea"/>
              </a:rPr>
              <a:t>，这正是美元国债最可怕的威力〈图</a:t>
            </a:r>
            <a:r>
              <a:rPr lang="en-US" altLang="zh-CN" sz="1100" dirty="0">
                <a:sym typeface="+mn-ea"/>
              </a:rPr>
              <a:t>1-5</a:t>
            </a:r>
            <a:r>
              <a:rPr lang="zh-CN" altLang="en-US" sz="1100" dirty="0">
                <a:sym typeface="+mn-ea"/>
              </a:rPr>
              <a:t>〉。</a:t>
            </a:r>
            <a:endParaRPr lang="zh-CN" altLang="en-US" sz="1100" dirty="0">
              <a:sym typeface="+mn-ea"/>
            </a:endParaRPr>
          </a:p>
        </p:txBody>
      </p:sp>
      <p:pic>
        <p:nvPicPr>
          <p:cNvPr id="4" name="图片 3"/>
          <p:cNvPicPr>
            <a:picLocks noChangeAspect="1"/>
          </p:cNvPicPr>
          <p:nvPr/>
        </p:nvPicPr>
        <p:blipFill>
          <a:blip r:embed="rId1"/>
          <a:stretch>
            <a:fillRect/>
          </a:stretch>
        </p:blipFill>
        <p:spPr>
          <a:xfrm>
            <a:off x="376555" y="70485"/>
            <a:ext cx="850900" cy="1217930"/>
          </a:xfrm>
          <a:prstGeom prst="rect">
            <a:avLst/>
          </a:prstGeom>
        </p:spPr>
      </p:pic>
      <p:sp>
        <p:nvSpPr>
          <p:cNvPr id="2" name="矩形 1"/>
          <p:cNvSpPr/>
          <p:nvPr>
            <p:custDataLst>
              <p:tags r:id="rId2"/>
            </p:custDataLst>
          </p:nvPr>
        </p:nvSpPr>
        <p:spPr>
          <a:xfrm>
            <a:off x="4049395" y="824230"/>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60707" y="70450"/>
            <a:ext cx="4171041" cy="130683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あの</a:t>
            </a:r>
            <a:r>
              <a:rPr kumimoji="1" lang="zh-CN" altLang="en-US" sz="700" dirty="0">
                <a:latin typeface="Meiryo UI" panose="020B0604030504040204" pitchFamily="50" charset="-128"/>
                <a:ea typeface="Meiryo UI" panose="020B0604030504040204" pitchFamily="50" charset="-128"/>
              </a:rPr>
              <a:t>国</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なぜ</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見</a:t>
            </a:r>
            <a:r>
              <a:rPr kumimoji="1" lang="ja-JP" altLang="en-US" sz="700" dirty="0">
                <a:latin typeface="Meiryo UI" panose="020B0604030504040204" pitchFamily="50" charset="-128"/>
                <a:ea typeface="Meiryo UI" panose="020B0604030504040204" pitchFamily="50" charset="-128"/>
              </a:rPr>
              <a:t>えてくる</a:t>
            </a:r>
            <a:r>
              <a:rPr kumimoji="1" lang="zh-CN" altLang="en-US" sz="700" dirty="0">
                <a:latin typeface="Meiryo UI" panose="020B0604030504040204" pitchFamily="50" charset="-128"/>
                <a:ea typeface="Meiryo UI" panose="020B0604030504040204" pitchFamily="50" charset="-128"/>
              </a:rPr>
              <a:t>世界経済地図</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978-4-7612-7830-4</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すあし</a:t>
            </a:r>
            <a:r>
              <a:rPr kumimoji="1" lang="zh-CN" altLang="en-US" sz="700" dirty="0">
                <a:latin typeface="Meiryo UI" panose="020B0604030504040204" pitchFamily="50" charset="-128"/>
                <a:ea typeface="Meiryo UI" panose="020B0604030504040204" pitchFamily="50" charset="-128"/>
              </a:rPr>
              <a:t>社長</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 </a:t>
            </a:r>
            <a:r>
              <a:rPr kumimoji="1" lang="en-US" altLang="ja-JP" sz="700" dirty="0">
                <a:latin typeface="Meiryo UI" panose="020B0604030504040204" pitchFamily="50" charset="-128"/>
                <a:ea typeface="Meiryo UI" panose="020B0604030504040204" pitchFamily="50" charset="-128"/>
              </a:rPr>
              <a:t>320</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10</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75565" y="1447800"/>
            <a:ext cx="6706870" cy="381508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sym typeface="+mn-ea"/>
              </a:rPr>
              <a:t>美国债务并非</a:t>
            </a:r>
            <a:r>
              <a:rPr lang="en-US" altLang="zh-CN" sz="1100" dirty="0">
                <a:sym typeface="+mn-ea"/>
              </a:rPr>
              <a:t>“</a:t>
            </a:r>
            <a:r>
              <a:rPr lang="zh-CN" altLang="en-US" sz="1100" dirty="0">
                <a:sym typeface="+mn-ea"/>
              </a:rPr>
              <a:t>无敌</a:t>
            </a:r>
            <a:r>
              <a:rPr lang="en-US" altLang="zh-CN" sz="1100" dirty="0">
                <a:sym typeface="+mn-ea"/>
              </a:rPr>
              <a:t>”</a:t>
            </a:r>
            <a:endParaRPr lang="en-US" altLang="zh-CN" sz="1100" dirty="0">
              <a:sym typeface="+mn-ea"/>
            </a:endParaRPr>
          </a:p>
          <a:p>
            <a:endParaRPr lang="en-US" altLang="zh-CN" sz="1100" dirty="0">
              <a:sym typeface="+mn-ea"/>
            </a:endParaRPr>
          </a:p>
          <a:p>
            <a:r>
              <a:rPr lang="zh-CN" altLang="en-US" sz="1100" dirty="0">
                <a:sym typeface="+mn-ea"/>
              </a:rPr>
              <a:t>既然如此，是否可以把所有债务都变成国债？答案是否定的，原因有三：</a:t>
            </a:r>
            <a:endParaRPr lang="zh-CN" altLang="en-US" sz="1100" dirty="0">
              <a:sym typeface="+mn-ea"/>
            </a:endParaRPr>
          </a:p>
          <a:p>
            <a:endParaRPr lang="en-US" altLang="zh-CN" sz="1100" dirty="0">
              <a:sym typeface="+mn-ea"/>
            </a:endParaRPr>
          </a:p>
          <a:p>
            <a:r>
              <a:rPr lang="en-US" altLang="en-US" sz="1100" dirty="0">
                <a:sym typeface="+mn-ea"/>
              </a:rPr>
              <a:t>①</a:t>
            </a:r>
            <a:r>
              <a:rPr lang="en-US" altLang="zh-CN" sz="1100" dirty="0">
                <a:sym typeface="+mn-ea"/>
              </a:rPr>
              <a:t> </a:t>
            </a:r>
            <a:r>
              <a:rPr lang="zh-CN" altLang="en-US" sz="1100" dirty="0">
                <a:sym typeface="+mn-ea"/>
              </a:rPr>
              <a:t>利息负担的爆炸性增长</a:t>
            </a:r>
            <a:endParaRPr lang="zh-CN" altLang="en-US" sz="1100" dirty="0">
              <a:sym typeface="+mn-ea"/>
            </a:endParaRPr>
          </a:p>
          <a:p>
            <a:r>
              <a:rPr lang="zh-CN" altLang="en-US" sz="1100" dirty="0">
                <a:sym typeface="+mn-ea"/>
              </a:rPr>
              <a:t>如果所有债务都国债化，每年必须支付的利息会急剧膨胀。事实上，如今利息支出已成为挤压美国财政的巨大负担。如果再增加，教育、基建等政策经费将捉襟见肘。</a:t>
            </a:r>
            <a:endParaRPr lang="zh-CN" altLang="en-US" sz="1100" dirty="0">
              <a:sym typeface="+mn-ea"/>
            </a:endParaRPr>
          </a:p>
          <a:p>
            <a:endParaRPr lang="en-US" altLang="zh-CN" sz="1100" dirty="0">
              <a:sym typeface="+mn-ea"/>
            </a:endParaRPr>
          </a:p>
          <a:p>
            <a:r>
              <a:rPr lang="en-US" altLang="en-US" sz="1100" dirty="0">
                <a:sym typeface="+mn-ea"/>
              </a:rPr>
              <a:t>②</a:t>
            </a:r>
            <a:r>
              <a:rPr lang="en-US" altLang="zh-CN" sz="1100" dirty="0">
                <a:sym typeface="+mn-ea"/>
              </a:rPr>
              <a:t> </a:t>
            </a:r>
            <a:r>
              <a:rPr lang="zh-CN" altLang="en-US" sz="1100" dirty="0">
                <a:sym typeface="+mn-ea"/>
              </a:rPr>
              <a:t>信用的极限</a:t>
            </a:r>
            <a:endParaRPr lang="zh-CN" altLang="en-US" sz="1100" dirty="0">
              <a:sym typeface="+mn-ea"/>
            </a:endParaRPr>
          </a:p>
          <a:p>
            <a:r>
              <a:rPr lang="zh-CN" altLang="en-US" sz="1100" dirty="0">
                <a:sym typeface="+mn-ea"/>
              </a:rPr>
              <a:t>国债无限制地发行，市场会怀疑</a:t>
            </a:r>
            <a:r>
              <a:rPr lang="en-US" altLang="zh-CN" sz="1100" dirty="0">
                <a:sym typeface="+mn-ea"/>
              </a:rPr>
              <a:t>“</a:t>
            </a:r>
            <a:r>
              <a:rPr lang="zh-CN" altLang="en-US" sz="1100" dirty="0">
                <a:sym typeface="+mn-ea"/>
              </a:rPr>
              <a:t>美国是否还具备财政自律</a:t>
            </a:r>
            <a:r>
              <a:rPr lang="en-US" altLang="zh-CN" sz="1100" dirty="0">
                <a:sym typeface="+mn-ea"/>
              </a:rPr>
              <a:t>”</a:t>
            </a:r>
            <a:r>
              <a:rPr lang="zh-CN" altLang="en-US" sz="1100" dirty="0">
                <a:sym typeface="+mn-ea"/>
              </a:rPr>
              <a:t>。一旦美元信用根基动摇，投资者会要求更高的利率（风险溢价），从而形成利息支出进一步扩大的恶性循环。</a:t>
            </a:r>
            <a:endParaRPr lang="zh-CN" altLang="en-US" sz="1100" dirty="0">
              <a:sym typeface="+mn-ea"/>
            </a:endParaRPr>
          </a:p>
          <a:p>
            <a:endParaRPr lang="en-US" altLang="zh-CN" sz="1100" dirty="0">
              <a:sym typeface="+mn-ea"/>
            </a:endParaRPr>
          </a:p>
          <a:p>
            <a:r>
              <a:rPr lang="en-US" altLang="en-US" sz="1100" dirty="0">
                <a:sym typeface="+mn-ea"/>
              </a:rPr>
              <a:t>③</a:t>
            </a:r>
            <a:r>
              <a:rPr lang="en-US" altLang="zh-CN" sz="1100" dirty="0">
                <a:sym typeface="+mn-ea"/>
              </a:rPr>
              <a:t> </a:t>
            </a:r>
            <a:r>
              <a:rPr lang="zh-CN" altLang="en-US" sz="1100" dirty="0">
                <a:sym typeface="+mn-ea"/>
              </a:rPr>
              <a:t>副作用</a:t>
            </a:r>
            <a:endParaRPr lang="zh-CN" altLang="en-US" sz="1100" dirty="0">
              <a:sym typeface="+mn-ea"/>
            </a:endParaRPr>
          </a:p>
          <a:p>
            <a:r>
              <a:rPr lang="zh-CN" altLang="en-US" sz="1100" dirty="0">
                <a:sym typeface="+mn-ea"/>
              </a:rPr>
              <a:t>如果走到极端，通过</a:t>
            </a:r>
            <a:r>
              <a:rPr lang="en-US" altLang="zh-CN" sz="1100" dirty="0">
                <a:sym typeface="+mn-ea"/>
              </a:rPr>
              <a:t>“</a:t>
            </a:r>
            <a:r>
              <a:rPr lang="zh-CN" altLang="en-US" sz="1100" dirty="0">
                <a:sym typeface="+mn-ea"/>
              </a:rPr>
              <a:t>无限印钞</a:t>
            </a:r>
            <a:r>
              <a:rPr lang="en-US" altLang="zh-CN" sz="1100" dirty="0">
                <a:sym typeface="+mn-ea"/>
              </a:rPr>
              <a:t>”</a:t>
            </a:r>
            <a:r>
              <a:rPr lang="zh-CN" altLang="en-US" sz="1100" dirty="0">
                <a:sym typeface="+mn-ea"/>
              </a:rPr>
              <a:t>来偿还债务，就会引发严重的通货膨胀，摧毁美国国内的民生。</a:t>
            </a:r>
            <a:endParaRPr lang="zh-CN" altLang="en-US" sz="1100" dirty="0">
              <a:sym typeface="+mn-ea"/>
            </a:endParaRPr>
          </a:p>
          <a:p>
            <a:endParaRPr lang="en-US" altLang="zh-CN" sz="1100" dirty="0">
              <a:sym typeface="+mn-ea"/>
            </a:endParaRPr>
          </a:p>
          <a:p>
            <a:r>
              <a:rPr lang="zh-CN" altLang="en-US" sz="1100" dirty="0">
                <a:sym typeface="+mn-ea"/>
              </a:rPr>
              <a:t>因此，美国虽然拥有巨大的特权，但并非</a:t>
            </a:r>
            <a:r>
              <a:rPr lang="en-US" altLang="zh-CN" sz="1100" dirty="0">
                <a:sym typeface="+mn-ea"/>
              </a:rPr>
              <a:t>“</a:t>
            </a:r>
            <a:r>
              <a:rPr lang="zh-CN" altLang="en-US" sz="1100" dirty="0">
                <a:sym typeface="+mn-ea"/>
              </a:rPr>
              <a:t>无敌</a:t>
            </a:r>
            <a:r>
              <a:rPr lang="en-US" altLang="zh-CN" sz="1100" dirty="0">
                <a:sym typeface="+mn-ea"/>
              </a:rPr>
              <a:t>”</a:t>
            </a:r>
            <a:r>
              <a:rPr lang="zh-CN" altLang="en-US" sz="1100" dirty="0">
                <a:sym typeface="+mn-ea"/>
              </a:rPr>
              <a:t>。它能依靠的范围，受制于现实的利息成本和无形的信用资产。</a:t>
            </a:r>
            <a:endParaRPr lang="zh-CN" altLang="en-US" sz="1100" dirty="0">
              <a:sym typeface="+mn-ea"/>
            </a:endParaRPr>
          </a:p>
          <a:p>
            <a:endParaRPr lang="en-US" altLang="zh-CN" sz="1100" dirty="0">
              <a:sym typeface="+mn-ea"/>
            </a:endParaRPr>
          </a:p>
          <a:p>
            <a:r>
              <a:rPr lang="zh-CN" altLang="en-US" sz="1100" dirty="0">
                <a:sym typeface="+mn-ea"/>
              </a:rPr>
              <a:t>美国为何成了借债大国？</a:t>
            </a:r>
            <a:endParaRPr lang="zh-CN" altLang="en-US" sz="1100" dirty="0">
              <a:sym typeface="+mn-ea"/>
            </a:endParaRPr>
          </a:p>
          <a:p>
            <a:endParaRPr lang="en-US" altLang="zh-CN" sz="1100" dirty="0">
              <a:sym typeface="+mn-ea"/>
            </a:endParaRPr>
          </a:p>
          <a:p>
            <a:r>
              <a:rPr lang="zh-CN" altLang="en-US" sz="1100" dirty="0">
                <a:sym typeface="+mn-ea"/>
              </a:rPr>
              <a:t>结论是明确的：美国借债的特权极其强大，却不是没有限制。</a:t>
            </a:r>
            <a:endParaRPr lang="zh-CN" altLang="en-US" sz="1100" dirty="0">
              <a:sym typeface="+mn-ea"/>
            </a:endParaRPr>
          </a:p>
          <a:p>
            <a:r>
              <a:rPr lang="zh-CN" altLang="en-US" sz="1100" dirty="0">
                <a:sym typeface="+mn-ea"/>
              </a:rPr>
              <a:t>接下来，我们需要进一步探究：为什么美国会走到今天这般</a:t>
            </a:r>
            <a:r>
              <a:rPr lang="en-US" altLang="zh-CN" sz="1100" dirty="0">
                <a:sym typeface="+mn-ea"/>
              </a:rPr>
              <a:t>“</a:t>
            </a:r>
            <a:r>
              <a:rPr lang="zh-CN" altLang="en-US" sz="1100" dirty="0">
                <a:sym typeface="+mn-ea"/>
              </a:rPr>
              <a:t>借债大国</a:t>
            </a:r>
            <a:r>
              <a:rPr lang="en-US" altLang="zh-CN" sz="1100" dirty="0">
                <a:sym typeface="+mn-ea"/>
              </a:rPr>
              <a:t>”</a:t>
            </a:r>
            <a:r>
              <a:rPr lang="zh-CN" altLang="en-US" sz="1100" dirty="0">
                <a:sym typeface="+mn-ea"/>
              </a:rPr>
              <a:t>的地步？</a:t>
            </a:r>
            <a:endParaRPr lang="zh-CN" altLang="en-US" sz="1100" dirty="0">
              <a:sym typeface="+mn-ea"/>
            </a:endParaRPr>
          </a:p>
        </p:txBody>
      </p:sp>
      <p:pic>
        <p:nvPicPr>
          <p:cNvPr id="4" name="图片 3"/>
          <p:cNvPicPr>
            <a:picLocks noChangeAspect="1"/>
          </p:cNvPicPr>
          <p:nvPr/>
        </p:nvPicPr>
        <p:blipFill>
          <a:blip r:embed="rId1"/>
          <a:stretch>
            <a:fillRect/>
          </a:stretch>
        </p:blipFill>
        <p:spPr>
          <a:xfrm>
            <a:off x="376555" y="70485"/>
            <a:ext cx="850900" cy="1217930"/>
          </a:xfrm>
          <a:prstGeom prst="rect">
            <a:avLst/>
          </a:prstGeom>
        </p:spPr>
      </p:pic>
      <p:pic>
        <p:nvPicPr>
          <p:cNvPr id="2" name="图片 1"/>
          <p:cNvPicPr>
            <a:picLocks noChangeAspect="1"/>
          </p:cNvPicPr>
          <p:nvPr/>
        </p:nvPicPr>
        <p:blipFill>
          <a:blip r:embed="rId2"/>
          <a:stretch>
            <a:fillRect/>
          </a:stretch>
        </p:blipFill>
        <p:spPr>
          <a:xfrm>
            <a:off x="166370" y="5422265"/>
            <a:ext cx="2715260" cy="1915160"/>
          </a:xfrm>
          <a:prstGeom prst="rect">
            <a:avLst/>
          </a:prstGeom>
        </p:spPr>
      </p:pic>
      <p:pic>
        <p:nvPicPr>
          <p:cNvPr id="5" name="图片 4"/>
          <p:cNvPicPr>
            <a:picLocks noChangeAspect="1"/>
          </p:cNvPicPr>
          <p:nvPr/>
        </p:nvPicPr>
        <p:blipFill>
          <a:blip r:embed="rId3"/>
          <a:stretch>
            <a:fillRect/>
          </a:stretch>
        </p:blipFill>
        <p:spPr>
          <a:xfrm>
            <a:off x="3622040" y="5569585"/>
            <a:ext cx="2209800" cy="1620520"/>
          </a:xfrm>
          <a:prstGeom prst="rect">
            <a:avLst/>
          </a:prstGeom>
        </p:spPr>
      </p:pic>
      <p:pic>
        <p:nvPicPr>
          <p:cNvPr id="7" name="图片 6"/>
          <p:cNvPicPr>
            <a:picLocks noChangeAspect="1"/>
          </p:cNvPicPr>
          <p:nvPr/>
        </p:nvPicPr>
        <p:blipFill>
          <a:blip r:embed="rId4"/>
          <a:stretch>
            <a:fillRect/>
          </a:stretch>
        </p:blipFill>
        <p:spPr>
          <a:xfrm>
            <a:off x="166370" y="7496810"/>
            <a:ext cx="2486025" cy="1941195"/>
          </a:xfrm>
          <a:prstGeom prst="rect">
            <a:avLst/>
          </a:prstGeom>
        </p:spPr>
      </p:pic>
      <p:pic>
        <p:nvPicPr>
          <p:cNvPr id="9" name="图片 8"/>
          <p:cNvPicPr>
            <a:picLocks noChangeAspect="1"/>
          </p:cNvPicPr>
          <p:nvPr/>
        </p:nvPicPr>
        <p:blipFill>
          <a:blip r:embed="rId5"/>
          <a:stretch>
            <a:fillRect/>
          </a:stretch>
        </p:blipFill>
        <p:spPr>
          <a:xfrm>
            <a:off x="3368040" y="7190105"/>
            <a:ext cx="2717800" cy="2075815"/>
          </a:xfrm>
          <a:prstGeom prst="rect">
            <a:avLst/>
          </a:prstGeom>
        </p:spPr>
      </p:pic>
      <p:sp>
        <p:nvSpPr>
          <p:cNvPr id="10" name="矩形 9"/>
          <p:cNvSpPr/>
          <p:nvPr>
            <p:custDataLst>
              <p:tags r:id="rId6"/>
            </p:custDataLst>
          </p:nvPr>
        </p:nvSpPr>
        <p:spPr>
          <a:xfrm>
            <a:off x="4049395" y="824230"/>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60707" y="70450"/>
            <a:ext cx="4171041" cy="130683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あの</a:t>
            </a:r>
            <a:r>
              <a:rPr kumimoji="1" lang="zh-CN" altLang="en-US" sz="700" dirty="0">
                <a:latin typeface="Meiryo UI" panose="020B0604030504040204" pitchFamily="50" charset="-128"/>
                <a:ea typeface="Meiryo UI" panose="020B0604030504040204" pitchFamily="50" charset="-128"/>
              </a:rPr>
              <a:t>国</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なぜ</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見</a:t>
            </a:r>
            <a:r>
              <a:rPr kumimoji="1" lang="ja-JP" altLang="en-US" sz="700" dirty="0">
                <a:latin typeface="Meiryo UI" panose="020B0604030504040204" pitchFamily="50" charset="-128"/>
                <a:ea typeface="Meiryo UI" panose="020B0604030504040204" pitchFamily="50" charset="-128"/>
              </a:rPr>
              <a:t>えてくる</a:t>
            </a:r>
            <a:r>
              <a:rPr kumimoji="1" lang="zh-CN" altLang="en-US" sz="700" dirty="0">
                <a:latin typeface="Meiryo UI" panose="020B0604030504040204" pitchFamily="50" charset="-128"/>
                <a:ea typeface="Meiryo UI" panose="020B0604030504040204" pitchFamily="50" charset="-128"/>
              </a:rPr>
              <a:t>世界経済地図</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978-4-7612-7830-4</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すあし</a:t>
            </a:r>
            <a:r>
              <a:rPr kumimoji="1" lang="zh-CN" altLang="en-US" sz="700" dirty="0">
                <a:latin typeface="Meiryo UI" panose="020B0604030504040204" pitchFamily="50" charset="-128"/>
                <a:ea typeface="Meiryo UI" panose="020B0604030504040204" pitchFamily="50" charset="-128"/>
              </a:rPr>
              <a:t>社長</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 </a:t>
            </a:r>
            <a:r>
              <a:rPr kumimoji="1" lang="en-US" altLang="ja-JP" sz="700" dirty="0">
                <a:latin typeface="Meiryo UI" panose="020B0604030504040204" pitchFamily="50" charset="-128"/>
                <a:ea typeface="Meiryo UI" panose="020B0604030504040204" pitchFamily="50" charset="-128"/>
              </a:rPr>
              <a:t>320</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10</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75565" y="1604010"/>
            <a:ext cx="6706870" cy="7539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sym typeface="+mn-ea"/>
              </a:rPr>
              <a:t>不动产泡沫</a:t>
            </a:r>
            <a:endParaRPr lang="zh-CN" altLang="en-US" sz="1100" dirty="0">
              <a:sym typeface="+mn-ea"/>
            </a:endParaRPr>
          </a:p>
          <a:p>
            <a:endParaRPr lang="en-US" altLang="zh-CN" sz="1100" dirty="0">
              <a:sym typeface="+mn-ea"/>
            </a:endParaRPr>
          </a:p>
          <a:p>
            <a:r>
              <a:rPr lang="en-US" altLang="en-US" sz="1100" dirty="0">
                <a:sym typeface="+mn-ea"/>
              </a:rPr>
              <a:t>──</a:t>
            </a:r>
            <a:r>
              <a:rPr lang="en-US" altLang="zh-CN" sz="1100" dirty="0">
                <a:sym typeface="+mn-ea"/>
              </a:rPr>
              <a:t> </a:t>
            </a:r>
            <a:r>
              <a:rPr lang="zh-CN" altLang="en-US" sz="1100" dirty="0">
                <a:sym typeface="+mn-ea"/>
              </a:rPr>
              <a:t>为什么中国陷入了巨额债务困境</a:t>
            </a:r>
            <a:r>
              <a:rPr lang="en-US" altLang="zh-CN" sz="1100" dirty="0">
                <a:sym typeface="+mn-ea"/>
              </a:rPr>
              <a:t> </a:t>
            </a:r>
            <a:r>
              <a:rPr lang="en-US" altLang="en-US" sz="1100" dirty="0">
                <a:sym typeface="+mn-ea"/>
              </a:rPr>
              <a:t>──</a:t>
            </a:r>
            <a:endParaRPr lang="en-US" altLang="en-US" sz="1100" dirty="0">
              <a:sym typeface="+mn-ea"/>
            </a:endParaRPr>
          </a:p>
          <a:p>
            <a:endParaRPr lang="en-US" altLang="zh-CN" sz="1100" dirty="0">
              <a:sym typeface="+mn-ea"/>
            </a:endParaRPr>
          </a:p>
          <a:p>
            <a:r>
              <a:rPr lang="zh-CN" altLang="en-US" sz="1100" dirty="0">
                <a:sym typeface="+mn-ea"/>
              </a:rPr>
              <a:t>中国的增长模式，深深依赖于「地方政府财政」「金融系统稳定」以及「十几亿国民的生活」。而这一切的根本性矛盾，正集中体现在「不动产泡沫」与「其崩溃」之中。</a:t>
            </a:r>
            <a:endParaRPr lang="zh-CN" altLang="en-US" sz="1100" dirty="0">
              <a:sym typeface="+mn-ea"/>
            </a:endParaRPr>
          </a:p>
          <a:p>
            <a:endParaRPr lang="en-US" altLang="zh-CN" sz="1100" dirty="0">
              <a:sym typeface="+mn-ea"/>
            </a:endParaRPr>
          </a:p>
          <a:p>
            <a:r>
              <a:rPr lang="zh-CN" altLang="en-US" sz="1100" dirty="0">
                <a:sym typeface="+mn-ea"/>
              </a:rPr>
              <a:t>曾经被普遍相信的「房价只会一直上涨」的神话，究竟是如何产生的？又为什么会在短短几年间土崩瓦解？更重要的是，它的破裂给社会留下了怎样的「负资产」？在这里，我们将逐步剖析这场像巨大陷阱一样缠绕中国经济的房地产问题。</a:t>
            </a:r>
            <a:endParaRPr lang="zh-CN" altLang="en-US" sz="1100" dirty="0">
              <a:sym typeface="+mn-ea"/>
            </a:endParaRPr>
          </a:p>
          <a:p>
            <a:endParaRPr lang="en-US" altLang="zh-CN" sz="1100" dirty="0">
              <a:sym typeface="+mn-ea"/>
            </a:endParaRPr>
          </a:p>
          <a:p>
            <a:r>
              <a:rPr lang="zh-CN" altLang="en-US" sz="1100" dirty="0">
                <a:sym typeface="+mn-ea"/>
              </a:rPr>
              <a:t>借债的秘密：美元的特权</a:t>
            </a:r>
            <a:endParaRPr lang="zh-CN" altLang="en-US" sz="1100" dirty="0">
              <a:sym typeface="+mn-ea"/>
            </a:endParaRPr>
          </a:p>
          <a:p>
            <a:endParaRPr lang="en-US" altLang="zh-CN" sz="1100" dirty="0">
              <a:sym typeface="+mn-ea"/>
            </a:endParaRPr>
          </a:p>
          <a:p>
            <a:r>
              <a:rPr lang="zh-CN" altLang="en-US" sz="1100" dirty="0">
                <a:sym typeface="+mn-ea"/>
              </a:rPr>
              <a:t>日本曾亲身经历过泡沫经济的破灭，对「巨大泡沫破裂」的冲击记忆尤深。以东京的高峰时期为例，当时的住宅价格与年收入的比值约为「十几倍」。而中国在某些年份，北京和上海的比值却远远超过日本，达到惊人的「二十几倍」。为什么中国会出现超过日本水准的超级房地产泡沫？追溯其根源，答案就在于地方政府特有的「土地财政」〈</a:t>
            </a:r>
            <a:r>
              <a:rPr lang="en-US" altLang="zh-CN" sz="1100" dirty="0">
                <a:sym typeface="+mn-ea"/>
              </a:rPr>
              <a:t>1-1</a:t>
            </a:r>
            <a:r>
              <a:rPr lang="zh-CN" altLang="en-US" sz="1100" dirty="0">
                <a:sym typeface="+mn-ea"/>
              </a:rPr>
              <a:t>〉。</a:t>
            </a:r>
            <a:endParaRPr lang="zh-CN" altLang="en-US" sz="1100" dirty="0">
              <a:sym typeface="+mn-ea"/>
            </a:endParaRPr>
          </a:p>
          <a:p>
            <a:endParaRPr lang="en-US" altLang="zh-CN" sz="1100" dirty="0">
              <a:sym typeface="+mn-ea"/>
            </a:endParaRPr>
          </a:p>
          <a:p>
            <a:r>
              <a:rPr lang="zh-CN" altLang="en-US" sz="1100" dirty="0">
                <a:sym typeface="+mn-ea"/>
              </a:rPr>
              <a:t>在中国，土地归国家所有，个人和企业只能购买长期的使用权（即「土地使用权」）。自上世纪</a:t>
            </a:r>
            <a:r>
              <a:rPr lang="en-US" altLang="zh-CN" sz="1100" dirty="0">
                <a:sym typeface="+mn-ea"/>
              </a:rPr>
              <a:t>80</a:t>
            </a:r>
            <a:r>
              <a:rPr lang="zh-CN" altLang="en-US" sz="1100" dirty="0">
                <a:sym typeface="+mn-ea"/>
              </a:rPr>
              <a:t>年代起，地方政府便利用这一制度，从农民手中以低价补偿征收土地，再将土地使用权高价拍卖给房地产开发商。由此，地方政府迅速获得了庞大的财政收入。</a:t>
            </a:r>
            <a:endParaRPr lang="zh-CN" altLang="en-US" sz="1100" dirty="0">
              <a:sym typeface="+mn-ea"/>
            </a:endParaRPr>
          </a:p>
          <a:p>
            <a:endParaRPr lang="en-US" altLang="zh-CN" sz="1100" dirty="0">
              <a:sym typeface="+mn-ea"/>
            </a:endParaRPr>
          </a:p>
          <a:p>
            <a:r>
              <a:rPr lang="zh-CN" altLang="en-US" sz="1100" dirty="0">
                <a:sym typeface="+mn-ea"/>
              </a:rPr>
              <a:t>这些收入成为修建道路、桥梁、公共设施的资金来源，也成为支付公务员工资和拉动地区</a:t>
            </a:r>
            <a:r>
              <a:rPr lang="en-US" altLang="zh-CN" sz="1100" dirty="0">
                <a:sym typeface="+mn-ea"/>
              </a:rPr>
              <a:t>GDP</a:t>
            </a:r>
            <a:r>
              <a:rPr lang="zh-CN" altLang="en-US" sz="1100" dirty="0">
                <a:sym typeface="+mn-ea"/>
              </a:rPr>
              <a:t>增长的关键。土地卖得越贵，财政就越宽裕，地方政府反而成了推高房价的最大推手。</a:t>
            </a:r>
            <a:endParaRPr lang="zh-CN" altLang="en-US" sz="1100" dirty="0">
              <a:sym typeface="+mn-ea"/>
            </a:endParaRPr>
          </a:p>
          <a:p>
            <a:endParaRPr lang="en-US" altLang="zh-CN" sz="1100" dirty="0">
              <a:sym typeface="+mn-ea"/>
            </a:endParaRPr>
          </a:p>
          <a:p>
            <a:r>
              <a:rPr lang="zh-CN" altLang="en-US" sz="1100" dirty="0">
                <a:sym typeface="+mn-ea"/>
              </a:rPr>
              <a:t>神话的扩散与社会狂热</a:t>
            </a:r>
            <a:endParaRPr lang="zh-CN" altLang="en-US" sz="1100" dirty="0">
              <a:sym typeface="+mn-ea"/>
            </a:endParaRPr>
          </a:p>
          <a:p>
            <a:endParaRPr lang="en-US" altLang="zh-CN" sz="1100" dirty="0">
              <a:sym typeface="+mn-ea"/>
            </a:endParaRPr>
          </a:p>
          <a:p>
            <a:r>
              <a:rPr lang="zh-CN" altLang="en-US" sz="1100" dirty="0">
                <a:sym typeface="+mn-ea"/>
              </a:rPr>
              <a:t>随着房价持续脱离实际经济水平地攀升，「房地产永远不会背叛人」的观念逐渐深入人心。股市不稳定、投资渠道有限，加之「没有房子难以结婚」的社会氛围，进一步助长了全民买房热。结果，大量家庭资产高度集中在不动产上，房价被推升至极度畸形的水平。</a:t>
            </a:r>
            <a:endParaRPr lang="zh-CN" altLang="en-US" sz="1100" dirty="0">
              <a:sym typeface="+mn-ea"/>
            </a:endParaRPr>
          </a:p>
          <a:p>
            <a:endParaRPr lang="en-US" altLang="zh-CN" sz="1100" dirty="0">
              <a:sym typeface="+mn-ea"/>
            </a:endParaRPr>
          </a:p>
          <a:p>
            <a:r>
              <a:rPr lang="zh-CN" altLang="en-US" sz="1100" dirty="0">
                <a:sym typeface="+mn-ea"/>
              </a:rPr>
              <a:t>面对这种危险局面，中央政府终于出手。</a:t>
            </a:r>
            <a:endParaRPr lang="zh-CN" altLang="en-US" sz="1100" dirty="0">
              <a:sym typeface="+mn-ea"/>
            </a:endParaRPr>
          </a:p>
          <a:p>
            <a:endParaRPr lang="en-US" altLang="zh-CN" sz="1100" dirty="0">
              <a:sym typeface="+mn-ea"/>
            </a:endParaRPr>
          </a:p>
          <a:p>
            <a:r>
              <a:rPr lang="zh-CN" altLang="en-US" sz="1100" dirty="0">
                <a:sym typeface="+mn-ea"/>
              </a:rPr>
              <a:t>「三条红线」：一场外科手术般的管控</a:t>
            </a:r>
            <a:endParaRPr lang="zh-CN" altLang="en-US" sz="1100" dirty="0">
              <a:sym typeface="+mn-ea"/>
            </a:endParaRPr>
          </a:p>
          <a:p>
            <a:endParaRPr lang="en-US" altLang="zh-CN" sz="1100" dirty="0">
              <a:sym typeface="+mn-ea"/>
            </a:endParaRPr>
          </a:p>
          <a:p>
            <a:r>
              <a:rPr lang="en-US" altLang="zh-CN" sz="1100" dirty="0">
                <a:sym typeface="+mn-ea"/>
              </a:rPr>
              <a:t>2020</a:t>
            </a:r>
            <a:r>
              <a:rPr lang="zh-CN" altLang="en-US" sz="1100" dirty="0">
                <a:sym typeface="+mn-ea"/>
              </a:rPr>
              <a:t>年，习近平政权将失控的房地产泡沫视为「威胁金融稳定的最大隐患」，推出了被称为「三条红线」的政策〈</a:t>
            </a:r>
            <a:r>
              <a:rPr lang="en-US" altLang="zh-CN" sz="1100" dirty="0">
                <a:sym typeface="+mn-ea"/>
              </a:rPr>
              <a:t>1-2</a:t>
            </a:r>
            <a:r>
              <a:rPr lang="zh-CN" altLang="en-US" sz="1100" dirty="0">
                <a:sym typeface="+mn-ea"/>
              </a:rPr>
              <a:t>〉。它严格限制开发商的负债总额，几乎切断了其主要融资渠道，堪称「外科手术」。这一政策的政治意图十分明确：即便付出短期阵痛，也要终结过度投机，并重新夺回共产党对经济的主导权〈</a:t>
            </a:r>
            <a:r>
              <a:rPr lang="en-US" altLang="zh-CN" sz="1100" dirty="0">
                <a:sym typeface="+mn-ea"/>
              </a:rPr>
              <a:t>1-3</a:t>
            </a:r>
            <a:r>
              <a:rPr lang="zh-CN" altLang="en-US" sz="1100" dirty="0">
                <a:sym typeface="+mn-ea"/>
              </a:rPr>
              <a:t>〉。</a:t>
            </a:r>
            <a:endParaRPr lang="zh-CN" altLang="en-US" sz="1100" dirty="0">
              <a:sym typeface="+mn-ea"/>
            </a:endParaRPr>
          </a:p>
          <a:p>
            <a:endParaRPr lang="en-US" altLang="zh-CN" sz="1100" dirty="0">
              <a:sym typeface="+mn-ea"/>
            </a:endParaRPr>
          </a:p>
          <a:p>
            <a:r>
              <a:rPr lang="zh-CN" altLang="en-US" sz="1100" dirty="0">
                <a:sym typeface="+mn-ea"/>
              </a:rPr>
              <a:t>然而，这场手术带来的震动远超预期。依赖高杠杆经营的开发商资金链迅速恶化。</a:t>
            </a:r>
            <a:r>
              <a:rPr lang="en-US" altLang="zh-CN" sz="1100" dirty="0">
                <a:sym typeface="+mn-ea"/>
              </a:rPr>
              <a:t>2021</a:t>
            </a:r>
            <a:r>
              <a:rPr lang="zh-CN" altLang="en-US" sz="1100" dirty="0">
                <a:sym typeface="+mn-ea"/>
              </a:rPr>
              <a:t>年，行业巨头恒大集团率先陷入实质性违约。此后，多家大型房企相继破产。政府原本设想的「有序去泡沫」变成了市场失序和社会混乱。</a:t>
            </a:r>
            <a:endParaRPr lang="zh-CN" altLang="en-US" sz="1100" dirty="0">
              <a:sym typeface="+mn-ea"/>
            </a:endParaRPr>
          </a:p>
          <a:p>
            <a:endParaRPr lang="zh-CN" altLang="en-US" sz="1100" dirty="0">
              <a:sym typeface="+mn-ea"/>
            </a:endParaRPr>
          </a:p>
        </p:txBody>
      </p:sp>
      <p:pic>
        <p:nvPicPr>
          <p:cNvPr id="4" name="图片 3"/>
          <p:cNvPicPr>
            <a:picLocks noChangeAspect="1"/>
          </p:cNvPicPr>
          <p:nvPr/>
        </p:nvPicPr>
        <p:blipFill>
          <a:blip r:embed="rId1"/>
          <a:stretch>
            <a:fillRect/>
          </a:stretch>
        </p:blipFill>
        <p:spPr>
          <a:xfrm>
            <a:off x="376555" y="70485"/>
            <a:ext cx="850900" cy="1217930"/>
          </a:xfrm>
          <a:prstGeom prst="rect">
            <a:avLst/>
          </a:prstGeom>
        </p:spPr>
      </p:pic>
      <p:sp>
        <p:nvSpPr>
          <p:cNvPr id="2" name="矩形 1"/>
          <p:cNvSpPr/>
          <p:nvPr>
            <p:custDataLst>
              <p:tags r:id="rId2"/>
            </p:custDataLst>
          </p:nvPr>
        </p:nvSpPr>
        <p:spPr>
          <a:xfrm>
            <a:off x="4049395" y="824230"/>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60707" y="70450"/>
            <a:ext cx="4171041" cy="130683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あの</a:t>
            </a:r>
            <a:r>
              <a:rPr kumimoji="1" lang="zh-CN" altLang="en-US" sz="700" dirty="0">
                <a:latin typeface="Meiryo UI" panose="020B0604030504040204" pitchFamily="50" charset="-128"/>
                <a:ea typeface="Meiryo UI" panose="020B0604030504040204" pitchFamily="50" charset="-128"/>
              </a:rPr>
              <a:t>国</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なぜ</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見</a:t>
            </a:r>
            <a:r>
              <a:rPr kumimoji="1" lang="ja-JP" altLang="en-US" sz="700" dirty="0">
                <a:latin typeface="Meiryo UI" panose="020B0604030504040204" pitchFamily="50" charset="-128"/>
                <a:ea typeface="Meiryo UI" panose="020B0604030504040204" pitchFamily="50" charset="-128"/>
              </a:rPr>
              <a:t>えてくる</a:t>
            </a:r>
            <a:r>
              <a:rPr kumimoji="1" lang="zh-CN" altLang="en-US" sz="700" dirty="0">
                <a:latin typeface="Meiryo UI" panose="020B0604030504040204" pitchFamily="50" charset="-128"/>
                <a:ea typeface="Meiryo UI" panose="020B0604030504040204" pitchFamily="50" charset="-128"/>
              </a:rPr>
              <a:t>世界経済地図</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978-4-7612-7830-4</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すあし</a:t>
            </a:r>
            <a:r>
              <a:rPr kumimoji="1" lang="zh-CN" altLang="en-US" sz="700" dirty="0">
                <a:latin typeface="Meiryo UI" panose="020B0604030504040204" pitchFamily="50" charset="-128"/>
                <a:ea typeface="Meiryo UI" panose="020B0604030504040204" pitchFamily="50" charset="-128"/>
              </a:rPr>
              <a:t>社長</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 </a:t>
            </a:r>
            <a:r>
              <a:rPr kumimoji="1" lang="en-US" altLang="ja-JP" sz="700" dirty="0">
                <a:latin typeface="Meiryo UI" panose="020B0604030504040204" pitchFamily="50" charset="-128"/>
                <a:ea typeface="Meiryo UI" panose="020B0604030504040204" pitchFamily="50" charset="-128"/>
              </a:rPr>
              <a:t>320</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10</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75565" y="1604010"/>
            <a:ext cx="6706870" cy="46615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endParaRPr lang="en-US" altLang="zh-CN" sz="1100" dirty="0">
              <a:sym typeface="+mn-ea"/>
            </a:endParaRPr>
          </a:p>
          <a:p>
            <a:r>
              <a:rPr lang="zh-CN" altLang="en-US" sz="1100" dirty="0">
                <a:sym typeface="+mn-ea"/>
              </a:rPr>
              <a:t>负遗产：鬼城与隐性债务</a:t>
            </a:r>
            <a:endParaRPr lang="zh-CN" altLang="en-US" sz="1100" dirty="0">
              <a:sym typeface="+mn-ea"/>
            </a:endParaRPr>
          </a:p>
          <a:p>
            <a:endParaRPr lang="en-US" altLang="zh-CN" sz="1100" dirty="0">
              <a:sym typeface="+mn-ea"/>
            </a:endParaRPr>
          </a:p>
          <a:p>
            <a:r>
              <a:rPr lang="zh-CN" altLang="en-US" sz="1100" dirty="0">
                <a:sym typeface="+mn-ea"/>
              </a:rPr>
              <a:t>房地产泡沫不仅留下大量烂尾楼，还埋下了两颗更危险的「定时炸弹」：</a:t>
            </a:r>
            <a:endParaRPr lang="zh-CN" altLang="en-US" sz="1100" dirty="0">
              <a:sym typeface="+mn-ea"/>
            </a:endParaRPr>
          </a:p>
          <a:p>
            <a:endParaRPr lang="en-US" altLang="zh-CN" sz="1100" dirty="0">
              <a:sym typeface="+mn-ea"/>
            </a:endParaRPr>
          </a:p>
          <a:p>
            <a:r>
              <a:rPr lang="zh-CN" altLang="en-US" sz="1100" dirty="0">
                <a:sym typeface="+mn-ea"/>
              </a:rPr>
              <a:t>遍布全国的「鬼城」</a:t>
            </a:r>
            <a:endParaRPr lang="zh-CN" altLang="en-US" sz="1100" dirty="0">
              <a:sym typeface="+mn-ea"/>
            </a:endParaRPr>
          </a:p>
          <a:p>
            <a:endParaRPr lang="en-US" altLang="zh-CN" sz="1100" dirty="0">
              <a:sym typeface="+mn-ea"/>
            </a:endParaRPr>
          </a:p>
          <a:p>
            <a:r>
              <a:rPr lang="zh-CN" altLang="en-US" sz="1100" dirty="0">
                <a:sym typeface="+mn-ea"/>
              </a:rPr>
              <a:t>地方政府的「天量隐性债务」</a:t>
            </a:r>
            <a:endParaRPr lang="zh-CN" altLang="en-US" sz="1100" dirty="0">
              <a:sym typeface="+mn-ea"/>
            </a:endParaRPr>
          </a:p>
          <a:p>
            <a:endParaRPr lang="en-US" altLang="zh-CN" sz="1100" dirty="0">
              <a:sym typeface="+mn-ea"/>
            </a:endParaRPr>
          </a:p>
          <a:p>
            <a:r>
              <a:rPr lang="zh-CN" altLang="en-US" sz="1100" dirty="0">
                <a:sym typeface="+mn-ea"/>
              </a:rPr>
              <a:t>所谓鬼城，是指高楼林立却人烟稀少的城市〈图</a:t>
            </a:r>
            <a:r>
              <a:rPr lang="en-US" altLang="zh-CN" sz="1100" dirty="0">
                <a:sym typeface="+mn-ea"/>
              </a:rPr>
              <a:t>1-4</a:t>
            </a:r>
            <a:r>
              <a:rPr lang="zh-CN" altLang="en-US" sz="1100" dirty="0">
                <a:sym typeface="+mn-ea"/>
              </a:rPr>
              <a:t>〉。它们往往诞生于地方官员为追求政绩，不顾经济合理性，大举推动不动产开发的结果〈</a:t>
            </a:r>
            <a:r>
              <a:rPr lang="en-US" altLang="zh-CN" sz="1100" dirty="0">
                <a:sym typeface="+mn-ea"/>
              </a:rPr>
              <a:t>1-5</a:t>
            </a:r>
            <a:r>
              <a:rPr lang="zh-CN" altLang="en-US" sz="1100" dirty="0">
                <a:sym typeface="+mn-ea"/>
              </a:rPr>
              <a:t>〉。研究表明，这些鬼城多集中在产业薄弱、人口稀少的中小内陆城市〈图</a:t>
            </a:r>
            <a:r>
              <a:rPr lang="en-US" altLang="zh-CN" sz="1100" dirty="0">
                <a:sym typeface="+mn-ea"/>
              </a:rPr>
              <a:t>1-6</a:t>
            </a:r>
            <a:r>
              <a:rPr lang="zh-CN" altLang="en-US" sz="1100" dirty="0">
                <a:sym typeface="+mn-ea"/>
              </a:rPr>
              <a:t>〉，成为不产生效益的庞大不良资产。</a:t>
            </a:r>
            <a:endParaRPr lang="zh-CN" altLang="en-US" sz="1100" dirty="0">
              <a:sym typeface="+mn-ea"/>
            </a:endParaRPr>
          </a:p>
          <a:p>
            <a:endParaRPr lang="en-US" altLang="zh-CN" sz="1100" dirty="0">
              <a:sym typeface="+mn-ea"/>
            </a:endParaRPr>
          </a:p>
          <a:p>
            <a:r>
              <a:rPr lang="zh-CN" altLang="en-US" sz="1100" dirty="0">
                <a:sym typeface="+mn-ea"/>
              </a:rPr>
              <a:t>而支撑这些无效开发的资金，正是「地方政府融资平台」（</a:t>
            </a:r>
            <a:r>
              <a:rPr lang="en-US" altLang="zh-CN" sz="1100" dirty="0">
                <a:sym typeface="+mn-ea"/>
              </a:rPr>
              <a:t>LGFV</a:t>
            </a:r>
            <a:r>
              <a:rPr lang="zh-CN" altLang="en-US" sz="1100" dirty="0">
                <a:sym typeface="+mn-ea"/>
              </a:rPr>
              <a:t>）〈</a:t>
            </a:r>
            <a:r>
              <a:rPr lang="en-US" altLang="zh-CN" sz="1100" dirty="0">
                <a:sym typeface="+mn-ea"/>
              </a:rPr>
              <a:t>1-7</a:t>
            </a:r>
            <a:r>
              <a:rPr lang="zh-CN" altLang="en-US" sz="1100" dirty="0">
                <a:sym typeface="+mn-ea"/>
              </a:rPr>
              <a:t>〉。按法律，地方政府不能随意举债，于是便设立这些名义上的公司，表面上以企业身份向银行贷款或发行债券，实则替地方政府融资。</a:t>
            </a:r>
            <a:r>
              <a:rPr lang="en-US" altLang="zh-CN" sz="1100" dirty="0">
                <a:sym typeface="+mn-ea"/>
              </a:rPr>
              <a:t>LGFV</a:t>
            </a:r>
            <a:r>
              <a:rPr lang="zh-CN" altLang="en-US" sz="1100" dirty="0">
                <a:sym typeface="+mn-ea"/>
              </a:rPr>
              <a:t>债务并未体现在政府官方财政报表中，却是由地方政府隐性担保的「影子债务」。</a:t>
            </a:r>
            <a:endParaRPr lang="zh-CN" altLang="en-US" sz="1100" dirty="0">
              <a:sym typeface="+mn-ea"/>
            </a:endParaRPr>
          </a:p>
          <a:p>
            <a:endParaRPr lang="en-US" altLang="zh-CN" sz="1100" dirty="0">
              <a:sym typeface="+mn-ea"/>
            </a:endParaRPr>
          </a:p>
          <a:p>
            <a:r>
              <a:rPr lang="zh-CN" altLang="en-US" sz="1100" dirty="0">
                <a:sym typeface="+mn-ea"/>
              </a:rPr>
              <a:t>国际货币基金组织（</a:t>
            </a:r>
            <a:r>
              <a:rPr lang="en-US" altLang="zh-CN" sz="1100" dirty="0">
                <a:sym typeface="+mn-ea"/>
              </a:rPr>
              <a:t>IMF</a:t>
            </a:r>
            <a:r>
              <a:rPr lang="zh-CN" altLang="en-US" sz="1100" dirty="0">
                <a:sym typeface="+mn-ea"/>
              </a:rPr>
              <a:t>）多次警告这种风险。据其估算，中国的</a:t>
            </a:r>
            <a:r>
              <a:rPr lang="en-US" altLang="zh-CN" sz="1100" dirty="0">
                <a:sym typeface="+mn-ea"/>
              </a:rPr>
              <a:t>LGFV</a:t>
            </a:r>
            <a:r>
              <a:rPr lang="zh-CN" altLang="en-US" sz="1100" dirty="0">
                <a:sym typeface="+mn-ea"/>
              </a:rPr>
              <a:t>债务已高达</a:t>
            </a:r>
            <a:r>
              <a:rPr lang="en-US" altLang="zh-CN" sz="1100" dirty="0">
                <a:sym typeface="+mn-ea"/>
              </a:rPr>
              <a:t>57</a:t>
            </a:r>
            <a:r>
              <a:rPr lang="zh-CN" altLang="en-US" sz="1100" dirty="0">
                <a:sym typeface="+mn-ea"/>
              </a:rPr>
              <a:t>万亿元，规模几乎与官方政府债务相当。</a:t>
            </a:r>
            <a:endParaRPr lang="zh-CN" altLang="en-US" sz="1100" dirty="0">
              <a:sym typeface="+mn-ea"/>
            </a:endParaRPr>
          </a:p>
          <a:p>
            <a:endParaRPr lang="en-US" altLang="zh-CN" sz="1100" dirty="0">
              <a:sym typeface="+mn-ea"/>
            </a:endParaRPr>
          </a:p>
          <a:p>
            <a:r>
              <a:rPr lang="zh-CN" altLang="en-US" sz="1100" dirty="0">
                <a:sym typeface="+mn-ea"/>
              </a:rPr>
              <a:t>如今，在房地产低迷、土地出让收入锐减的情况下，地方政府面临偿债压力，陷入恶性循环。房地产危机与隐性债务，已成为中国经济的两大阿喀琉斯之踵。</a:t>
            </a:r>
            <a:endParaRPr lang="zh-CN" altLang="en-US" sz="1100" dirty="0">
              <a:sym typeface="+mn-ea"/>
            </a:endParaRPr>
          </a:p>
          <a:p>
            <a:endParaRPr lang="en-US" altLang="zh-CN" sz="1100" dirty="0">
              <a:sym typeface="+mn-ea"/>
            </a:endParaRPr>
          </a:p>
          <a:p>
            <a:r>
              <a:rPr lang="zh-CN" altLang="en-US" sz="1100" dirty="0">
                <a:sym typeface="+mn-ea"/>
              </a:rPr>
              <a:t>会重蹈日本覆辙吗？</a:t>
            </a:r>
            <a:endParaRPr lang="zh-CN" altLang="en-US" sz="1100" dirty="0">
              <a:sym typeface="+mn-ea"/>
            </a:endParaRPr>
          </a:p>
          <a:p>
            <a:endParaRPr lang="en-US" altLang="zh-CN" sz="1100" dirty="0">
              <a:sym typeface="+mn-ea"/>
            </a:endParaRPr>
          </a:p>
          <a:p>
            <a:r>
              <a:rPr lang="zh-CN" altLang="en-US" sz="1100" dirty="0">
                <a:sym typeface="+mn-ea"/>
              </a:rPr>
              <a:t>眼下的问题是：中国会否像上世纪的日本一样，走向「失落的数十年」？这需要从中日两国的异同出发，进一步比较与分析。</a:t>
            </a:r>
            <a:endParaRPr lang="zh-CN" altLang="en-US" sz="1100" dirty="0">
              <a:sym typeface="+mn-ea"/>
            </a:endParaRPr>
          </a:p>
        </p:txBody>
      </p:sp>
      <p:pic>
        <p:nvPicPr>
          <p:cNvPr id="4" name="图片 3"/>
          <p:cNvPicPr>
            <a:picLocks noChangeAspect="1"/>
          </p:cNvPicPr>
          <p:nvPr/>
        </p:nvPicPr>
        <p:blipFill>
          <a:blip r:embed="rId1"/>
          <a:stretch>
            <a:fillRect/>
          </a:stretch>
        </p:blipFill>
        <p:spPr>
          <a:xfrm>
            <a:off x="376555" y="70485"/>
            <a:ext cx="850900" cy="1217930"/>
          </a:xfrm>
          <a:prstGeom prst="rect">
            <a:avLst/>
          </a:prstGeom>
        </p:spPr>
      </p:pic>
      <p:sp>
        <p:nvSpPr>
          <p:cNvPr id="2" name="矩形 1"/>
          <p:cNvSpPr/>
          <p:nvPr>
            <p:custDataLst>
              <p:tags r:id="rId2"/>
            </p:custDataLst>
          </p:nvPr>
        </p:nvSpPr>
        <p:spPr>
          <a:xfrm>
            <a:off x="4049395" y="824230"/>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pic>
        <p:nvPicPr>
          <p:cNvPr id="5" name="图片 4"/>
          <p:cNvPicPr>
            <a:picLocks noChangeAspect="1"/>
          </p:cNvPicPr>
          <p:nvPr/>
        </p:nvPicPr>
        <p:blipFill>
          <a:blip r:embed="rId3"/>
          <a:stretch>
            <a:fillRect/>
          </a:stretch>
        </p:blipFill>
        <p:spPr>
          <a:xfrm>
            <a:off x="3809365" y="6581140"/>
            <a:ext cx="2736215" cy="2059305"/>
          </a:xfrm>
          <a:prstGeom prst="rect">
            <a:avLst/>
          </a:prstGeom>
        </p:spPr>
      </p:pic>
      <p:pic>
        <p:nvPicPr>
          <p:cNvPr id="7" name="图片 6"/>
          <p:cNvPicPr>
            <a:picLocks noChangeAspect="1"/>
          </p:cNvPicPr>
          <p:nvPr/>
        </p:nvPicPr>
        <p:blipFill>
          <a:blip r:embed="rId4"/>
          <a:stretch>
            <a:fillRect/>
          </a:stretch>
        </p:blipFill>
        <p:spPr>
          <a:xfrm>
            <a:off x="264795" y="6444615"/>
            <a:ext cx="3103880" cy="2332355"/>
          </a:xfrm>
          <a:prstGeom prst="rect">
            <a:avLst/>
          </a:prstGeom>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60707" y="70450"/>
            <a:ext cx="4171041" cy="130683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あの</a:t>
            </a:r>
            <a:r>
              <a:rPr kumimoji="1" lang="zh-CN" altLang="en-US" sz="700" dirty="0">
                <a:latin typeface="Meiryo UI" panose="020B0604030504040204" pitchFamily="50" charset="-128"/>
                <a:ea typeface="Meiryo UI" panose="020B0604030504040204" pitchFamily="50" charset="-128"/>
              </a:rPr>
              <a:t>国</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なぜ</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見</a:t>
            </a:r>
            <a:r>
              <a:rPr kumimoji="1" lang="ja-JP" altLang="en-US" sz="700" dirty="0">
                <a:latin typeface="Meiryo UI" panose="020B0604030504040204" pitchFamily="50" charset="-128"/>
                <a:ea typeface="Meiryo UI" panose="020B0604030504040204" pitchFamily="50" charset="-128"/>
              </a:rPr>
              <a:t>えてくる</a:t>
            </a:r>
            <a:r>
              <a:rPr kumimoji="1" lang="zh-CN" altLang="en-US" sz="700" dirty="0">
                <a:latin typeface="Meiryo UI" panose="020B0604030504040204" pitchFamily="50" charset="-128"/>
                <a:ea typeface="Meiryo UI" panose="020B0604030504040204" pitchFamily="50" charset="-128"/>
              </a:rPr>
              <a:t>世界経済地図</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978-4-7612-7830-4</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すあし</a:t>
            </a:r>
            <a:r>
              <a:rPr kumimoji="1" lang="zh-CN" altLang="en-US" sz="700" dirty="0">
                <a:latin typeface="Meiryo UI" panose="020B0604030504040204" pitchFamily="50" charset="-128"/>
                <a:ea typeface="Meiryo UI" panose="020B0604030504040204" pitchFamily="50" charset="-128"/>
              </a:rPr>
              <a:t>社長</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 </a:t>
            </a:r>
            <a:r>
              <a:rPr kumimoji="1" lang="en-US" altLang="ja-JP" sz="700" dirty="0">
                <a:latin typeface="Meiryo UI" panose="020B0604030504040204" pitchFamily="50" charset="-128"/>
                <a:ea typeface="Meiryo UI" panose="020B0604030504040204" pitchFamily="50" charset="-128"/>
              </a:rPr>
              <a:t>320</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10</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75565" y="1604010"/>
            <a:ext cx="6706870" cy="8216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sym typeface="+mn-ea"/>
              </a:rPr>
              <a:t>经济制裁</a:t>
            </a:r>
            <a:endParaRPr lang="zh-CN" altLang="en-US" sz="1100" dirty="0">
              <a:sym typeface="+mn-ea"/>
            </a:endParaRPr>
          </a:p>
          <a:p>
            <a:endParaRPr lang="en-US" altLang="zh-CN" sz="1100" dirty="0">
              <a:sym typeface="+mn-ea"/>
            </a:endParaRPr>
          </a:p>
          <a:p>
            <a:r>
              <a:rPr lang="en-US" altLang="en-US" sz="1100" dirty="0">
                <a:sym typeface="+mn-ea"/>
              </a:rPr>
              <a:t>──</a:t>
            </a:r>
            <a:r>
              <a:rPr lang="en-US" altLang="zh-CN" sz="1100" dirty="0">
                <a:sym typeface="+mn-ea"/>
              </a:rPr>
              <a:t> </a:t>
            </a:r>
            <a:r>
              <a:rPr lang="zh-CN" altLang="en-US" sz="1100" dirty="0">
                <a:sym typeface="+mn-ea"/>
              </a:rPr>
              <a:t>为什么在乌克兰入侵后被孤立，俄罗斯仍能维持大国地位？</a:t>
            </a:r>
            <a:r>
              <a:rPr lang="en-US" altLang="en-US" sz="1100" dirty="0">
                <a:sym typeface="+mn-ea"/>
              </a:rPr>
              <a:t>──</a:t>
            </a:r>
            <a:endParaRPr lang="en-US" altLang="en-US" sz="1100" dirty="0">
              <a:sym typeface="+mn-ea"/>
            </a:endParaRPr>
          </a:p>
          <a:p>
            <a:endParaRPr lang="en-US" altLang="zh-CN" sz="1100" dirty="0">
              <a:sym typeface="+mn-ea"/>
            </a:endParaRPr>
          </a:p>
          <a:p>
            <a:r>
              <a:rPr lang="zh-CN" altLang="en-US" sz="1100" dirty="0">
                <a:sym typeface="+mn-ea"/>
              </a:rPr>
              <a:t>乌克兰入侵发生后，西方国家对俄罗斯实施了史无前例的大规模、全面性的经济制裁。其目的在于使俄罗斯经济陷入瘫痪，削弱其战争能力，从而迫使其放弃侵略。</a:t>
            </a:r>
            <a:endParaRPr lang="zh-CN" altLang="en-US" sz="1100" dirty="0">
              <a:sym typeface="+mn-ea"/>
            </a:endParaRPr>
          </a:p>
          <a:p>
            <a:endParaRPr lang="en-US" altLang="zh-CN" sz="1100" dirty="0">
              <a:sym typeface="+mn-ea"/>
            </a:endParaRPr>
          </a:p>
          <a:p>
            <a:r>
              <a:rPr lang="zh-CN" altLang="en-US" sz="1100" dirty="0">
                <a:sym typeface="+mn-ea"/>
              </a:rPr>
              <a:t>然而，三年多过去，俄罗斯经济并未彻底崩溃，反而表现出某种</a:t>
            </a:r>
            <a:r>
              <a:rPr lang="en-US" altLang="zh-CN" sz="1100" dirty="0">
                <a:sym typeface="+mn-ea"/>
              </a:rPr>
              <a:t>“</a:t>
            </a:r>
            <a:r>
              <a:rPr lang="zh-CN" altLang="en-US" sz="1100" dirty="0">
                <a:sym typeface="+mn-ea"/>
              </a:rPr>
              <a:t>韧性</a:t>
            </a:r>
            <a:r>
              <a:rPr lang="en-US" altLang="zh-CN" sz="1100" dirty="0">
                <a:sym typeface="+mn-ea"/>
              </a:rPr>
              <a:t>”</a:t>
            </a:r>
            <a:r>
              <a:rPr lang="zh-CN" altLang="en-US" sz="1100" dirty="0">
                <a:sym typeface="+mn-ea"/>
              </a:rPr>
              <a:t>。但与此同时，在水面下，俄罗斯的经济与社会结构正在静默而根本性地发生转变。以</a:t>
            </a:r>
            <a:r>
              <a:rPr lang="en-US" altLang="zh-CN" sz="1100" dirty="0">
                <a:sym typeface="+mn-ea"/>
              </a:rPr>
              <a:t>“</a:t>
            </a:r>
            <a:r>
              <a:rPr lang="zh-CN" altLang="en-US" sz="1100" dirty="0">
                <a:sym typeface="+mn-ea"/>
              </a:rPr>
              <a:t>孤立</a:t>
            </a:r>
            <a:r>
              <a:rPr lang="en-US" altLang="zh-CN" sz="1100" dirty="0">
                <a:sym typeface="+mn-ea"/>
              </a:rPr>
              <a:t>”</a:t>
            </a:r>
            <a:r>
              <a:rPr lang="zh-CN" altLang="en-US" sz="1100" dirty="0">
                <a:sym typeface="+mn-ea"/>
              </a:rPr>
              <a:t>为契机，国家力量将管控推向极限，试图构建不同于西方主导的全球经济体系的独立供应链和经济圈，这是一场宏大的社会实验。</a:t>
            </a:r>
            <a:endParaRPr lang="zh-CN" altLang="en-US" sz="1100" dirty="0">
              <a:sym typeface="+mn-ea"/>
            </a:endParaRPr>
          </a:p>
          <a:p>
            <a:endParaRPr lang="en-US" altLang="zh-CN" sz="1100" dirty="0">
              <a:sym typeface="+mn-ea"/>
            </a:endParaRPr>
          </a:p>
          <a:p>
            <a:r>
              <a:rPr lang="zh-CN" altLang="en-US" sz="1100" dirty="0">
                <a:sym typeface="+mn-ea"/>
              </a:rPr>
              <a:t>在本节中，我们将深入剖析：俄罗斯如何适应这前所未有的制裁压力，以及这种适应又带来了哪些新的风险与脆弱性。</a:t>
            </a:r>
            <a:endParaRPr lang="zh-CN" altLang="en-US" sz="1100" dirty="0">
              <a:sym typeface="+mn-ea"/>
            </a:endParaRPr>
          </a:p>
          <a:p>
            <a:endParaRPr lang="en-US" altLang="zh-CN" sz="1100" dirty="0">
              <a:sym typeface="+mn-ea"/>
            </a:endParaRPr>
          </a:p>
          <a:p>
            <a:r>
              <a:rPr lang="zh-CN" altLang="en-US" sz="1100" dirty="0">
                <a:sym typeface="+mn-ea"/>
              </a:rPr>
              <a:t>西方企业的撤退与事实上的</a:t>
            </a:r>
            <a:r>
              <a:rPr lang="en-US" altLang="zh-CN" sz="1100" dirty="0">
                <a:sym typeface="+mn-ea"/>
              </a:rPr>
              <a:t>“</a:t>
            </a:r>
            <a:r>
              <a:rPr lang="zh-CN" altLang="en-US" sz="1100" dirty="0">
                <a:sym typeface="+mn-ea"/>
              </a:rPr>
              <a:t>国有化</a:t>
            </a:r>
            <a:r>
              <a:rPr lang="en-US" altLang="zh-CN" sz="1100" dirty="0">
                <a:sym typeface="+mn-ea"/>
              </a:rPr>
              <a:t>”</a:t>
            </a:r>
            <a:endParaRPr lang="en-US" altLang="zh-CN" sz="1100" dirty="0">
              <a:sym typeface="+mn-ea"/>
            </a:endParaRPr>
          </a:p>
          <a:p>
            <a:endParaRPr lang="en-US" altLang="zh-CN" sz="1100" dirty="0">
              <a:sym typeface="+mn-ea"/>
            </a:endParaRPr>
          </a:p>
          <a:p>
            <a:r>
              <a:rPr lang="zh-CN" altLang="en-US" sz="1100" dirty="0">
                <a:sym typeface="+mn-ea"/>
              </a:rPr>
              <a:t>乌克兰入侵后，麦当劳、星巴克、</a:t>
            </a:r>
            <a:r>
              <a:rPr lang="en-US" altLang="zh-CN" sz="1100" dirty="0">
                <a:sym typeface="+mn-ea"/>
              </a:rPr>
              <a:t>IKEA </a:t>
            </a:r>
            <a:r>
              <a:rPr lang="zh-CN" altLang="en-US" sz="1100" dirty="0">
                <a:sym typeface="+mn-ea"/>
              </a:rPr>
              <a:t>等深深融入俄罗斯民众生活的西方企业，在舆论压力和经营风险的驱动下，纷纷宣布退出俄罗斯市场。</a:t>
            </a:r>
            <a:endParaRPr lang="zh-CN" altLang="en-US" sz="1100" dirty="0">
              <a:sym typeface="+mn-ea"/>
            </a:endParaRPr>
          </a:p>
          <a:p>
            <a:endParaRPr lang="en-US" altLang="zh-CN" sz="1100" dirty="0">
              <a:sym typeface="+mn-ea"/>
            </a:endParaRPr>
          </a:p>
          <a:p>
            <a:r>
              <a:rPr lang="zh-CN" altLang="en-US" sz="1100" dirty="0">
                <a:sym typeface="+mn-ea"/>
              </a:rPr>
              <a:t>但这些撤退的过程，实际上演变成了克里姆林宫推动的</a:t>
            </a:r>
            <a:r>
              <a:rPr lang="en-US" altLang="zh-CN" sz="1100" dirty="0">
                <a:sym typeface="+mn-ea"/>
              </a:rPr>
              <a:t>“</a:t>
            </a:r>
            <a:r>
              <a:rPr lang="zh-CN" altLang="en-US" sz="1100" dirty="0">
                <a:sym typeface="+mn-ea"/>
              </a:rPr>
              <a:t>事实上的国有化</a:t>
            </a:r>
            <a:r>
              <a:rPr lang="en-US" altLang="zh-CN" sz="1100" dirty="0">
                <a:sym typeface="+mn-ea"/>
              </a:rPr>
              <a:t>”</a:t>
            </a:r>
            <a:r>
              <a:rPr lang="zh-CN" altLang="en-US" sz="1100" dirty="0">
                <a:sym typeface="+mn-ea"/>
              </a:rPr>
              <a:t>，即资产被接收〈</a:t>
            </a:r>
            <a:r>
              <a:rPr lang="en-US" altLang="zh-CN" sz="1100" dirty="0">
                <a:sym typeface="+mn-ea"/>
              </a:rPr>
              <a:t>1-1</a:t>
            </a:r>
            <a:r>
              <a:rPr lang="ja-JP" altLang="en-US" sz="1100" dirty="0">
                <a:sym typeface="+mn-ea"/>
              </a:rPr>
              <a:t>・</a:t>
            </a:r>
            <a:r>
              <a:rPr lang="en-US" altLang="zh-CN" sz="1100" dirty="0">
                <a:sym typeface="+mn-ea"/>
              </a:rPr>
              <a:t>2</a:t>
            </a:r>
            <a:r>
              <a:rPr lang="zh-CN" altLang="en-US" sz="1100" dirty="0">
                <a:sym typeface="+mn-ea"/>
              </a:rPr>
              <a:t>〉。欲退出的企业不仅被迫以远低于市场的价格出售资产，还必须支付巨额的</a:t>
            </a:r>
            <a:r>
              <a:rPr lang="en-US" altLang="zh-CN" sz="1100" dirty="0">
                <a:sym typeface="+mn-ea"/>
              </a:rPr>
              <a:t>“</a:t>
            </a:r>
            <a:r>
              <a:rPr lang="zh-CN" altLang="en-US" sz="1100" dirty="0">
                <a:sym typeface="+mn-ea"/>
              </a:rPr>
              <a:t>撤退税</a:t>
            </a:r>
            <a:r>
              <a:rPr lang="en-US" altLang="zh-CN" sz="1100" dirty="0">
                <a:sym typeface="+mn-ea"/>
              </a:rPr>
              <a:t>”</a:t>
            </a:r>
            <a:r>
              <a:rPr lang="zh-CN" altLang="en-US" sz="1100" dirty="0">
                <a:sym typeface="+mn-ea"/>
              </a:rPr>
              <a:t>〈</a:t>
            </a:r>
            <a:r>
              <a:rPr lang="en-US" altLang="zh-CN" sz="1100" dirty="0">
                <a:sym typeface="+mn-ea"/>
              </a:rPr>
              <a:t>1-3</a:t>
            </a:r>
            <a:r>
              <a:rPr lang="zh-CN" altLang="en-US" sz="1100" dirty="0">
                <a:sym typeface="+mn-ea"/>
              </a:rPr>
              <a:t>〉。</a:t>
            </a:r>
            <a:endParaRPr lang="zh-CN" altLang="en-US" sz="1100" dirty="0">
              <a:sym typeface="+mn-ea"/>
            </a:endParaRPr>
          </a:p>
          <a:p>
            <a:endParaRPr lang="en-US" altLang="zh-CN" sz="1100" dirty="0">
              <a:sym typeface="+mn-ea"/>
            </a:endParaRPr>
          </a:p>
          <a:p>
            <a:r>
              <a:rPr lang="zh-CN" altLang="en-US" sz="1100" dirty="0">
                <a:sym typeface="+mn-ea"/>
              </a:rPr>
              <a:t>更严重的是，在普京总统一声令下，外国企业的资产被置于</a:t>
            </a:r>
            <a:r>
              <a:rPr lang="en-US" altLang="zh-CN" sz="1100" dirty="0">
                <a:sym typeface="+mn-ea"/>
              </a:rPr>
              <a:t>“</a:t>
            </a:r>
            <a:r>
              <a:rPr lang="zh-CN" altLang="en-US" sz="1100" dirty="0">
                <a:sym typeface="+mn-ea"/>
              </a:rPr>
              <a:t>临时国家管理</a:t>
            </a:r>
            <a:r>
              <a:rPr lang="en-US" altLang="zh-CN" sz="1100" dirty="0">
                <a:sym typeface="+mn-ea"/>
              </a:rPr>
              <a:t>”</a:t>
            </a:r>
            <a:r>
              <a:rPr lang="zh-CN" altLang="en-US" sz="1100" dirty="0">
                <a:sym typeface="+mn-ea"/>
              </a:rPr>
              <a:t>之下，继而以低价转让给政权忠诚的新兴寡头或总统的亲信。例如，法国食品巨头达能、丹麦啤酒巨头嘉士伯的俄罗斯业务，分别落入车臣首长的亲属以及普京旧友之手。这些案例正是典型代表。</a:t>
            </a:r>
            <a:endParaRPr lang="zh-CN" altLang="en-US" sz="1100" dirty="0">
              <a:sym typeface="+mn-ea"/>
            </a:endParaRPr>
          </a:p>
          <a:p>
            <a:endParaRPr lang="en-US" altLang="zh-CN" sz="1100" dirty="0">
              <a:sym typeface="+mn-ea"/>
            </a:endParaRPr>
          </a:p>
          <a:p>
            <a:r>
              <a:rPr lang="zh-CN" altLang="en-US" sz="1100" dirty="0">
                <a:sym typeface="+mn-ea"/>
              </a:rPr>
              <a:t>这已不只是单纯的资产再分配，而是克里姆林宫有意培植一批与政权休戚与共的新精英阶层，进一步强化国家对经济的控制，深化所谓的</a:t>
            </a:r>
            <a:r>
              <a:rPr lang="en-US" altLang="zh-CN" sz="1100" dirty="0">
                <a:sym typeface="+mn-ea"/>
              </a:rPr>
              <a:t>“</a:t>
            </a:r>
            <a:r>
              <a:rPr lang="zh-CN" altLang="en-US" sz="1100" dirty="0">
                <a:sym typeface="+mn-ea"/>
              </a:rPr>
              <a:t>国家资本主义</a:t>
            </a:r>
            <a:r>
              <a:rPr lang="en-US" altLang="zh-CN" sz="1100" dirty="0">
                <a:sym typeface="+mn-ea"/>
              </a:rPr>
              <a:t>”</a:t>
            </a:r>
            <a:r>
              <a:rPr lang="zh-CN" altLang="en-US" sz="1100" dirty="0">
                <a:sym typeface="+mn-ea"/>
              </a:rPr>
              <a:t>。</a:t>
            </a:r>
            <a:endParaRPr lang="zh-CN" altLang="en-US" sz="1100" dirty="0">
              <a:sym typeface="+mn-ea"/>
            </a:endParaRPr>
          </a:p>
          <a:p>
            <a:endParaRPr lang="en-US" altLang="zh-CN" sz="1100" dirty="0">
              <a:sym typeface="+mn-ea"/>
            </a:endParaRPr>
          </a:p>
          <a:p>
            <a:r>
              <a:rPr lang="zh-CN" altLang="en-US" sz="1100" dirty="0">
                <a:sym typeface="+mn-ea"/>
              </a:rPr>
              <a:t>由此，私有财产权这一现代经济的基本原则在俄罗斯事实上被架空。商业环境不再由法治决定，而是取决于克里姆林宫的意志，一切变得难以预测。</a:t>
            </a:r>
            <a:endParaRPr lang="zh-CN" altLang="en-US" sz="1100" dirty="0">
              <a:sym typeface="+mn-ea"/>
            </a:endParaRPr>
          </a:p>
          <a:p>
            <a:endParaRPr lang="en-US" altLang="zh-CN" sz="1100" dirty="0">
              <a:sym typeface="+mn-ea"/>
            </a:endParaRPr>
          </a:p>
          <a:p>
            <a:r>
              <a:rPr lang="zh-CN" altLang="en-US" sz="1100" dirty="0">
                <a:sym typeface="+mn-ea"/>
              </a:rPr>
              <a:t>停滞的进口与</a:t>
            </a:r>
            <a:r>
              <a:rPr lang="en-US" altLang="zh-CN" sz="1100" dirty="0">
                <a:sym typeface="+mn-ea"/>
              </a:rPr>
              <a:t>“</a:t>
            </a:r>
            <a:r>
              <a:rPr lang="zh-CN" altLang="en-US" sz="1100" dirty="0">
                <a:sym typeface="+mn-ea"/>
              </a:rPr>
              <a:t>可替代</a:t>
            </a:r>
            <a:r>
              <a:rPr lang="en-US" altLang="zh-CN" sz="1100" dirty="0">
                <a:sym typeface="+mn-ea"/>
              </a:rPr>
              <a:t>”</a:t>
            </a:r>
            <a:r>
              <a:rPr lang="zh-CN" altLang="en-US" sz="1100" dirty="0">
                <a:sym typeface="+mn-ea"/>
              </a:rPr>
              <a:t>与</a:t>
            </a:r>
            <a:r>
              <a:rPr lang="en-US" altLang="zh-CN" sz="1100" dirty="0">
                <a:sym typeface="+mn-ea"/>
              </a:rPr>
              <a:t>“</a:t>
            </a:r>
            <a:r>
              <a:rPr lang="zh-CN" altLang="en-US" sz="1100" dirty="0">
                <a:sym typeface="+mn-ea"/>
              </a:rPr>
              <a:t>不可替代</a:t>
            </a:r>
            <a:r>
              <a:rPr lang="en-US" altLang="zh-CN" sz="1100" dirty="0">
                <a:sym typeface="+mn-ea"/>
              </a:rPr>
              <a:t>”</a:t>
            </a:r>
            <a:endParaRPr lang="en-US" altLang="zh-CN" sz="1100" dirty="0">
              <a:sym typeface="+mn-ea"/>
            </a:endParaRPr>
          </a:p>
          <a:p>
            <a:endParaRPr lang="en-US" altLang="zh-CN" sz="1100" dirty="0">
              <a:sym typeface="+mn-ea"/>
            </a:endParaRPr>
          </a:p>
          <a:p>
            <a:r>
              <a:rPr lang="zh-CN" altLang="en-US" sz="1100" dirty="0">
                <a:sym typeface="+mn-ea"/>
              </a:rPr>
              <a:t>随着战争长期化，俄罗斯社会逐渐对制裁形成了某种</a:t>
            </a:r>
            <a:r>
              <a:rPr lang="en-US" altLang="zh-CN" sz="1100" dirty="0">
                <a:sym typeface="+mn-ea"/>
              </a:rPr>
              <a:t>“</a:t>
            </a:r>
            <a:r>
              <a:rPr lang="zh-CN" altLang="en-US" sz="1100" dirty="0">
                <a:sym typeface="+mn-ea"/>
              </a:rPr>
              <a:t>习惯</a:t>
            </a:r>
            <a:r>
              <a:rPr lang="en-US" altLang="zh-CN" sz="1100" dirty="0">
                <a:sym typeface="+mn-ea"/>
              </a:rPr>
              <a:t>”</a:t>
            </a:r>
            <a:r>
              <a:rPr lang="zh-CN" altLang="en-US" sz="1100" dirty="0">
                <a:sym typeface="+mn-ea"/>
              </a:rPr>
              <a:t>与适应〈</a:t>
            </a:r>
            <a:r>
              <a:rPr lang="en-US" altLang="zh-CN" sz="1100" dirty="0">
                <a:sym typeface="+mn-ea"/>
              </a:rPr>
              <a:t>1-4</a:t>
            </a:r>
            <a:r>
              <a:rPr lang="zh-CN" altLang="en-US" sz="1100" dirty="0">
                <a:sym typeface="+mn-ea"/>
              </a:rPr>
              <a:t>〉。初期的恐慌逐渐平息，在政府大规模财政支出的支撑下，消费者心理保持相对稳定。</a:t>
            </a:r>
            <a:endParaRPr lang="zh-CN" altLang="en-US" sz="1100" dirty="0">
              <a:sym typeface="+mn-ea"/>
            </a:endParaRPr>
          </a:p>
          <a:p>
            <a:endParaRPr lang="en-US" altLang="zh-CN" sz="1100" dirty="0">
              <a:sym typeface="+mn-ea"/>
            </a:endParaRPr>
          </a:p>
          <a:p>
            <a:r>
              <a:rPr lang="zh-CN" altLang="en-US" sz="1100" dirty="0">
                <a:sym typeface="+mn-ea"/>
              </a:rPr>
              <a:t>在这种背景下，俄罗斯政府大力推动</a:t>
            </a:r>
            <a:r>
              <a:rPr lang="en-US" altLang="zh-CN" sz="1100" dirty="0">
                <a:sym typeface="+mn-ea"/>
              </a:rPr>
              <a:t>“</a:t>
            </a:r>
            <a:r>
              <a:rPr lang="zh-CN" altLang="en-US" sz="1100" dirty="0">
                <a:sym typeface="+mn-ea"/>
              </a:rPr>
              <a:t>进口替代政策</a:t>
            </a:r>
            <a:r>
              <a:rPr lang="en-US" altLang="zh-CN" sz="1100" dirty="0">
                <a:sym typeface="+mn-ea"/>
              </a:rPr>
              <a:t>”</a:t>
            </a:r>
            <a:r>
              <a:rPr lang="zh-CN" altLang="en-US" sz="1100" dirty="0">
                <a:sym typeface="+mn-ea"/>
              </a:rPr>
              <a:t>，作为国家战略的支柱。就像麦当劳退出后，俄罗斯版快餐连锁迅速出现一样，俄罗斯试图用本国产品来替代西方进口的商品与服务。</a:t>
            </a:r>
            <a:endParaRPr lang="zh-CN" altLang="en-US" sz="1100" dirty="0">
              <a:sym typeface="+mn-ea"/>
            </a:endParaRPr>
          </a:p>
          <a:p>
            <a:endParaRPr lang="en-US" altLang="zh-CN" sz="1100" dirty="0">
              <a:sym typeface="+mn-ea"/>
            </a:endParaRPr>
          </a:p>
          <a:p>
            <a:r>
              <a:rPr lang="zh-CN" altLang="en-US" sz="1100" dirty="0">
                <a:sym typeface="+mn-ea"/>
              </a:rPr>
              <a:t>然而，成果因领域不同而差异巨大。尤其在高科技与医药领域，国产产品的质量与技术水平远不及西方。即便是俄罗斯的军工复合体，很多技术仍依赖于苏联时期的改良，难以开发真正先进的新一代武器系统。</a:t>
            </a:r>
            <a:endParaRPr lang="zh-CN" altLang="en-US" sz="1100" dirty="0">
              <a:sym typeface="+mn-ea"/>
            </a:endParaRPr>
          </a:p>
          <a:p>
            <a:endParaRPr lang="en-US" altLang="zh-CN" sz="1100" dirty="0">
              <a:sym typeface="+mn-ea"/>
            </a:endParaRPr>
          </a:p>
          <a:p>
            <a:r>
              <a:rPr lang="zh-CN" altLang="en-US" sz="1100" dirty="0">
                <a:sym typeface="+mn-ea"/>
              </a:rPr>
              <a:t>制裁切断了西方零部件的供应，许多企业不得不承认</a:t>
            </a:r>
            <a:r>
              <a:rPr lang="en-US" altLang="zh-CN" sz="1100" dirty="0">
                <a:sym typeface="+mn-ea"/>
              </a:rPr>
              <a:t>“</a:t>
            </a:r>
            <a:r>
              <a:rPr lang="zh-CN" altLang="en-US" sz="1100" dirty="0">
                <a:sym typeface="+mn-ea"/>
              </a:rPr>
              <a:t>存在不可替代的外国设备与部件</a:t>
            </a:r>
            <a:r>
              <a:rPr lang="en-US" altLang="zh-CN" sz="1100" dirty="0">
                <a:sym typeface="+mn-ea"/>
              </a:rPr>
              <a:t>”</a:t>
            </a:r>
            <a:r>
              <a:rPr lang="zh-CN" altLang="en-US" sz="1100" dirty="0">
                <a:sym typeface="+mn-ea"/>
              </a:rPr>
              <a:t>，国产化之路极为艰难。最终，进口替代仅在部分消费品领域取得有限成效，却未能解决俄罗斯经济在技术上的根本性脆弱。</a:t>
            </a:r>
            <a:endParaRPr lang="zh-CN" altLang="en-US" sz="1100" dirty="0">
              <a:sym typeface="+mn-ea"/>
            </a:endParaRPr>
          </a:p>
          <a:p>
            <a:endParaRPr lang="en-US" altLang="zh-CN" sz="1100" dirty="0">
              <a:sym typeface="+mn-ea"/>
            </a:endParaRPr>
          </a:p>
          <a:p>
            <a:r>
              <a:rPr lang="zh-CN" altLang="en-US" sz="1100" dirty="0">
                <a:sym typeface="+mn-ea"/>
              </a:rPr>
              <a:t>相反，劳动力长期不足，以及被切断与世界尖端技术的联系，注定会成为未来俄罗斯经济增长的重大桎梏。</a:t>
            </a:r>
            <a:endParaRPr lang="zh-CN" altLang="en-US" sz="1100" dirty="0">
              <a:sym typeface="+mn-ea"/>
            </a:endParaRPr>
          </a:p>
        </p:txBody>
      </p:sp>
      <p:pic>
        <p:nvPicPr>
          <p:cNvPr id="4" name="图片 3"/>
          <p:cNvPicPr>
            <a:picLocks noChangeAspect="1"/>
          </p:cNvPicPr>
          <p:nvPr/>
        </p:nvPicPr>
        <p:blipFill>
          <a:blip r:embed="rId1"/>
          <a:stretch>
            <a:fillRect/>
          </a:stretch>
        </p:blipFill>
        <p:spPr>
          <a:xfrm>
            <a:off x="376555" y="70485"/>
            <a:ext cx="850900" cy="1217930"/>
          </a:xfrm>
          <a:prstGeom prst="rect">
            <a:avLst/>
          </a:prstGeom>
        </p:spPr>
      </p:pic>
      <p:sp>
        <p:nvSpPr>
          <p:cNvPr id="2" name="矩形 1"/>
          <p:cNvSpPr/>
          <p:nvPr>
            <p:custDataLst>
              <p:tags r:id="rId2"/>
            </p:custDataLst>
          </p:nvPr>
        </p:nvSpPr>
        <p:spPr>
          <a:xfrm>
            <a:off x="4049395" y="824230"/>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60707" y="70450"/>
            <a:ext cx="4171041" cy="130683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あの</a:t>
            </a:r>
            <a:r>
              <a:rPr kumimoji="1" lang="zh-CN" altLang="en-US" sz="700" dirty="0">
                <a:latin typeface="Meiryo UI" panose="020B0604030504040204" pitchFamily="50" charset="-128"/>
                <a:ea typeface="Meiryo UI" panose="020B0604030504040204" pitchFamily="50" charset="-128"/>
              </a:rPr>
              <a:t>国</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なぜ</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見</a:t>
            </a:r>
            <a:r>
              <a:rPr kumimoji="1" lang="ja-JP" altLang="en-US" sz="700" dirty="0">
                <a:latin typeface="Meiryo UI" panose="020B0604030504040204" pitchFamily="50" charset="-128"/>
                <a:ea typeface="Meiryo UI" panose="020B0604030504040204" pitchFamily="50" charset="-128"/>
              </a:rPr>
              <a:t>えてくる</a:t>
            </a:r>
            <a:r>
              <a:rPr kumimoji="1" lang="zh-CN" altLang="en-US" sz="700" dirty="0">
                <a:latin typeface="Meiryo UI" panose="020B0604030504040204" pitchFamily="50" charset="-128"/>
                <a:ea typeface="Meiryo UI" panose="020B0604030504040204" pitchFamily="50" charset="-128"/>
              </a:rPr>
              <a:t>世界経済地図</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978-4-7612-7830-4</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すあし</a:t>
            </a:r>
            <a:r>
              <a:rPr kumimoji="1" lang="zh-CN" altLang="en-US" sz="700" dirty="0">
                <a:latin typeface="Meiryo UI" panose="020B0604030504040204" pitchFamily="50" charset="-128"/>
                <a:ea typeface="Meiryo UI" panose="020B0604030504040204" pitchFamily="50" charset="-128"/>
              </a:rPr>
              <a:t>社長</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 </a:t>
            </a:r>
            <a:r>
              <a:rPr kumimoji="1" lang="en-US" altLang="ja-JP" sz="700" dirty="0">
                <a:latin typeface="Meiryo UI" panose="020B0604030504040204" pitchFamily="50" charset="-128"/>
                <a:ea typeface="Meiryo UI" panose="020B0604030504040204" pitchFamily="50" charset="-128"/>
              </a:rPr>
              <a:t>320</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10</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75565" y="1604010"/>
            <a:ext cx="6706870" cy="6354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sym typeface="+mn-ea"/>
              </a:rPr>
              <a:t>能源危机</a:t>
            </a:r>
            <a:endParaRPr lang="zh-CN" altLang="en-US" sz="1100" dirty="0">
              <a:sym typeface="+mn-ea"/>
            </a:endParaRPr>
          </a:p>
          <a:p>
            <a:endParaRPr lang="en-US" altLang="zh-CN" sz="1100" dirty="0">
              <a:sym typeface="+mn-ea"/>
            </a:endParaRPr>
          </a:p>
          <a:p>
            <a:r>
              <a:rPr lang="en-US" altLang="en-US" sz="1100" dirty="0">
                <a:sym typeface="+mn-ea"/>
              </a:rPr>
              <a:t>──</a:t>
            </a:r>
            <a:r>
              <a:rPr lang="zh-CN" altLang="en-US" sz="1100" dirty="0">
                <a:sym typeface="+mn-ea"/>
              </a:rPr>
              <a:t>为什么绿色转型（</a:t>
            </a:r>
            <a:r>
              <a:rPr lang="en-US" altLang="zh-CN" sz="1100" dirty="0">
                <a:sym typeface="+mn-ea"/>
              </a:rPr>
              <a:t>Green Transformation, GX</a:t>
            </a:r>
            <a:r>
              <a:rPr lang="zh-CN" altLang="en-US" sz="1100" dirty="0">
                <a:sym typeface="+mn-ea"/>
              </a:rPr>
              <a:t>）成为欧盟的关键</a:t>
            </a:r>
            <a:r>
              <a:rPr lang="en-US" altLang="en-US" sz="1100" dirty="0">
                <a:sym typeface="+mn-ea"/>
              </a:rPr>
              <a:t>──</a:t>
            </a:r>
            <a:endParaRPr lang="en-US" altLang="en-US" sz="1100" dirty="0">
              <a:sym typeface="+mn-ea"/>
            </a:endParaRPr>
          </a:p>
          <a:p>
            <a:endParaRPr lang="en-US" altLang="zh-CN" sz="1100" dirty="0">
              <a:sym typeface="+mn-ea"/>
            </a:endParaRPr>
          </a:p>
          <a:p>
            <a:r>
              <a:rPr lang="zh-CN" altLang="en-US" sz="1100" dirty="0">
                <a:sym typeface="+mn-ea"/>
              </a:rPr>
              <a:t>俄罗斯对乌克兰的入侵，给世界带来了巨大冲击。这场战争动摇了作为现代社会</a:t>
            </a:r>
            <a:r>
              <a:rPr lang="en-US" altLang="zh-CN" sz="1100" dirty="0">
                <a:sym typeface="+mn-ea"/>
              </a:rPr>
              <a:t>“</a:t>
            </a:r>
            <a:r>
              <a:rPr lang="zh-CN" altLang="en-US" sz="1100" dirty="0">
                <a:sym typeface="+mn-ea"/>
              </a:rPr>
              <a:t>血液</a:t>
            </a:r>
            <a:r>
              <a:rPr lang="en-US" altLang="zh-CN" sz="1100" dirty="0">
                <a:sym typeface="+mn-ea"/>
              </a:rPr>
              <a:t>”</a:t>
            </a:r>
            <a:r>
              <a:rPr lang="zh-CN" altLang="en-US" sz="1100" dirty="0">
                <a:sym typeface="+mn-ea"/>
              </a:rPr>
              <a:t>的能源秩序。长期依赖俄罗斯廉价天然气的欧洲经济，被迫直面一场前所未有的能源危机。</a:t>
            </a:r>
            <a:endParaRPr lang="zh-CN" altLang="en-US" sz="1100" dirty="0">
              <a:sym typeface="+mn-ea"/>
            </a:endParaRPr>
          </a:p>
          <a:p>
            <a:endParaRPr lang="en-US" altLang="zh-CN" sz="1100" dirty="0">
              <a:sym typeface="+mn-ea"/>
            </a:endParaRPr>
          </a:p>
          <a:p>
            <a:r>
              <a:rPr lang="zh-CN" altLang="en-US" sz="1100" dirty="0">
                <a:sym typeface="+mn-ea"/>
              </a:rPr>
              <a:t>这场危机不仅仅是燃料短缺与价格飙升的经济问题，更从根本上质疑了欧洲的产业结构、安全保障，以及对未来社会的愿景。</a:t>
            </a:r>
            <a:endParaRPr lang="zh-CN" altLang="en-US" sz="1100" dirty="0">
              <a:sym typeface="+mn-ea"/>
            </a:endParaRPr>
          </a:p>
          <a:p>
            <a:endParaRPr lang="en-US" altLang="zh-CN" sz="1100" dirty="0">
              <a:sym typeface="+mn-ea"/>
            </a:endParaRPr>
          </a:p>
          <a:p>
            <a:r>
              <a:rPr lang="zh-CN" altLang="en-US" sz="1100" dirty="0">
                <a:sym typeface="+mn-ea"/>
              </a:rPr>
              <a:t>然而，危机也推动了新的创造。欧洲被迫以惊人的速度加快</a:t>
            </a:r>
            <a:r>
              <a:rPr lang="en-US" altLang="zh-CN" sz="1100" dirty="0">
                <a:sym typeface="+mn-ea"/>
              </a:rPr>
              <a:t>“</a:t>
            </a:r>
            <a:r>
              <a:rPr lang="zh-CN" altLang="en-US" sz="1100" dirty="0">
                <a:sym typeface="+mn-ea"/>
              </a:rPr>
              <a:t>绿色转型</a:t>
            </a:r>
            <a:r>
              <a:rPr lang="en-US" altLang="zh-CN" sz="1100" dirty="0">
                <a:sym typeface="+mn-ea"/>
              </a:rPr>
              <a:t>”</a:t>
            </a:r>
            <a:r>
              <a:rPr lang="zh-CN" altLang="en-US" sz="1100" dirty="0">
                <a:sym typeface="+mn-ea"/>
              </a:rPr>
              <a:t>（</a:t>
            </a:r>
            <a:r>
              <a:rPr lang="en-US" altLang="zh-CN" sz="1100" dirty="0">
                <a:sym typeface="+mn-ea"/>
              </a:rPr>
              <a:t>GX</a:t>
            </a:r>
            <a:r>
              <a:rPr lang="zh-CN" altLang="en-US" sz="1100" dirty="0">
                <a:sym typeface="+mn-ea"/>
              </a:rPr>
              <a:t>），试图摆脱对化石燃料的依赖，转向可再生能源构建新的社会经济体系〈</a:t>
            </a:r>
            <a:r>
              <a:rPr lang="en-US" altLang="zh-CN" sz="1100" dirty="0">
                <a:sym typeface="+mn-ea"/>
              </a:rPr>
              <a:t>1-1</a:t>
            </a:r>
            <a:r>
              <a:rPr lang="zh-CN" altLang="en-US" sz="1100" dirty="0">
                <a:sym typeface="+mn-ea"/>
              </a:rPr>
              <a:t>〉。</a:t>
            </a:r>
            <a:endParaRPr lang="zh-CN" altLang="en-US" sz="1100" dirty="0">
              <a:sym typeface="+mn-ea"/>
            </a:endParaRPr>
          </a:p>
          <a:p>
            <a:endParaRPr lang="en-US" altLang="zh-CN" sz="1100" dirty="0">
              <a:sym typeface="+mn-ea"/>
            </a:endParaRPr>
          </a:p>
          <a:p>
            <a:r>
              <a:rPr lang="zh-CN" altLang="en-US" sz="1100" dirty="0">
                <a:sym typeface="+mn-ea"/>
              </a:rPr>
              <a:t>本节将深入探讨：俄罗斯挑起的能源危机，如何考验了欧洲，尤其是作为经济核心的德国；同时，这场以未来为赌注的绿色转型，又给社会带来了怎样的</a:t>
            </a:r>
            <a:r>
              <a:rPr lang="en-US" altLang="zh-CN" sz="1100" dirty="0">
                <a:sym typeface="+mn-ea"/>
              </a:rPr>
              <a:t>“</a:t>
            </a:r>
            <a:r>
              <a:rPr lang="zh-CN" altLang="en-US" sz="1100" dirty="0">
                <a:sym typeface="+mn-ea"/>
              </a:rPr>
              <a:t>代价</a:t>
            </a:r>
            <a:r>
              <a:rPr lang="en-US" altLang="zh-CN" sz="1100" dirty="0">
                <a:sym typeface="+mn-ea"/>
              </a:rPr>
              <a:t>”</a:t>
            </a:r>
            <a:r>
              <a:rPr lang="zh-CN" altLang="en-US" sz="1100" dirty="0">
                <a:sym typeface="+mn-ea"/>
              </a:rPr>
              <a:t>。</a:t>
            </a:r>
            <a:endParaRPr lang="zh-CN" altLang="en-US" sz="1100" dirty="0">
              <a:sym typeface="+mn-ea"/>
            </a:endParaRPr>
          </a:p>
          <a:p>
            <a:endParaRPr lang="en-US" altLang="zh-CN" sz="1100" dirty="0">
              <a:sym typeface="+mn-ea"/>
            </a:endParaRPr>
          </a:p>
          <a:p>
            <a:r>
              <a:rPr lang="zh-CN" altLang="en-US" sz="1100" dirty="0">
                <a:sym typeface="+mn-ea"/>
              </a:rPr>
              <a:t>摆脱对俄罗斯天然气的依赖</a:t>
            </a:r>
            <a:endParaRPr lang="zh-CN" altLang="en-US" sz="1100" dirty="0">
              <a:sym typeface="+mn-ea"/>
            </a:endParaRPr>
          </a:p>
          <a:p>
            <a:endParaRPr lang="en-US" altLang="zh-CN" sz="1100" dirty="0">
              <a:sym typeface="+mn-ea"/>
            </a:endParaRPr>
          </a:p>
          <a:p>
            <a:r>
              <a:rPr lang="zh-CN" altLang="en-US" sz="1100" dirty="0">
                <a:sym typeface="+mn-ea"/>
              </a:rPr>
              <a:t>在入侵之前，欧洲经济在很大程度上依赖从俄罗斯通过管道直接输送的廉价、稳定的天然气。入侵前夕，俄罗斯供应了欧盟整体约</a:t>
            </a:r>
            <a:r>
              <a:rPr lang="en-US" altLang="zh-CN" sz="1100" dirty="0">
                <a:sym typeface="+mn-ea"/>
              </a:rPr>
              <a:t> % </a:t>
            </a:r>
            <a:r>
              <a:rPr lang="zh-CN" altLang="en-US" sz="1100" dirty="0">
                <a:sym typeface="+mn-ea"/>
              </a:rPr>
              <a:t>的天然气进口，其依赖度极高。天然气不仅用于家庭供暖，还广泛应用于化工厂、汽车工厂等产业，可谓社会的生命线，其低价与稳定供应是欧洲经济繁荣的隐性前提条件。</a:t>
            </a:r>
            <a:endParaRPr lang="zh-CN" altLang="en-US" sz="1100" dirty="0">
              <a:sym typeface="+mn-ea"/>
            </a:endParaRPr>
          </a:p>
          <a:p>
            <a:endParaRPr lang="en-US" altLang="zh-CN" sz="1100" dirty="0">
              <a:sym typeface="+mn-ea"/>
            </a:endParaRPr>
          </a:p>
          <a:p>
            <a:r>
              <a:rPr lang="zh-CN" altLang="en-US" sz="1100" dirty="0">
                <a:sym typeface="+mn-ea"/>
              </a:rPr>
              <a:t>然而，俄罗斯开始将能源作为</a:t>
            </a:r>
            <a:r>
              <a:rPr lang="en-US" altLang="zh-CN" sz="1100" dirty="0">
                <a:sym typeface="+mn-ea"/>
              </a:rPr>
              <a:t>“</a:t>
            </a:r>
            <a:r>
              <a:rPr lang="zh-CN" altLang="en-US" sz="1100" dirty="0">
                <a:sym typeface="+mn-ea"/>
              </a:rPr>
              <a:t>武器</a:t>
            </a:r>
            <a:r>
              <a:rPr lang="en-US" altLang="zh-CN" sz="1100" dirty="0">
                <a:sym typeface="+mn-ea"/>
              </a:rPr>
              <a:t>”</a:t>
            </a:r>
            <a:r>
              <a:rPr lang="zh-CN" altLang="en-US" sz="1100" dirty="0">
                <a:sym typeface="+mn-ea"/>
              </a:rPr>
              <a:t>使用。过去，许多国家将能源安全视为</a:t>
            </a:r>
            <a:r>
              <a:rPr lang="en-US" altLang="zh-CN" sz="1100" dirty="0">
                <a:sym typeface="+mn-ea"/>
              </a:rPr>
              <a:t>“</a:t>
            </a:r>
            <a:r>
              <a:rPr lang="zh-CN" altLang="en-US" sz="1100" dirty="0">
                <a:sym typeface="+mn-ea"/>
              </a:rPr>
              <a:t>市场自会调节</a:t>
            </a:r>
            <a:r>
              <a:rPr lang="en-US" altLang="zh-CN" sz="1100" dirty="0">
                <a:sym typeface="+mn-ea"/>
              </a:rPr>
              <a:t>”</a:t>
            </a:r>
            <a:r>
              <a:rPr lang="zh-CN" altLang="en-US" sz="1100" dirty="0">
                <a:sym typeface="+mn-ea"/>
              </a:rPr>
              <a:t>的次要问题，继续依赖俄罗斯供应。但随着俄罗斯有意减少、乃至完全切断天然气供应，以此打击支持乌克兰的欧洲国家、分化其团结，能源安全骤然成为关乎国家存亡的最重要课题。</a:t>
            </a:r>
            <a:endParaRPr lang="zh-CN" altLang="en-US" sz="1100" dirty="0">
              <a:sym typeface="+mn-ea"/>
            </a:endParaRPr>
          </a:p>
          <a:p>
            <a:endParaRPr lang="en-US" altLang="zh-CN" sz="1100" dirty="0">
              <a:sym typeface="+mn-ea"/>
            </a:endParaRPr>
          </a:p>
          <a:p>
            <a:r>
              <a:rPr lang="zh-CN" altLang="en-US" sz="1100" dirty="0">
                <a:sym typeface="+mn-ea"/>
              </a:rPr>
              <a:t>在这一背景下，欧洲各国下定决心摆脱对俄罗斯天然气的依赖。他们主动关闭过去依赖的管道，转而从美国、中东卡塔尔等地，抢购通过船舶运输的液化天然气（</a:t>
            </a:r>
            <a:r>
              <a:rPr lang="en-US" altLang="zh-CN" sz="1100" dirty="0">
                <a:sym typeface="+mn-ea"/>
              </a:rPr>
              <a:t>LNG</a:t>
            </a:r>
            <a:r>
              <a:rPr lang="zh-CN" altLang="en-US" sz="1100" dirty="0">
                <a:sym typeface="+mn-ea"/>
              </a:rPr>
              <a:t>）〈</a:t>
            </a:r>
            <a:r>
              <a:rPr lang="en-US" altLang="zh-CN" sz="1100" dirty="0">
                <a:sym typeface="+mn-ea"/>
              </a:rPr>
              <a:t>2-2</a:t>
            </a:r>
            <a:r>
              <a:rPr lang="zh-CN" altLang="en-US" sz="1100" dirty="0">
                <a:sym typeface="+mn-ea"/>
              </a:rPr>
              <a:t>〉。德国更是在没有任何</a:t>
            </a:r>
            <a:r>
              <a:rPr lang="en-US" altLang="zh-CN" sz="1100" dirty="0">
                <a:sym typeface="+mn-ea"/>
              </a:rPr>
              <a:t>LNG</a:t>
            </a:r>
            <a:r>
              <a:rPr lang="zh-CN" altLang="en-US" sz="1100" dirty="0">
                <a:sym typeface="+mn-ea"/>
              </a:rPr>
              <a:t>接收设施的情况下，以惊人速度建造起</a:t>
            </a:r>
            <a:r>
              <a:rPr lang="en-US" altLang="zh-CN" sz="1100" dirty="0">
                <a:sym typeface="+mn-ea"/>
              </a:rPr>
              <a:t>LNG</a:t>
            </a:r>
            <a:r>
              <a:rPr lang="zh-CN" altLang="en-US" sz="1100" dirty="0">
                <a:sym typeface="+mn-ea"/>
              </a:rPr>
              <a:t>进口基地，可谓举全国之力应对〈</a:t>
            </a:r>
            <a:r>
              <a:rPr lang="en-US" altLang="zh-CN" sz="1100" dirty="0">
                <a:sym typeface="+mn-ea"/>
              </a:rPr>
              <a:t>2-3</a:t>
            </a:r>
            <a:r>
              <a:rPr lang="zh-CN" altLang="en-US" sz="1100" dirty="0">
                <a:sym typeface="+mn-ea"/>
              </a:rPr>
              <a:t>〉。</a:t>
            </a:r>
            <a:endParaRPr lang="zh-CN" altLang="en-US" sz="1100" dirty="0">
              <a:sym typeface="+mn-ea"/>
            </a:endParaRPr>
          </a:p>
          <a:p>
            <a:endParaRPr lang="en-US" altLang="zh-CN" sz="1100" dirty="0">
              <a:sym typeface="+mn-ea"/>
            </a:endParaRPr>
          </a:p>
          <a:p>
            <a:r>
              <a:rPr lang="zh-CN" altLang="en-US" sz="1100" dirty="0">
                <a:sym typeface="+mn-ea"/>
              </a:rPr>
              <a:t>结果，全球能源市场陷入有限</a:t>
            </a:r>
            <a:r>
              <a:rPr lang="en-US" altLang="zh-CN" sz="1100" dirty="0">
                <a:sym typeface="+mn-ea"/>
              </a:rPr>
              <a:t>LNG</a:t>
            </a:r>
            <a:r>
              <a:rPr lang="zh-CN" altLang="en-US" sz="1100" dirty="0">
                <a:sym typeface="+mn-ea"/>
              </a:rPr>
              <a:t>的争夺战。欧洲天然气价格指标</a:t>
            </a:r>
            <a:r>
              <a:rPr lang="en-US" altLang="zh-CN" sz="1100" dirty="0">
                <a:sym typeface="+mn-ea"/>
              </a:rPr>
              <a:t>——</a:t>
            </a:r>
            <a:r>
              <a:rPr lang="zh-CN" altLang="en-US" sz="1100" dirty="0">
                <a:sym typeface="+mn-ea"/>
              </a:rPr>
              <a:t>荷兰</a:t>
            </a:r>
            <a:r>
              <a:rPr lang="en-US" altLang="zh-CN" sz="1100" dirty="0">
                <a:sym typeface="+mn-ea"/>
              </a:rPr>
              <a:t>TTF</a:t>
            </a:r>
            <a:r>
              <a:rPr lang="zh-CN" altLang="en-US" sz="1100" dirty="0">
                <a:sym typeface="+mn-ea"/>
              </a:rPr>
              <a:t>指数，一度飙升至战前的数倍，天然气价格创下历史高位。</a:t>
            </a:r>
            <a:endParaRPr lang="zh-CN" altLang="en-US" sz="1100" dirty="0">
              <a:sym typeface="+mn-ea"/>
            </a:endParaRPr>
          </a:p>
          <a:p>
            <a:endParaRPr lang="en-US" altLang="zh-CN" sz="1100" dirty="0">
              <a:sym typeface="+mn-ea"/>
            </a:endParaRPr>
          </a:p>
          <a:p>
            <a:r>
              <a:rPr lang="zh-CN" altLang="en-US" sz="1100" dirty="0">
                <a:sym typeface="+mn-ea"/>
              </a:rPr>
              <a:t>欧洲家庭因冬季取暖费与电费暴涨而叫苦不迭，许多企业也因能源成本飙升而濒临停摆。</a:t>
            </a:r>
            <a:endParaRPr lang="zh-CN" altLang="en-US" sz="1100" dirty="0">
              <a:sym typeface="+mn-ea"/>
            </a:endParaRPr>
          </a:p>
          <a:p>
            <a:endParaRPr lang="en-US" altLang="zh-CN" sz="1100" dirty="0">
              <a:sym typeface="+mn-ea"/>
            </a:endParaRPr>
          </a:p>
          <a:p>
            <a:r>
              <a:rPr lang="zh-CN" altLang="en-US" sz="1100" dirty="0">
                <a:sym typeface="+mn-ea"/>
              </a:rPr>
              <a:t>与俄罗斯的</a:t>
            </a:r>
            <a:r>
              <a:rPr lang="en-US" altLang="zh-CN" sz="1100" dirty="0">
                <a:sym typeface="+mn-ea"/>
              </a:rPr>
              <a:t>“</a:t>
            </a:r>
            <a:r>
              <a:rPr lang="zh-CN" altLang="en-US" sz="1100" dirty="0">
                <a:sym typeface="+mn-ea"/>
              </a:rPr>
              <a:t>决裂</a:t>
            </a:r>
            <a:r>
              <a:rPr lang="en-US" altLang="zh-CN" sz="1100" dirty="0">
                <a:sym typeface="+mn-ea"/>
              </a:rPr>
              <a:t>”</a:t>
            </a:r>
            <a:r>
              <a:rPr lang="zh-CN" altLang="en-US" sz="1100" dirty="0">
                <a:sym typeface="+mn-ea"/>
              </a:rPr>
              <a:t>，意味着欧洲社会必须付出长期、沉重的代价</a:t>
            </a:r>
            <a:r>
              <a:rPr lang="en-US" altLang="zh-CN" sz="1100" dirty="0">
                <a:sym typeface="+mn-ea"/>
              </a:rPr>
              <a:t>——</a:t>
            </a:r>
            <a:r>
              <a:rPr lang="zh-CN" altLang="en-US" sz="1100" dirty="0">
                <a:sym typeface="+mn-ea"/>
              </a:rPr>
              <a:t>哪怕牺牲部分繁荣，也必须共同承担。</a:t>
            </a:r>
            <a:endParaRPr lang="zh-CN" altLang="en-US" sz="1100" dirty="0">
              <a:sym typeface="+mn-ea"/>
            </a:endParaRPr>
          </a:p>
        </p:txBody>
      </p:sp>
      <p:pic>
        <p:nvPicPr>
          <p:cNvPr id="4" name="图片 3"/>
          <p:cNvPicPr>
            <a:picLocks noChangeAspect="1"/>
          </p:cNvPicPr>
          <p:nvPr/>
        </p:nvPicPr>
        <p:blipFill>
          <a:blip r:embed="rId1"/>
          <a:stretch>
            <a:fillRect/>
          </a:stretch>
        </p:blipFill>
        <p:spPr>
          <a:xfrm>
            <a:off x="376555" y="70485"/>
            <a:ext cx="850900" cy="1217930"/>
          </a:xfrm>
          <a:prstGeom prst="rect">
            <a:avLst/>
          </a:prstGeom>
        </p:spPr>
      </p:pic>
      <p:sp>
        <p:nvSpPr>
          <p:cNvPr id="2" name="矩形 1"/>
          <p:cNvSpPr/>
          <p:nvPr>
            <p:custDataLst>
              <p:tags r:id="rId2"/>
            </p:custDataLst>
          </p:nvPr>
        </p:nvSpPr>
        <p:spPr>
          <a:xfrm>
            <a:off x="4049395" y="824230"/>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60707" y="70450"/>
            <a:ext cx="4171041" cy="130683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あの</a:t>
            </a:r>
            <a:r>
              <a:rPr kumimoji="1" lang="zh-CN" altLang="en-US" sz="700" dirty="0">
                <a:latin typeface="Meiryo UI" panose="020B0604030504040204" pitchFamily="50" charset="-128"/>
                <a:ea typeface="Meiryo UI" panose="020B0604030504040204" pitchFamily="50" charset="-128"/>
              </a:rPr>
              <a:t>国</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なぜ</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見</a:t>
            </a:r>
            <a:r>
              <a:rPr kumimoji="1" lang="ja-JP" altLang="en-US" sz="700" dirty="0">
                <a:latin typeface="Meiryo UI" panose="020B0604030504040204" pitchFamily="50" charset="-128"/>
                <a:ea typeface="Meiryo UI" panose="020B0604030504040204" pitchFamily="50" charset="-128"/>
              </a:rPr>
              <a:t>えてくる</a:t>
            </a:r>
            <a:r>
              <a:rPr kumimoji="1" lang="zh-CN" altLang="en-US" sz="700" dirty="0">
                <a:latin typeface="Meiryo UI" panose="020B0604030504040204" pitchFamily="50" charset="-128"/>
                <a:ea typeface="Meiryo UI" panose="020B0604030504040204" pitchFamily="50" charset="-128"/>
              </a:rPr>
              <a:t>世界経済地図</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978-4-7612-7830-4</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すあし</a:t>
            </a:r>
            <a:r>
              <a:rPr kumimoji="1" lang="zh-CN" altLang="en-US" sz="700" dirty="0">
                <a:latin typeface="Meiryo UI" panose="020B0604030504040204" pitchFamily="50" charset="-128"/>
                <a:ea typeface="Meiryo UI" panose="020B0604030504040204" pitchFamily="50" charset="-128"/>
              </a:rPr>
              <a:t>社長</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 </a:t>
            </a:r>
            <a:r>
              <a:rPr kumimoji="1" lang="en-US" altLang="ja-JP" sz="700" dirty="0">
                <a:latin typeface="Meiryo UI" panose="020B0604030504040204" pitchFamily="50" charset="-128"/>
                <a:ea typeface="Meiryo UI" panose="020B0604030504040204" pitchFamily="50" charset="-128"/>
              </a:rPr>
              <a:t>320</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10</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75565" y="1604010"/>
            <a:ext cx="6706870" cy="7200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sym typeface="+mn-ea"/>
              </a:rPr>
              <a:t>德国</a:t>
            </a:r>
            <a:r>
              <a:rPr lang="en-US" altLang="zh-CN" sz="1100" dirty="0">
                <a:sym typeface="+mn-ea"/>
              </a:rPr>
              <a:t>“</a:t>
            </a:r>
            <a:r>
              <a:rPr lang="zh-CN" altLang="en-US" sz="1100" dirty="0">
                <a:sym typeface="+mn-ea"/>
              </a:rPr>
              <a:t>弃核</a:t>
            </a:r>
            <a:r>
              <a:rPr lang="en-US" altLang="zh-CN" sz="1100" dirty="0">
                <a:sym typeface="+mn-ea"/>
              </a:rPr>
              <a:t>”</a:t>
            </a:r>
            <a:r>
              <a:rPr lang="zh-CN" altLang="en-US" sz="1100" dirty="0">
                <a:sym typeface="+mn-ea"/>
              </a:rPr>
              <a:t>政策引发的悲剧</a:t>
            </a:r>
            <a:endParaRPr lang="zh-CN" altLang="en-US" sz="1100" dirty="0">
              <a:sym typeface="+mn-ea"/>
            </a:endParaRPr>
          </a:p>
          <a:p>
            <a:endParaRPr lang="en-US" altLang="zh-CN" sz="1100" dirty="0">
              <a:sym typeface="+mn-ea"/>
            </a:endParaRPr>
          </a:p>
          <a:p>
            <a:r>
              <a:rPr lang="zh-CN" altLang="en-US" sz="1100" dirty="0">
                <a:sym typeface="+mn-ea"/>
              </a:rPr>
              <a:t>在这场能源危机中，受到沉重打击的国家之一，是欧洲最大经济体德国。</a:t>
            </a:r>
            <a:endParaRPr lang="zh-CN" altLang="en-US" sz="1100" dirty="0">
              <a:sym typeface="+mn-ea"/>
            </a:endParaRPr>
          </a:p>
          <a:p>
            <a:endParaRPr lang="en-US" altLang="zh-CN" sz="1100" dirty="0">
              <a:sym typeface="+mn-ea"/>
            </a:endParaRPr>
          </a:p>
          <a:p>
            <a:r>
              <a:rPr lang="zh-CN" altLang="en-US" sz="1100" dirty="0">
                <a:sym typeface="+mn-ea"/>
              </a:rPr>
              <a:t>战后德国的经济奇迹，依靠强大的制造业得以实现。汽车、机床、化工产品等</a:t>
            </a:r>
            <a:r>
              <a:rPr lang="en-US" altLang="zh-CN" sz="1100" dirty="0">
                <a:sym typeface="+mn-ea"/>
              </a:rPr>
              <a:t>“</a:t>
            </a:r>
            <a:r>
              <a:rPr lang="zh-CN" altLang="en-US" sz="1100" dirty="0">
                <a:sym typeface="+mn-ea"/>
              </a:rPr>
              <a:t>德国制造</a:t>
            </a:r>
            <a:r>
              <a:rPr lang="en-US" altLang="zh-CN" sz="1100" dirty="0">
                <a:sym typeface="+mn-ea"/>
              </a:rPr>
              <a:t>”</a:t>
            </a:r>
            <a:r>
              <a:rPr lang="zh-CN" altLang="en-US" sz="1100" dirty="0">
                <a:sym typeface="+mn-ea"/>
              </a:rPr>
              <a:t>享誉全球，而其国际竞争力的重要基础之一，正是从俄罗斯经管道稳定供应的廉价能源。</a:t>
            </a:r>
            <a:endParaRPr lang="zh-CN" altLang="en-US" sz="1100" dirty="0">
              <a:sym typeface="+mn-ea"/>
            </a:endParaRPr>
          </a:p>
          <a:p>
            <a:endParaRPr lang="en-US" altLang="zh-CN" sz="1100" dirty="0">
              <a:sym typeface="+mn-ea"/>
            </a:endParaRPr>
          </a:p>
          <a:p>
            <a:r>
              <a:rPr lang="zh-CN" altLang="en-US" sz="1100" dirty="0">
                <a:sym typeface="+mn-ea"/>
              </a:rPr>
              <a:t>但当俄罗斯停止供气，德国遭遇重创。更糟的是，德国多年来推进的</a:t>
            </a:r>
            <a:r>
              <a:rPr lang="en-US" altLang="zh-CN" sz="1100" dirty="0">
                <a:sym typeface="+mn-ea"/>
              </a:rPr>
              <a:t>“</a:t>
            </a:r>
            <a:r>
              <a:rPr lang="zh-CN" altLang="en-US" sz="1100" dirty="0">
                <a:sym typeface="+mn-ea"/>
              </a:rPr>
              <a:t>弃核</a:t>
            </a:r>
            <a:r>
              <a:rPr lang="en-US" altLang="zh-CN" sz="1100" dirty="0">
                <a:sym typeface="+mn-ea"/>
              </a:rPr>
              <a:t>”</a:t>
            </a:r>
            <a:r>
              <a:rPr lang="zh-CN" altLang="en-US" sz="1100" dirty="0">
                <a:sym typeface="+mn-ea"/>
              </a:rPr>
              <a:t>政策，使局面雪上加霜。</a:t>
            </a:r>
            <a:endParaRPr lang="zh-CN" altLang="en-US" sz="1100" dirty="0">
              <a:sym typeface="+mn-ea"/>
            </a:endParaRPr>
          </a:p>
          <a:p>
            <a:endParaRPr lang="en-US" altLang="zh-CN" sz="1100" dirty="0">
              <a:sym typeface="+mn-ea"/>
            </a:endParaRPr>
          </a:p>
          <a:p>
            <a:r>
              <a:rPr lang="en-US" altLang="zh-CN" sz="1100" dirty="0">
                <a:sym typeface="+mn-ea"/>
              </a:rPr>
              <a:t>2011</a:t>
            </a:r>
            <a:r>
              <a:rPr lang="zh-CN" altLang="en-US" sz="1100" dirty="0">
                <a:sym typeface="+mn-ea"/>
              </a:rPr>
              <a:t>年福岛第一核电事故后，德国决定逐步关闭核电站，以安全为先。结果在危机爆发时，德国几乎同时失去了廉价的俄罗斯天然气和稳定的核能这一</a:t>
            </a:r>
            <a:r>
              <a:rPr lang="en-US" altLang="zh-CN" sz="1100" dirty="0">
                <a:sym typeface="+mn-ea"/>
              </a:rPr>
              <a:t>“</a:t>
            </a:r>
            <a:r>
              <a:rPr lang="zh-CN" altLang="en-US" sz="1100" dirty="0">
                <a:sym typeface="+mn-ea"/>
              </a:rPr>
              <a:t>基荷电源</a:t>
            </a:r>
            <a:r>
              <a:rPr lang="en-US" altLang="zh-CN" sz="1100" dirty="0">
                <a:sym typeface="+mn-ea"/>
              </a:rPr>
              <a:t>”</a:t>
            </a:r>
            <a:r>
              <a:rPr lang="zh-CN" altLang="en-US" sz="1100" dirty="0">
                <a:sym typeface="+mn-ea"/>
              </a:rPr>
              <a:t>，形成能源</a:t>
            </a:r>
            <a:r>
              <a:rPr lang="en-US" altLang="zh-CN" sz="1100" dirty="0">
                <a:sym typeface="+mn-ea"/>
              </a:rPr>
              <a:t>“</a:t>
            </a:r>
            <a:r>
              <a:rPr lang="zh-CN" altLang="en-US" sz="1100" dirty="0">
                <a:sym typeface="+mn-ea"/>
              </a:rPr>
              <a:t>双重丧失</a:t>
            </a:r>
            <a:r>
              <a:rPr lang="en-US" altLang="zh-CN" sz="1100" dirty="0">
                <a:sym typeface="+mn-ea"/>
              </a:rPr>
              <a:t>”</a:t>
            </a:r>
            <a:r>
              <a:rPr lang="zh-CN" altLang="en-US" sz="1100" dirty="0">
                <a:sym typeface="+mn-ea"/>
              </a:rPr>
              <a:t>。</a:t>
            </a:r>
            <a:endParaRPr lang="zh-CN" altLang="en-US" sz="1100" dirty="0">
              <a:sym typeface="+mn-ea"/>
            </a:endParaRPr>
          </a:p>
          <a:p>
            <a:endParaRPr lang="en-US" altLang="zh-CN" sz="1100" dirty="0">
              <a:sym typeface="+mn-ea"/>
            </a:endParaRPr>
          </a:p>
          <a:p>
            <a:r>
              <a:rPr lang="zh-CN" altLang="en-US" sz="1100" dirty="0">
                <a:sym typeface="+mn-ea"/>
              </a:rPr>
              <a:t>这动摇了德国制造业的国际成本竞争力，撼动其商业模式根基。尤其是化工、钢铁、造纸等能源密集型产业，在生产成本急剧上升的冲击下，被迫考虑关停工厂或将生产迁往海外。</a:t>
            </a:r>
            <a:endParaRPr lang="zh-CN" altLang="en-US" sz="1100" dirty="0">
              <a:sym typeface="+mn-ea"/>
            </a:endParaRPr>
          </a:p>
          <a:p>
            <a:endParaRPr lang="en-US" altLang="zh-CN" sz="1100" dirty="0">
              <a:sym typeface="+mn-ea"/>
            </a:endParaRPr>
          </a:p>
          <a:p>
            <a:r>
              <a:rPr lang="zh-CN" altLang="en-US" sz="1100" dirty="0">
                <a:sym typeface="+mn-ea"/>
              </a:rPr>
              <a:t>这不仅仅是大企业的问题。德国经济的中坚</a:t>
            </a:r>
            <a:r>
              <a:rPr lang="en-US" altLang="zh-CN" sz="1100" dirty="0">
                <a:sym typeface="+mn-ea"/>
              </a:rPr>
              <a:t>——</a:t>
            </a:r>
            <a:r>
              <a:rPr lang="zh-CN" altLang="en-US" sz="1100" dirty="0">
                <a:sym typeface="+mn-ea"/>
              </a:rPr>
              <a:t>以技术力著称的中小企业</a:t>
            </a:r>
            <a:r>
              <a:rPr lang="en-US" altLang="zh-CN" sz="1100" dirty="0">
                <a:sym typeface="+mn-ea"/>
              </a:rPr>
              <a:t>“</a:t>
            </a:r>
            <a:r>
              <a:rPr lang="zh-CN" altLang="en-US" sz="1100" dirty="0">
                <a:sym typeface="+mn-ea"/>
              </a:rPr>
              <a:t>米特尔施坦德</a:t>
            </a:r>
            <a:r>
              <a:rPr lang="en-US" altLang="zh-CN" sz="1100" dirty="0">
                <a:sym typeface="+mn-ea"/>
              </a:rPr>
              <a:t>”</a:t>
            </a:r>
            <a:r>
              <a:rPr lang="zh-CN" altLang="en-US" sz="1100" dirty="0">
                <a:sym typeface="+mn-ea"/>
              </a:rPr>
              <a:t>（</a:t>
            </a:r>
            <a:r>
              <a:rPr lang="en-US" altLang="zh-CN" sz="1100" dirty="0">
                <a:sym typeface="+mn-ea"/>
              </a:rPr>
              <a:t>Mittelstand</a:t>
            </a:r>
            <a:r>
              <a:rPr lang="zh-CN" altLang="en-US" sz="1100" dirty="0">
                <a:sym typeface="+mn-ea"/>
              </a:rPr>
              <a:t>），由于缺乏大企业那样的成本转嫁和吸收能力，同样面临存亡危机。</a:t>
            </a:r>
            <a:endParaRPr lang="zh-CN" altLang="en-US" sz="1100" dirty="0">
              <a:sym typeface="+mn-ea"/>
            </a:endParaRPr>
          </a:p>
          <a:p>
            <a:endParaRPr lang="en-US" altLang="zh-CN" sz="1100" dirty="0">
              <a:sym typeface="+mn-ea"/>
            </a:endParaRPr>
          </a:p>
          <a:p>
            <a:r>
              <a:rPr lang="zh-CN" altLang="en-US" sz="1100" dirty="0">
                <a:sym typeface="+mn-ea"/>
              </a:rPr>
              <a:t>产业外流，即</a:t>
            </a:r>
            <a:r>
              <a:rPr lang="en-US" altLang="zh-CN" sz="1100" dirty="0">
                <a:sym typeface="+mn-ea"/>
              </a:rPr>
              <a:t>“</a:t>
            </a:r>
            <a:r>
              <a:rPr lang="zh-CN" altLang="en-US" sz="1100" dirty="0">
                <a:sym typeface="+mn-ea"/>
              </a:rPr>
              <a:t>产业空洞化</a:t>
            </a:r>
            <a:r>
              <a:rPr lang="en-US" altLang="zh-CN" sz="1100" dirty="0">
                <a:sym typeface="+mn-ea"/>
              </a:rPr>
              <a:t>”</a:t>
            </a:r>
            <a:r>
              <a:rPr lang="zh-CN" altLang="en-US" sz="1100" dirty="0">
                <a:sym typeface="+mn-ea"/>
              </a:rPr>
              <a:t>，已成为国家层面的现实威胁〈</a:t>
            </a:r>
            <a:r>
              <a:rPr lang="en-US" altLang="zh-CN" sz="1100" dirty="0">
                <a:sym typeface="+mn-ea"/>
              </a:rPr>
              <a:t>2-4</a:t>
            </a:r>
            <a:r>
              <a:rPr lang="zh-CN" altLang="en-US" sz="1100" dirty="0">
                <a:sym typeface="+mn-ea"/>
              </a:rPr>
              <a:t>〉。</a:t>
            </a:r>
            <a:endParaRPr lang="zh-CN" altLang="en-US" sz="1100" dirty="0">
              <a:sym typeface="+mn-ea"/>
            </a:endParaRPr>
          </a:p>
          <a:p>
            <a:endParaRPr lang="en-US" altLang="zh-CN" sz="1100" dirty="0">
              <a:sym typeface="+mn-ea"/>
            </a:endParaRPr>
          </a:p>
          <a:p>
            <a:r>
              <a:rPr lang="zh-CN" altLang="en-US" sz="1100" dirty="0">
                <a:sym typeface="+mn-ea"/>
              </a:rPr>
              <a:t>由此可见，德国所面临的</a:t>
            </a:r>
            <a:r>
              <a:rPr lang="en-US" altLang="zh-CN" sz="1100" dirty="0">
                <a:sym typeface="+mn-ea"/>
              </a:rPr>
              <a:t>“</a:t>
            </a:r>
            <a:r>
              <a:rPr lang="zh-CN" altLang="en-US" sz="1100" dirty="0">
                <a:sym typeface="+mn-ea"/>
              </a:rPr>
              <a:t>能源问题</a:t>
            </a:r>
            <a:r>
              <a:rPr lang="en-US" altLang="zh-CN" sz="1100" dirty="0">
                <a:sym typeface="+mn-ea"/>
              </a:rPr>
              <a:t>”</a:t>
            </a:r>
            <a:r>
              <a:rPr lang="zh-CN" altLang="en-US" sz="1100" dirty="0">
                <a:sym typeface="+mn-ea"/>
              </a:rPr>
              <a:t>，不只是暂时性危机，而是迫使其整体经济结构变革的长期性、结构性挑战。</a:t>
            </a:r>
            <a:endParaRPr lang="zh-CN" altLang="en-US" sz="1100" dirty="0">
              <a:sym typeface="+mn-ea"/>
            </a:endParaRPr>
          </a:p>
          <a:p>
            <a:endParaRPr lang="zh-CN" altLang="en-US" sz="1100" dirty="0">
              <a:sym typeface="+mn-ea"/>
            </a:endParaRPr>
          </a:p>
          <a:p>
            <a:endParaRPr lang="zh-CN" altLang="en-US" sz="1100" dirty="0">
              <a:sym typeface="+mn-ea"/>
            </a:endParaRPr>
          </a:p>
          <a:p>
            <a:r>
              <a:rPr lang="zh-CN" altLang="en-US" sz="1100" dirty="0">
                <a:sym typeface="+mn-ea"/>
              </a:rPr>
              <a:t>为什么</a:t>
            </a:r>
            <a:r>
              <a:rPr lang="en-US" altLang="zh-CN" sz="1100" dirty="0">
                <a:sym typeface="+mn-ea"/>
              </a:rPr>
              <a:t>“</a:t>
            </a:r>
            <a:r>
              <a:rPr lang="zh-CN" altLang="en-US" sz="1100" dirty="0">
                <a:sym typeface="+mn-ea"/>
              </a:rPr>
              <a:t>绿色转型（</a:t>
            </a:r>
            <a:r>
              <a:rPr lang="en-US" altLang="zh-CN" sz="1100" dirty="0">
                <a:sym typeface="+mn-ea"/>
              </a:rPr>
              <a:t>GX</a:t>
            </a:r>
            <a:r>
              <a:rPr lang="zh-CN" altLang="en-US" sz="1100" dirty="0">
                <a:sym typeface="+mn-ea"/>
              </a:rPr>
              <a:t>）</a:t>
            </a:r>
            <a:r>
              <a:rPr lang="en-US" altLang="zh-CN" sz="1100" dirty="0">
                <a:sym typeface="+mn-ea"/>
              </a:rPr>
              <a:t>”</a:t>
            </a:r>
            <a:r>
              <a:rPr lang="zh-CN" altLang="en-US" sz="1100" dirty="0">
                <a:sym typeface="+mn-ea"/>
              </a:rPr>
              <a:t>成为最优先的战略课题</a:t>
            </a:r>
            <a:endParaRPr lang="zh-CN" altLang="en-US" sz="1100" dirty="0">
              <a:sym typeface="+mn-ea"/>
            </a:endParaRPr>
          </a:p>
          <a:p>
            <a:endParaRPr lang="en-US" altLang="zh-CN" sz="1100" dirty="0">
              <a:sym typeface="+mn-ea"/>
            </a:endParaRPr>
          </a:p>
          <a:p>
            <a:r>
              <a:rPr lang="zh-CN" altLang="en-US" sz="1100" dirty="0">
                <a:sym typeface="+mn-ea"/>
              </a:rPr>
              <a:t>俄罗斯引发的能源危机，给欧洲各国上了极为清晰的一课：</a:t>
            </a:r>
            <a:endParaRPr lang="zh-CN" altLang="en-US" sz="1100" dirty="0">
              <a:sym typeface="+mn-ea"/>
            </a:endParaRPr>
          </a:p>
          <a:p>
            <a:r>
              <a:rPr lang="en-US" altLang="zh-CN" sz="1100" dirty="0">
                <a:sym typeface="+mn-ea"/>
              </a:rPr>
              <a:t>“</a:t>
            </a:r>
            <a:r>
              <a:rPr lang="zh-CN" altLang="en-US" sz="1100" dirty="0">
                <a:sym typeface="+mn-ea"/>
              </a:rPr>
              <a:t>能源安全保障</a:t>
            </a:r>
            <a:r>
              <a:rPr lang="en-US" altLang="zh-CN" sz="1100" dirty="0">
                <a:sym typeface="+mn-ea"/>
              </a:rPr>
              <a:t>”</a:t>
            </a:r>
            <a:r>
              <a:rPr lang="zh-CN" altLang="en-US" sz="1100" dirty="0">
                <a:sym typeface="+mn-ea"/>
              </a:rPr>
              <a:t>与</a:t>
            </a:r>
            <a:r>
              <a:rPr lang="en-US" altLang="zh-CN" sz="1100" dirty="0">
                <a:sym typeface="+mn-ea"/>
              </a:rPr>
              <a:t>“</a:t>
            </a:r>
            <a:r>
              <a:rPr lang="zh-CN" altLang="en-US" sz="1100" dirty="0">
                <a:sym typeface="+mn-ea"/>
              </a:rPr>
              <a:t>应对全球变暖的脱碳化</a:t>
            </a:r>
            <a:r>
              <a:rPr lang="en-US" altLang="zh-CN" sz="1100" dirty="0">
                <a:sym typeface="+mn-ea"/>
              </a:rPr>
              <a:t>”</a:t>
            </a:r>
            <a:r>
              <a:rPr lang="zh-CN" altLang="en-US" sz="1100" dirty="0">
                <a:sym typeface="+mn-ea"/>
              </a:rPr>
              <a:t>，绝不是彼此分离的两个问题。</a:t>
            </a:r>
            <a:endParaRPr lang="zh-CN" altLang="en-US" sz="1100" dirty="0">
              <a:sym typeface="+mn-ea"/>
            </a:endParaRPr>
          </a:p>
          <a:p>
            <a:endParaRPr lang="en-US" altLang="zh-CN" sz="1100" dirty="0">
              <a:sym typeface="+mn-ea"/>
            </a:endParaRPr>
          </a:p>
          <a:p>
            <a:r>
              <a:rPr lang="zh-CN" altLang="en-US" sz="1100" dirty="0">
                <a:sym typeface="+mn-ea"/>
              </a:rPr>
              <a:t>只要继续依赖那些地缘政治上不稳定，或是不可信赖的独裁国家的化石燃料，像这次这样的危机就随时可能发生。要想真正摆脱国家生命线</a:t>
            </a:r>
            <a:r>
              <a:rPr lang="en-US" altLang="zh-CN" sz="1100" dirty="0">
                <a:sym typeface="+mn-ea"/>
              </a:rPr>
              <a:t>——</a:t>
            </a:r>
            <a:r>
              <a:rPr lang="zh-CN" altLang="en-US" sz="1100" dirty="0">
                <a:sym typeface="+mn-ea"/>
              </a:rPr>
              <a:t>能源</a:t>
            </a:r>
            <a:r>
              <a:rPr lang="en-US" altLang="zh-CN" sz="1100" dirty="0">
                <a:sym typeface="+mn-ea"/>
              </a:rPr>
              <a:t>——</a:t>
            </a:r>
            <a:r>
              <a:rPr lang="zh-CN" altLang="en-US" sz="1100" dirty="0">
                <a:sym typeface="+mn-ea"/>
              </a:rPr>
              <a:t>被他国掌控的局面，必须建立</a:t>
            </a:r>
            <a:r>
              <a:rPr lang="en-US" altLang="zh-CN" sz="1100" dirty="0">
                <a:sym typeface="+mn-ea"/>
              </a:rPr>
              <a:t>“</a:t>
            </a:r>
            <a:r>
              <a:rPr lang="zh-CN" altLang="en-US" sz="1100" dirty="0">
                <a:sym typeface="+mn-ea"/>
              </a:rPr>
              <a:t>能源主权</a:t>
            </a:r>
            <a:r>
              <a:rPr lang="en-US" altLang="zh-CN" sz="1100" dirty="0">
                <a:sym typeface="+mn-ea"/>
              </a:rPr>
              <a:t>”</a:t>
            </a:r>
            <a:r>
              <a:rPr lang="zh-CN" altLang="en-US" sz="1100" dirty="0">
                <a:sym typeface="+mn-ea"/>
              </a:rPr>
              <a:t>，也就是由本国掌控能源供给。其唯一的出路，就是举国家之力，加速转向可以在本国领土内生产的可再生能源，如太阳能、风能。</a:t>
            </a:r>
            <a:endParaRPr lang="zh-CN" altLang="en-US" sz="1100" dirty="0">
              <a:sym typeface="+mn-ea"/>
            </a:endParaRPr>
          </a:p>
          <a:p>
            <a:endParaRPr lang="en-US" altLang="zh-CN" sz="1100" dirty="0">
              <a:sym typeface="+mn-ea"/>
            </a:endParaRPr>
          </a:p>
          <a:p>
            <a:r>
              <a:rPr lang="zh-CN" altLang="en-US" sz="1100" dirty="0">
                <a:sym typeface="+mn-ea"/>
              </a:rPr>
              <a:t>欧盟提出了名为</a:t>
            </a:r>
            <a:r>
              <a:rPr lang="en-US" altLang="zh-CN" sz="1100" dirty="0">
                <a:sym typeface="+mn-ea"/>
              </a:rPr>
              <a:t> “</a:t>
            </a:r>
            <a:r>
              <a:rPr lang="zh-CN" altLang="en-US" sz="1100" dirty="0">
                <a:sym typeface="+mn-ea"/>
              </a:rPr>
              <a:t>再动力化欧盟（</a:t>
            </a:r>
            <a:r>
              <a:rPr lang="en-US" altLang="zh-CN" sz="1100" dirty="0">
                <a:sym typeface="+mn-ea"/>
              </a:rPr>
              <a:t>REPowerEU</a:t>
            </a:r>
            <a:r>
              <a:rPr lang="zh-CN" altLang="en-US" sz="1100" dirty="0">
                <a:sym typeface="+mn-ea"/>
              </a:rPr>
              <a:t>）</a:t>
            </a:r>
            <a:r>
              <a:rPr lang="en-US" altLang="zh-CN" sz="1100" dirty="0">
                <a:sym typeface="+mn-ea"/>
              </a:rPr>
              <a:t>” </a:t>
            </a:r>
            <a:r>
              <a:rPr lang="zh-CN" altLang="en-US" sz="1100" dirty="0">
                <a:sym typeface="+mn-ea"/>
              </a:rPr>
              <a:t>的宏大计划，设定了一个极高的目标：到</a:t>
            </a:r>
            <a:r>
              <a:rPr lang="en-US" altLang="zh-CN" sz="1100" dirty="0">
                <a:sym typeface="+mn-ea"/>
              </a:rPr>
              <a:t>2030</a:t>
            </a:r>
            <a:r>
              <a:rPr lang="zh-CN" altLang="en-US" sz="1100" dirty="0">
                <a:sym typeface="+mn-ea"/>
              </a:rPr>
              <a:t>年，将可再生能源在能源消费中的比率提升至</a:t>
            </a:r>
            <a:r>
              <a:rPr lang="en-US" altLang="zh-CN" sz="1100" dirty="0">
                <a:sym typeface="+mn-ea"/>
              </a:rPr>
              <a:t> 45%</a:t>
            </a:r>
            <a:r>
              <a:rPr lang="zh-CN" altLang="en-US" sz="1100" dirty="0">
                <a:sym typeface="+mn-ea"/>
              </a:rPr>
              <a:t>〈</a:t>
            </a:r>
            <a:r>
              <a:rPr lang="en-US" altLang="zh-CN" sz="1100" dirty="0">
                <a:sym typeface="+mn-ea"/>
              </a:rPr>
              <a:t>2-5</a:t>
            </a:r>
            <a:r>
              <a:rPr lang="zh-CN" altLang="en-US" sz="1100" dirty="0">
                <a:sym typeface="+mn-ea"/>
              </a:rPr>
              <a:t>〉。同时，在全社会贯彻节能，并由政府与民间携手推动清洁能源技术的投资，加快根本性地改变能源结构。</a:t>
            </a:r>
            <a:endParaRPr lang="zh-CN" altLang="en-US" sz="1100" dirty="0">
              <a:sym typeface="+mn-ea"/>
            </a:endParaRPr>
          </a:p>
          <a:p>
            <a:endParaRPr lang="en-US" altLang="zh-CN" sz="1100" dirty="0">
              <a:sym typeface="+mn-ea"/>
            </a:endParaRPr>
          </a:p>
          <a:p>
            <a:r>
              <a:rPr lang="zh-CN" altLang="en-US" sz="1100" dirty="0">
                <a:sym typeface="+mn-ea"/>
              </a:rPr>
              <a:t>由此，绿色转型（</a:t>
            </a:r>
            <a:r>
              <a:rPr lang="en-US" altLang="zh-CN" sz="1100" dirty="0">
                <a:sym typeface="+mn-ea"/>
              </a:rPr>
              <a:t>GX</a:t>
            </a:r>
            <a:r>
              <a:rPr lang="zh-CN" altLang="en-US" sz="1100" dirty="0">
                <a:sym typeface="+mn-ea"/>
              </a:rPr>
              <a:t>）的定位，从单纯的环境问题应对，转变为维护国家安全保障与经济独立的</a:t>
            </a:r>
            <a:r>
              <a:rPr lang="en-US" altLang="zh-CN" sz="1100" dirty="0">
                <a:sym typeface="+mn-ea"/>
              </a:rPr>
              <a:t> </a:t>
            </a:r>
            <a:r>
              <a:rPr lang="zh-CN" altLang="en-US" sz="1100" dirty="0">
                <a:sym typeface="+mn-ea"/>
              </a:rPr>
              <a:t>最优先战略课题。</a:t>
            </a:r>
            <a:endParaRPr lang="zh-CN" altLang="en-US" sz="1100" dirty="0">
              <a:sym typeface="+mn-ea"/>
            </a:endParaRPr>
          </a:p>
          <a:p>
            <a:endParaRPr lang="en-US" altLang="zh-CN" sz="1100" dirty="0">
              <a:sym typeface="+mn-ea"/>
            </a:endParaRPr>
          </a:p>
          <a:p>
            <a:r>
              <a:rPr lang="zh-CN" altLang="en-US" sz="1100" dirty="0">
                <a:sym typeface="+mn-ea"/>
              </a:rPr>
              <a:t>具有讽刺意味的是，俄罗斯带来的威胁，反而成为了推动欧洲绿色化的强劲东风，使其进程被提前了数年。</a:t>
            </a:r>
            <a:endParaRPr lang="zh-CN" altLang="en-US" sz="1100" dirty="0">
              <a:sym typeface="+mn-ea"/>
            </a:endParaRPr>
          </a:p>
        </p:txBody>
      </p:sp>
      <p:pic>
        <p:nvPicPr>
          <p:cNvPr id="4" name="图片 3"/>
          <p:cNvPicPr>
            <a:picLocks noChangeAspect="1"/>
          </p:cNvPicPr>
          <p:nvPr/>
        </p:nvPicPr>
        <p:blipFill>
          <a:blip r:embed="rId1"/>
          <a:stretch>
            <a:fillRect/>
          </a:stretch>
        </p:blipFill>
        <p:spPr>
          <a:xfrm>
            <a:off x="376555" y="70485"/>
            <a:ext cx="850900" cy="1217930"/>
          </a:xfrm>
          <a:prstGeom prst="rect">
            <a:avLst/>
          </a:prstGeom>
        </p:spPr>
      </p:pic>
      <p:sp>
        <p:nvSpPr>
          <p:cNvPr id="2" name="矩形 1"/>
          <p:cNvSpPr/>
          <p:nvPr>
            <p:custDataLst>
              <p:tags r:id="rId2"/>
            </p:custDataLst>
          </p:nvPr>
        </p:nvSpPr>
        <p:spPr>
          <a:xfrm>
            <a:off x="4049395" y="824230"/>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60707" y="70450"/>
            <a:ext cx="4171041" cy="130683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あの</a:t>
            </a:r>
            <a:r>
              <a:rPr kumimoji="1" lang="zh-CN" altLang="en-US" sz="700" dirty="0">
                <a:latin typeface="Meiryo UI" panose="020B0604030504040204" pitchFamily="50" charset="-128"/>
                <a:ea typeface="Meiryo UI" panose="020B0604030504040204" pitchFamily="50" charset="-128"/>
              </a:rPr>
              <a:t>国</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なぜ</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見</a:t>
            </a:r>
            <a:r>
              <a:rPr kumimoji="1" lang="ja-JP" altLang="en-US" sz="700" dirty="0">
                <a:latin typeface="Meiryo UI" panose="020B0604030504040204" pitchFamily="50" charset="-128"/>
                <a:ea typeface="Meiryo UI" panose="020B0604030504040204" pitchFamily="50" charset="-128"/>
              </a:rPr>
              <a:t>えてくる</a:t>
            </a:r>
            <a:r>
              <a:rPr kumimoji="1" lang="zh-CN" altLang="en-US" sz="700" dirty="0">
                <a:latin typeface="Meiryo UI" panose="020B0604030504040204" pitchFamily="50" charset="-128"/>
                <a:ea typeface="Meiryo UI" panose="020B0604030504040204" pitchFamily="50" charset="-128"/>
              </a:rPr>
              <a:t>世界経済地図</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978-4-7612-7830-4</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すあし</a:t>
            </a:r>
            <a:r>
              <a:rPr kumimoji="1" lang="zh-CN" altLang="en-US" sz="700" dirty="0">
                <a:latin typeface="Meiryo UI" panose="020B0604030504040204" pitchFamily="50" charset="-128"/>
                <a:ea typeface="Meiryo UI" panose="020B0604030504040204" pitchFamily="50" charset="-128"/>
              </a:rPr>
              <a:t>社長</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 </a:t>
            </a:r>
            <a:r>
              <a:rPr kumimoji="1" lang="en-US" altLang="ja-JP" sz="700" dirty="0">
                <a:latin typeface="Meiryo UI" panose="020B0604030504040204" pitchFamily="50" charset="-128"/>
                <a:ea typeface="Meiryo UI" panose="020B0604030504040204" pitchFamily="50" charset="-128"/>
              </a:rPr>
              <a:t>320</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10</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75565" y="1604010"/>
            <a:ext cx="6706870" cy="70319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sym typeface="+mn-ea"/>
              </a:rPr>
              <a:t>前言</a:t>
            </a:r>
            <a:endParaRPr lang="zh-CN" altLang="en-US" sz="1100" dirty="0">
              <a:sym typeface="+mn-ea"/>
            </a:endParaRPr>
          </a:p>
          <a:p>
            <a:r>
              <a:rPr lang="zh-CN" altLang="en-US" sz="1100" dirty="0">
                <a:sym typeface="+mn-ea"/>
              </a:rPr>
              <a:t>第</a:t>
            </a:r>
            <a:r>
              <a:rPr lang="en-US" altLang="zh-CN" sz="1100" dirty="0">
                <a:sym typeface="+mn-ea"/>
              </a:rPr>
              <a:t>1</a:t>
            </a:r>
            <a:r>
              <a:rPr lang="zh-CN" altLang="en-US" sz="1100" dirty="0">
                <a:sym typeface="+mn-ea"/>
              </a:rPr>
              <a:t>章</a:t>
            </a:r>
            <a:r>
              <a:rPr lang="en-US" altLang="zh-CN" sz="1100" dirty="0">
                <a:sym typeface="+mn-ea"/>
              </a:rPr>
              <a:t> </a:t>
            </a:r>
            <a:r>
              <a:rPr lang="zh-CN" altLang="en-US" sz="1100" dirty="0">
                <a:sym typeface="+mn-ea"/>
              </a:rPr>
              <a:t>美国</a:t>
            </a:r>
            <a:r>
              <a:rPr lang="en-US" altLang="zh-CN" sz="1100" dirty="0">
                <a:sym typeface="+mn-ea"/>
              </a:rPr>
              <a:t>——“</a:t>
            </a:r>
            <a:r>
              <a:rPr lang="zh-CN" altLang="en-US" sz="1100" dirty="0">
                <a:sym typeface="+mn-ea"/>
              </a:rPr>
              <a:t>美元魔法</a:t>
            </a:r>
            <a:r>
              <a:rPr lang="en-US" altLang="zh-CN" sz="1100" dirty="0">
                <a:sym typeface="+mn-ea"/>
              </a:rPr>
              <a:t>”</a:t>
            </a:r>
            <a:r>
              <a:rPr lang="zh-CN" altLang="en-US" sz="1100" dirty="0">
                <a:sym typeface="+mn-ea"/>
              </a:rPr>
              <a:t>还能持续多久</a:t>
            </a:r>
            <a:endParaRPr lang="zh-CN" altLang="en-US" sz="1100" dirty="0">
              <a:sym typeface="+mn-ea"/>
            </a:endParaRPr>
          </a:p>
          <a:p>
            <a:r>
              <a:rPr lang="en-US" altLang="en-US" sz="1100" dirty="0">
                <a:sym typeface="+mn-ea"/>
              </a:rPr>
              <a:t>Ⅰ</a:t>
            </a:r>
            <a:r>
              <a:rPr lang="en-US" altLang="zh-CN" sz="1100" dirty="0">
                <a:sym typeface="+mn-ea"/>
              </a:rPr>
              <a:t> </a:t>
            </a:r>
            <a:r>
              <a:rPr lang="zh-CN" altLang="en-US" sz="1100" dirty="0">
                <a:sym typeface="+mn-ea"/>
              </a:rPr>
              <a:t>借债大国</a:t>
            </a:r>
            <a:r>
              <a:rPr lang="en-US" altLang="zh-CN" sz="1100" dirty="0">
                <a:sym typeface="+mn-ea"/>
              </a:rPr>
              <a:t>——</a:t>
            </a:r>
            <a:r>
              <a:rPr lang="zh-CN" altLang="en-US" sz="1100" dirty="0">
                <a:sym typeface="+mn-ea"/>
              </a:rPr>
              <a:t>为何世界最富裕的国家，却是巨额债务国</a:t>
            </a:r>
            <a:endParaRPr lang="zh-CN" altLang="en-US" sz="1100" dirty="0">
              <a:sym typeface="+mn-ea"/>
            </a:endParaRPr>
          </a:p>
          <a:p>
            <a:r>
              <a:rPr lang="zh-CN" altLang="en-US" sz="1100" dirty="0">
                <a:sym typeface="+mn-ea"/>
              </a:rPr>
              <a:t>让巨额债务成为可能的</a:t>
            </a:r>
            <a:r>
              <a:rPr lang="en-US" altLang="zh-CN" sz="1100" dirty="0">
                <a:sym typeface="+mn-ea"/>
              </a:rPr>
              <a:t>“</a:t>
            </a:r>
            <a:r>
              <a:rPr lang="zh-CN" altLang="en-US" sz="1100" dirty="0">
                <a:sym typeface="+mn-ea"/>
              </a:rPr>
              <a:t>美元</a:t>
            </a:r>
            <a:r>
              <a:rPr lang="en-US" altLang="zh-CN" sz="1100" dirty="0">
                <a:sym typeface="+mn-ea"/>
              </a:rPr>
              <a:t>”</a:t>
            </a:r>
            <a:r>
              <a:rPr lang="zh-CN" altLang="en-US" sz="1100" dirty="0">
                <a:sym typeface="+mn-ea"/>
              </a:rPr>
              <a:t>这一特权</a:t>
            </a:r>
            <a:endParaRPr lang="zh-CN" altLang="en-US" sz="1100" dirty="0">
              <a:sym typeface="+mn-ea"/>
            </a:endParaRPr>
          </a:p>
          <a:p>
            <a:r>
              <a:rPr lang="zh-CN" altLang="en-US" sz="1100" dirty="0">
                <a:sym typeface="+mn-ea"/>
              </a:rPr>
              <a:t>政治上的</a:t>
            </a:r>
            <a:r>
              <a:rPr lang="en-US" altLang="zh-CN" sz="1100" dirty="0">
                <a:sym typeface="+mn-ea"/>
              </a:rPr>
              <a:t>“</a:t>
            </a:r>
            <a:r>
              <a:rPr lang="zh-CN" altLang="en-US" sz="1100" dirty="0">
                <a:sym typeface="+mn-ea"/>
              </a:rPr>
              <a:t>减税</a:t>
            </a:r>
            <a:r>
              <a:rPr lang="en-US" altLang="zh-CN" sz="1100" dirty="0">
                <a:sym typeface="+mn-ea"/>
              </a:rPr>
              <a:t>”</a:t>
            </a:r>
            <a:r>
              <a:rPr lang="zh-CN" altLang="en-US" sz="1100" dirty="0">
                <a:sym typeface="+mn-ea"/>
              </a:rPr>
              <a:t>与</a:t>
            </a:r>
            <a:r>
              <a:rPr lang="en-US" altLang="zh-CN" sz="1100" dirty="0">
                <a:sym typeface="+mn-ea"/>
              </a:rPr>
              <a:t>“</a:t>
            </a:r>
            <a:r>
              <a:rPr lang="zh-CN" altLang="en-US" sz="1100" dirty="0">
                <a:sym typeface="+mn-ea"/>
              </a:rPr>
              <a:t>扩大支出</a:t>
            </a:r>
            <a:r>
              <a:rPr lang="en-US" altLang="zh-CN" sz="1100" dirty="0">
                <a:sym typeface="+mn-ea"/>
              </a:rPr>
              <a:t>”</a:t>
            </a:r>
            <a:r>
              <a:rPr lang="zh-CN" altLang="en-US" sz="1100" dirty="0">
                <a:sym typeface="+mn-ea"/>
              </a:rPr>
              <a:t>导致债务膨胀</a:t>
            </a:r>
            <a:endParaRPr lang="zh-CN" altLang="en-US" sz="1100" dirty="0">
              <a:sym typeface="+mn-ea"/>
            </a:endParaRPr>
          </a:p>
          <a:p>
            <a:r>
              <a:rPr lang="zh-CN" altLang="en-US" sz="1100" dirty="0">
                <a:sym typeface="+mn-ea"/>
              </a:rPr>
              <a:t>被</a:t>
            </a:r>
            <a:r>
              <a:rPr lang="en-US" altLang="zh-CN" sz="1100" dirty="0">
                <a:sym typeface="+mn-ea"/>
              </a:rPr>
              <a:t>“</a:t>
            </a:r>
            <a:r>
              <a:rPr lang="zh-CN" altLang="en-US" sz="1100" dirty="0">
                <a:sym typeface="+mn-ea"/>
              </a:rPr>
              <a:t>军费</a:t>
            </a:r>
            <a:r>
              <a:rPr lang="en-US" altLang="zh-CN" sz="1100" dirty="0">
                <a:sym typeface="+mn-ea"/>
              </a:rPr>
              <a:t>”</a:t>
            </a:r>
            <a:r>
              <a:rPr lang="zh-CN" altLang="en-US" sz="1100" dirty="0">
                <a:sym typeface="+mn-ea"/>
              </a:rPr>
              <a:t>和</a:t>
            </a:r>
            <a:r>
              <a:rPr lang="en-US" altLang="zh-CN" sz="1100" dirty="0">
                <a:sym typeface="+mn-ea"/>
              </a:rPr>
              <a:t>“</a:t>
            </a:r>
            <a:r>
              <a:rPr lang="zh-CN" altLang="en-US" sz="1100" dirty="0">
                <a:sym typeface="+mn-ea"/>
              </a:rPr>
              <a:t>社会保障费</a:t>
            </a:r>
            <a:r>
              <a:rPr lang="en-US" altLang="zh-CN" sz="1100" dirty="0">
                <a:sym typeface="+mn-ea"/>
              </a:rPr>
              <a:t>”</a:t>
            </a:r>
            <a:r>
              <a:rPr lang="zh-CN" altLang="en-US" sz="1100" dirty="0">
                <a:sym typeface="+mn-ea"/>
              </a:rPr>
              <a:t>束缚的预算</a:t>
            </a:r>
            <a:endParaRPr lang="zh-CN" altLang="en-US" sz="1100" dirty="0">
              <a:sym typeface="+mn-ea"/>
            </a:endParaRPr>
          </a:p>
          <a:p>
            <a:r>
              <a:rPr lang="zh-CN" altLang="en-US" sz="1100" dirty="0">
                <a:sym typeface="+mn-ea"/>
              </a:rPr>
              <a:t>全球正在</a:t>
            </a:r>
            <a:r>
              <a:rPr lang="en-US" altLang="zh-CN" sz="1100" dirty="0">
                <a:sym typeface="+mn-ea"/>
              </a:rPr>
              <a:t>“</a:t>
            </a:r>
            <a:r>
              <a:rPr lang="zh-CN" altLang="en-US" sz="1100" dirty="0">
                <a:sym typeface="+mn-ea"/>
              </a:rPr>
              <a:t>制造美国的赤字</a:t>
            </a:r>
            <a:r>
              <a:rPr lang="en-US" altLang="zh-CN" sz="1100" dirty="0">
                <a:sym typeface="+mn-ea"/>
              </a:rPr>
              <a:t>”!</a:t>
            </a:r>
            <a:r>
              <a:rPr lang="zh-CN" altLang="en-US" sz="1100" dirty="0">
                <a:sym typeface="+mn-ea"/>
              </a:rPr>
              <a:t>？</a:t>
            </a:r>
            <a:endParaRPr lang="zh-CN" altLang="en-US" sz="1100" dirty="0">
              <a:sym typeface="+mn-ea"/>
            </a:endParaRPr>
          </a:p>
          <a:p>
            <a:r>
              <a:rPr lang="zh-CN" altLang="en-US" sz="1100" dirty="0">
                <a:sym typeface="+mn-ea"/>
              </a:rPr>
              <a:t>蚕食国家财政的</a:t>
            </a:r>
            <a:r>
              <a:rPr lang="en-US" altLang="zh-CN" sz="1100" dirty="0">
                <a:sym typeface="+mn-ea"/>
              </a:rPr>
              <a:t>“</a:t>
            </a:r>
            <a:r>
              <a:rPr lang="zh-CN" altLang="en-US" sz="1100" dirty="0">
                <a:sym typeface="+mn-ea"/>
              </a:rPr>
              <a:t>利息支付</a:t>
            </a:r>
            <a:r>
              <a:rPr lang="en-US" altLang="zh-CN" sz="1100" dirty="0">
                <a:sym typeface="+mn-ea"/>
              </a:rPr>
              <a:t>”</a:t>
            </a:r>
            <a:endParaRPr lang="en-US" altLang="zh-CN" sz="1100" dirty="0">
              <a:sym typeface="+mn-ea"/>
            </a:endParaRPr>
          </a:p>
          <a:p>
            <a:r>
              <a:rPr lang="zh-CN" altLang="en-US" sz="1100" dirty="0">
                <a:sym typeface="+mn-ea"/>
              </a:rPr>
              <a:t>本应支撑经济，却助长</a:t>
            </a:r>
            <a:r>
              <a:rPr lang="en-US" altLang="zh-CN" sz="1100" dirty="0">
                <a:sym typeface="+mn-ea"/>
              </a:rPr>
              <a:t>“</a:t>
            </a:r>
            <a:r>
              <a:rPr lang="zh-CN" altLang="en-US" sz="1100" dirty="0">
                <a:sym typeface="+mn-ea"/>
              </a:rPr>
              <a:t>差距扩大</a:t>
            </a:r>
            <a:r>
              <a:rPr lang="en-US" altLang="zh-CN" sz="1100" dirty="0">
                <a:sym typeface="+mn-ea"/>
              </a:rPr>
              <a:t>”</a:t>
            </a:r>
            <a:endParaRPr lang="en-US" altLang="zh-CN" sz="1100" dirty="0">
              <a:sym typeface="+mn-ea"/>
            </a:endParaRPr>
          </a:p>
          <a:p>
            <a:r>
              <a:rPr lang="en-US" altLang="zh-CN" sz="1100" dirty="0">
                <a:sym typeface="+mn-ea"/>
              </a:rPr>
              <a:t>“</a:t>
            </a:r>
            <a:r>
              <a:rPr lang="zh-CN" altLang="en-US" sz="1100" dirty="0">
                <a:sym typeface="+mn-ea"/>
              </a:rPr>
              <a:t>先买后付</a:t>
            </a:r>
            <a:r>
              <a:rPr lang="en-US" altLang="zh-CN" sz="1100" dirty="0">
                <a:sym typeface="+mn-ea"/>
              </a:rPr>
              <a:t>”</a:t>
            </a:r>
            <a:r>
              <a:rPr lang="zh-CN" altLang="en-US" sz="1100" dirty="0">
                <a:sym typeface="+mn-ea"/>
              </a:rPr>
              <a:t>的信用卡依赖型消费社会</a:t>
            </a:r>
            <a:endParaRPr lang="zh-CN" altLang="en-US" sz="1100" dirty="0">
              <a:sym typeface="+mn-ea"/>
            </a:endParaRPr>
          </a:p>
          <a:p>
            <a:r>
              <a:rPr lang="zh-CN" altLang="en-US" sz="1100" dirty="0">
                <a:sym typeface="+mn-ea"/>
              </a:rPr>
              <a:t>借债问题的最后手段</a:t>
            </a:r>
            <a:r>
              <a:rPr lang="en-US" altLang="zh-CN" sz="1100" dirty="0">
                <a:sym typeface="+mn-ea"/>
              </a:rPr>
              <a:t>——“</a:t>
            </a:r>
            <a:r>
              <a:rPr lang="zh-CN" altLang="en-US" sz="1100" dirty="0">
                <a:sym typeface="+mn-ea"/>
              </a:rPr>
              <a:t>事实上的债务核销</a:t>
            </a:r>
            <a:r>
              <a:rPr lang="en-US" altLang="zh-CN" sz="1100" dirty="0">
                <a:sym typeface="+mn-ea"/>
              </a:rPr>
              <a:t>”</a:t>
            </a:r>
            <a:r>
              <a:rPr lang="zh-CN" altLang="en-US" sz="1100" dirty="0">
                <a:sym typeface="+mn-ea"/>
              </a:rPr>
              <a:t>这一剧药</a:t>
            </a:r>
            <a:endParaRPr lang="zh-CN" altLang="en-US" sz="1100" dirty="0">
              <a:sym typeface="+mn-ea"/>
            </a:endParaRPr>
          </a:p>
          <a:p>
            <a:r>
              <a:rPr lang="en-US" altLang="en-US" sz="1100" dirty="0">
                <a:sym typeface="+mn-ea"/>
              </a:rPr>
              <a:t>Ⅱ</a:t>
            </a:r>
            <a:r>
              <a:rPr lang="en-US" altLang="zh-CN" sz="1100" dirty="0">
                <a:sym typeface="+mn-ea"/>
              </a:rPr>
              <a:t> </a:t>
            </a:r>
            <a:r>
              <a:rPr lang="zh-CN" altLang="en-US" sz="1100" dirty="0">
                <a:sym typeface="+mn-ea"/>
              </a:rPr>
              <a:t>通货膨胀</a:t>
            </a:r>
            <a:r>
              <a:rPr lang="en-US" altLang="zh-CN" sz="1100" dirty="0">
                <a:sym typeface="+mn-ea"/>
              </a:rPr>
              <a:t>——</a:t>
            </a:r>
            <a:r>
              <a:rPr lang="zh-CN" altLang="en-US" sz="1100" dirty="0">
                <a:sym typeface="+mn-ea"/>
              </a:rPr>
              <a:t>为何物价上涨失去控制</a:t>
            </a:r>
            <a:endParaRPr lang="zh-CN" altLang="en-US" sz="1100" dirty="0">
              <a:sym typeface="+mn-ea"/>
            </a:endParaRPr>
          </a:p>
          <a:p>
            <a:r>
              <a:rPr lang="zh-CN" altLang="en-US" sz="1100" dirty="0">
                <a:sym typeface="+mn-ea"/>
              </a:rPr>
              <a:t>为什么出现了</a:t>
            </a:r>
            <a:r>
              <a:rPr lang="en-US" altLang="zh-CN" sz="1100" dirty="0">
                <a:sym typeface="+mn-ea"/>
              </a:rPr>
              <a:t>40</a:t>
            </a:r>
            <a:r>
              <a:rPr lang="zh-CN" altLang="en-US" sz="1100" dirty="0">
                <a:sym typeface="+mn-ea"/>
              </a:rPr>
              <a:t>年来首次的物价飞涨</a:t>
            </a:r>
            <a:endParaRPr lang="zh-CN" altLang="en-US" sz="1100" dirty="0">
              <a:sym typeface="+mn-ea"/>
            </a:endParaRPr>
          </a:p>
          <a:p>
            <a:r>
              <a:rPr lang="zh-CN" altLang="en-US" sz="1100" dirty="0">
                <a:sym typeface="+mn-ea"/>
              </a:rPr>
              <a:t>美联储为何误判为</a:t>
            </a:r>
            <a:r>
              <a:rPr lang="en-US" altLang="zh-CN" sz="1100" dirty="0">
                <a:sym typeface="+mn-ea"/>
              </a:rPr>
              <a:t>“</a:t>
            </a:r>
            <a:r>
              <a:rPr lang="zh-CN" altLang="en-US" sz="1100" dirty="0">
                <a:sym typeface="+mn-ea"/>
              </a:rPr>
              <a:t>一时性的、会自行消退</a:t>
            </a:r>
            <a:r>
              <a:rPr lang="en-US" altLang="zh-CN" sz="1100" dirty="0">
                <a:sym typeface="+mn-ea"/>
              </a:rPr>
              <a:t>”</a:t>
            </a:r>
            <a:endParaRPr lang="en-US" altLang="zh-CN" sz="1100" dirty="0">
              <a:sym typeface="+mn-ea"/>
            </a:endParaRPr>
          </a:p>
          <a:p>
            <a:r>
              <a:rPr lang="en-US" altLang="zh-CN" sz="1100" dirty="0">
                <a:sym typeface="+mn-ea"/>
              </a:rPr>
              <a:t>“</a:t>
            </a:r>
            <a:r>
              <a:rPr lang="zh-CN" altLang="en-US" sz="1100" dirty="0">
                <a:sym typeface="+mn-ea"/>
              </a:rPr>
              <a:t>现金补助</a:t>
            </a:r>
            <a:r>
              <a:rPr lang="en-US" altLang="zh-CN" sz="1100" dirty="0">
                <a:sym typeface="+mn-ea"/>
              </a:rPr>
              <a:t>”</a:t>
            </a:r>
            <a:r>
              <a:rPr lang="zh-CN" altLang="en-US" sz="1100" dirty="0">
                <a:sym typeface="+mn-ea"/>
              </a:rPr>
              <a:t>和</a:t>
            </a:r>
            <a:r>
              <a:rPr lang="en-US" altLang="zh-CN" sz="1100" dirty="0">
                <a:sym typeface="+mn-ea"/>
              </a:rPr>
              <a:t>“</a:t>
            </a:r>
            <a:r>
              <a:rPr lang="zh-CN" altLang="en-US" sz="1100" dirty="0">
                <a:sym typeface="+mn-ea"/>
              </a:rPr>
              <a:t>金融宽松</a:t>
            </a:r>
            <a:r>
              <a:rPr lang="en-US" altLang="zh-CN" sz="1100" dirty="0">
                <a:sym typeface="+mn-ea"/>
              </a:rPr>
              <a:t>”</a:t>
            </a:r>
            <a:r>
              <a:rPr lang="zh-CN" altLang="en-US" sz="1100" dirty="0">
                <a:sym typeface="+mn-ea"/>
              </a:rPr>
              <a:t>引发的过度需求</a:t>
            </a:r>
            <a:endParaRPr lang="zh-CN" altLang="en-US" sz="1100" dirty="0">
              <a:sym typeface="+mn-ea"/>
            </a:endParaRPr>
          </a:p>
          <a:p>
            <a:r>
              <a:rPr lang="zh-CN" altLang="en-US" sz="1100" dirty="0">
                <a:sym typeface="+mn-ea"/>
              </a:rPr>
              <a:t>疫情破坏的</a:t>
            </a:r>
            <a:r>
              <a:rPr lang="en-US" altLang="zh-CN" sz="1100" dirty="0">
                <a:sym typeface="+mn-ea"/>
              </a:rPr>
              <a:t>“</a:t>
            </a:r>
            <a:r>
              <a:rPr lang="zh-CN" altLang="en-US" sz="1100" dirty="0">
                <a:sym typeface="+mn-ea"/>
              </a:rPr>
              <a:t>供应链混乱</a:t>
            </a:r>
            <a:r>
              <a:rPr lang="en-US" altLang="zh-CN" sz="1100" dirty="0">
                <a:sym typeface="+mn-ea"/>
              </a:rPr>
              <a:t>”</a:t>
            </a:r>
            <a:endParaRPr lang="en-US" altLang="zh-CN" sz="1100" dirty="0">
              <a:sym typeface="+mn-ea"/>
            </a:endParaRPr>
          </a:p>
          <a:p>
            <a:r>
              <a:rPr lang="zh-CN" altLang="en-US" sz="1100" dirty="0">
                <a:sym typeface="+mn-ea"/>
              </a:rPr>
              <a:t>人手不足引发的</a:t>
            </a:r>
            <a:r>
              <a:rPr lang="en-US" altLang="zh-CN" sz="1100" dirty="0">
                <a:sym typeface="+mn-ea"/>
              </a:rPr>
              <a:t>“</a:t>
            </a:r>
            <a:r>
              <a:rPr lang="zh-CN" altLang="en-US" sz="1100" dirty="0">
                <a:sym typeface="+mn-ea"/>
              </a:rPr>
              <a:t>工资</a:t>
            </a:r>
            <a:r>
              <a:rPr lang="en-US" altLang="zh-CN" sz="1100" dirty="0">
                <a:sym typeface="+mn-ea"/>
              </a:rPr>
              <a:t>—</a:t>
            </a:r>
            <a:r>
              <a:rPr lang="zh-CN" altLang="en-US" sz="1100" dirty="0">
                <a:sym typeface="+mn-ea"/>
              </a:rPr>
              <a:t>物价螺旋</a:t>
            </a:r>
            <a:r>
              <a:rPr lang="en-US" altLang="zh-CN" sz="1100" dirty="0">
                <a:sym typeface="+mn-ea"/>
              </a:rPr>
              <a:t>”</a:t>
            </a:r>
            <a:r>
              <a:rPr lang="zh-CN" altLang="en-US" sz="1100" dirty="0">
                <a:sym typeface="+mn-ea"/>
              </a:rPr>
              <a:t>隐忧</a:t>
            </a:r>
            <a:endParaRPr lang="zh-CN" altLang="en-US" sz="1100" dirty="0">
              <a:sym typeface="+mn-ea"/>
            </a:endParaRPr>
          </a:p>
          <a:p>
            <a:r>
              <a:rPr lang="zh-CN" altLang="en-US" sz="1100" dirty="0">
                <a:sym typeface="+mn-ea"/>
              </a:rPr>
              <a:t>为什么通胀会加剧</a:t>
            </a:r>
            <a:r>
              <a:rPr lang="en-US" altLang="zh-CN" sz="1100" dirty="0">
                <a:sym typeface="+mn-ea"/>
              </a:rPr>
              <a:t>“</a:t>
            </a:r>
            <a:r>
              <a:rPr lang="zh-CN" altLang="en-US" sz="1100" dirty="0">
                <a:sym typeface="+mn-ea"/>
              </a:rPr>
              <a:t>贫富差距</a:t>
            </a:r>
            <a:r>
              <a:rPr lang="en-US" altLang="zh-CN" sz="1100" dirty="0">
                <a:sym typeface="+mn-ea"/>
              </a:rPr>
              <a:t>”</a:t>
            </a:r>
            <a:endParaRPr lang="en-US" altLang="zh-CN" sz="1100" dirty="0">
              <a:sym typeface="+mn-ea"/>
            </a:endParaRPr>
          </a:p>
          <a:p>
            <a:r>
              <a:rPr lang="zh-CN" altLang="en-US" sz="1100" dirty="0">
                <a:sym typeface="+mn-ea"/>
              </a:rPr>
              <a:t>企业创下历史最高利润的背后玄机</a:t>
            </a:r>
            <a:endParaRPr lang="zh-CN" altLang="en-US" sz="1100" dirty="0">
              <a:sym typeface="+mn-ea"/>
            </a:endParaRPr>
          </a:p>
          <a:p>
            <a:r>
              <a:rPr lang="zh-CN" altLang="en-US" sz="1100" dirty="0">
                <a:sym typeface="+mn-ea"/>
              </a:rPr>
              <a:t>倾听</a:t>
            </a:r>
            <a:r>
              <a:rPr lang="en-US" altLang="zh-CN" sz="1100" dirty="0">
                <a:sym typeface="+mn-ea"/>
              </a:rPr>
              <a:t>“</a:t>
            </a:r>
            <a:r>
              <a:rPr lang="zh-CN" altLang="en-US" sz="1100" dirty="0">
                <a:sym typeface="+mn-ea"/>
              </a:rPr>
              <a:t>民众不满</a:t>
            </a:r>
            <a:r>
              <a:rPr lang="en-US" altLang="zh-CN" sz="1100" dirty="0">
                <a:sym typeface="+mn-ea"/>
              </a:rPr>
              <a:t>”</a:t>
            </a:r>
            <a:r>
              <a:rPr lang="zh-CN" altLang="en-US" sz="1100" dirty="0">
                <a:sym typeface="+mn-ea"/>
              </a:rPr>
              <a:t>的政权，其自相矛盾的政策</a:t>
            </a:r>
            <a:endParaRPr lang="zh-CN" altLang="en-US" sz="1100" dirty="0">
              <a:sym typeface="+mn-ea"/>
            </a:endParaRPr>
          </a:p>
          <a:p>
            <a:r>
              <a:rPr lang="zh-CN" altLang="en-US" sz="1100" dirty="0">
                <a:sym typeface="+mn-ea"/>
              </a:rPr>
              <a:t>稳定的</a:t>
            </a:r>
            <a:r>
              <a:rPr lang="en-US" altLang="zh-CN" sz="1100" dirty="0">
                <a:sym typeface="+mn-ea"/>
              </a:rPr>
              <a:t>“</a:t>
            </a:r>
            <a:r>
              <a:rPr lang="zh-CN" altLang="en-US" sz="1100" dirty="0">
                <a:sym typeface="+mn-ea"/>
              </a:rPr>
              <a:t>低通胀时代</a:t>
            </a:r>
            <a:r>
              <a:rPr lang="en-US" altLang="zh-CN" sz="1100" dirty="0">
                <a:sym typeface="+mn-ea"/>
              </a:rPr>
              <a:t>”</a:t>
            </a:r>
            <a:r>
              <a:rPr lang="zh-CN" altLang="en-US" sz="1100" dirty="0">
                <a:sym typeface="+mn-ea"/>
              </a:rPr>
              <a:t>的终结</a:t>
            </a:r>
            <a:endParaRPr lang="zh-CN" altLang="en-US" sz="1100" dirty="0">
              <a:sym typeface="+mn-ea"/>
            </a:endParaRPr>
          </a:p>
          <a:p>
            <a:r>
              <a:rPr lang="en-US" altLang="en-US" sz="1100" dirty="0">
                <a:sym typeface="+mn-ea"/>
              </a:rPr>
              <a:t>Ⅲ</a:t>
            </a:r>
            <a:r>
              <a:rPr lang="en-US" altLang="zh-CN" sz="1100" dirty="0">
                <a:sym typeface="+mn-ea"/>
              </a:rPr>
              <a:t> </a:t>
            </a:r>
            <a:r>
              <a:rPr lang="zh-CN" altLang="en-US" sz="1100" dirty="0">
                <a:sym typeface="+mn-ea"/>
              </a:rPr>
              <a:t>关税</a:t>
            </a:r>
            <a:r>
              <a:rPr lang="en-US" altLang="zh-CN" sz="1100" dirty="0">
                <a:sym typeface="+mn-ea"/>
              </a:rPr>
              <a:t>——</a:t>
            </a:r>
            <a:r>
              <a:rPr lang="zh-CN" altLang="en-US" sz="1100" dirty="0">
                <a:sym typeface="+mn-ea"/>
              </a:rPr>
              <a:t>为何特朗普政权改变了世界秩序</a:t>
            </a:r>
            <a:endParaRPr lang="zh-CN" altLang="en-US" sz="1100" dirty="0">
              <a:sym typeface="+mn-ea"/>
            </a:endParaRPr>
          </a:p>
          <a:p>
            <a:r>
              <a:rPr lang="en-US" altLang="zh-CN" sz="1100" dirty="0">
                <a:sym typeface="+mn-ea"/>
              </a:rPr>
              <a:t>“</a:t>
            </a:r>
            <a:r>
              <a:rPr lang="zh-CN" altLang="en-US" sz="1100" dirty="0">
                <a:sym typeface="+mn-ea"/>
              </a:rPr>
              <a:t>贸易赤字</a:t>
            </a:r>
            <a:r>
              <a:rPr lang="en-US" altLang="zh-CN" sz="1100" dirty="0">
                <a:sym typeface="+mn-ea"/>
              </a:rPr>
              <a:t>=</a:t>
            </a:r>
            <a:r>
              <a:rPr lang="zh-CN" altLang="en-US" sz="1100" dirty="0">
                <a:sym typeface="+mn-ea"/>
              </a:rPr>
              <a:t>坏事</a:t>
            </a:r>
            <a:r>
              <a:rPr lang="en-US" altLang="zh-CN" sz="1100" dirty="0">
                <a:sym typeface="+mn-ea"/>
              </a:rPr>
              <a:t>”</a:t>
            </a:r>
            <a:r>
              <a:rPr lang="zh-CN" altLang="en-US" sz="1100" dirty="0">
                <a:sym typeface="+mn-ea"/>
              </a:rPr>
              <a:t>的特朗普逻辑</a:t>
            </a:r>
            <a:endParaRPr lang="zh-CN" altLang="en-US" sz="1100" dirty="0">
              <a:sym typeface="+mn-ea"/>
            </a:endParaRPr>
          </a:p>
          <a:p>
            <a:r>
              <a:rPr lang="zh-CN" altLang="en-US" sz="1100" dirty="0">
                <a:sym typeface="+mn-ea"/>
              </a:rPr>
              <a:t>将关税作为</a:t>
            </a:r>
            <a:r>
              <a:rPr lang="en-US" altLang="zh-CN" sz="1100" dirty="0">
                <a:sym typeface="+mn-ea"/>
              </a:rPr>
              <a:t>“</a:t>
            </a:r>
            <a:r>
              <a:rPr lang="zh-CN" altLang="en-US" sz="1100" dirty="0">
                <a:sym typeface="+mn-ea"/>
              </a:rPr>
              <a:t>外交与安全保障的武器</a:t>
            </a:r>
            <a:r>
              <a:rPr lang="en-US" altLang="zh-CN" sz="1100" dirty="0">
                <a:sym typeface="+mn-ea"/>
              </a:rPr>
              <a:t>”</a:t>
            </a:r>
            <a:endParaRPr lang="en-US" altLang="zh-CN" sz="1100" dirty="0">
              <a:sym typeface="+mn-ea"/>
            </a:endParaRPr>
          </a:p>
          <a:p>
            <a:r>
              <a:rPr lang="zh-CN" altLang="en-US" sz="1100" dirty="0">
                <a:sym typeface="+mn-ea"/>
              </a:rPr>
              <a:t>波及</a:t>
            </a:r>
            <a:r>
              <a:rPr lang="en-US" altLang="zh-CN" sz="1100" dirty="0">
                <a:sym typeface="+mn-ea"/>
              </a:rPr>
              <a:t>“</a:t>
            </a:r>
            <a:r>
              <a:rPr lang="zh-CN" altLang="en-US" sz="1100" dirty="0">
                <a:sym typeface="+mn-ea"/>
              </a:rPr>
              <a:t>盟国</a:t>
            </a:r>
            <a:r>
              <a:rPr lang="en-US" altLang="zh-CN" sz="1100" dirty="0">
                <a:sym typeface="+mn-ea"/>
              </a:rPr>
              <a:t>”</a:t>
            </a:r>
            <a:r>
              <a:rPr lang="zh-CN" altLang="en-US" sz="1100" dirty="0">
                <a:sym typeface="+mn-ea"/>
              </a:rPr>
              <a:t>的汽车与钢铁压力</a:t>
            </a:r>
            <a:endParaRPr lang="zh-CN" altLang="en-US" sz="1100" dirty="0">
              <a:sym typeface="+mn-ea"/>
            </a:endParaRPr>
          </a:p>
          <a:p>
            <a:r>
              <a:rPr lang="zh-CN" altLang="en-US" sz="1100" dirty="0">
                <a:sym typeface="+mn-ea"/>
              </a:rPr>
              <a:t>报复关税瞄准的美国</a:t>
            </a:r>
            <a:r>
              <a:rPr lang="en-US" altLang="zh-CN" sz="1100" dirty="0">
                <a:sym typeface="+mn-ea"/>
              </a:rPr>
              <a:t>“</a:t>
            </a:r>
            <a:r>
              <a:rPr lang="zh-CN" altLang="en-US" sz="1100" dirty="0">
                <a:sym typeface="+mn-ea"/>
              </a:rPr>
              <a:t>某些产业</a:t>
            </a:r>
            <a:r>
              <a:rPr lang="en-US" altLang="zh-CN" sz="1100" dirty="0">
                <a:sym typeface="+mn-ea"/>
              </a:rPr>
              <a:t>”</a:t>
            </a:r>
            <a:endParaRPr lang="en-US" altLang="zh-CN" sz="1100" dirty="0">
              <a:sym typeface="+mn-ea"/>
            </a:endParaRPr>
          </a:p>
          <a:p>
            <a:r>
              <a:rPr lang="zh-CN" altLang="en-US" sz="1100" dirty="0">
                <a:sym typeface="+mn-ea"/>
              </a:rPr>
              <a:t>从</a:t>
            </a:r>
            <a:r>
              <a:rPr lang="en-US" altLang="zh-CN" sz="1100" dirty="0">
                <a:sym typeface="+mn-ea"/>
              </a:rPr>
              <a:t>“</a:t>
            </a:r>
            <a:r>
              <a:rPr lang="zh-CN" altLang="en-US" sz="1100" dirty="0">
                <a:sym typeface="+mn-ea"/>
              </a:rPr>
              <a:t>美中经济脱钩</a:t>
            </a:r>
            <a:r>
              <a:rPr lang="en-US" altLang="zh-CN" sz="1100" dirty="0">
                <a:sym typeface="+mn-ea"/>
              </a:rPr>
              <a:t>”</a:t>
            </a:r>
            <a:r>
              <a:rPr lang="zh-CN" altLang="en-US" sz="1100" dirty="0">
                <a:sym typeface="+mn-ea"/>
              </a:rPr>
              <a:t>看到的东西</a:t>
            </a:r>
            <a:endParaRPr lang="zh-CN" altLang="en-US" sz="1100" dirty="0">
              <a:sym typeface="+mn-ea"/>
            </a:endParaRPr>
          </a:p>
          <a:p>
            <a:r>
              <a:rPr lang="zh-CN" altLang="en-US" sz="1100" dirty="0">
                <a:sym typeface="+mn-ea"/>
              </a:rPr>
              <a:t>一刀切关税终结自由贸易，会带来什么变化</a:t>
            </a:r>
            <a:endParaRPr lang="zh-CN" altLang="en-US" sz="1100" dirty="0">
              <a:sym typeface="+mn-ea"/>
            </a:endParaRPr>
          </a:p>
          <a:p>
            <a:r>
              <a:rPr lang="en-US" altLang="zh-CN" sz="1100" dirty="0">
                <a:sym typeface="+mn-ea"/>
              </a:rPr>
              <a:t>WTO</a:t>
            </a:r>
            <a:r>
              <a:rPr lang="zh-CN" altLang="en-US" sz="1100" dirty="0">
                <a:sym typeface="+mn-ea"/>
              </a:rPr>
              <a:t>功能停摆与</a:t>
            </a:r>
            <a:r>
              <a:rPr lang="en-US" altLang="zh-CN" sz="1100" dirty="0">
                <a:sym typeface="+mn-ea"/>
              </a:rPr>
              <a:t>“</a:t>
            </a:r>
            <a:r>
              <a:rPr lang="zh-CN" altLang="en-US" sz="1100" dirty="0">
                <a:sym typeface="+mn-ea"/>
              </a:rPr>
              <a:t>贸易集团化</a:t>
            </a:r>
            <a:r>
              <a:rPr lang="en-US" altLang="zh-CN" sz="1100" dirty="0">
                <a:sym typeface="+mn-ea"/>
              </a:rPr>
              <a:t>”</a:t>
            </a:r>
            <a:r>
              <a:rPr lang="zh-CN" altLang="en-US" sz="1100" dirty="0">
                <a:sym typeface="+mn-ea"/>
              </a:rPr>
              <a:t>的世界</a:t>
            </a:r>
            <a:endParaRPr lang="zh-CN" altLang="en-US" sz="1100" dirty="0">
              <a:sym typeface="+mn-ea"/>
            </a:endParaRPr>
          </a:p>
          <a:p>
            <a:r>
              <a:rPr lang="zh-CN" altLang="en-US" sz="1100" dirty="0">
                <a:sym typeface="+mn-ea"/>
              </a:rPr>
              <a:t>改变的供应链与改变的世界</a:t>
            </a:r>
            <a:endParaRPr lang="zh-CN" altLang="en-US" sz="1100" dirty="0">
              <a:sym typeface="+mn-ea"/>
            </a:endParaRPr>
          </a:p>
          <a:p>
            <a:r>
              <a:rPr lang="zh-CN" altLang="en-US" sz="1100" dirty="0">
                <a:sym typeface="+mn-ea"/>
              </a:rPr>
              <a:t>为什么世界秩序走向</a:t>
            </a:r>
            <a:r>
              <a:rPr lang="en-US" altLang="zh-CN" sz="1100" dirty="0">
                <a:sym typeface="+mn-ea"/>
              </a:rPr>
              <a:t>“</a:t>
            </a:r>
            <a:r>
              <a:rPr lang="zh-CN" altLang="en-US" sz="1100" dirty="0">
                <a:sym typeface="+mn-ea"/>
              </a:rPr>
              <a:t>弱肉强食</a:t>
            </a:r>
            <a:r>
              <a:rPr lang="en-US" altLang="zh-CN" sz="1100" dirty="0">
                <a:sym typeface="+mn-ea"/>
              </a:rPr>
              <a:t>”</a:t>
            </a:r>
            <a:endParaRPr lang="en-US" altLang="zh-CN" sz="1100" dirty="0">
              <a:sym typeface="+mn-ea"/>
            </a:endParaRPr>
          </a:p>
          <a:p>
            <a:r>
              <a:rPr lang="en-US" altLang="en-US" sz="1100" dirty="0">
                <a:sym typeface="+mn-ea"/>
              </a:rPr>
              <a:t>Ⅳ</a:t>
            </a:r>
            <a:r>
              <a:rPr lang="en-US" altLang="zh-CN" sz="1100" dirty="0">
                <a:sym typeface="+mn-ea"/>
              </a:rPr>
              <a:t> </a:t>
            </a:r>
            <a:r>
              <a:rPr lang="zh-CN" altLang="en-US" sz="1100" dirty="0">
                <a:sym typeface="+mn-ea"/>
              </a:rPr>
              <a:t>美联储</a:t>
            </a:r>
            <a:r>
              <a:rPr lang="en-US" altLang="zh-CN" sz="1100" dirty="0">
                <a:sym typeface="+mn-ea"/>
              </a:rPr>
              <a:t>——</a:t>
            </a:r>
            <a:r>
              <a:rPr lang="zh-CN" altLang="en-US" sz="1100" dirty="0">
                <a:sym typeface="+mn-ea"/>
              </a:rPr>
              <a:t>为何它是世界经济的中心</a:t>
            </a:r>
            <a:endParaRPr lang="zh-CN" altLang="en-US" sz="1100" dirty="0">
              <a:sym typeface="+mn-ea"/>
            </a:endParaRPr>
          </a:p>
          <a:p>
            <a:r>
              <a:rPr lang="zh-CN" altLang="en-US" sz="1100" dirty="0">
                <a:sym typeface="+mn-ea"/>
              </a:rPr>
              <a:t>抗击通胀的</a:t>
            </a:r>
            <a:r>
              <a:rPr lang="en-US" altLang="zh-CN" sz="1100" dirty="0">
                <a:sym typeface="+mn-ea"/>
              </a:rPr>
              <a:t>“</a:t>
            </a:r>
            <a:r>
              <a:rPr lang="zh-CN" altLang="en-US" sz="1100" dirty="0">
                <a:sym typeface="+mn-ea"/>
              </a:rPr>
              <a:t>结束</a:t>
            </a:r>
            <a:r>
              <a:rPr lang="en-US" altLang="zh-CN" sz="1100" dirty="0">
                <a:sym typeface="+mn-ea"/>
              </a:rPr>
              <a:t>”</a:t>
            </a:r>
            <a:r>
              <a:rPr lang="zh-CN" altLang="en-US" sz="1100" dirty="0">
                <a:sym typeface="+mn-ea"/>
              </a:rPr>
              <a:t>与</a:t>
            </a:r>
            <a:r>
              <a:rPr lang="en-US" altLang="zh-CN" sz="1100" dirty="0">
                <a:sym typeface="+mn-ea"/>
              </a:rPr>
              <a:t>“</a:t>
            </a:r>
            <a:r>
              <a:rPr lang="zh-CN" altLang="en-US" sz="1100" dirty="0">
                <a:sym typeface="+mn-ea"/>
              </a:rPr>
              <a:t>下一个敌人</a:t>
            </a:r>
            <a:r>
              <a:rPr lang="en-US" altLang="zh-CN" sz="1100" dirty="0">
                <a:sym typeface="+mn-ea"/>
              </a:rPr>
              <a:t>”</a:t>
            </a:r>
            <a:endParaRPr lang="en-US" altLang="zh-CN" sz="1100" dirty="0">
              <a:sym typeface="+mn-ea"/>
            </a:endParaRPr>
          </a:p>
          <a:p>
            <a:r>
              <a:rPr lang="zh-CN" altLang="en-US" sz="1100" dirty="0">
                <a:sym typeface="+mn-ea"/>
              </a:rPr>
              <a:t>无尽的</a:t>
            </a:r>
            <a:r>
              <a:rPr lang="en-US" altLang="zh-CN" sz="1100" dirty="0">
                <a:sym typeface="+mn-ea"/>
              </a:rPr>
              <a:t>“</a:t>
            </a:r>
            <a:r>
              <a:rPr lang="zh-CN" altLang="en-US" sz="1100" dirty="0">
                <a:sym typeface="+mn-ea"/>
              </a:rPr>
              <a:t>量化宽松</a:t>
            </a:r>
            <a:r>
              <a:rPr lang="en-US" altLang="zh-CN" sz="1100" dirty="0">
                <a:sym typeface="+mn-ea"/>
              </a:rPr>
              <a:t>”</a:t>
            </a:r>
            <a:r>
              <a:rPr lang="zh-CN" altLang="en-US" sz="1100" dirty="0">
                <a:sym typeface="+mn-ea"/>
              </a:rPr>
              <a:t>孕育的巨大火种</a:t>
            </a:r>
            <a:endParaRPr lang="zh-CN" altLang="en-US" sz="1100" dirty="0">
              <a:sym typeface="+mn-ea"/>
            </a:endParaRPr>
          </a:p>
          <a:p>
            <a:r>
              <a:rPr lang="zh-CN" altLang="en-US" sz="1100" dirty="0">
                <a:sym typeface="+mn-ea"/>
              </a:rPr>
              <a:t>传统武器</a:t>
            </a:r>
            <a:r>
              <a:rPr lang="en-US" altLang="zh-CN" sz="1100" dirty="0">
                <a:sym typeface="+mn-ea"/>
              </a:rPr>
              <a:t>“</a:t>
            </a:r>
            <a:r>
              <a:rPr lang="zh-CN" altLang="en-US" sz="1100" dirty="0">
                <a:sym typeface="+mn-ea"/>
              </a:rPr>
              <a:t>加息</a:t>
            </a:r>
            <a:r>
              <a:rPr lang="en-US" altLang="zh-CN" sz="1100" dirty="0">
                <a:sym typeface="+mn-ea"/>
              </a:rPr>
              <a:t>”</a:t>
            </a:r>
            <a:r>
              <a:rPr lang="zh-CN" altLang="en-US" sz="1100" dirty="0">
                <a:sym typeface="+mn-ea"/>
              </a:rPr>
              <a:t>效力减弱的原因</a:t>
            </a:r>
            <a:endParaRPr lang="zh-CN" altLang="en-US" sz="1100" dirty="0">
              <a:sym typeface="+mn-ea"/>
            </a:endParaRPr>
          </a:p>
          <a:p>
            <a:r>
              <a:rPr lang="zh-CN" altLang="en-US" sz="1100" dirty="0">
                <a:sym typeface="+mn-ea"/>
              </a:rPr>
              <a:t>高利率难以放松的</a:t>
            </a:r>
            <a:r>
              <a:rPr lang="en-US" altLang="zh-CN" sz="1100" dirty="0">
                <a:sym typeface="+mn-ea"/>
              </a:rPr>
              <a:t>“</a:t>
            </a:r>
            <a:r>
              <a:rPr lang="zh-CN" altLang="en-US" sz="1100" dirty="0">
                <a:sym typeface="+mn-ea"/>
              </a:rPr>
              <a:t>顽固通胀</a:t>
            </a:r>
            <a:r>
              <a:rPr lang="en-US" altLang="zh-CN" sz="1100" dirty="0">
                <a:sym typeface="+mn-ea"/>
              </a:rPr>
              <a:t>”</a:t>
            </a:r>
            <a:r>
              <a:rPr lang="zh-CN" altLang="en-US" sz="1100" dirty="0">
                <a:sym typeface="+mn-ea"/>
              </a:rPr>
              <a:t>真相</a:t>
            </a:r>
            <a:endParaRPr lang="zh-CN" altLang="en-US" sz="1100" dirty="0">
              <a:sym typeface="+mn-ea"/>
            </a:endParaRPr>
          </a:p>
          <a:p>
            <a:r>
              <a:rPr lang="zh-CN" altLang="en-US" sz="1100" dirty="0">
                <a:sym typeface="+mn-ea"/>
              </a:rPr>
              <a:t>滋养华尔街的</a:t>
            </a:r>
            <a:r>
              <a:rPr lang="en-US" altLang="zh-CN" sz="1100" dirty="0">
                <a:sym typeface="+mn-ea"/>
              </a:rPr>
              <a:t>“</a:t>
            </a:r>
            <a:r>
              <a:rPr lang="zh-CN" altLang="en-US" sz="1100" dirty="0">
                <a:sym typeface="+mn-ea"/>
              </a:rPr>
              <a:t>美联储保护伞</a:t>
            </a:r>
            <a:r>
              <a:rPr lang="en-US" altLang="zh-CN" sz="1100" dirty="0">
                <a:sym typeface="+mn-ea"/>
              </a:rPr>
              <a:t>”</a:t>
            </a:r>
            <a:r>
              <a:rPr lang="zh-CN" altLang="en-US" sz="1100" dirty="0">
                <a:sym typeface="+mn-ea"/>
              </a:rPr>
              <a:t>的终结</a:t>
            </a:r>
            <a:endParaRPr lang="zh-CN" altLang="en-US" sz="1100" dirty="0">
              <a:sym typeface="+mn-ea"/>
            </a:endParaRPr>
          </a:p>
          <a:p>
            <a:r>
              <a:rPr lang="zh-CN" altLang="en-US" sz="1100" dirty="0">
                <a:sym typeface="+mn-ea"/>
              </a:rPr>
              <a:t>美元升值引发的新兴国家危机</a:t>
            </a:r>
            <a:endParaRPr lang="zh-CN" altLang="en-US" sz="1100" dirty="0">
              <a:sym typeface="+mn-ea"/>
            </a:endParaRPr>
          </a:p>
          <a:p>
            <a:r>
              <a:rPr lang="zh-CN" altLang="en-US" sz="1100" dirty="0">
                <a:sym typeface="+mn-ea"/>
              </a:rPr>
              <a:t>为什么中央银行必须依靠</a:t>
            </a:r>
            <a:r>
              <a:rPr lang="en-US" altLang="zh-CN" sz="1100" dirty="0">
                <a:sym typeface="+mn-ea"/>
              </a:rPr>
              <a:t>“</a:t>
            </a:r>
            <a:r>
              <a:rPr lang="zh-CN" altLang="en-US" sz="1100" dirty="0">
                <a:sym typeface="+mn-ea"/>
              </a:rPr>
              <a:t>信任</a:t>
            </a:r>
            <a:r>
              <a:rPr lang="en-US" altLang="zh-CN" sz="1100" dirty="0">
                <a:sym typeface="+mn-ea"/>
              </a:rPr>
              <a:t>”</a:t>
            </a:r>
            <a:endParaRPr lang="en-US" altLang="zh-CN" sz="1100" dirty="0">
              <a:sym typeface="+mn-ea"/>
            </a:endParaRPr>
          </a:p>
          <a:p>
            <a:endParaRPr lang="en-US" altLang="zh-CN" sz="1100" dirty="0">
              <a:sym typeface="+mn-ea"/>
            </a:endParaRPr>
          </a:p>
          <a:p>
            <a:endParaRPr lang="zh-CN" altLang="en-US" sz="1100" dirty="0">
              <a:sym typeface="+mn-ea"/>
            </a:endParaRPr>
          </a:p>
        </p:txBody>
      </p:sp>
      <p:pic>
        <p:nvPicPr>
          <p:cNvPr id="4" name="图片 3"/>
          <p:cNvPicPr>
            <a:picLocks noChangeAspect="1"/>
          </p:cNvPicPr>
          <p:nvPr/>
        </p:nvPicPr>
        <p:blipFill>
          <a:blip r:embed="rId1"/>
          <a:stretch>
            <a:fillRect/>
          </a:stretch>
        </p:blipFill>
        <p:spPr>
          <a:xfrm>
            <a:off x="376555" y="70485"/>
            <a:ext cx="850900" cy="1217930"/>
          </a:xfrm>
          <a:prstGeom prst="rect">
            <a:avLst/>
          </a:prstGeom>
        </p:spPr>
      </p:pic>
      <p:sp>
        <p:nvSpPr>
          <p:cNvPr id="2" name="矩形 1"/>
          <p:cNvSpPr/>
          <p:nvPr>
            <p:custDataLst>
              <p:tags r:id="rId2"/>
            </p:custDataLst>
          </p:nvPr>
        </p:nvSpPr>
        <p:spPr>
          <a:xfrm>
            <a:off x="4049395" y="824230"/>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chapter</a:t>
            </a:r>
            <a:endParaRPr lang="en-US" altLang="zh-CN"/>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658360" cy="1692910"/>
          </a:xfrm>
          <a:prstGeom prst="rect">
            <a:avLst/>
          </a:prstGeom>
          <a:noFill/>
        </p:spPr>
        <p:txBody>
          <a:bodyPr wrap="square" rtlCol="0">
            <a:no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顧客</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で</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9</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上</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げる</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「沼</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るファン</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のつくり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978-4-7612-7877-9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清水群</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280p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352550"/>
            <a:ext cx="682117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打破</a:t>
            </a:r>
            <a:r>
              <a:rPr lang="en-US" altLang="zh-CN" sz="1100" i="0" dirty="0">
                <a:effectLst/>
              </a:rPr>
              <a:t>“</a:t>
            </a:r>
            <a:r>
              <a:rPr lang="zh-CN" altLang="en-US" sz="1100" i="0" dirty="0">
                <a:effectLst/>
              </a:rPr>
              <a:t>粉丝化天花板</a:t>
            </a:r>
            <a:r>
              <a:rPr lang="en-US" altLang="zh-CN" sz="1100" i="0" dirty="0">
                <a:effectLst/>
              </a:rPr>
              <a:t>”</a:t>
            </a:r>
            <a:r>
              <a:rPr lang="zh-CN" altLang="en-US" sz="1100" i="0" dirty="0">
                <a:effectLst/>
              </a:rPr>
              <a:t>的</a:t>
            </a:r>
            <a:r>
              <a:rPr lang="en-US" altLang="zh-CN" sz="1100" i="0" dirty="0">
                <a:effectLst/>
              </a:rPr>
              <a:t>“</a:t>
            </a:r>
            <a:r>
              <a:rPr lang="zh-CN" altLang="en-US" sz="1100" i="0" dirty="0">
                <a:effectLst/>
              </a:rPr>
              <a:t>沉迷区</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很多企业，其实都停留在</a:t>
            </a:r>
            <a:r>
              <a:rPr lang="en-US" altLang="zh-CN" sz="1100" i="0" dirty="0">
                <a:effectLst/>
              </a:rPr>
              <a:t>“</a:t>
            </a:r>
            <a:r>
              <a:rPr lang="zh-CN" altLang="en-US" sz="1100" i="0" dirty="0">
                <a:effectLst/>
              </a:rPr>
              <a:t>基础建设</a:t>
            </a:r>
            <a:r>
              <a:rPr lang="en-US" altLang="zh-CN" sz="1100" i="0" dirty="0">
                <a:effectLst/>
              </a:rPr>
              <a:t>”</a:t>
            </a:r>
            <a:r>
              <a:rPr lang="zh-CN" altLang="en-US" sz="1100" i="0" dirty="0">
                <a:effectLst/>
              </a:rPr>
              <a:t>阶段。</a:t>
            </a:r>
            <a:endParaRPr lang="zh-CN" altLang="en-US" sz="1100" i="0" dirty="0">
              <a:effectLst/>
            </a:endParaRPr>
          </a:p>
          <a:p>
            <a:endParaRPr lang="en-US" altLang="zh-CN" sz="1100" i="0" dirty="0">
              <a:effectLst/>
            </a:endParaRPr>
          </a:p>
          <a:p>
            <a:r>
              <a:rPr lang="zh-CN" altLang="en-US" sz="1100" i="0" dirty="0">
                <a:effectLst/>
              </a:rPr>
              <a:t>过去之所以这样也能生存，是因为</a:t>
            </a:r>
            <a:r>
              <a:rPr lang="en-US" altLang="zh-CN" sz="1100" i="0" dirty="0">
                <a:effectLst/>
              </a:rPr>
              <a:t>2:8</a:t>
            </a:r>
            <a:r>
              <a:rPr lang="zh-CN" altLang="en-US" sz="1100" i="0" dirty="0">
                <a:effectLst/>
              </a:rPr>
              <a:t>法则依然有效。</a:t>
            </a:r>
            <a:endParaRPr lang="zh-CN" altLang="en-US" sz="1100" i="0" dirty="0">
              <a:effectLst/>
            </a:endParaRPr>
          </a:p>
          <a:p>
            <a:endParaRPr lang="en-US" altLang="zh-CN" sz="1100" i="0" dirty="0">
              <a:effectLst/>
            </a:endParaRPr>
          </a:p>
          <a:p>
            <a:r>
              <a:rPr lang="zh-CN" altLang="en-US" sz="1100" i="0" dirty="0">
                <a:effectLst/>
              </a:rPr>
              <a:t>但在今天，如果企业只停留在这里，最终培养出来的，依然只是</a:t>
            </a:r>
            <a:r>
              <a:rPr lang="en-US" altLang="zh-CN" sz="1100" i="0" dirty="0">
                <a:effectLst/>
              </a:rPr>
              <a:t>“</a:t>
            </a:r>
            <a:r>
              <a:rPr lang="zh-CN" altLang="en-US" sz="1100" i="0" dirty="0">
                <a:effectLst/>
              </a:rPr>
              <a:t>普通粉丝</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只要出现一个更合理的理由，他们依旧会离开。</a:t>
            </a:r>
            <a:endParaRPr lang="zh-CN" altLang="en-US" sz="1100" i="0" dirty="0">
              <a:effectLst/>
            </a:endParaRPr>
          </a:p>
          <a:p>
            <a:endParaRPr lang="en-US" altLang="zh-CN" sz="1100" i="0" dirty="0">
              <a:effectLst/>
            </a:endParaRPr>
          </a:p>
          <a:p>
            <a:r>
              <a:rPr lang="zh-CN" altLang="en-US" sz="1100" i="0" dirty="0">
                <a:effectLst/>
              </a:rPr>
              <a:t>而本书真正的核心，就在于：</a:t>
            </a:r>
            <a:endParaRPr lang="zh-CN" altLang="en-US" sz="1100" i="0" dirty="0">
              <a:effectLst/>
            </a:endParaRPr>
          </a:p>
          <a:p>
            <a:endParaRPr lang="en-US" altLang="zh-CN" sz="1100" i="0" dirty="0">
              <a:effectLst/>
            </a:endParaRPr>
          </a:p>
          <a:p>
            <a:r>
              <a:rPr lang="zh-CN" altLang="en-US" sz="1100" i="0" dirty="0">
                <a:effectLst/>
              </a:rPr>
              <a:t>如何通过一种</a:t>
            </a:r>
            <a:r>
              <a:rPr lang="en-US" altLang="zh-CN" sz="1100" i="0" dirty="0">
                <a:effectLst/>
              </a:rPr>
              <a:t>“</a:t>
            </a:r>
            <a:r>
              <a:rPr lang="zh-CN" altLang="en-US" sz="1100" i="0" dirty="0">
                <a:effectLst/>
              </a:rPr>
              <a:t>非理性的结构</a:t>
            </a:r>
            <a:r>
              <a:rPr lang="en-US" altLang="zh-CN" sz="1100" i="0" dirty="0">
                <a:effectLst/>
              </a:rPr>
              <a:t>”</a:t>
            </a:r>
            <a:r>
              <a:rPr lang="zh-CN" altLang="en-US" sz="1100" i="0" dirty="0">
                <a:effectLst/>
              </a:rPr>
              <a:t>，让普通粉丝进一步踏入</a:t>
            </a:r>
            <a:r>
              <a:rPr lang="en-US" altLang="zh-CN" sz="1100" i="0" dirty="0">
                <a:effectLst/>
              </a:rPr>
              <a:t>“</a:t>
            </a:r>
            <a:r>
              <a:rPr lang="zh-CN" altLang="en-US" sz="1100" i="0" dirty="0">
                <a:effectLst/>
              </a:rPr>
              <a:t>沉迷层</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所谓</a:t>
            </a:r>
            <a:r>
              <a:rPr lang="en-US" altLang="zh-CN" sz="1100" i="0" dirty="0">
                <a:effectLst/>
              </a:rPr>
              <a:t>“</a:t>
            </a:r>
            <a:r>
              <a:rPr lang="zh-CN" altLang="en-US" sz="1100" i="0" dirty="0">
                <a:effectLst/>
              </a:rPr>
              <a:t>沉迷化</a:t>
            </a:r>
            <a:r>
              <a:rPr lang="en-US" altLang="zh-CN" sz="1100" i="0" dirty="0">
                <a:effectLst/>
              </a:rPr>
              <a:t>”</a:t>
            </a:r>
            <a:r>
              <a:rPr lang="zh-CN" altLang="en-US" sz="1100" i="0" dirty="0">
                <a:effectLst/>
              </a:rPr>
              <a:t>，是在以下基础之上形成的：</a:t>
            </a:r>
            <a:endParaRPr lang="zh-CN" altLang="en-US" sz="1100" i="0" dirty="0">
              <a:effectLst/>
            </a:endParaRPr>
          </a:p>
          <a:p>
            <a:endParaRPr lang="en-US" altLang="zh-CN" sz="1100" i="0" dirty="0">
              <a:effectLst/>
            </a:endParaRPr>
          </a:p>
          <a:p>
            <a:r>
              <a:rPr lang="en-US" altLang="zh-CN" sz="1100" i="0" dirty="0">
                <a:effectLst/>
              </a:rPr>
              <a:t>A</a:t>
            </a:r>
            <a:r>
              <a:rPr lang="zh-CN" altLang="en-US" sz="1100" i="0" dirty="0">
                <a:effectLst/>
              </a:rPr>
              <a:t>：商品价值</a:t>
            </a:r>
            <a:endParaRPr lang="zh-CN" altLang="en-US" sz="1100" i="0" dirty="0">
              <a:effectLst/>
            </a:endParaRPr>
          </a:p>
          <a:p>
            <a:r>
              <a:rPr lang="en-US" altLang="zh-CN" sz="1100" i="0" dirty="0">
                <a:effectLst/>
              </a:rPr>
              <a:t>B</a:t>
            </a:r>
            <a:r>
              <a:rPr lang="zh-CN" altLang="en-US" sz="1100" i="0" dirty="0">
                <a:effectLst/>
              </a:rPr>
              <a:t>：接触频率</a:t>
            </a:r>
            <a:endParaRPr lang="zh-CN" altLang="en-US" sz="1100" i="0" dirty="0">
              <a:effectLst/>
            </a:endParaRPr>
          </a:p>
          <a:p>
            <a:r>
              <a:rPr lang="en-US" altLang="zh-CN" sz="1100" i="0" dirty="0">
                <a:effectLst/>
              </a:rPr>
              <a:t>C</a:t>
            </a:r>
            <a:r>
              <a:rPr lang="zh-CN" altLang="en-US" sz="1100" i="0" dirty="0">
                <a:effectLst/>
              </a:rPr>
              <a:t>：品牌故事</a:t>
            </a:r>
            <a:endParaRPr lang="zh-CN" altLang="en-US" sz="1100" i="0" dirty="0">
              <a:effectLst/>
            </a:endParaRPr>
          </a:p>
          <a:p>
            <a:endParaRPr lang="en-US" altLang="zh-CN" sz="1100" i="0" dirty="0">
              <a:effectLst/>
            </a:endParaRPr>
          </a:p>
          <a:p>
            <a:r>
              <a:rPr lang="zh-CN" altLang="en-US" sz="1100" i="0" dirty="0">
                <a:effectLst/>
              </a:rPr>
              <a:t>再叠加两个</a:t>
            </a:r>
            <a:r>
              <a:rPr lang="en-US" altLang="zh-CN" sz="1100" i="0" dirty="0">
                <a:effectLst/>
              </a:rPr>
              <a:t>“</a:t>
            </a:r>
            <a:r>
              <a:rPr lang="zh-CN" altLang="en-US" sz="1100" i="0" dirty="0">
                <a:effectLst/>
              </a:rPr>
              <a:t>非理性元素</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沉迷化</a:t>
            </a:r>
            <a:r>
              <a:rPr lang="en-US" altLang="zh-CN" sz="1100" i="0" dirty="0">
                <a:effectLst/>
              </a:rPr>
              <a:t> = A </a:t>
            </a:r>
            <a:r>
              <a:rPr lang="en-US" altLang="en-US" sz="1100" i="0" dirty="0">
                <a:effectLst/>
              </a:rPr>
              <a:t>×</a:t>
            </a:r>
            <a:r>
              <a:rPr lang="zh-CN" altLang="en-US" sz="1100" i="0" dirty="0">
                <a:effectLst/>
              </a:rPr>
              <a:t>（</a:t>
            </a:r>
            <a:r>
              <a:rPr lang="en-US" altLang="zh-CN" sz="1100" i="0" dirty="0">
                <a:effectLst/>
              </a:rPr>
              <a:t>B</a:t>
            </a:r>
            <a:r>
              <a:rPr lang="zh-CN" altLang="en-US" sz="1100" i="0" dirty="0">
                <a:effectLst/>
              </a:rPr>
              <a:t>＋</a:t>
            </a:r>
            <a:r>
              <a:rPr lang="en-US" altLang="zh-CN" sz="1100" i="0" dirty="0">
                <a:effectLst/>
              </a:rPr>
              <a:t>C</a:t>
            </a:r>
            <a:r>
              <a:rPr lang="zh-CN" altLang="en-US" sz="1100" i="0" dirty="0">
                <a:effectLst/>
              </a:rPr>
              <a:t>）</a:t>
            </a:r>
            <a:r>
              <a:rPr lang="en-US" altLang="en-US" sz="1100" i="0" dirty="0">
                <a:effectLst/>
              </a:rPr>
              <a:t>×</a:t>
            </a:r>
            <a:r>
              <a:rPr lang="zh-CN" altLang="en-US" sz="1100" i="0" dirty="0">
                <a:effectLst/>
              </a:rPr>
              <a:t>（</a:t>
            </a:r>
            <a:r>
              <a:rPr lang="en-US" altLang="zh-CN" sz="1100" i="0" dirty="0">
                <a:effectLst/>
              </a:rPr>
              <a:t>D</a:t>
            </a:r>
            <a:r>
              <a:rPr lang="zh-CN" altLang="en-US" sz="1100" i="0" dirty="0">
                <a:effectLst/>
              </a:rPr>
              <a:t>＋</a:t>
            </a:r>
            <a:r>
              <a:rPr lang="en-US" altLang="zh-CN" sz="1100" i="0" dirty="0">
                <a:effectLst/>
              </a:rPr>
              <a:t>E</a:t>
            </a:r>
            <a:r>
              <a:rPr lang="zh-CN" altLang="en-US" sz="1100" i="0" dirty="0">
                <a:effectLst/>
              </a:rPr>
              <a:t>）</a:t>
            </a:r>
            <a:r>
              <a:rPr lang="en-US" altLang="en-US" sz="1100" i="0" dirty="0">
                <a:effectLst/>
              </a:rPr>
              <a:t>×</a:t>
            </a:r>
            <a:r>
              <a:rPr lang="en-US" altLang="zh-CN" sz="1100" i="0" dirty="0">
                <a:effectLst/>
              </a:rPr>
              <a:t> </a:t>
            </a:r>
            <a:r>
              <a:rPr lang="zh-CN" altLang="en-US" sz="1100" i="0" dirty="0">
                <a:effectLst/>
              </a:rPr>
              <a:t>机制化</a:t>
            </a:r>
            <a:endParaRPr lang="zh-CN" altLang="en-US" sz="1100" i="0" dirty="0">
              <a:effectLst/>
            </a:endParaRPr>
          </a:p>
          <a:p>
            <a:r>
              <a:rPr lang="en-US" altLang="zh-CN" sz="1100" i="0" dirty="0">
                <a:effectLst/>
              </a:rPr>
              <a:t>D</a:t>
            </a:r>
            <a:r>
              <a:rPr lang="zh-CN" altLang="en-US" sz="1100" i="0" dirty="0">
                <a:effectLst/>
              </a:rPr>
              <a:t>：讲究（顾客侧的</a:t>
            </a:r>
            <a:r>
              <a:rPr lang="en-US" altLang="zh-CN" sz="1100" i="0" dirty="0">
                <a:effectLst/>
              </a:rPr>
              <a:t>2%</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即那种</a:t>
            </a:r>
            <a:r>
              <a:rPr lang="en-US" altLang="zh-CN" sz="1100" i="0" dirty="0">
                <a:effectLst/>
              </a:rPr>
              <a:t>“98%</a:t>
            </a:r>
            <a:r>
              <a:rPr lang="zh-CN" altLang="en-US" sz="1100" i="0" dirty="0">
                <a:effectLst/>
              </a:rPr>
              <a:t>的人察觉不到，却能让人感受到疯狂执念的细节坚持</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en-US" altLang="zh-CN" sz="1100" i="0" dirty="0">
                <a:effectLst/>
              </a:rPr>
              <a:t>E</a:t>
            </a:r>
            <a:r>
              <a:rPr lang="zh-CN" altLang="en-US" sz="1100" i="0" dirty="0">
                <a:effectLst/>
              </a:rPr>
              <a:t>：察觉力（员工侧的</a:t>
            </a:r>
            <a:r>
              <a:rPr lang="en-US" altLang="zh-CN" sz="1100" i="0" dirty="0">
                <a:effectLst/>
              </a:rPr>
              <a:t>2%</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即让顾客产生</a:t>
            </a:r>
            <a:r>
              <a:rPr lang="en-US" altLang="zh-CN" sz="1100" i="0" dirty="0">
                <a:effectLst/>
              </a:rPr>
              <a:t>“</a:t>
            </a:r>
            <a:r>
              <a:rPr lang="zh-CN" altLang="en-US" sz="1100" i="0" dirty="0">
                <a:effectLst/>
              </a:rPr>
              <a:t>连这种地方都注意到了吗？</a:t>
            </a:r>
            <a:r>
              <a:rPr lang="en-US" altLang="zh-CN" sz="1100" i="0" dirty="0">
                <a:effectLst/>
              </a:rPr>
              <a:t>”</a:t>
            </a:r>
            <a:r>
              <a:rPr lang="zh-CN" altLang="en-US" sz="1100" i="0" dirty="0">
                <a:effectLst/>
              </a:rPr>
              <a:t>的意外认同感。</a:t>
            </a:r>
            <a:endParaRPr lang="zh-CN" altLang="en-US" sz="1100" i="0" dirty="0">
              <a:effectLst/>
            </a:endParaRPr>
          </a:p>
          <a:p>
            <a:endParaRPr lang="en-US" altLang="zh-CN" sz="1100" i="0" dirty="0">
              <a:effectLst/>
            </a:endParaRPr>
          </a:p>
          <a:p>
            <a:r>
              <a:rPr lang="en-US" altLang="zh-CN" sz="1100" i="0" dirty="0">
                <a:effectLst/>
              </a:rPr>
              <a:t>D</a:t>
            </a:r>
            <a:r>
              <a:rPr lang="zh-CN" altLang="en-US" sz="1100" i="0" dirty="0">
                <a:effectLst/>
              </a:rPr>
              <a:t>（讲究）与</a:t>
            </a:r>
            <a:r>
              <a:rPr lang="en-US" altLang="zh-CN" sz="1100" i="0" dirty="0">
                <a:effectLst/>
              </a:rPr>
              <a:t>E</a:t>
            </a:r>
            <a:r>
              <a:rPr lang="zh-CN" altLang="en-US" sz="1100" i="0" dirty="0">
                <a:effectLst/>
              </a:rPr>
              <a:t>（察觉力）的不断积累，会让顾客经历：</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好感</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信任</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安心</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依恋</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沉迷</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这样的情感升级过程。</a:t>
            </a:r>
            <a:endParaRPr lang="zh-CN" altLang="en-US" sz="1100" i="0" dirty="0">
              <a:effectLst/>
            </a:endParaRPr>
          </a:p>
          <a:p>
            <a:endParaRPr lang="en-US" altLang="zh-CN" sz="1100" i="0" dirty="0">
              <a:effectLst/>
            </a:endParaRPr>
          </a:p>
          <a:p>
            <a:r>
              <a:rPr lang="zh-CN" altLang="en-US" sz="1100" i="0" dirty="0">
                <a:effectLst/>
              </a:rPr>
              <a:t>这正是本书最核心的结构：</a:t>
            </a:r>
            <a:endParaRPr lang="zh-CN" altLang="en-US" sz="1100" i="0" dirty="0">
              <a:effectLst/>
            </a:endParaRPr>
          </a:p>
          <a:p>
            <a:endParaRPr lang="en-US" altLang="zh-CN" sz="1100" i="0" dirty="0">
              <a:effectLst/>
            </a:endParaRPr>
          </a:p>
          <a:p>
            <a:r>
              <a:rPr lang="zh-CN" altLang="en-US" sz="1100" i="0" dirty="0">
                <a:effectLst/>
              </a:rPr>
              <a:t>把普通粉丝，转变成无法离开的存在。</a:t>
            </a:r>
            <a:endParaRPr lang="zh-CN" altLang="en-US" sz="1100" i="0" dirty="0">
              <a:effectLst/>
            </a:endParaRPr>
          </a:p>
          <a:p>
            <a:endParaRPr lang="en-US" altLang="zh-CN" sz="1100" i="0" dirty="0">
              <a:effectLst/>
            </a:endParaRPr>
          </a:p>
          <a:p>
            <a:r>
              <a:rPr lang="zh-CN" altLang="en-US" sz="1100" i="0" dirty="0">
                <a:effectLst/>
              </a:rPr>
              <a:t>之所以还要乘上</a:t>
            </a:r>
            <a:r>
              <a:rPr lang="en-US" altLang="zh-CN" sz="1100" i="0" dirty="0">
                <a:effectLst/>
              </a:rPr>
              <a:t>“</a:t>
            </a:r>
            <a:r>
              <a:rPr lang="zh-CN" altLang="en-US" sz="1100" i="0" dirty="0">
                <a:effectLst/>
              </a:rPr>
              <a:t>机制化</a:t>
            </a:r>
            <a:r>
              <a:rPr lang="en-US" altLang="zh-CN" sz="1100" i="0" dirty="0">
                <a:effectLst/>
              </a:rPr>
              <a:t>”</a:t>
            </a:r>
            <a:r>
              <a:rPr lang="zh-CN" altLang="en-US" sz="1100" i="0" dirty="0">
                <a:effectLst/>
              </a:rPr>
              <a:t>，是因为仅靠一时性的努力，并无法真正创造</a:t>
            </a:r>
            <a:r>
              <a:rPr lang="en-US" altLang="zh-CN" sz="1100" i="0" dirty="0">
                <a:effectLst/>
              </a:rPr>
              <a:t>“</a:t>
            </a:r>
            <a:r>
              <a:rPr lang="zh-CN" altLang="en-US" sz="1100" i="0" dirty="0">
                <a:effectLst/>
              </a:rPr>
              <a:t>沉迷型粉丝</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只有持续、可复制、组织化的实践，才能真正建立深度粉丝。</a:t>
            </a:r>
            <a:endParaRPr lang="zh-CN" altLang="en-US" sz="1100" i="0" dirty="0">
              <a:effectLst/>
            </a:endParaRPr>
          </a:p>
          <a:p>
            <a:endParaRPr lang="en-US" altLang="zh-CN" sz="1100" i="0" dirty="0">
              <a:effectLst/>
            </a:endParaRPr>
          </a:p>
          <a:p>
            <a:r>
              <a:rPr lang="zh-CN" altLang="en-US" sz="1100" i="0" dirty="0">
                <a:effectLst/>
              </a:rPr>
              <a:t>关于</a:t>
            </a:r>
            <a:r>
              <a:rPr lang="en-US" altLang="zh-CN" sz="1100" i="0" dirty="0">
                <a:effectLst/>
              </a:rPr>
              <a:t>D“</a:t>
            </a:r>
            <a:r>
              <a:rPr lang="zh-CN" altLang="en-US" sz="1100" i="0" dirty="0">
                <a:effectLst/>
              </a:rPr>
              <a:t>讲究</a:t>
            </a:r>
            <a:r>
              <a:rPr lang="en-US" altLang="zh-CN" sz="1100" i="0" dirty="0">
                <a:effectLst/>
              </a:rPr>
              <a:t>”</a:t>
            </a:r>
            <a:r>
              <a:rPr lang="zh-CN" altLang="en-US" sz="1100" i="0" dirty="0">
                <a:effectLst/>
              </a:rPr>
              <a:t>，作者将在第三章详细说明；</a:t>
            </a:r>
            <a:endParaRPr lang="zh-CN" altLang="en-US" sz="1100" i="0" dirty="0">
              <a:effectLst/>
            </a:endParaRPr>
          </a:p>
          <a:p>
            <a:endParaRPr lang="en-US" altLang="zh-CN" sz="1100" i="0" dirty="0">
              <a:effectLst/>
            </a:endParaRPr>
          </a:p>
          <a:p>
            <a:r>
              <a:rPr lang="zh-CN" altLang="en-US" sz="1100" i="0" dirty="0">
                <a:effectLst/>
              </a:rPr>
              <a:t>关于</a:t>
            </a:r>
            <a:r>
              <a:rPr lang="en-US" altLang="zh-CN" sz="1100" i="0" dirty="0">
                <a:effectLst/>
              </a:rPr>
              <a:t>E“</a:t>
            </a:r>
            <a:r>
              <a:rPr lang="zh-CN" altLang="en-US" sz="1100" i="0" dirty="0">
                <a:effectLst/>
              </a:rPr>
              <a:t>察觉力</a:t>
            </a:r>
            <a:r>
              <a:rPr lang="en-US" altLang="zh-CN" sz="1100" i="0" dirty="0">
                <a:effectLst/>
              </a:rPr>
              <a:t>”</a:t>
            </a:r>
            <a:r>
              <a:rPr lang="zh-CN" altLang="en-US" sz="1100" i="0" dirty="0">
                <a:effectLst/>
              </a:rPr>
              <a:t>，将在第四章展开；</a:t>
            </a:r>
            <a:endParaRPr lang="zh-CN" altLang="en-US" sz="1100" i="0" dirty="0">
              <a:effectLst/>
            </a:endParaRPr>
          </a:p>
          <a:p>
            <a:endParaRPr lang="en-US" altLang="zh-CN" sz="1100" i="0" dirty="0">
              <a:effectLst/>
            </a:endParaRPr>
          </a:p>
          <a:p>
            <a:r>
              <a:rPr lang="zh-CN" altLang="en-US" sz="1100" i="0" dirty="0">
                <a:effectLst/>
              </a:rPr>
              <a:t>而关于</a:t>
            </a:r>
            <a:r>
              <a:rPr lang="en-US" altLang="zh-CN" sz="1100" i="0" dirty="0">
                <a:effectLst/>
              </a:rPr>
              <a:t>“</a:t>
            </a:r>
            <a:r>
              <a:rPr lang="zh-CN" altLang="en-US" sz="1100" i="0" dirty="0">
                <a:effectLst/>
              </a:rPr>
              <a:t>机制化</a:t>
            </a:r>
            <a:r>
              <a:rPr lang="en-US" altLang="zh-CN" sz="1100" i="0" dirty="0">
                <a:effectLst/>
              </a:rPr>
              <a:t>”</a:t>
            </a:r>
            <a:r>
              <a:rPr lang="zh-CN" altLang="en-US" sz="1100" i="0" dirty="0">
                <a:effectLst/>
              </a:rPr>
              <a:t>，则会在第五章具体介绍。</a:t>
            </a:r>
            <a:endParaRPr lang="zh-CN" altLang="en-US" sz="1100" i="0" dirty="0">
              <a:effectLst/>
            </a:endParaRPr>
          </a:p>
        </p:txBody>
      </p:sp>
      <p:pic>
        <p:nvPicPr>
          <p:cNvPr id="2" name="图片 1"/>
          <p:cNvPicPr>
            <a:picLocks noChangeAspect="1"/>
          </p:cNvPicPr>
          <p:nvPr/>
        </p:nvPicPr>
        <p:blipFill>
          <a:blip r:embed="rId1"/>
          <a:stretch>
            <a:fillRect/>
          </a:stretch>
        </p:blipFill>
        <p:spPr>
          <a:xfrm>
            <a:off x="251460" y="45720"/>
            <a:ext cx="847090" cy="1190625"/>
          </a:xfrm>
          <a:prstGeom prst="rect">
            <a:avLst/>
          </a:prstGeom>
        </p:spPr>
      </p:pic>
      <p:sp>
        <p:nvSpPr>
          <p:cNvPr id="5" name="角丸四角形 7"/>
          <p:cNvSpPr/>
          <p:nvPr/>
        </p:nvSpPr>
        <p:spPr>
          <a:xfrm>
            <a:off x="3962989" y="74508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60707" y="70450"/>
            <a:ext cx="4171041" cy="130683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あの</a:t>
            </a:r>
            <a:r>
              <a:rPr kumimoji="1" lang="zh-CN" altLang="en-US" sz="700" dirty="0">
                <a:latin typeface="Meiryo UI" panose="020B0604030504040204" pitchFamily="50" charset="-128"/>
                <a:ea typeface="Meiryo UI" panose="020B0604030504040204" pitchFamily="50" charset="-128"/>
              </a:rPr>
              <a:t>国</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なぜ</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見</a:t>
            </a:r>
            <a:r>
              <a:rPr kumimoji="1" lang="ja-JP" altLang="en-US" sz="700" dirty="0">
                <a:latin typeface="Meiryo UI" panose="020B0604030504040204" pitchFamily="50" charset="-128"/>
                <a:ea typeface="Meiryo UI" panose="020B0604030504040204" pitchFamily="50" charset="-128"/>
              </a:rPr>
              <a:t>えてくる</a:t>
            </a:r>
            <a:r>
              <a:rPr kumimoji="1" lang="zh-CN" altLang="en-US" sz="700" dirty="0">
                <a:latin typeface="Meiryo UI" panose="020B0604030504040204" pitchFamily="50" charset="-128"/>
                <a:ea typeface="Meiryo UI" panose="020B0604030504040204" pitchFamily="50" charset="-128"/>
              </a:rPr>
              <a:t>世界経済地図</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978-4-7612-7830-4</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すあし</a:t>
            </a:r>
            <a:r>
              <a:rPr kumimoji="1" lang="zh-CN" altLang="en-US" sz="700" dirty="0">
                <a:latin typeface="Meiryo UI" panose="020B0604030504040204" pitchFamily="50" charset="-128"/>
                <a:ea typeface="Meiryo UI" panose="020B0604030504040204" pitchFamily="50" charset="-128"/>
              </a:rPr>
              <a:t>社長</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 </a:t>
            </a:r>
            <a:r>
              <a:rPr kumimoji="1" lang="en-US" altLang="ja-JP" sz="700" dirty="0">
                <a:latin typeface="Meiryo UI" panose="020B0604030504040204" pitchFamily="50" charset="-128"/>
                <a:ea typeface="Meiryo UI" panose="020B0604030504040204" pitchFamily="50" charset="-128"/>
              </a:rPr>
              <a:t>320</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10</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75565" y="1604010"/>
            <a:ext cx="6706870" cy="8216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sym typeface="+mn-ea"/>
              </a:rPr>
              <a:t>第</a:t>
            </a:r>
            <a:r>
              <a:rPr lang="en-US" altLang="zh-CN" sz="1100" dirty="0">
                <a:sym typeface="+mn-ea"/>
              </a:rPr>
              <a:t>2</a:t>
            </a:r>
            <a:r>
              <a:rPr lang="zh-CN" altLang="en-US" sz="1100" dirty="0">
                <a:sym typeface="+mn-ea"/>
              </a:rPr>
              <a:t>章</a:t>
            </a:r>
            <a:r>
              <a:rPr lang="en-US" altLang="zh-CN" sz="1100" dirty="0">
                <a:sym typeface="+mn-ea"/>
              </a:rPr>
              <a:t> </a:t>
            </a:r>
            <a:r>
              <a:rPr lang="zh-CN" altLang="en-US" sz="1100" dirty="0">
                <a:sym typeface="+mn-ea"/>
              </a:rPr>
              <a:t>中国</a:t>
            </a:r>
            <a:r>
              <a:rPr lang="en-US" altLang="zh-CN" sz="1100" dirty="0">
                <a:sym typeface="+mn-ea"/>
              </a:rPr>
              <a:t>——</a:t>
            </a:r>
            <a:r>
              <a:rPr lang="zh-CN" altLang="en-US" sz="1100" dirty="0">
                <a:sym typeface="+mn-ea"/>
              </a:rPr>
              <a:t>增长还是稳定，面临最终抉择</a:t>
            </a:r>
            <a:endParaRPr lang="zh-CN" altLang="en-US" sz="1100" dirty="0">
              <a:sym typeface="+mn-ea"/>
            </a:endParaRPr>
          </a:p>
          <a:p>
            <a:r>
              <a:rPr lang="en-US" altLang="en-US" sz="1100" dirty="0">
                <a:sym typeface="+mn-ea"/>
              </a:rPr>
              <a:t>Ⅰ</a:t>
            </a:r>
            <a:r>
              <a:rPr lang="en-US" altLang="zh-CN" sz="1100" dirty="0">
                <a:sym typeface="+mn-ea"/>
              </a:rPr>
              <a:t> </a:t>
            </a:r>
            <a:r>
              <a:rPr lang="zh-CN" altLang="en-US" sz="1100" dirty="0">
                <a:sym typeface="+mn-ea"/>
              </a:rPr>
              <a:t>房地产泡沫</a:t>
            </a:r>
            <a:r>
              <a:rPr lang="en-US" altLang="zh-CN" sz="1100" dirty="0">
                <a:sym typeface="+mn-ea"/>
              </a:rPr>
              <a:t>——</a:t>
            </a:r>
            <a:r>
              <a:rPr lang="zh-CN" altLang="en-US" sz="1100" dirty="0">
                <a:sym typeface="+mn-ea"/>
              </a:rPr>
              <a:t>为何背负巨额债务</a:t>
            </a:r>
            <a:endParaRPr lang="zh-CN" altLang="en-US" sz="1100" dirty="0">
              <a:sym typeface="+mn-ea"/>
            </a:endParaRPr>
          </a:p>
          <a:p>
            <a:r>
              <a:rPr lang="zh-CN" altLang="en-US" sz="1100" dirty="0">
                <a:sym typeface="+mn-ea"/>
              </a:rPr>
              <a:t>巨大房地产泡沫诞生的原因</a:t>
            </a:r>
            <a:endParaRPr lang="zh-CN" altLang="en-US" sz="1100" dirty="0">
              <a:sym typeface="+mn-ea"/>
            </a:endParaRPr>
          </a:p>
          <a:p>
            <a:r>
              <a:rPr lang="zh-CN" altLang="en-US" sz="1100" dirty="0">
                <a:sym typeface="+mn-ea"/>
              </a:rPr>
              <a:t>无法掩盖的</a:t>
            </a:r>
            <a:r>
              <a:rPr lang="en-US" altLang="zh-CN" sz="1100" dirty="0">
                <a:sym typeface="+mn-ea"/>
              </a:rPr>
              <a:t>“</a:t>
            </a:r>
            <a:r>
              <a:rPr lang="zh-CN" altLang="en-US" sz="1100" dirty="0">
                <a:sym typeface="+mn-ea"/>
              </a:rPr>
              <a:t>鬼城</a:t>
            </a:r>
            <a:r>
              <a:rPr lang="en-US" altLang="zh-CN" sz="1100" dirty="0">
                <a:sym typeface="+mn-ea"/>
              </a:rPr>
              <a:t>”</a:t>
            </a:r>
            <a:r>
              <a:rPr lang="zh-CN" altLang="en-US" sz="1100" dirty="0">
                <a:sym typeface="+mn-ea"/>
              </a:rPr>
              <a:t>与</a:t>
            </a:r>
            <a:r>
              <a:rPr lang="en-US" altLang="zh-CN" sz="1100" dirty="0">
                <a:sym typeface="+mn-ea"/>
              </a:rPr>
              <a:t>“</a:t>
            </a:r>
            <a:r>
              <a:rPr lang="zh-CN" altLang="en-US" sz="1100" dirty="0">
                <a:sym typeface="+mn-ea"/>
              </a:rPr>
              <a:t>地方政府债务</a:t>
            </a:r>
            <a:r>
              <a:rPr lang="en-US" altLang="zh-CN" sz="1100" dirty="0">
                <a:sym typeface="+mn-ea"/>
              </a:rPr>
              <a:t>”</a:t>
            </a:r>
            <a:endParaRPr lang="en-US" altLang="zh-CN" sz="1100" dirty="0">
              <a:sym typeface="+mn-ea"/>
            </a:endParaRPr>
          </a:p>
          <a:p>
            <a:r>
              <a:rPr lang="zh-CN" altLang="en-US" sz="1100" dirty="0">
                <a:sym typeface="+mn-ea"/>
              </a:rPr>
              <a:t>日本与中国的泡沫破裂有何不同</a:t>
            </a:r>
            <a:endParaRPr lang="zh-CN" altLang="en-US" sz="1100" dirty="0">
              <a:sym typeface="+mn-ea"/>
            </a:endParaRPr>
          </a:p>
          <a:p>
            <a:r>
              <a:rPr lang="zh-CN" altLang="en-US" sz="1100" dirty="0">
                <a:sym typeface="+mn-ea"/>
              </a:rPr>
              <a:t>银行业影响尚未显现的真正理由</a:t>
            </a:r>
            <a:endParaRPr lang="zh-CN" altLang="en-US" sz="1100" dirty="0">
              <a:sym typeface="+mn-ea"/>
            </a:endParaRPr>
          </a:p>
          <a:p>
            <a:r>
              <a:rPr lang="zh-CN" altLang="en-US" sz="1100" dirty="0">
                <a:sym typeface="+mn-ea"/>
              </a:rPr>
              <a:t>习近平政权陷入</a:t>
            </a:r>
            <a:r>
              <a:rPr lang="en-US" altLang="zh-CN" sz="1100" dirty="0">
                <a:sym typeface="+mn-ea"/>
              </a:rPr>
              <a:t>“</a:t>
            </a:r>
            <a:r>
              <a:rPr lang="zh-CN" altLang="en-US" sz="1100" dirty="0">
                <a:sym typeface="+mn-ea"/>
              </a:rPr>
              <a:t>两难风险</a:t>
            </a:r>
            <a:r>
              <a:rPr lang="en-US" altLang="zh-CN" sz="1100" dirty="0">
                <a:sym typeface="+mn-ea"/>
              </a:rPr>
              <a:t>”</a:t>
            </a:r>
            <a:endParaRPr lang="en-US" altLang="zh-CN" sz="1100" dirty="0">
              <a:sym typeface="+mn-ea"/>
            </a:endParaRPr>
          </a:p>
          <a:p>
            <a:r>
              <a:rPr lang="en-US" altLang="en-US" sz="1100" dirty="0">
                <a:sym typeface="+mn-ea"/>
              </a:rPr>
              <a:t>Ⅱ</a:t>
            </a:r>
            <a:r>
              <a:rPr lang="en-US" altLang="zh-CN" sz="1100" dirty="0">
                <a:sym typeface="+mn-ea"/>
              </a:rPr>
              <a:t> </a:t>
            </a:r>
            <a:r>
              <a:rPr lang="zh-CN" altLang="en-US" sz="1100" dirty="0">
                <a:sym typeface="+mn-ea"/>
              </a:rPr>
              <a:t>通缩</a:t>
            </a:r>
            <a:r>
              <a:rPr lang="en-US" altLang="zh-CN" sz="1100" dirty="0">
                <a:sym typeface="+mn-ea"/>
              </a:rPr>
              <a:t>——</a:t>
            </a:r>
            <a:r>
              <a:rPr lang="zh-CN" altLang="en-US" sz="1100" dirty="0">
                <a:sym typeface="+mn-ea"/>
              </a:rPr>
              <a:t>为何无法阻止</a:t>
            </a:r>
            <a:r>
              <a:rPr lang="en-US" altLang="zh-CN" sz="1100" dirty="0">
                <a:sym typeface="+mn-ea"/>
              </a:rPr>
              <a:t>“</a:t>
            </a:r>
            <a:r>
              <a:rPr lang="zh-CN" altLang="en-US" sz="1100" dirty="0">
                <a:sym typeface="+mn-ea"/>
              </a:rPr>
              <a:t>无声危机</a:t>
            </a:r>
            <a:r>
              <a:rPr lang="en-US" altLang="zh-CN" sz="1100" dirty="0">
                <a:sym typeface="+mn-ea"/>
              </a:rPr>
              <a:t>”</a:t>
            </a:r>
            <a:endParaRPr lang="en-US" altLang="zh-CN" sz="1100" dirty="0">
              <a:sym typeface="+mn-ea"/>
            </a:endParaRPr>
          </a:p>
          <a:p>
            <a:r>
              <a:rPr lang="en-US" altLang="zh-CN" sz="1100" dirty="0">
                <a:sym typeface="+mn-ea"/>
              </a:rPr>
              <a:t>“</a:t>
            </a:r>
            <a:r>
              <a:rPr lang="zh-CN" altLang="en-US" sz="1100" dirty="0">
                <a:sym typeface="+mn-ea"/>
              </a:rPr>
              <a:t>无声危机</a:t>
            </a:r>
            <a:r>
              <a:rPr lang="en-US" altLang="zh-CN" sz="1100" dirty="0">
                <a:sym typeface="+mn-ea"/>
              </a:rPr>
              <a:t>”——</a:t>
            </a:r>
            <a:r>
              <a:rPr lang="zh-CN" altLang="en-US" sz="1100" dirty="0">
                <a:sym typeface="+mn-ea"/>
              </a:rPr>
              <a:t>通缩螺旋的真相</a:t>
            </a:r>
            <a:endParaRPr lang="zh-CN" altLang="en-US" sz="1100" dirty="0">
              <a:sym typeface="+mn-ea"/>
            </a:endParaRPr>
          </a:p>
          <a:p>
            <a:r>
              <a:rPr lang="en-US" altLang="zh-CN" sz="1100" dirty="0">
                <a:sym typeface="+mn-ea"/>
              </a:rPr>
              <a:t>“</a:t>
            </a:r>
            <a:r>
              <a:rPr lang="zh-CN" altLang="en-US" sz="1100" dirty="0">
                <a:sym typeface="+mn-ea"/>
              </a:rPr>
              <a:t>通缩输出</a:t>
            </a:r>
            <a:r>
              <a:rPr lang="en-US" altLang="zh-CN" sz="1100" dirty="0">
                <a:sym typeface="+mn-ea"/>
              </a:rPr>
              <a:t>”</a:t>
            </a:r>
            <a:r>
              <a:rPr lang="zh-CN" altLang="en-US" sz="1100" dirty="0">
                <a:sym typeface="+mn-ea"/>
              </a:rPr>
              <a:t>这一新威胁正在全球蔓延</a:t>
            </a:r>
            <a:endParaRPr lang="zh-CN" altLang="en-US" sz="1100" dirty="0">
              <a:sym typeface="+mn-ea"/>
            </a:endParaRPr>
          </a:p>
          <a:p>
            <a:r>
              <a:rPr lang="zh-CN" altLang="en-US" sz="1100" dirty="0">
                <a:sym typeface="+mn-ea"/>
              </a:rPr>
              <a:t>政府无法出手应对的复杂原因</a:t>
            </a:r>
            <a:endParaRPr lang="zh-CN" altLang="en-US" sz="1100" dirty="0">
              <a:sym typeface="+mn-ea"/>
            </a:endParaRPr>
          </a:p>
          <a:p>
            <a:r>
              <a:rPr lang="zh-CN" altLang="en-US" sz="1100" dirty="0">
                <a:sym typeface="+mn-ea"/>
              </a:rPr>
              <a:t>怀抱绝望的年轻人做了什么</a:t>
            </a:r>
            <a:endParaRPr lang="zh-CN" altLang="en-US" sz="1100" dirty="0">
              <a:sym typeface="+mn-ea"/>
            </a:endParaRPr>
          </a:p>
          <a:p>
            <a:r>
              <a:rPr lang="zh-CN" altLang="en-US" sz="1100" dirty="0">
                <a:sym typeface="+mn-ea"/>
              </a:rPr>
              <a:t>是否存在摆脱通缩的药方</a:t>
            </a:r>
            <a:endParaRPr lang="zh-CN" altLang="en-US" sz="1100" dirty="0">
              <a:sym typeface="+mn-ea"/>
            </a:endParaRPr>
          </a:p>
          <a:p>
            <a:r>
              <a:rPr lang="en-US" altLang="en-US" sz="1100" dirty="0">
                <a:sym typeface="+mn-ea"/>
              </a:rPr>
              <a:t>Ⅲ</a:t>
            </a:r>
            <a:r>
              <a:rPr lang="en-US" altLang="zh-CN" sz="1100" dirty="0">
                <a:sym typeface="+mn-ea"/>
              </a:rPr>
              <a:t> </a:t>
            </a:r>
            <a:r>
              <a:rPr lang="zh-CN" altLang="en-US" sz="1100" dirty="0">
                <a:sym typeface="+mn-ea"/>
              </a:rPr>
              <a:t>国家资本主义</a:t>
            </a:r>
            <a:r>
              <a:rPr lang="en-US" altLang="zh-CN" sz="1100" dirty="0">
                <a:sym typeface="+mn-ea"/>
              </a:rPr>
              <a:t>——</a:t>
            </a:r>
            <a:r>
              <a:rPr lang="zh-CN" altLang="en-US" sz="1100" dirty="0">
                <a:sym typeface="+mn-ea"/>
              </a:rPr>
              <a:t>为何执着于高科技霸权</a:t>
            </a:r>
            <a:endParaRPr lang="zh-CN" altLang="en-US" sz="1100" dirty="0">
              <a:sym typeface="+mn-ea"/>
            </a:endParaRPr>
          </a:p>
          <a:p>
            <a:r>
              <a:rPr lang="zh-CN" altLang="en-US" sz="1100" dirty="0">
                <a:sym typeface="+mn-ea"/>
              </a:rPr>
              <a:t>美中高科技霸权之争的本质</a:t>
            </a:r>
            <a:endParaRPr lang="zh-CN" altLang="en-US" sz="1100" dirty="0">
              <a:sym typeface="+mn-ea"/>
            </a:endParaRPr>
          </a:p>
          <a:p>
            <a:r>
              <a:rPr lang="zh-CN" altLang="en-US" sz="1100" dirty="0">
                <a:sym typeface="+mn-ea"/>
              </a:rPr>
              <a:t>中国能否提升</a:t>
            </a:r>
            <a:r>
              <a:rPr lang="en-US" altLang="zh-CN" sz="1100" dirty="0">
                <a:sym typeface="+mn-ea"/>
              </a:rPr>
              <a:t>“</a:t>
            </a:r>
            <a:r>
              <a:rPr lang="zh-CN" altLang="en-US" sz="1100" dirty="0">
                <a:sym typeface="+mn-ea"/>
              </a:rPr>
              <a:t>半导体</a:t>
            </a:r>
            <a:r>
              <a:rPr lang="en-US" altLang="zh-CN" sz="1100" dirty="0">
                <a:sym typeface="+mn-ea"/>
              </a:rPr>
              <a:t>”</a:t>
            </a:r>
            <a:r>
              <a:rPr lang="zh-CN" altLang="en-US" sz="1100" dirty="0">
                <a:sym typeface="+mn-ea"/>
              </a:rPr>
              <a:t>自给率</a:t>
            </a:r>
            <a:endParaRPr lang="zh-CN" altLang="en-US" sz="1100" dirty="0">
              <a:sym typeface="+mn-ea"/>
            </a:endParaRPr>
          </a:p>
          <a:p>
            <a:r>
              <a:rPr lang="zh-CN" altLang="en-US" sz="1100" dirty="0">
                <a:sym typeface="+mn-ea"/>
              </a:rPr>
              <a:t>阿里巴巴、腾讯等巨头为何被打压</a:t>
            </a:r>
            <a:endParaRPr lang="zh-CN" altLang="en-US" sz="1100" dirty="0">
              <a:sym typeface="+mn-ea"/>
            </a:endParaRPr>
          </a:p>
          <a:p>
            <a:r>
              <a:rPr lang="zh-CN" altLang="en-US" sz="1100" dirty="0">
                <a:sym typeface="+mn-ea"/>
              </a:rPr>
              <a:t>变貌的</a:t>
            </a:r>
            <a:r>
              <a:rPr lang="en-US" altLang="zh-CN" sz="1100" dirty="0">
                <a:sym typeface="+mn-ea"/>
              </a:rPr>
              <a:t>“</a:t>
            </a:r>
            <a:r>
              <a:rPr lang="zh-CN" altLang="en-US" sz="1100" dirty="0">
                <a:sym typeface="+mn-ea"/>
              </a:rPr>
              <a:t>一带一路</a:t>
            </a:r>
            <a:r>
              <a:rPr lang="en-US" altLang="zh-CN" sz="1100" dirty="0">
                <a:sym typeface="+mn-ea"/>
              </a:rPr>
              <a:t>”</a:t>
            </a:r>
            <a:r>
              <a:rPr lang="zh-CN" altLang="en-US" sz="1100" dirty="0">
                <a:sym typeface="+mn-ea"/>
              </a:rPr>
              <a:t>战略</a:t>
            </a:r>
            <a:endParaRPr lang="zh-CN" altLang="en-US" sz="1100" dirty="0">
              <a:sym typeface="+mn-ea"/>
            </a:endParaRPr>
          </a:p>
          <a:p>
            <a:r>
              <a:rPr lang="zh-CN" altLang="en-US" sz="1100" dirty="0">
                <a:sym typeface="+mn-ea"/>
              </a:rPr>
              <a:t>中国描绘的全球供应链重组</a:t>
            </a:r>
            <a:endParaRPr lang="zh-CN" altLang="en-US" sz="1100" dirty="0">
              <a:sym typeface="+mn-ea"/>
            </a:endParaRPr>
          </a:p>
          <a:p>
            <a:r>
              <a:rPr lang="en-US" altLang="en-US" sz="1100" dirty="0">
                <a:sym typeface="+mn-ea"/>
              </a:rPr>
              <a:t>Ⅳ</a:t>
            </a:r>
            <a:r>
              <a:rPr lang="en-US" altLang="zh-CN" sz="1100" dirty="0">
                <a:sym typeface="+mn-ea"/>
              </a:rPr>
              <a:t> </a:t>
            </a:r>
            <a:r>
              <a:rPr lang="zh-CN" altLang="en-US" sz="1100" dirty="0">
                <a:sym typeface="+mn-ea"/>
              </a:rPr>
              <a:t>人口动态</a:t>
            </a:r>
            <a:r>
              <a:rPr lang="en-US" altLang="zh-CN" sz="1100" dirty="0">
                <a:sym typeface="+mn-ea"/>
              </a:rPr>
              <a:t>——</a:t>
            </a:r>
            <a:r>
              <a:rPr lang="zh-CN" altLang="en-US" sz="1100" dirty="0">
                <a:sym typeface="+mn-ea"/>
              </a:rPr>
              <a:t>为何埋下动摇国家未来的炸弹</a:t>
            </a:r>
            <a:endParaRPr lang="zh-CN" altLang="en-US" sz="1100" dirty="0">
              <a:sym typeface="+mn-ea"/>
            </a:endParaRPr>
          </a:p>
          <a:p>
            <a:r>
              <a:rPr lang="en-US" altLang="zh-CN" sz="1100" dirty="0">
                <a:sym typeface="+mn-ea"/>
              </a:rPr>
              <a:t>“</a:t>
            </a:r>
            <a:r>
              <a:rPr lang="zh-CN" altLang="en-US" sz="1100" dirty="0">
                <a:sym typeface="+mn-ea"/>
              </a:rPr>
              <a:t>独生子女政策</a:t>
            </a:r>
            <a:r>
              <a:rPr lang="en-US" altLang="zh-CN" sz="1100" dirty="0">
                <a:sym typeface="+mn-ea"/>
              </a:rPr>
              <a:t>”</a:t>
            </a:r>
            <a:r>
              <a:rPr lang="zh-CN" altLang="en-US" sz="1100" dirty="0">
                <a:sym typeface="+mn-ea"/>
              </a:rPr>
              <a:t>留下的定时炸弹</a:t>
            </a:r>
            <a:endParaRPr lang="zh-CN" altLang="en-US" sz="1100" dirty="0">
              <a:sym typeface="+mn-ea"/>
            </a:endParaRPr>
          </a:p>
          <a:p>
            <a:r>
              <a:rPr lang="en-US" altLang="zh-CN" sz="1100" dirty="0">
                <a:sym typeface="+mn-ea"/>
              </a:rPr>
              <a:t>“</a:t>
            </a:r>
            <a:r>
              <a:rPr lang="zh-CN" altLang="en-US" sz="1100" dirty="0">
                <a:sym typeface="+mn-ea"/>
              </a:rPr>
              <a:t>未富先老</a:t>
            </a:r>
            <a:r>
              <a:rPr lang="en-US" altLang="zh-CN" sz="1100" dirty="0">
                <a:sym typeface="+mn-ea"/>
              </a:rPr>
              <a:t>”</a:t>
            </a:r>
            <a:r>
              <a:rPr lang="zh-CN" altLang="en-US" sz="1100" dirty="0">
                <a:sym typeface="+mn-ea"/>
              </a:rPr>
              <a:t>意味着什么</a:t>
            </a:r>
            <a:endParaRPr lang="zh-CN" altLang="en-US" sz="1100" dirty="0">
              <a:sym typeface="+mn-ea"/>
            </a:endParaRPr>
          </a:p>
          <a:p>
            <a:r>
              <a:rPr lang="zh-CN" altLang="en-US" sz="1100" dirty="0">
                <a:sym typeface="+mn-ea"/>
              </a:rPr>
              <a:t>基础尚未完善的超高龄社会来临</a:t>
            </a:r>
            <a:endParaRPr lang="zh-CN" altLang="en-US" sz="1100" dirty="0">
              <a:sym typeface="+mn-ea"/>
            </a:endParaRPr>
          </a:p>
          <a:p>
            <a:r>
              <a:rPr lang="en-US" altLang="zh-CN" sz="1100" dirty="0">
                <a:sym typeface="+mn-ea"/>
              </a:rPr>
              <a:t>“</a:t>
            </a:r>
            <a:r>
              <a:rPr lang="zh-CN" altLang="en-US" sz="1100" dirty="0">
                <a:sym typeface="+mn-ea"/>
              </a:rPr>
              <a:t>世界工厂</a:t>
            </a:r>
            <a:r>
              <a:rPr lang="en-US" altLang="zh-CN" sz="1100" dirty="0">
                <a:sym typeface="+mn-ea"/>
              </a:rPr>
              <a:t>”</a:t>
            </a:r>
            <a:r>
              <a:rPr lang="zh-CN" altLang="en-US" sz="1100" dirty="0">
                <a:sym typeface="+mn-ea"/>
              </a:rPr>
              <a:t>的终结与劳动力枯竭</a:t>
            </a:r>
            <a:endParaRPr lang="zh-CN" altLang="en-US" sz="1100" dirty="0">
              <a:sym typeface="+mn-ea"/>
            </a:endParaRPr>
          </a:p>
          <a:p>
            <a:r>
              <a:rPr lang="zh-CN" altLang="en-US" sz="1100" dirty="0">
                <a:sym typeface="+mn-ea"/>
              </a:rPr>
              <a:t>表面的</a:t>
            </a:r>
            <a:r>
              <a:rPr lang="en-US" altLang="zh-CN" sz="1100" dirty="0">
                <a:sym typeface="+mn-ea"/>
              </a:rPr>
              <a:t>“</a:t>
            </a:r>
            <a:r>
              <a:rPr lang="zh-CN" altLang="en-US" sz="1100" dirty="0">
                <a:sym typeface="+mn-ea"/>
              </a:rPr>
              <a:t>缩小差距</a:t>
            </a:r>
            <a:r>
              <a:rPr lang="en-US" altLang="zh-CN" sz="1100" dirty="0">
                <a:sym typeface="+mn-ea"/>
              </a:rPr>
              <a:t>”</a:t>
            </a:r>
            <a:r>
              <a:rPr lang="zh-CN" altLang="en-US" sz="1100" dirty="0">
                <a:sym typeface="+mn-ea"/>
              </a:rPr>
              <a:t>与背后的社会控制</a:t>
            </a:r>
            <a:endParaRPr lang="zh-CN" altLang="en-US" sz="1100" dirty="0">
              <a:sym typeface="+mn-ea"/>
            </a:endParaRPr>
          </a:p>
          <a:p>
            <a:endParaRPr lang="zh-CN" altLang="en-US" sz="1100" dirty="0">
              <a:sym typeface="+mn-ea"/>
            </a:endParaRPr>
          </a:p>
          <a:p>
            <a:r>
              <a:rPr lang="zh-CN" altLang="en-US" sz="1100" dirty="0">
                <a:sym typeface="+mn-ea"/>
              </a:rPr>
              <a:t>第</a:t>
            </a:r>
            <a:r>
              <a:rPr lang="en-US" altLang="zh-CN" sz="1100" dirty="0">
                <a:sym typeface="+mn-ea"/>
              </a:rPr>
              <a:t>3</a:t>
            </a:r>
            <a:r>
              <a:rPr lang="zh-CN" altLang="en-US" sz="1100" dirty="0">
                <a:sym typeface="+mn-ea"/>
              </a:rPr>
              <a:t>章</a:t>
            </a:r>
            <a:r>
              <a:rPr lang="en-US" altLang="zh-CN" sz="1100" dirty="0">
                <a:sym typeface="+mn-ea"/>
              </a:rPr>
              <a:t> </a:t>
            </a:r>
            <a:r>
              <a:rPr lang="zh-CN" altLang="en-US" sz="1100" dirty="0">
                <a:sym typeface="+mn-ea"/>
              </a:rPr>
              <a:t>俄罗斯</a:t>
            </a:r>
            <a:r>
              <a:rPr lang="en-US" altLang="zh-CN" sz="1100" dirty="0">
                <a:sym typeface="+mn-ea"/>
              </a:rPr>
              <a:t>——</a:t>
            </a:r>
            <a:r>
              <a:rPr lang="zh-CN" altLang="en-US" sz="1100" dirty="0">
                <a:sym typeface="+mn-ea"/>
              </a:rPr>
              <a:t>为</a:t>
            </a:r>
            <a:r>
              <a:rPr lang="en-US" altLang="zh-CN" sz="1100" dirty="0">
                <a:sym typeface="+mn-ea"/>
              </a:rPr>
              <a:t>“</a:t>
            </a:r>
            <a:r>
              <a:rPr lang="zh-CN" altLang="en-US" sz="1100" dirty="0">
                <a:sym typeface="+mn-ea"/>
              </a:rPr>
              <a:t>过去的荣光</a:t>
            </a:r>
            <a:r>
              <a:rPr lang="en-US" altLang="zh-CN" sz="1100" dirty="0">
                <a:sym typeface="+mn-ea"/>
              </a:rPr>
              <a:t>”</a:t>
            </a:r>
            <a:r>
              <a:rPr lang="zh-CN" altLang="en-US" sz="1100" dirty="0">
                <a:sym typeface="+mn-ea"/>
              </a:rPr>
              <a:t>牺牲未来</a:t>
            </a:r>
            <a:endParaRPr lang="zh-CN" altLang="en-US" sz="1100" dirty="0">
              <a:sym typeface="+mn-ea"/>
            </a:endParaRPr>
          </a:p>
          <a:p>
            <a:r>
              <a:rPr lang="en-US" altLang="en-US" sz="1100" dirty="0">
                <a:sym typeface="+mn-ea"/>
              </a:rPr>
              <a:t>Ⅰ</a:t>
            </a:r>
            <a:r>
              <a:rPr lang="en-US" altLang="zh-CN" sz="1100" dirty="0">
                <a:sym typeface="+mn-ea"/>
              </a:rPr>
              <a:t> </a:t>
            </a:r>
            <a:r>
              <a:rPr lang="zh-CN" altLang="en-US" sz="1100" dirty="0">
                <a:sym typeface="+mn-ea"/>
              </a:rPr>
              <a:t>经济制裁</a:t>
            </a:r>
            <a:r>
              <a:rPr lang="en-US" altLang="zh-CN" sz="1100" dirty="0">
                <a:sym typeface="+mn-ea"/>
              </a:rPr>
              <a:t>——</a:t>
            </a:r>
            <a:r>
              <a:rPr lang="zh-CN" altLang="en-US" sz="1100" dirty="0">
                <a:sym typeface="+mn-ea"/>
              </a:rPr>
              <a:t>为何即便因侵乌孤立，仍能维持大国地位</a:t>
            </a:r>
            <a:endParaRPr lang="zh-CN" altLang="en-US" sz="1100" dirty="0">
              <a:sym typeface="+mn-ea"/>
            </a:endParaRPr>
          </a:p>
          <a:p>
            <a:r>
              <a:rPr lang="zh-CN" altLang="en-US" sz="1100" dirty="0">
                <a:sym typeface="+mn-ea"/>
              </a:rPr>
              <a:t>乌克兰入侵后星巴克等西方企业撤退时发生的事</a:t>
            </a:r>
            <a:endParaRPr lang="zh-CN" altLang="en-US" sz="1100" dirty="0">
              <a:sym typeface="+mn-ea"/>
            </a:endParaRPr>
          </a:p>
          <a:p>
            <a:r>
              <a:rPr lang="zh-CN" altLang="en-US" sz="1100" dirty="0">
                <a:sym typeface="+mn-ea"/>
              </a:rPr>
              <a:t>停止进口后</a:t>
            </a:r>
            <a:r>
              <a:rPr lang="en-US" altLang="zh-CN" sz="1100" dirty="0">
                <a:sym typeface="+mn-ea"/>
              </a:rPr>
              <a:t>“</a:t>
            </a:r>
            <a:r>
              <a:rPr lang="zh-CN" altLang="en-US" sz="1100" dirty="0">
                <a:sym typeface="+mn-ea"/>
              </a:rPr>
              <a:t>可替代品</a:t>
            </a:r>
            <a:r>
              <a:rPr lang="en-US" altLang="zh-CN" sz="1100" dirty="0">
                <a:sym typeface="+mn-ea"/>
              </a:rPr>
              <a:t>”</a:t>
            </a:r>
            <a:r>
              <a:rPr lang="zh-CN" altLang="en-US" sz="1100" dirty="0">
                <a:sym typeface="+mn-ea"/>
              </a:rPr>
              <a:t>与</a:t>
            </a:r>
            <a:r>
              <a:rPr lang="en-US" altLang="zh-CN" sz="1100" dirty="0">
                <a:sym typeface="+mn-ea"/>
              </a:rPr>
              <a:t>“</a:t>
            </a:r>
            <a:r>
              <a:rPr lang="zh-CN" altLang="en-US" sz="1100" dirty="0">
                <a:sym typeface="+mn-ea"/>
              </a:rPr>
              <a:t>不可替代品</a:t>
            </a:r>
            <a:r>
              <a:rPr lang="en-US" altLang="zh-CN" sz="1100" dirty="0">
                <a:sym typeface="+mn-ea"/>
              </a:rPr>
              <a:t>”</a:t>
            </a:r>
            <a:endParaRPr lang="en-US" altLang="zh-CN" sz="1100" dirty="0">
              <a:sym typeface="+mn-ea"/>
            </a:endParaRPr>
          </a:p>
          <a:p>
            <a:r>
              <a:rPr lang="zh-CN" altLang="en-US" sz="1100" dirty="0">
                <a:sym typeface="+mn-ea"/>
              </a:rPr>
              <a:t>制裁漏洞：绕道进口的实情</a:t>
            </a:r>
            <a:endParaRPr lang="zh-CN" altLang="en-US" sz="1100" dirty="0">
              <a:sym typeface="+mn-ea"/>
            </a:endParaRPr>
          </a:p>
          <a:p>
            <a:r>
              <a:rPr lang="zh-CN" altLang="en-US" sz="1100" dirty="0">
                <a:sym typeface="+mn-ea"/>
              </a:rPr>
              <a:t>技术孤立导致的</a:t>
            </a:r>
            <a:r>
              <a:rPr lang="en-US" altLang="zh-CN" sz="1100" dirty="0">
                <a:sym typeface="+mn-ea"/>
              </a:rPr>
              <a:t>“</a:t>
            </a:r>
            <a:r>
              <a:rPr lang="zh-CN" altLang="en-US" sz="1100" dirty="0">
                <a:sym typeface="+mn-ea"/>
              </a:rPr>
              <a:t>加拉帕戈斯化</a:t>
            </a:r>
            <a:r>
              <a:rPr lang="en-US" altLang="zh-CN" sz="1100" dirty="0">
                <a:sym typeface="+mn-ea"/>
              </a:rPr>
              <a:t>”</a:t>
            </a:r>
            <a:endParaRPr lang="en-US" altLang="zh-CN" sz="1100" dirty="0">
              <a:sym typeface="+mn-ea"/>
            </a:endParaRPr>
          </a:p>
          <a:p>
            <a:r>
              <a:rPr lang="en-US" altLang="en-US" sz="1100" dirty="0">
                <a:sym typeface="+mn-ea"/>
              </a:rPr>
              <a:t>Ⅱ</a:t>
            </a:r>
            <a:r>
              <a:rPr lang="en-US" altLang="zh-CN" sz="1100" dirty="0">
                <a:sym typeface="+mn-ea"/>
              </a:rPr>
              <a:t> </a:t>
            </a:r>
            <a:r>
              <a:rPr lang="zh-CN" altLang="en-US" sz="1100" dirty="0">
                <a:sym typeface="+mn-ea"/>
              </a:rPr>
              <a:t>天然资源</a:t>
            </a:r>
            <a:r>
              <a:rPr lang="en-US" altLang="zh-CN" sz="1100" dirty="0">
                <a:sym typeface="+mn-ea"/>
              </a:rPr>
              <a:t>——</a:t>
            </a:r>
            <a:r>
              <a:rPr lang="zh-CN" altLang="en-US" sz="1100" dirty="0">
                <a:sym typeface="+mn-ea"/>
              </a:rPr>
              <a:t>为何能源经济变得脆弱</a:t>
            </a:r>
            <a:endParaRPr lang="zh-CN" altLang="en-US" sz="1100" dirty="0">
              <a:sym typeface="+mn-ea"/>
            </a:endParaRPr>
          </a:p>
          <a:p>
            <a:r>
              <a:rPr lang="zh-CN" altLang="en-US" sz="1100" dirty="0">
                <a:sym typeface="+mn-ea"/>
              </a:rPr>
              <a:t>能源大国稳固的地位</a:t>
            </a:r>
            <a:endParaRPr lang="zh-CN" altLang="en-US" sz="1100" dirty="0">
              <a:sym typeface="+mn-ea"/>
            </a:endParaRPr>
          </a:p>
          <a:p>
            <a:r>
              <a:rPr lang="zh-CN" altLang="en-US" sz="1100" dirty="0">
                <a:sym typeface="+mn-ea"/>
              </a:rPr>
              <a:t>作为</a:t>
            </a:r>
            <a:r>
              <a:rPr lang="en-US" altLang="zh-CN" sz="1100" dirty="0">
                <a:sym typeface="+mn-ea"/>
              </a:rPr>
              <a:t>“</a:t>
            </a:r>
            <a:r>
              <a:rPr lang="zh-CN" altLang="en-US" sz="1100" dirty="0">
                <a:sym typeface="+mn-ea"/>
              </a:rPr>
              <a:t>武器的能源</a:t>
            </a:r>
            <a:r>
              <a:rPr lang="en-US" altLang="zh-CN" sz="1100" dirty="0">
                <a:sym typeface="+mn-ea"/>
              </a:rPr>
              <a:t>”</a:t>
            </a:r>
            <a:r>
              <a:rPr lang="zh-CN" altLang="en-US" sz="1100" dirty="0">
                <a:sym typeface="+mn-ea"/>
              </a:rPr>
              <a:t>的变形</a:t>
            </a:r>
            <a:endParaRPr lang="zh-CN" altLang="en-US" sz="1100" dirty="0">
              <a:sym typeface="+mn-ea"/>
            </a:endParaRPr>
          </a:p>
          <a:p>
            <a:r>
              <a:rPr lang="zh-CN" altLang="en-US" sz="1100" dirty="0">
                <a:sym typeface="+mn-ea"/>
              </a:rPr>
              <a:t>向亚洲市场转移的苦肉之策</a:t>
            </a:r>
            <a:endParaRPr lang="zh-CN" altLang="en-US" sz="1100" dirty="0">
              <a:sym typeface="+mn-ea"/>
            </a:endParaRPr>
          </a:p>
          <a:p>
            <a:r>
              <a:rPr lang="en-US" altLang="zh-CN" sz="1100" dirty="0">
                <a:sym typeface="+mn-ea"/>
              </a:rPr>
              <a:t>“</a:t>
            </a:r>
            <a:r>
              <a:rPr lang="zh-CN" altLang="en-US" sz="1100" dirty="0">
                <a:sym typeface="+mn-ea"/>
              </a:rPr>
              <a:t>依赖化石燃料</a:t>
            </a:r>
            <a:r>
              <a:rPr lang="en-US" altLang="zh-CN" sz="1100" dirty="0">
                <a:sym typeface="+mn-ea"/>
              </a:rPr>
              <a:t>”</a:t>
            </a:r>
            <a:r>
              <a:rPr lang="zh-CN" altLang="en-US" sz="1100" dirty="0">
                <a:sym typeface="+mn-ea"/>
              </a:rPr>
              <a:t>的经济极限</a:t>
            </a:r>
            <a:endParaRPr lang="zh-CN" altLang="en-US" sz="1100" dirty="0">
              <a:sym typeface="+mn-ea"/>
            </a:endParaRPr>
          </a:p>
          <a:p>
            <a:r>
              <a:rPr lang="zh-CN" altLang="en-US" sz="1100" dirty="0">
                <a:sym typeface="+mn-ea"/>
              </a:rPr>
              <a:t>支撑能源产业的尖端技术从何而来</a:t>
            </a:r>
            <a:endParaRPr lang="zh-CN" altLang="en-US" sz="1100" dirty="0">
              <a:sym typeface="+mn-ea"/>
            </a:endParaRPr>
          </a:p>
          <a:p>
            <a:r>
              <a:rPr lang="en-US" altLang="en-US" sz="1100" dirty="0">
                <a:sym typeface="+mn-ea"/>
              </a:rPr>
              <a:t>Ⅲ</a:t>
            </a:r>
            <a:r>
              <a:rPr lang="en-US" altLang="zh-CN" sz="1100" dirty="0">
                <a:sym typeface="+mn-ea"/>
              </a:rPr>
              <a:t> </a:t>
            </a:r>
            <a:r>
              <a:rPr lang="zh-CN" altLang="en-US" sz="1100" dirty="0">
                <a:sym typeface="+mn-ea"/>
              </a:rPr>
              <a:t>战时经济</a:t>
            </a:r>
            <a:r>
              <a:rPr lang="en-US" altLang="zh-CN" sz="1100" dirty="0">
                <a:sym typeface="+mn-ea"/>
              </a:rPr>
              <a:t>——</a:t>
            </a:r>
            <a:r>
              <a:rPr lang="zh-CN" altLang="en-US" sz="1100" dirty="0">
                <a:sym typeface="+mn-ea"/>
              </a:rPr>
              <a:t>为何数字上的</a:t>
            </a:r>
            <a:r>
              <a:rPr lang="en-US" altLang="zh-CN" sz="1100" dirty="0">
                <a:sym typeface="+mn-ea"/>
              </a:rPr>
              <a:t>“</a:t>
            </a:r>
            <a:r>
              <a:rPr lang="zh-CN" altLang="en-US" sz="1100" dirty="0">
                <a:sym typeface="+mn-ea"/>
              </a:rPr>
              <a:t>繁荣</a:t>
            </a:r>
            <a:r>
              <a:rPr lang="en-US" altLang="zh-CN" sz="1100" dirty="0">
                <a:sym typeface="+mn-ea"/>
              </a:rPr>
              <a:t>”</a:t>
            </a:r>
            <a:r>
              <a:rPr lang="zh-CN" altLang="en-US" sz="1100" dirty="0">
                <a:sym typeface="+mn-ea"/>
              </a:rPr>
              <a:t>难以令民众喜悦</a:t>
            </a:r>
            <a:endParaRPr lang="zh-CN" altLang="en-US" sz="1100" dirty="0">
              <a:sym typeface="+mn-ea"/>
            </a:endParaRPr>
          </a:p>
          <a:p>
            <a:r>
              <a:rPr lang="en-US" altLang="zh-CN" sz="1100" dirty="0">
                <a:sym typeface="+mn-ea"/>
              </a:rPr>
              <a:t>“</a:t>
            </a:r>
            <a:r>
              <a:rPr lang="zh-CN" altLang="en-US" sz="1100" dirty="0">
                <a:sym typeface="+mn-ea"/>
              </a:rPr>
              <a:t>畸形繁荣</a:t>
            </a:r>
            <a:r>
              <a:rPr lang="en-US" altLang="zh-CN" sz="1100" dirty="0">
                <a:sym typeface="+mn-ea"/>
              </a:rPr>
              <a:t>”</a:t>
            </a:r>
            <a:r>
              <a:rPr lang="zh-CN" altLang="en-US" sz="1100" dirty="0">
                <a:sym typeface="+mn-ea"/>
              </a:rPr>
              <a:t>的真相</a:t>
            </a:r>
            <a:endParaRPr lang="zh-CN" altLang="en-US" sz="1100" dirty="0">
              <a:sym typeface="+mn-ea"/>
            </a:endParaRPr>
          </a:p>
          <a:p>
            <a:r>
              <a:rPr lang="zh-CN" altLang="en-US" sz="1100" dirty="0">
                <a:sym typeface="+mn-ea"/>
              </a:rPr>
              <a:t>经济一极集中于</a:t>
            </a:r>
            <a:r>
              <a:rPr lang="en-US" altLang="zh-CN" sz="1100" dirty="0">
                <a:sym typeface="+mn-ea"/>
              </a:rPr>
              <a:t>“</a:t>
            </a:r>
            <a:r>
              <a:rPr lang="zh-CN" altLang="en-US" sz="1100" dirty="0">
                <a:sym typeface="+mn-ea"/>
              </a:rPr>
              <a:t>军工复合体</a:t>
            </a:r>
            <a:r>
              <a:rPr lang="en-US" altLang="zh-CN" sz="1100" dirty="0">
                <a:sym typeface="+mn-ea"/>
              </a:rPr>
              <a:t>”</a:t>
            </a:r>
            <a:r>
              <a:rPr lang="zh-CN" altLang="en-US" sz="1100" dirty="0">
                <a:sym typeface="+mn-ea"/>
              </a:rPr>
              <a:t>带来的后果</a:t>
            </a:r>
            <a:endParaRPr lang="zh-CN" altLang="en-US" sz="1100" dirty="0">
              <a:sym typeface="+mn-ea"/>
            </a:endParaRPr>
          </a:p>
          <a:p>
            <a:r>
              <a:rPr lang="zh-CN" altLang="en-US" sz="1100" dirty="0">
                <a:sym typeface="+mn-ea"/>
              </a:rPr>
              <a:t>历史最严重的</a:t>
            </a:r>
            <a:r>
              <a:rPr lang="en-US" altLang="zh-CN" sz="1100" dirty="0">
                <a:sym typeface="+mn-ea"/>
              </a:rPr>
              <a:t>“</a:t>
            </a:r>
            <a:r>
              <a:rPr lang="zh-CN" altLang="en-US" sz="1100" dirty="0">
                <a:sym typeface="+mn-ea"/>
              </a:rPr>
              <a:t>人手不足</a:t>
            </a:r>
            <a:r>
              <a:rPr lang="en-US" altLang="zh-CN" sz="1100" dirty="0">
                <a:sym typeface="+mn-ea"/>
              </a:rPr>
              <a:t>”</a:t>
            </a:r>
            <a:r>
              <a:rPr lang="zh-CN" altLang="en-US" sz="1100" dirty="0">
                <a:sym typeface="+mn-ea"/>
              </a:rPr>
              <a:t>之后是什么</a:t>
            </a:r>
            <a:endParaRPr lang="zh-CN" altLang="en-US" sz="1100" dirty="0">
              <a:sym typeface="+mn-ea"/>
            </a:endParaRPr>
          </a:p>
          <a:p>
            <a:r>
              <a:rPr lang="zh-CN" altLang="en-US" sz="1100" dirty="0">
                <a:sym typeface="+mn-ea"/>
              </a:rPr>
              <a:t>失控的通胀与民众承担的</a:t>
            </a:r>
            <a:r>
              <a:rPr lang="en-US" altLang="zh-CN" sz="1100" dirty="0">
                <a:sym typeface="+mn-ea"/>
              </a:rPr>
              <a:t>“</a:t>
            </a:r>
            <a:r>
              <a:rPr lang="zh-CN" altLang="en-US" sz="1100" dirty="0">
                <a:sym typeface="+mn-ea"/>
              </a:rPr>
              <a:t>隐性税收</a:t>
            </a:r>
            <a:r>
              <a:rPr lang="en-US" altLang="zh-CN" sz="1100" dirty="0">
                <a:sym typeface="+mn-ea"/>
              </a:rPr>
              <a:t>”</a:t>
            </a:r>
            <a:endParaRPr lang="en-US" altLang="zh-CN" sz="1100" dirty="0">
              <a:sym typeface="+mn-ea"/>
            </a:endParaRPr>
          </a:p>
          <a:p>
            <a:r>
              <a:rPr lang="zh-CN" altLang="en-US" sz="1100" dirty="0">
                <a:sym typeface="+mn-ea"/>
              </a:rPr>
              <a:t>最终战费从哪里来</a:t>
            </a:r>
            <a:endParaRPr lang="zh-CN" altLang="en-US" sz="1100" dirty="0">
              <a:sym typeface="+mn-ea"/>
            </a:endParaRPr>
          </a:p>
          <a:p>
            <a:r>
              <a:rPr lang="en-US" altLang="en-US" sz="1100" dirty="0">
                <a:sym typeface="+mn-ea"/>
              </a:rPr>
              <a:t>Ⅳ</a:t>
            </a:r>
            <a:r>
              <a:rPr lang="en-US" altLang="zh-CN" sz="1100" dirty="0">
                <a:sym typeface="+mn-ea"/>
              </a:rPr>
              <a:t> </a:t>
            </a:r>
            <a:r>
              <a:rPr lang="zh-CN" altLang="en-US" sz="1100" dirty="0">
                <a:sym typeface="+mn-ea"/>
              </a:rPr>
              <a:t>人才流失与人口问题</a:t>
            </a:r>
            <a:r>
              <a:rPr lang="en-US" altLang="zh-CN" sz="1100" dirty="0">
                <a:sym typeface="+mn-ea"/>
              </a:rPr>
              <a:t>——</a:t>
            </a:r>
            <a:r>
              <a:rPr lang="zh-CN" altLang="en-US" sz="1100" dirty="0">
                <a:sym typeface="+mn-ea"/>
              </a:rPr>
              <a:t>为何俄罗斯未来无望</a:t>
            </a:r>
            <a:endParaRPr lang="zh-CN" altLang="en-US" sz="1100" dirty="0">
              <a:sym typeface="+mn-ea"/>
            </a:endParaRPr>
          </a:p>
          <a:p>
            <a:r>
              <a:rPr lang="en-US" altLang="zh-CN" sz="1100" dirty="0">
                <a:sym typeface="+mn-ea"/>
              </a:rPr>
              <a:t>IT</a:t>
            </a:r>
            <a:r>
              <a:rPr lang="zh-CN" altLang="en-US" sz="1100" dirty="0">
                <a:sym typeface="+mn-ea"/>
              </a:rPr>
              <a:t>与科技领域的空洞化</a:t>
            </a:r>
            <a:endParaRPr lang="zh-CN" altLang="en-US" sz="1100" dirty="0">
              <a:sym typeface="+mn-ea"/>
            </a:endParaRPr>
          </a:p>
          <a:p>
            <a:r>
              <a:rPr lang="zh-CN" altLang="en-US" sz="1100" dirty="0">
                <a:sym typeface="+mn-ea"/>
              </a:rPr>
              <a:t>从</a:t>
            </a:r>
            <a:r>
              <a:rPr lang="en-US" altLang="zh-CN" sz="1100" dirty="0">
                <a:sym typeface="+mn-ea"/>
              </a:rPr>
              <a:t>“</a:t>
            </a:r>
            <a:r>
              <a:rPr lang="zh-CN" altLang="en-US" sz="1100" dirty="0">
                <a:sym typeface="+mn-ea"/>
              </a:rPr>
              <a:t>出生率</a:t>
            </a:r>
            <a:r>
              <a:rPr lang="en-US" altLang="zh-CN" sz="1100" dirty="0">
                <a:sym typeface="+mn-ea"/>
              </a:rPr>
              <a:t>”</a:t>
            </a:r>
            <a:r>
              <a:rPr lang="zh-CN" altLang="en-US" sz="1100" dirty="0">
                <a:sym typeface="+mn-ea"/>
              </a:rPr>
              <a:t>和</a:t>
            </a:r>
            <a:r>
              <a:rPr lang="en-US" altLang="zh-CN" sz="1100" dirty="0">
                <a:sym typeface="+mn-ea"/>
              </a:rPr>
              <a:t>“</a:t>
            </a:r>
            <a:r>
              <a:rPr lang="zh-CN" altLang="en-US" sz="1100" dirty="0">
                <a:sym typeface="+mn-ea"/>
              </a:rPr>
              <a:t>平均寿命</a:t>
            </a:r>
            <a:r>
              <a:rPr lang="en-US" altLang="zh-CN" sz="1100" dirty="0">
                <a:sym typeface="+mn-ea"/>
              </a:rPr>
              <a:t>”</a:t>
            </a:r>
            <a:r>
              <a:rPr lang="zh-CN" altLang="en-US" sz="1100" dirty="0">
                <a:sym typeface="+mn-ea"/>
              </a:rPr>
              <a:t>看到的现实</a:t>
            </a:r>
            <a:endParaRPr lang="zh-CN" altLang="en-US" sz="1100" dirty="0">
              <a:sym typeface="+mn-ea"/>
            </a:endParaRPr>
          </a:p>
          <a:p>
            <a:r>
              <a:rPr lang="zh-CN" altLang="en-US" sz="1100" dirty="0">
                <a:sym typeface="+mn-ea"/>
              </a:rPr>
              <a:t>人力资本流失意味着国力衰退</a:t>
            </a:r>
            <a:endParaRPr lang="zh-CN" altLang="en-US" sz="1100" dirty="0">
              <a:sym typeface="+mn-ea"/>
            </a:endParaRPr>
          </a:p>
        </p:txBody>
      </p:sp>
      <p:pic>
        <p:nvPicPr>
          <p:cNvPr id="4" name="图片 3"/>
          <p:cNvPicPr>
            <a:picLocks noChangeAspect="1"/>
          </p:cNvPicPr>
          <p:nvPr/>
        </p:nvPicPr>
        <p:blipFill>
          <a:blip r:embed="rId1"/>
          <a:stretch>
            <a:fillRect/>
          </a:stretch>
        </p:blipFill>
        <p:spPr>
          <a:xfrm>
            <a:off x="376555" y="70485"/>
            <a:ext cx="850900" cy="1217930"/>
          </a:xfrm>
          <a:prstGeom prst="rect">
            <a:avLst/>
          </a:prstGeom>
        </p:spPr>
      </p:pic>
      <p:sp>
        <p:nvSpPr>
          <p:cNvPr id="2" name="矩形 1"/>
          <p:cNvSpPr/>
          <p:nvPr>
            <p:custDataLst>
              <p:tags r:id="rId2"/>
            </p:custDataLst>
          </p:nvPr>
        </p:nvSpPr>
        <p:spPr>
          <a:xfrm>
            <a:off x="4049395" y="824230"/>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chapter</a:t>
            </a:r>
            <a:endParaRPr lang="en-US" altLang="zh-CN"/>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60707" y="70450"/>
            <a:ext cx="4171041" cy="130683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あの</a:t>
            </a:r>
            <a:r>
              <a:rPr kumimoji="1" lang="zh-CN" altLang="en-US" sz="700" dirty="0">
                <a:latin typeface="Meiryo UI" panose="020B0604030504040204" pitchFamily="50" charset="-128"/>
                <a:ea typeface="Meiryo UI" panose="020B0604030504040204" pitchFamily="50" charset="-128"/>
              </a:rPr>
              <a:t>国</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なぜ</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見</a:t>
            </a:r>
            <a:r>
              <a:rPr kumimoji="1" lang="ja-JP" altLang="en-US" sz="700" dirty="0">
                <a:latin typeface="Meiryo UI" panose="020B0604030504040204" pitchFamily="50" charset="-128"/>
                <a:ea typeface="Meiryo UI" panose="020B0604030504040204" pitchFamily="50" charset="-128"/>
              </a:rPr>
              <a:t>えてくる</a:t>
            </a:r>
            <a:r>
              <a:rPr kumimoji="1" lang="zh-CN" altLang="en-US" sz="700" dirty="0">
                <a:latin typeface="Meiryo UI" panose="020B0604030504040204" pitchFamily="50" charset="-128"/>
                <a:ea typeface="Meiryo UI" panose="020B0604030504040204" pitchFamily="50" charset="-128"/>
              </a:rPr>
              <a:t>世界経済地図</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978-4-7612-7830-4</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すあし</a:t>
            </a:r>
            <a:r>
              <a:rPr kumimoji="1" lang="zh-CN" altLang="en-US" sz="700" dirty="0">
                <a:latin typeface="Meiryo UI" panose="020B0604030504040204" pitchFamily="50" charset="-128"/>
                <a:ea typeface="Meiryo UI" panose="020B0604030504040204" pitchFamily="50" charset="-128"/>
              </a:rPr>
              <a:t>社長</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 </a:t>
            </a:r>
            <a:r>
              <a:rPr kumimoji="1" lang="en-US" altLang="ja-JP" sz="700" dirty="0">
                <a:latin typeface="Meiryo UI" panose="020B0604030504040204" pitchFamily="50" charset="-128"/>
                <a:ea typeface="Meiryo UI" panose="020B0604030504040204" pitchFamily="50" charset="-128"/>
              </a:rPr>
              <a:t>320</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10</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75565" y="1604010"/>
            <a:ext cx="6706870" cy="8047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sym typeface="+mn-ea"/>
              </a:rPr>
              <a:t>第</a:t>
            </a:r>
            <a:r>
              <a:rPr lang="en-US" altLang="zh-CN" sz="1100" dirty="0">
                <a:sym typeface="+mn-ea"/>
              </a:rPr>
              <a:t>4</a:t>
            </a:r>
            <a:r>
              <a:rPr lang="zh-CN" altLang="en-US" sz="1100" dirty="0">
                <a:sym typeface="+mn-ea"/>
              </a:rPr>
              <a:t>章</a:t>
            </a:r>
            <a:r>
              <a:rPr lang="en-US" altLang="zh-CN" sz="1100" dirty="0">
                <a:sym typeface="+mn-ea"/>
              </a:rPr>
              <a:t> </a:t>
            </a:r>
            <a:r>
              <a:rPr lang="zh-CN" altLang="en-US" sz="1100" dirty="0">
                <a:sym typeface="+mn-ea"/>
              </a:rPr>
              <a:t>欧洲</a:t>
            </a:r>
            <a:r>
              <a:rPr lang="en-US" altLang="zh-CN" sz="1100" dirty="0">
                <a:sym typeface="+mn-ea"/>
              </a:rPr>
              <a:t>——“</a:t>
            </a:r>
            <a:r>
              <a:rPr lang="zh-CN" altLang="en-US" sz="1100" dirty="0">
                <a:sym typeface="+mn-ea"/>
              </a:rPr>
              <a:t>一个大家庭</a:t>
            </a:r>
            <a:r>
              <a:rPr lang="en-US" altLang="zh-CN" sz="1100" dirty="0">
                <a:sym typeface="+mn-ea"/>
              </a:rPr>
              <a:t>”</a:t>
            </a:r>
            <a:r>
              <a:rPr lang="zh-CN" altLang="en-US" sz="1100" dirty="0">
                <a:sym typeface="+mn-ea"/>
              </a:rPr>
              <a:t>的理想与现实</a:t>
            </a:r>
            <a:endParaRPr lang="zh-CN" altLang="en-US" sz="1100" dirty="0">
              <a:sym typeface="+mn-ea"/>
            </a:endParaRPr>
          </a:p>
          <a:p>
            <a:r>
              <a:rPr lang="en-US" altLang="en-US" sz="1100" dirty="0">
                <a:sym typeface="+mn-ea"/>
              </a:rPr>
              <a:t>Ⅰ</a:t>
            </a:r>
            <a:r>
              <a:rPr lang="en-US" altLang="zh-CN" sz="1100" dirty="0">
                <a:sym typeface="+mn-ea"/>
              </a:rPr>
              <a:t> </a:t>
            </a:r>
            <a:r>
              <a:rPr lang="zh-CN" altLang="en-US" sz="1100" dirty="0">
                <a:sym typeface="+mn-ea"/>
              </a:rPr>
              <a:t>能源危机</a:t>
            </a:r>
            <a:r>
              <a:rPr lang="en-US" altLang="zh-CN" sz="1100" dirty="0">
                <a:sym typeface="+mn-ea"/>
              </a:rPr>
              <a:t>——</a:t>
            </a:r>
            <a:r>
              <a:rPr lang="zh-CN" altLang="en-US" sz="1100" dirty="0">
                <a:sym typeface="+mn-ea"/>
              </a:rPr>
              <a:t>为何绿色转型至关重要</a:t>
            </a:r>
            <a:endParaRPr lang="zh-CN" altLang="en-US" sz="1100" dirty="0">
              <a:sym typeface="+mn-ea"/>
            </a:endParaRPr>
          </a:p>
          <a:p>
            <a:r>
              <a:rPr lang="zh-CN" altLang="en-US" sz="1100" dirty="0">
                <a:sym typeface="+mn-ea"/>
              </a:rPr>
              <a:t>脱离对俄罗斯天然气依赖采取的措施</a:t>
            </a:r>
            <a:endParaRPr lang="zh-CN" altLang="en-US" sz="1100" dirty="0">
              <a:sym typeface="+mn-ea"/>
            </a:endParaRPr>
          </a:p>
          <a:p>
            <a:r>
              <a:rPr lang="zh-CN" altLang="en-US" sz="1100" dirty="0">
                <a:sym typeface="+mn-ea"/>
              </a:rPr>
              <a:t>德国</a:t>
            </a:r>
            <a:r>
              <a:rPr lang="en-US" altLang="zh-CN" sz="1100" dirty="0">
                <a:sym typeface="+mn-ea"/>
              </a:rPr>
              <a:t>“</a:t>
            </a:r>
            <a:r>
              <a:rPr lang="zh-CN" altLang="en-US" sz="1100" dirty="0">
                <a:sym typeface="+mn-ea"/>
              </a:rPr>
              <a:t>弃核政策</a:t>
            </a:r>
            <a:r>
              <a:rPr lang="en-US" altLang="zh-CN" sz="1100" dirty="0">
                <a:sym typeface="+mn-ea"/>
              </a:rPr>
              <a:t>”</a:t>
            </a:r>
            <a:r>
              <a:rPr lang="zh-CN" altLang="en-US" sz="1100" dirty="0">
                <a:sym typeface="+mn-ea"/>
              </a:rPr>
              <a:t>酿成的悲剧</a:t>
            </a:r>
            <a:endParaRPr lang="zh-CN" altLang="en-US" sz="1100" dirty="0">
              <a:sym typeface="+mn-ea"/>
            </a:endParaRPr>
          </a:p>
          <a:p>
            <a:r>
              <a:rPr lang="en-US" altLang="zh-CN" sz="1100" dirty="0">
                <a:sym typeface="+mn-ea"/>
              </a:rPr>
              <a:t>“</a:t>
            </a:r>
            <a:r>
              <a:rPr lang="zh-CN" altLang="en-US" sz="1100" dirty="0">
                <a:sym typeface="+mn-ea"/>
              </a:rPr>
              <a:t>绿色转型（</a:t>
            </a:r>
            <a:r>
              <a:rPr lang="en-US" altLang="zh-CN" sz="1100" dirty="0">
                <a:sym typeface="+mn-ea"/>
              </a:rPr>
              <a:t>GX</a:t>
            </a:r>
            <a:r>
              <a:rPr lang="zh-CN" altLang="en-US" sz="1100" dirty="0">
                <a:sym typeface="+mn-ea"/>
              </a:rPr>
              <a:t>）</a:t>
            </a:r>
            <a:r>
              <a:rPr lang="en-US" altLang="zh-CN" sz="1100" dirty="0">
                <a:sym typeface="+mn-ea"/>
              </a:rPr>
              <a:t>”</a:t>
            </a:r>
            <a:r>
              <a:rPr lang="zh-CN" altLang="en-US" sz="1100" dirty="0">
                <a:sym typeface="+mn-ea"/>
              </a:rPr>
              <a:t>成为最优先战略课题的理由</a:t>
            </a:r>
            <a:endParaRPr lang="zh-CN" altLang="en-US" sz="1100" dirty="0">
              <a:sym typeface="+mn-ea"/>
            </a:endParaRPr>
          </a:p>
          <a:p>
            <a:r>
              <a:rPr lang="zh-CN" altLang="en-US" sz="1100" dirty="0">
                <a:sym typeface="+mn-ea"/>
              </a:rPr>
              <a:t>推进</a:t>
            </a:r>
            <a:r>
              <a:rPr lang="en-US" altLang="zh-CN" sz="1100" dirty="0">
                <a:sym typeface="+mn-ea"/>
              </a:rPr>
              <a:t>GX</a:t>
            </a:r>
            <a:r>
              <a:rPr lang="zh-CN" altLang="en-US" sz="1100" dirty="0">
                <a:sym typeface="+mn-ea"/>
              </a:rPr>
              <a:t>的巨大</a:t>
            </a:r>
            <a:r>
              <a:rPr lang="en-US" altLang="zh-CN" sz="1100" dirty="0">
                <a:sym typeface="+mn-ea"/>
              </a:rPr>
              <a:t>“</a:t>
            </a:r>
            <a:r>
              <a:rPr lang="zh-CN" altLang="en-US" sz="1100" dirty="0">
                <a:sym typeface="+mn-ea"/>
              </a:rPr>
              <a:t>代价</a:t>
            </a:r>
            <a:r>
              <a:rPr lang="en-US" altLang="zh-CN" sz="1100" dirty="0">
                <a:sym typeface="+mn-ea"/>
              </a:rPr>
              <a:t>”</a:t>
            </a:r>
            <a:endParaRPr lang="en-US" altLang="zh-CN" sz="1100" dirty="0">
              <a:sym typeface="+mn-ea"/>
            </a:endParaRPr>
          </a:p>
          <a:p>
            <a:r>
              <a:rPr lang="en-US" altLang="en-US" sz="1100" dirty="0">
                <a:sym typeface="+mn-ea"/>
              </a:rPr>
              <a:t>Ⅱ</a:t>
            </a:r>
            <a:r>
              <a:rPr lang="en-US" altLang="zh-CN" sz="1100" dirty="0">
                <a:sym typeface="+mn-ea"/>
              </a:rPr>
              <a:t> </a:t>
            </a:r>
            <a:r>
              <a:rPr lang="zh-CN" altLang="en-US" sz="1100" dirty="0">
                <a:sym typeface="+mn-ea"/>
              </a:rPr>
              <a:t>战略自主</a:t>
            </a:r>
            <a:r>
              <a:rPr lang="en-US" altLang="zh-CN" sz="1100" dirty="0">
                <a:sym typeface="+mn-ea"/>
              </a:rPr>
              <a:t>——</a:t>
            </a:r>
            <a:r>
              <a:rPr lang="zh-CN" altLang="en-US" sz="1100" dirty="0">
                <a:sym typeface="+mn-ea"/>
              </a:rPr>
              <a:t>为何美中对立让欧盟动摇</a:t>
            </a:r>
            <a:endParaRPr lang="zh-CN" altLang="en-US" sz="1100" dirty="0">
              <a:sym typeface="+mn-ea"/>
            </a:endParaRPr>
          </a:p>
          <a:p>
            <a:r>
              <a:rPr lang="zh-CN" altLang="en-US" sz="1100" dirty="0">
                <a:sym typeface="+mn-ea"/>
              </a:rPr>
              <a:t>美中对立时代的欧盟航向</a:t>
            </a:r>
            <a:endParaRPr lang="zh-CN" altLang="en-US" sz="1100" dirty="0">
              <a:sym typeface="+mn-ea"/>
            </a:endParaRPr>
          </a:p>
          <a:p>
            <a:r>
              <a:rPr lang="zh-CN" altLang="en-US" sz="1100" dirty="0">
                <a:sym typeface="+mn-ea"/>
              </a:rPr>
              <a:t>中国经济利益与俄罗斯威胁</a:t>
            </a:r>
            <a:endParaRPr lang="zh-CN" altLang="en-US" sz="1100" dirty="0">
              <a:sym typeface="+mn-ea"/>
            </a:endParaRPr>
          </a:p>
          <a:p>
            <a:r>
              <a:rPr lang="zh-CN" altLang="en-US" sz="1100" dirty="0">
                <a:sym typeface="+mn-ea"/>
              </a:rPr>
              <a:t>理想与现实夹缝中的</a:t>
            </a:r>
            <a:r>
              <a:rPr lang="en-US" altLang="zh-CN" sz="1100" dirty="0">
                <a:sym typeface="+mn-ea"/>
              </a:rPr>
              <a:t>“</a:t>
            </a:r>
            <a:r>
              <a:rPr lang="zh-CN" altLang="en-US" sz="1100" dirty="0">
                <a:sym typeface="+mn-ea"/>
              </a:rPr>
              <a:t>欧洲军</a:t>
            </a:r>
            <a:r>
              <a:rPr lang="en-US" altLang="zh-CN" sz="1100" dirty="0">
                <a:sym typeface="+mn-ea"/>
              </a:rPr>
              <a:t>”</a:t>
            </a:r>
            <a:r>
              <a:rPr lang="zh-CN" altLang="en-US" sz="1100" dirty="0">
                <a:sym typeface="+mn-ea"/>
              </a:rPr>
              <a:t>停滞</a:t>
            </a:r>
            <a:endParaRPr lang="zh-CN" altLang="en-US" sz="1100" dirty="0">
              <a:sym typeface="+mn-ea"/>
            </a:endParaRPr>
          </a:p>
          <a:p>
            <a:r>
              <a:rPr lang="en-US" altLang="en-US" sz="1100" dirty="0">
                <a:sym typeface="+mn-ea"/>
              </a:rPr>
              <a:t>Ⅲ</a:t>
            </a:r>
            <a:r>
              <a:rPr lang="en-US" altLang="zh-CN" sz="1100" dirty="0">
                <a:sym typeface="+mn-ea"/>
              </a:rPr>
              <a:t> </a:t>
            </a:r>
            <a:r>
              <a:rPr lang="zh-CN" altLang="en-US" sz="1100" dirty="0">
                <a:sym typeface="+mn-ea"/>
              </a:rPr>
              <a:t>欧元</a:t>
            </a:r>
            <a:r>
              <a:rPr lang="en-US" altLang="zh-CN" sz="1100" dirty="0">
                <a:sym typeface="+mn-ea"/>
              </a:rPr>
              <a:t>——</a:t>
            </a:r>
            <a:r>
              <a:rPr lang="zh-CN" altLang="en-US" sz="1100" dirty="0">
                <a:sym typeface="+mn-ea"/>
              </a:rPr>
              <a:t>为何单一货币让国家财政陷入困境</a:t>
            </a:r>
            <a:endParaRPr lang="zh-CN" altLang="en-US" sz="1100" dirty="0">
              <a:sym typeface="+mn-ea"/>
            </a:endParaRPr>
          </a:p>
          <a:p>
            <a:r>
              <a:rPr lang="en-US" altLang="zh-CN" sz="1100" dirty="0">
                <a:sym typeface="+mn-ea"/>
              </a:rPr>
              <a:t>“</a:t>
            </a:r>
            <a:r>
              <a:rPr lang="zh-CN" altLang="en-US" sz="1100" dirty="0">
                <a:sym typeface="+mn-ea"/>
              </a:rPr>
              <a:t>统一货币政策</a:t>
            </a:r>
            <a:r>
              <a:rPr lang="en-US" altLang="zh-CN" sz="1100" dirty="0">
                <a:sym typeface="+mn-ea"/>
              </a:rPr>
              <a:t>”</a:t>
            </a:r>
            <a:r>
              <a:rPr lang="zh-CN" altLang="en-US" sz="1100" dirty="0">
                <a:sym typeface="+mn-ea"/>
              </a:rPr>
              <a:t>与</a:t>
            </a:r>
            <a:r>
              <a:rPr lang="en-US" altLang="zh-CN" sz="1100" dirty="0">
                <a:sym typeface="+mn-ea"/>
              </a:rPr>
              <a:t>“</a:t>
            </a:r>
            <a:r>
              <a:rPr lang="zh-CN" altLang="en-US" sz="1100" dirty="0">
                <a:sym typeface="+mn-ea"/>
              </a:rPr>
              <a:t>分裂的经济状况</a:t>
            </a:r>
            <a:r>
              <a:rPr lang="en-US" altLang="zh-CN" sz="1100" dirty="0">
                <a:sym typeface="+mn-ea"/>
              </a:rPr>
              <a:t>”</a:t>
            </a:r>
            <a:endParaRPr lang="en-US" altLang="zh-CN" sz="1100" dirty="0">
              <a:sym typeface="+mn-ea"/>
            </a:endParaRPr>
          </a:p>
          <a:p>
            <a:r>
              <a:rPr lang="zh-CN" altLang="en-US" sz="1100" dirty="0">
                <a:sym typeface="+mn-ea"/>
              </a:rPr>
              <a:t>受益于</a:t>
            </a:r>
            <a:r>
              <a:rPr lang="en-US" altLang="zh-CN" sz="1100" dirty="0">
                <a:sym typeface="+mn-ea"/>
              </a:rPr>
              <a:t>“</a:t>
            </a:r>
            <a:r>
              <a:rPr lang="zh-CN" altLang="en-US" sz="1100" dirty="0">
                <a:sym typeface="+mn-ea"/>
              </a:rPr>
              <a:t>实际货币贬值</a:t>
            </a:r>
            <a:r>
              <a:rPr lang="en-US" altLang="zh-CN" sz="1100" dirty="0">
                <a:sym typeface="+mn-ea"/>
              </a:rPr>
              <a:t>”</a:t>
            </a:r>
            <a:r>
              <a:rPr lang="zh-CN" altLang="en-US" sz="1100" dirty="0">
                <a:sym typeface="+mn-ea"/>
              </a:rPr>
              <a:t>的德国出口产业</a:t>
            </a:r>
            <a:endParaRPr lang="zh-CN" altLang="en-US" sz="1100" dirty="0">
              <a:sym typeface="+mn-ea"/>
            </a:endParaRPr>
          </a:p>
          <a:p>
            <a:r>
              <a:rPr lang="zh-CN" altLang="en-US" sz="1100" dirty="0">
                <a:sym typeface="+mn-ea"/>
              </a:rPr>
              <a:t>南欧国家受困于财政纪律与高利率</a:t>
            </a:r>
            <a:endParaRPr lang="zh-CN" altLang="en-US" sz="1100" dirty="0">
              <a:sym typeface="+mn-ea"/>
            </a:endParaRPr>
          </a:p>
          <a:p>
            <a:r>
              <a:rPr lang="zh-CN" altLang="en-US" sz="1100" dirty="0">
                <a:sym typeface="+mn-ea"/>
              </a:rPr>
              <a:t>财政统一的遥远道路</a:t>
            </a:r>
            <a:endParaRPr lang="zh-CN" altLang="en-US" sz="1100" dirty="0">
              <a:sym typeface="+mn-ea"/>
            </a:endParaRPr>
          </a:p>
          <a:p>
            <a:r>
              <a:rPr lang="zh-CN" altLang="en-US" sz="1100" dirty="0">
                <a:sym typeface="+mn-ea"/>
              </a:rPr>
              <a:t>单一货币带来的裂痕</a:t>
            </a:r>
            <a:endParaRPr lang="zh-CN" altLang="en-US" sz="1100" dirty="0">
              <a:sym typeface="+mn-ea"/>
            </a:endParaRPr>
          </a:p>
          <a:p>
            <a:r>
              <a:rPr lang="en-US" altLang="en-US" sz="1100" dirty="0">
                <a:sym typeface="+mn-ea"/>
              </a:rPr>
              <a:t>Ⅳ</a:t>
            </a:r>
            <a:r>
              <a:rPr lang="en-US" altLang="zh-CN" sz="1100" dirty="0">
                <a:sym typeface="+mn-ea"/>
              </a:rPr>
              <a:t> </a:t>
            </a:r>
            <a:r>
              <a:rPr lang="zh-CN" altLang="en-US" sz="1100" dirty="0">
                <a:sym typeface="+mn-ea"/>
              </a:rPr>
              <a:t>移民</a:t>
            </a:r>
            <a:r>
              <a:rPr lang="en-US" altLang="zh-CN" sz="1100" dirty="0">
                <a:sym typeface="+mn-ea"/>
              </a:rPr>
              <a:t>·</a:t>
            </a:r>
            <a:r>
              <a:rPr lang="zh-CN" altLang="en-US" sz="1100" dirty="0">
                <a:sym typeface="+mn-ea"/>
              </a:rPr>
              <a:t>难民问题</a:t>
            </a:r>
            <a:r>
              <a:rPr lang="en-US" altLang="zh-CN" sz="1100" dirty="0">
                <a:sym typeface="+mn-ea"/>
              </a:rPr>
              <a:t>——</a:t>
            </a:r>
            <a:r>
              <a:rPr lang="zh-CN" altLang="en-US" sz="1100" dirty="0">
                <a:sym typeface="+mn-ea"/>
              </a:rPr>
              <a:t>为何福利国家模式已现极限</a:t>
            </a:r>
            <a:endParaRPr lang="zh-CN" altLang="en-US" sz="1100" dirty="0">
              <a:sym typeface="+mn-ea"/>
            </a:endParaRPr>
          </a:p>
          <a:p>
            <a:r>
              <a:rPr lang="zh-CN" altLang="en-US" sz="1100" dirty="0">
                <a:sym typeface="+mn-ea"/>
              </a:rPr>
              <a:t>宽容与负担的界限</a:t>
            </a:r>
            <a:endParaRPr lang="zh-CN" altLang="en-US" sz="1100" dirty="0">
              <a:sym typeface="+mn-ea"/>
            </a:endParaRPr>
          </a:p>
          <a:p>
            <a:r>
              <a:rPr lang="zh-CN" altLang="en-US" sz="1100" dirty="0">
                <a:sym typeface="+mn-ea"/>
              </a:rPr>
              <a:t>来自乌克兰、中东、非洲的涌入潮</a:t>
            </a:r>
            <a:endParaRPr lang="zh-CN" altLang="en-US" sz="1100" dirty="0">
              <a:sym typeface="+mn-ea"/>
            </a:endParaRPr>
          </a:p>
          <a:p>
            <a:r>
              <a:rPr lang="en-US" altLang="zh-CN" sz="1100" dirty="0">
                <a:sym typeface="+mn-ea"/>
              </a:rPr>
              <a:t>“</a:t>
            </a:r>
            <a:r>
              <a:rPr lang="zh-CN" altLang="en-US" sz="1100" dirty="0">
                <a:sym typeface="+mn-ea"/>
              </a:rPr>
              <a:t>弥补劳动力不足</a:t>
            </a:r>
            <a:r>
              <a:rPr lang="en-US" altLang="zh-CN" sz="1100" dirty="0">
                <a:sym typeface="+mn-ea"/>
              </a:rPr>
              <a:t>”</a:t>
            </a:r>
            <a:r>
              <a:rPr lang="zh-CN" altLang="en-US" sz="1100" dirty="0">
                <a:sym typeface="+mn-ea"/>
              </a:rPr>
              <a:t>与</a:t>
            </a:r>
            <a:r>
              <a:rPr lang="en-US" altLang="zh-CN" sz="1100" dirty="0">
                <a:sym typeface="+mn-ea"/>
              </a:rPr>
              <a:t>“</a:t>
            </a:r>
            <a:r>
              <a:rPr lang="zh-CN" altLang="en-US" sz="1100" dirty="0">
                <a:sym typeface="+mn-ea"/>
              </a:rPr>
              <a:t>社会保障负担增加</a:t>
            </a:r>
            <a:r>
              <a:rPr lang="en-US" altLang="zh-CN" sz="1100" dirty="0">
                <a:sym typeface="+mn-ea"/>
              </a:rPr>
              <a:t>”</a:t>
            </a:r>
            <a:endParaRPr lang="en-US" altLang="zh-CN" sz="1100" dirty="0">
              <a:sym typeface="+mn-ea"/>
            </a:endParaRPr>
          </a:p>
          <a:p>
            <a:r>
              <a:rPr lang="zh-CN" altLang="en-US" sz="1100" dirty="0">
                <a:sym typeface="+mn-ea"/>
              </a:rPr>
              <a:t>围绕文化与宗教的摩擦与</a:t>
            </a:r>
            <a:r>
              <a:rPr lang="en-US" altLang="zh-CN" sz="1100" dirty="0">
                <a:sym typeface="+mn-ea"/>
              </a:rPr>
              <a:t>“</a:t>
            </a:r>
            <a:r>
              <a:rPr lang="zh-CN" altLang="en-US" sz="1100" dirty="0">
                <a:sym typeface="+mn-ea"/>
              </a:rPr>
              <a:t>社会整合</a:t>
            </a:r>
            <a:r>
              <a:rPr lang="en-US" altLang="zh-CN" sz="1100" dirty="0">
                <a:sym typeface="+mn-ea"/>
              </a:rPr>
              <a:t>”</a:t>
            </a:r>
            <a:r>
              <a:rPr lang="zh-CN" altLang="en-US" sz="1100" dirty="0">
                <a:sym typeface="+mn-ea"/>
              </a:rPr>
              <a:t>的失败</a:t>
            </a:r>
            <a:endParaRPr lang="zh-CN" altLang="en-US" sz="1100" dirty="0">
              <a:sym typeface="+mn-ea"/>
            </a:endParaRPr>
          </a:p>
          <a:p>
            <a:r>
              <a:rPr lang="zh-CN" altLang="en-US" sz="1100" dirty="0">
                <a:sym typeface="+mn-ea"/>
              </a:rPr>
              <a:t>打出反移民旗号的</a:t>
            </a:r>
            <a:r>
              <a:rPr lang="en-US" altLang="zh-CN" sz="1100" dirty="0">
                <a:sym typeface="+mn-ea"/>
              </a:rPr>
              <a:t>“</a:t>
            </a:r>
            <a:r>
              <a:rPr lang="zh-CN" altLang="en-US" sz="1100" dirty="0">
                <a:sym typeface="+mn-ea"/>
              </a:rPr>
              <a:t>极右翼政党的崛起</a:t>
            </a:r>
            <a:r>
              <a:rPr lang="en-US" altLang="zh-CN" sz="1100" dirty="0">
                <a:sym typeface="+mn-ea"/>
              </a:rPr>
              <a:t>”</a:t>
            </a:r>
            <a:endParaRPr lang="en-US" altLang="zh-CN" sz="1100" dirty="0">
              <a:sym typeface="+mn-ea"/>
            </a:endParaRPr>
          </a:p>
          <a:p>
            <a:endParaRPr lang="en-US" altLang="zh-CN" sz="1100" dirty="0">
              <a:sym typeface="+mn-ea"/>
            </a:endParaRPr>
          </a:p>
          <a:p>
            <a:r>
              <a:rPr lang="zh-CN" altLang="en-US" sz="1100" dirty="0">
                <a:sym typeface="+mn-ea"/>
              </a:rPr>
              <a:t>第</a:t>
            </a:r>
            <a:r>
              <a:rPr lang="en-US" altLang="zh-CN" sz="1100" dirty="0">
                <a:sym typeface="+mn-ea"/>
              </a:rPr>
              <a:t>5</a:t>
            </a:r>
            <a:r>
              <a:rPr lang="zh-CN" altLang="en-US" sz="1100" dirty="0">
                <a:sym typeface="+mn-ea"/>
              </a:rPr>
              <a:t>章</a:t>
            </a:r>
            <a:r>
              <a:rPr lang="en-US" altLang="zh-CN" sz="1100" dirty="0">
                <a:sym typeface="+mn-ea"/>
              </a:rPr>
              <a:t> </a:t>
            </a:r>
            <a:r>
              <a:rPr lang="zh-CN" altLang="en-US" sz="1100" dirty="0">
                <a:sym typeface="+mn-ea"/>
              </a:rPr>
              <a:t>日本</a:t>
            </a:r>
            <a:r>
              <a:rPr lang="en-US" altLang="zh-CN" sz="1100" dirty="0">
                <a:sym typeface="+mn-ea"/>
              </a:rPr>
              <a:t>——“</a:t>
            </a:r>
            <a:r>
              <a:rPr lang="zh-CN" altLang="en-US" sz="1100" dirty="0">
                <a:sym typeface="+mn-ea"/>
              </a:rPr>
              <a:t>保持富裕同时缩小</a:t>
            </a:r>
            <a:r>
              <a:rPr lang="en-US" altLang="zh-CN" sz="1100" dirty="0">
                <a:sym typeface="+mn-ea"/>
              </a:rPr>
              <a:t>”</a:t>
            </a:r>
            <a:r>
              <a:rPr lang="zh-CN" altLang="en-US" sz="1100" dirty="0">
                <a:sym typeface="+mn-ea"/>
              </a:rPr>
              <a:t>的未来之路</a:t>
            </a:r>
            <a:endParaRPr lang="zh-CN" altLang="en-US" sz="1100" dirty="0">
              <a:sym typeface="+mn-ea"/>
            </a:endParaRPr>
          </a:p>
          <a:p>
            <a:r>
              <a:rPr lang="en-US" altLang="en-US" sz="1100" dirty="0">
                <a:sym typeface="+mn-ea"/>
              </a:rPr>
              <a:t>Ⅰ</a:t>
            </a:r>
            <a:r>
              <a:rPr lang="en-US" altLang="zh-CN" sz="1100" dirty="0">
                <a:sym typeface="+mn-ea"/>
              </a:rPr>
              <a:t> </a:t>
            </a:r>
            <a:r>
              <a:rPr lang="zh-CN" altLang="en-US" sz="1100" dirty="0">
                <a:sym typeface="+mn-ea"/>
              </a:rPr>
              <a:t>贸易立国</a:t>
            </a:r>
            <a:r>
              <a:rPr lang="en-US" altLang="zh-CN" sz="1100" dirty="0">
                <a:sym typeface="+mn-ea"/>
              </a:rPr>
              <a:t>——</a:t>
            </a:r>
            <a:r>
              <a:rPr lang="zh-CN" altLang="en-US" sz="1100" dirty="0">
                <a:sym typeface="+mn-ea"/>
              </a:rPr>
              <a:t>为何诞生了</a:t>
            </a:r>
            <a:r>
              <a:rPr lang="en-US" altLang="zh-CN" sz="1100" dirty="0">
                <a:sym typeface="+mn-ea"/>
              </a:rPr>
              <a:t>“</a:t>
            </a:r>
            <a:r>
              <a:rPr lang="zh-CN" altLang="en-US" sz="1100" dirty="0">
                <a:sym typeface="+mn-ea"/>
              </a:rPr>
              <a:t>廉价日本</a:t>
            </a:r>
            <a:r>
              <a:rPr lang="en-US" altLang="zh-CN" sz="1100" dirty="0">
                <a:sym typeface="+mn-ea"/>
              </a:rPr>
              <a:t>”</a:t>
            </a:r>
            <a:endParaRPr lang="en-US" altLang="zh-CN" sz="1100" dirty="0">
              <a:sym typeface="+mn-ea"/>
            </a:endParaRPr>
          </a:p>
          <a:p>
            <a:r>
              <a:rPr lang="zh-CN" altLang="en-US" sz="1100" dirty="0">
                <a:sym typeface="+mn-ea"/>
              </a:rPr>
              <a:t>数据显示</a:t>
            </a:r>
            <a:r>
              <a:rPr lang="en-US" altLang="zh-CN" sz="1100" dirty="0">
                <a:sym typeface="+mn-ea"/>
              </a:rPr>
              <a:t>“</a:t>
            </a:r>
            <a:r>
              <a:rPr lang="zh-CN" altLang="en-US" sz="1100" dirty="0">
                <a:sym typeface="+mn-ea"/>
              </a:rPr>
              <a:t>贸易赤字</a:t>
            </a:r>
            <a:r>
              <a:rPr lang="en-US" altLang="zh-CN" sz="1100" dirty="0">
                <a:sym typeface="+mn-ea"/>
              </a:rPr>
              <a:t>”</a:t>
            </a:r>
            <a:r>
              <a:rPr lang="zh-CN" altLang="en-US" sz="1100" dirty="0">
                <a:sym typeface="+mn-ea"/>
              </a:rPr>
              <a:t>的常态化</a:t>
            </a:r>
            <a:endParaRPr lang="zh-CN" altLang="en-US" sz="1100" dirty="0">
              <a:sym typeface="+mn-ea"/>
            </a:endParaRPr>
          </a:p>
          <a:p>
            <a:r>
              <a:rPr lang="en-US" altLang="zh-CN" sz="1100" dirty="0">
                <a:sym typeface="+mn-ea"/>
              </a:rPr>
              <a:t>“</a:t>
            </a:r>
            <a:r>
              <a:rPr lang="zh-CN" altLang="en-US" sz="1100" dirty="0">
                <a:sym typeface="+mn-ea"/>
              </a:rPr>
              <a:t>廉价日本</a:t>
            </a:r>
            <a:r>
              <a:rPr lang="en-US" altLang="zh-CN" sz="1100" dirty="0">
                <a:sym typeface="+mn-ea"/>
              </a:rPr>
              <a:t>”</a:t>
            </a:r>
            <a:r>
              <a:rPr lang="zh-CN" altLang="en-US" sz="1100" dirty="0">
                <a:sym typeface="+mn-ea"/>
              </a:rPr>
              <a:t>的不都合真相</a:t>
            </a:r>
            <a:endParaRPr lang="zh-CN" altLang="en-US" sz="1100" dirty="0">
              <a:sym typeface="+mn-ea"/>
            </a:endParaRPr>
          </a:p>
          <a:p>
            <a:r>
              <a:rPr lang="zh-CN" altLang="en-US" sz="1100" dirty="0">
                <a:sym typeface="+mn-ea"/>
              </a:rPr>
              <a:t>汽车、电器行业的主角是否会更替</a:t>
            </a:r>
            <a:endParaRPr lang="zh-CN" altLang="en-US" sz="1100" dirty="0">
              <a:sym typeface="+mn-ea"/>
            </a:endParaRPr>
          </a:p>
          <a:p>
            <a:r>
              <a:rPr lang="zh-CN" altLang="en-US" sz="1100" dirty="0">
                <a:sym typeface="+mn-ea"/>
              </a:rPr>
              <a:t>不断下降的粮食自给率风险</a:t>
            </a:r>
            <a:endParaRPr lang="zh-CN" altLang="en-US" sz="1100" dirty="0">
              <a:sym typeface="+mn-ea"/>
            </a:endParaRPr>
          </a:p>
          <a:p>
            <a:r>
              <a:rPr lang="en-US" altLang="en-US" sz="1100" dirty="0">
                <a:sym typeface="+mn-ea"/>
              </a:rPr>
              <a:t>Ⅱ</a:t>
            </a:r>
            <a:r>
              <a:rPr lang="en-US" altLang="zh-CN" sz="1100" dirty="0">
                <a:sym typeface="+mn-ea"/>
              </a:rPr>
              <a:t> </a:t>
            </a:r>
            <a:r>
              <a:rPr lang="zh-CN" altLang="en-US" sz="1100" dirty="0">
                <a:sym typeface="+mn-ea"/>
              </a:rPr>
              <a:t>技术大国的两难</a:t>
            </a:r>
            <a:r>
              <a:rPr lang="en-US" altLang="zh-CN" sz="1100" dirty="0">
                <a:sym typeface="+mn-ea"/>
              </a:rPr>
              <a:t>——</a:t>
            </a:r>
            <a:r>
              <a:rPr lang="zh-CN" altLang="en-US" sz="1100" dirty="0">
                <a:sym typeface="+mn-ea"/>
              </a:rPr>
              <a:t>为何既有</a:t>
            </a:r>
            <a:r>
              <a:rPr lang="en-US" altLang="zh-CN" sz="1100" dirty="0">
                <a:sym typeface="+mn-ea"/>
              </a:rPr>
              <a:t>“</a:t>
            </a:r>
            <a:r>
              <a:rPr lang="zh-CN" altLang="en-US" sz="1100" dirty="0">
                <a:sym typeface="+mn-ea"/>
              </a:rPr>
              <a:t>失去的强项</a:t>
            </a:r>
            <a:r>
              <a:rPr lang="en-US" altLang="zh-CN" sz="1100" dirty="0">
                <a:sym typeface="+mn-ea"/>
              </a:rPr>
              <a:t>”</a:t>
            </a:r>
            <a:r>
              <a:rPr lang="zh-CN" altLang="en-US" sz="1100" dirty="0">
                <a:sym typeface="+mn-ea"/>
              </a:rPr>
              <a:t>又有</a:t>
            </a:r>
            <a:r>
              <a:rPr lang="en-US" altLang="zh-CN" sz="1100" dirty="0">
                <a:sym typeface="+mn-ea"/>
              </a:rPr>
              <a:t>“</a:t>
            </a:r>
            <a:r>
              <a:rPr lang="zh-CN" altLang="en-US" sz="1100" dirty="0">
                <a:sym typeface="+mn-ea"/>
              </a:rPr>
              <a:t>潜在的底力</a:t>
            </a:r>
            <a:r>
              <a:rPr lang="en-US" altLang="zh-CN" sz="1100" dirty="0">
                <a:sym typeface="+mn-ea"/>
              </a:rPr>
              <a:t>”</a:t>
            </a:r>
            <a:endParaRPr lang="en-US" altLang="zh-CN" sz="1100" dirty="0">
              <a:sym typeface="+mn-ea"/>
            </a:endParaRPr>
          </a:p>
          <a:p>
            <a:r>
              <a:rPr lang="zh-CN" altLang="en-US" sz="1100" dirty="0">
                <a:sym typeface="+mn-ea"/>
              </a:rPr>
              <a:t>数据揭示日本技术力的现状</a:t>
            </a:r>
            <a:endParaRPr lang="zh-CN" altLang="en-US" sz="1100" dirty="0">
              <a:sym typeface="+mn-ea"/>
            </a:endParaRPr>
          </a:p>
          <a:p>
            <a:r>
              <a:rPr lang="zh-CN" altLang="en-US" sz="1100" dirty="0">
                <a:sym typeface="+mn-ea"/>
              </a:rPr>
              <a:t>拥有优秀技术却无法转化为产业与经济</a:t>
            </a:r>
            <a:endParaRPr lang="zh-CN" altLang="en-US" sz="1100" dirty="0">
              <a:sym typeface="+mn-ea"/>
            </a:endParaRPr>
          </a:p>
          <a:p>
            <a:r>
              <a:rPr lang="zh-CN" altLang="en-US" sz="1100" dirty="0">
                <a:sym typeface="+mn-ea"/>
              </a:rPr>
              <a:t>世界依赖的日本底力</a:t>
            </a:r>
            <a:endParaRPr lang="zh-CN" altLang="en-US" sz="1100" dirty="0">
              <a:sym typeface="+mn-ea"/>
            </a:endParaRPr>
          </a:p>
          <a:p>
            <a:r>
              <a:rPr lang="zh-CN" altLang="en-US" sz="1100" dirty="0">
                <a:sym typeface="+mn-ea"/>
              </a:rPr>
              <a:t>新的赚钱主力</a:t>
            </a:r>
            <a:r>
              <a:rPr lang="en-US" altLang="zh-CN" sz="1100" dirty="0">
                <a:sym typeface="+mn-ea"/>
              </a:rPr>
              <a:t>“</a:t>
            </a:r>
            <a:r>
              <a:rPr lang="zh-CN" altLang="en-US" sz="1100" dirty="0">
                <a:sym typeface="+mn-ea"/>
              </a:rPr>
              <a:t>入境旅游</a:t>
            </a:r>
            <a:r>
              <a:rPr lang="en-US" altLang="zh-CN" sz="1100" dirty="0">
                <a:sym typeface="+mn-ea"/>
              </a:rPr>
              <a:t>”</a:t>
            </a:r>
            <a:r>
              <a:rPr lang="zh-CN" altLang="en-US" sz="1100" dirty="0">
                <a:sym typeface="+mn-ea"/>
              </a:rPr>
              <a:t>的课题</a:t>
            </a:r>
            <a:endParaRPr lang="zh-CN" altLang="en-US" sz="1100" dirty="0">
              <a:sym typeface="+mn-ea"/>
            </a:endParaRPr>
          </a:p>
          <a:p>
            <a:r>
              <a:rPr lang="en-US" altLang="zh-CN" sz="1100" dirty="0">
                <a:sym typeface="+mn-ea"/>
              </a:rPr>
              <a:t>“</a:t>
            </a:r>
            <a:r>
              <a:rPr lang="zh-CN" altLang="en-US" sz="1100" dirty="0">
                <a:sym typeface="+mn-ea"/>
              </a:rPr>
              <a:t>动漫与游戏</a:t>
            </a:r>
            <a:r>
              <a:rPr lang="en-US" altLang="zh-CN" sz="1100" dirty="0">
                <a:sym typeface="+mn-ea"/>
              </a:rPr>
              <a:t>”</a:t>
            </a:r>
            <a:r>
              <a:rPr lang="zh-CN" altLang="en-US" sz="1100" dirty="0">
                <a:sym typeface="+mn-ea"/>
              </a:rPr>
              <a:t>这一最强软实力</a:t>
            </a:r>
            <a:endParaRPr lang="zh-CN" altLang="en-US" sz="1100" dirty="0">
              <a:sym typeface="+mn-ea"/>
            </a:endParaRPr>
          </a:p>
          <a:p>
            <a:r>
              <a:rPr lang="en-US" altLang="zh-CN" sz="1100" dirty="0">
                <a:sym typeface="+mn-ea"/>
              </a:rPr>
              <a:t>“</a:t>
            </a:r>
            <a:r>
              <a:rPr lang="zh-CN" altLang="en-US" sz="1100" dirty="0">
                <a:sym typeface="+mn-ea"/>
              </a:rPr>
              <a:t>失落的</a:t>
            </a:r>
            <a:r>
              <a:rPr lang="en-US" altLang="zh-CN" sz="1100" dirty="0">
                <a:sym typeface="+mn-ea"/>
              </a:rPr>
              <a:t>30</a:t>
            </a:r>
            <a:r>
              <a:rPr lang="zh-CN" altLang="en-US" sz="1100" dirty="0">
                <a:sym typeface="+mn-ea"/>
              </a:rPr>
              <a:t>年</a:t>
            </a:r>
            <a:r>
              <a:rPr lang="en-US" altLang="zh-CN" sz="1100" dirty="0">
                <a:sym typeface="+mn-ea"/>
              </a:rPr>
              <a:t>”</a:t>
            </a:r>
            <a:r>
              <a:rPr lang="zh-CN" altLang="en-US" sz="1100" dirty="0">
                <a:sym typeface="+mn-ea"/>
              </a:rPr>
              <a:t>带来的意外副产物</a:t>
            </a:r>
            <a:endParaRPr lang="zh-CN" altLang="en-US" sz="1100" dirty="0">
              <a:sym typeface="+mn-ea"/>
            </a:endParaRPr>
          </a:p>
          <a:p>
            <a:r>
              <a:rPr lang="en-US" altLang="en-US" sz="1100" dirty="0">
                <a:sym typeface="+mn-ea"/>
              </a:rPr>
              <a:t>Ⅲ</a:t>
            </a:r>
            <a:r>
              <a:rPr lang="en-US" altLang="zh-CN" sz="1100" dirty="0">
                <a:sym typeface="+mn-ea"/>
              </a:rPr>
              <a:t> </a:t>
            </a:r>
            <a:r>
              <a:rPr lang="zh-CN" altLang="en-US" sz="1100" dirty="0">
                <a:sym typeface="+mn-ea"/>
              </a:rPr>
              <a:t>美中对立的最前线</a:t>
            </a:r>
            <a:r>
              <a:rPr lang="en-US" altLang="zh-CN" sz="1100" dirty="0">
                <a:sym typeface="+mn-ea"/>
              </a:rPr>
              <a:t>——</a:t>
            </a:r>
            <a:r>
              <a:rPr lang="zh-CN" altLang="en-US" sz="1100" dirty="0">
                <a:sym typeface="+mn-ea"/>
              </a:rPr>
              <a:t>为何</a:t>
            </a:r>
            <a:r>
              <a:rPr lang="en-US" altLang="zh-CN" sz="1100" dirty="0">
                <a:sym typeface="+mn-ea"/>
              </a:rPr>
              <a:t>“</a:t>
            </a:r>
            <a:r>
              <a:rPr lang="zh-CN" altLang="en-US" sz="1100" dirty="0">
                <a:sym typeface="+mn-ea"/>
              </a:rPr>
              <a:t>和平国家</a:t>
            </a:r>
            <a:r>
              <a:rPr lang="en-US" altLang="zh-CN" sz="1100" dirty="0">
                <a:sym typeface="+mn-ea"/>
              </a:rPr>
              <a:t>”</a:t>
            </a:r>
            <a:r>
              <a:rPr lang="zh-CN" altLang="en-US" sz="1100" dirty="0">
                <a:sym typeface="+mn-ea"/>
              </a:rPr>
              <a:t>站在十字路口</a:t>
            </a:r>
            <a:endParaRPr lang="zh-CN" altLang="en-US" sz="1100" dirty="0">
              <a:sym typeface="+mn-ea"/>
            </a:endParaRPr>
          </a:p>
          <a:p>
            <a:r>
              <a:rPr lang="en-US" altLang="zh-CN" sz="1100" dirty="0">
                <a:sym typeface="+mn-ea"/>
              </a:rPr>
              <a:t>“</a:t>
            </a:r>
            <a:r>
              <a:rPr lang="zh-CN" altLang="en-US" sz="1100" dirty="0">
                <a:sym typeface="+mn-ea"/>
              </a:rPr>
              <a:t>安全靠美国，经济靠中国</a:t>
            </a:r>
            <a:r>
              <a:rPr lang="en-US" altLang="zh-CN" sz="1100" dirty="0">
                <a:sym typeface="+mn-ea"/>
              </a:rPr>
              <a:t>”</a:t>
            </a:r>
            <a:r>
              <a:rPr lang="zh-CN" altLang="en-US" sz="1100" dirty="0">
                <a:sym typeface="+mn-ea"/>
              </a:rPr>
              <a:t>的两难</a:t>
            </a:r>
            <a:endParaRPr lang="zh-CN" altLang="en-US" sz="1100" dirty="0">
              <a:sym typeface="+mn-ea"/>
            </a:endParaRPr>
          </a:p>
          <a:p>
            <a:r>
              <a:rPr lang="en-US" altLang="zh-CN" sz="1100" dirty="0">
                <a:sym typeface="+mn-ea"/>
              </a:rPr>
              <a:t>“</a:t>
            </a:r>
            <a:r>
              <a:rPr lang="zh-CN" altLang="en-US" sz="1100" dirty="0">
                <a:sym typeface="+mn-ea"/>
              </a:rPr>
              <a:t>安全与经济</a:t>
            </a:r>
            <a:r>
              <a:rPr lang="en-US" altLang="zh-CN" sz="1100" dirty="0">
                <a:sym typeface="+mn-ea"/>
              </a:rPr>
              <a:t>”</a:t>
            </a:r>
            <a:r>
              <a:rPr lang="zh-CN" altLang="en-US" sz="1100" dirty="0">
                <a:sym typeface="+mn-ea"/>
              </a:rPr>
              <a:t>的新防御线</a:t>
            </a:r>
            <a:endParaRPr lang="zh-CN" altLang="en-US" sz="1100" dirty="0">
              <a:sym typeface="+mn-ea"/>
            </a:endParaRPr>
          </a:p>
          <a:p>
            <a:r>
              <a:rPr lang="zh-CN" altLang="en-US" sz="1100" dirty="0">
                <a:sym typeface="+mn-ea"/>
              </a:rPr>
              <a:t>国际社会中的巧妙定位</a:t>
            </a:r>
            <a:endParaRPr lang="zh-CN" altLang="en-US" sz="1100" dirty="0">
              <a:sym typeface="+mn-ea"/>
            </a:endParaRPr>
          </a:p>
          <a:p>
            <a:r>
              <a:rPr lang="zh-CN" altLang="en-US" sz="1100" dirty="0">
                <a:sym typeface="+mn-ea"/>
              </a:rPr>
              <a:t>新外交轴心：</a:t>
            </a:r>
            <a:r>
              <a:rPr lang="en-US" altLang="zh-CN" sz="1100" dirty="0">
                <a:sym typeface="+mn-ea"/>
              </a:rPr>
              <a:t>“</a:t>
            </a:r>
            <a:r>
              <a:rPr lang="zh-CN" altLang="en-US" sz="1100" dirty="0">
                <a:sym typeface="+mn-ea"/>
              </a:rPr>
              <a:t>印太战略</a:t>
            </a:r>
            <a:r>
              <a:rPr lang="en-US" altLang="zh-CN" sz="1100" dirty="0">
                <a:sym typeface="+mn-ea"/>
              </a:rPr>
              <a:t>”</a:t>
            </a:r>
            <a:r>
              <a:rPr lang="zh-CN" altLang="en-US" sz="1100" dirty="0">
                <a:sym typeface="+mn-ea"/>
              </a:rPr>
              <a:t>与</a:t>
            </a:r>
            <a:r>
              <a:rPr lang="en-US" altLang="zh-CN" sz="1100" dirty="0">
                <a:sym typeface="+mn-ea"/>
              </a:rPr>
              <a:t>“Quad”</a:t>
            </a:r>
            <a:endParaRPr lang="en-US" altLang="zh-CN" sz="1100" dirty="0">
              <a:sym typeface="+mn-ea"/>
            </a:endParaRPr>
          </a:p>
          <a:p>
            <a:r>
              <a:rPr lang="en-US" altLang="en-US" sz="1100" dirty="0">
                <a:sym typeface="+mn-ea"/>
              </a:rPr>
              <a:t>Ⅳ</a:t>
            </a:r>
            <a:r>
              <a:rPr lang="en-US" altLang="zh-CN" sz="1100" dirty="0">
                <a:sym typeface="+mn-ea"/>
              </a:rPr>
              <a:t> </a:t>
            </a:r>
            <a:r>
              <a:rPr lang="zh-CN" altLang="en-US" sz="1100" dirty="0">
                <a:sym typeface="+mn-ea"/>
              </a:rPr>
              <a:t>世界最大债权国</a:t>
            </a:r>
            <a:r>
              <a:rPr lang="en-US" altLang="zh-CN" sz="1100" dirty="0">
                <a:sym typeface="+mn-ea"/>
              </a:rPr>
              <a:t>——</a:t>
            </a:r>
            <a:r>
              <a:rPr lang="zh-CN" altLang="en-US" sz="1100" dirty="0">
                <a:sym typeface="+mn-ea"/>
              </a:rPr>
              <a:t>为何日本是世界第一富裕国家</a:t>
            </a:r>
            <a:endParaRPr lang="zh-CN" altLang="en-US" sz="1100" dirty="0">
              <a:sym typeface="+mn-ea"/>
            </a:endParaRPr>
          </a:p>
          <a:p>
            <a:r>
              <a:rPr lang="zh-CN" altLang="en-US" sz="1100" dirty="0">
                <a:sym typeface="+mn-ea"/>
              </a:rPr>
              <a:t>政府债务背后的日本另一面</a:t>
            </a:r>
            <a:endParaRPr lang="zh-CN" altLang="en-US" sz="1100" dirty="0">
              <a:sym typeface="+mn-ea"/>
            </a:endParaRPr>
          </a:p>
          <a:p>
            <a:r>
              <a:rPr lang="zh-CN" altLang="en-US" sz="1100" dirty="0">
                <a:sym typeface="+mn-ea"/>
              </a:rPr>
              <a:t>为什么日元被称为</a:t>
            </a:r>
            <a:r>
              <a:rPr lang="en-US" altLang="zh-CN" sz="1100" dirty="0">
                <a:sym typeface="+mn-ea"/>
              </a:rPr>
              <a:t>“</a:t>
            </a:r>
            <a:r>
              <a:rPr lang="zh-CN" altLang="en-US" sz="1100" dirty="0">
                <a:sym typeface="+mn-ea"/>
              </a:rPr>
              <a:t>安全资产</a:t>
            </a:r>
            <a:r>
              <a:rPr lang="en-US" altLang="zh-CN" sz="1100" dirty="0">
                <a:sym typeface="+mn-ea"/>
              </a:rPr>
              <a:t>”</a:t>
            </a:r>
            <a:endParaRPr lang="en-US" altLang="zh-CN" sz="1100" dirty="0">
              <a:sym typeface="+mn-ea"/>
            </a:endParaRPr>
          </a:p>
          <a:p>
            <a:r>
              <a:rPr lang="zh-CN" altLang="en-US" sz="1100" dirty="0">
                <a:sym typeface="+mn-ea"/>
              </a:rPr>
              <a:t>借债大国美国与债权国日本的关系</a:t>
            </a:r>
            <a:endParaRPr lang="zh-CN" altLang="en-US" sz="1100" dirty="0">
              <a:sym typeface="+mn-ea"/>
            </a:endParaRPr>
          </a:p>
          <a:p>
            <a:r>
              <a:rPr lang="zh-CN" altLang="en-US" sz="1100" dirty="0">
                <a:sym typeface="+mn-ea"/>
              </a:rPr>
              <a:t>必须直面的</a:t>
            </a:r>
            <a:r>
              <a:rPr lang="en-US" altLang="zh-CN" sz="1100" dirty="0">
                <a:sym typeface="+mn-ea"/>
              </a:rPr>
              <a:t>“</a:t>
            </a:r>
            <a:r>
              <a:rPr lang="zh-CN" altLang="en-US" sz="1100" dirty="0">
                <a:sym typeface="+mn-ea"/>
              </a:rPr>
              <a:t>人口减少</a:t>
            </a:r>
            <a:r>
              <a:rPr lang="en-US" altLang="zh-CN" sz="1100" dirty="0">
                <a:sym typeface="+mn-ea"/>
              </a:rPr>
              <a:t>”</a:t>
            </a:r>
            <a:r>
              <a:rPr lang="zh-CN" altLang="en-US" sz="1100" dirty="0">
                <a:sym typeface="+mn-ea"/>
              </a:rPr>
              <a:t>课题</a:t>
            </a:r>
            <a:endParaRPr lang="zh-CN" altLang="en-US" sz="1100" dirty="0">
              <a:sym typeface="+mn-ea"/>
            </a:endParaRPr>
          </a:p>
          <a:p>
            <a:r>
              <a:rPr lang="en-US" altLang="zh-CN" sz="1100" dirty="0">
                <a:sym typeface="+mn-ea"/>
              </a:rPr>
              <a:t>“</a:t>
            </a:r>
            <a:r>
              <a:rPr lang="zh-CN" altLang="en-US" sz="1100" dirty="0">
                <a:sym typeface="+mn-ea"/>
              </a:rPr>
              <a:t>富裕</a:t>
            </a:r>
            <a:r>
              <a:rPr lang="en-US" altLang="zh-CN" sz="1100" dirty="0">
                <a:sym typeface="+mn-ea"/>
              </a:rPr>
              <a:t>”</a:t>
            </a:r>
            <a:r>
              <a:rPr lang="zh-CN" altLang="en-US" sz="1100" dirty="0">
                <a:sym typeface="+mn-ea"/>
              </a:rPr>
              <a:t>与</a:t>
            </a:r>
            <a:r>
              <a:rPr lang="en-US" altLang="zh-CN" sz="1100" dirty="0">
                <a:sym typeface="+mn-ea"/>
              </a:rPr>
              <a:t>“</a:t>
            </a:r>
            <a:r>
              <a:rPr lang="zh-CN" altLang="en-US" sz="1100" dirty="0">
                <a:sym typeface="+mn-ea"/>
              </a:rPr>
              <a:t>衰退</a:t>
            </a:r>
            <a:r>
              <a:rPr lang="en-US" altLang="zh-CN" sz="1100" dirty="0">
                <a:sym typeface="+mn-ea"/>
              </a:rPr>
              <a:t>”</a:t>
            </a:r>
            <a:r>
              <a:rPr lang="zh-CN" altLang="en-US" sz="1100" dirty="0">
                <a:sym typeface="+mn-ea"/>
              </a:rPr>
              <a:t>之间</a:t>
            </a:r>
            <a:endParaRPr lang="zh-CN" altLang="en-US" sz="1100" dirty="0">
              <a:sym typeface="+mn-ea"/>
            </a:endParaRPr>
          </a:p>
        </p:txBody>
      </p:sp>
      <p:pic>
        <p:nvPicPr>
          <p:cNvPr id="4" name="图片 3"/>
          <p:cNvPicPr>
            <a:picLocks noChangeAspect="1"/>
          </p:cNvPicPr>
          <p:nvPr/>
        </p:nvPicPr>
        <p:blipFill>
          <a:blip r:embed="rId1"/>
          <a:stretch>
            <a:fillRect/>
          </a:stretch>
        </p:blipFill>
        <p:spPr>
          <a:xfrm>
            <a:off x="376555" y="70485"/>
            <a:ext cx="850900" cy="1217930"/>
          </a:xfrm>
          <a:prstGeom prst="rect">
            <a:avLst/>
          </a:prstGeom>
        </p:spPr>
      </p:pic>
      <p:sp>
        <p:nvSpPr>
          <p:cNvPr id="2" name="矩形 1"/>
          <p:cNvSpPr/>
          <p:nvPr>
            <p:custDataLst>
              <p:tags r:id="rId2"/>
            </p:custDataLst>
          </p:nvPr>
        </p:nvSpPr>
        <p:spPr>
          <a:xfrm>
            <a:off x="4049395" y="824230"/>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chapter</a:t>
            </a:r>
            <a:endParaRPr lang="en-US" altLang="zh-CN"/>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60707" y="70450"/>
            <a:ext cx="4171041" cy="130683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あの</a:t>
            </a:r>
            <a:r>
              <a:rPr kumimoji="1" lang="zh-CN" altLang="en-US" sz="700" dirty="0">
                <a:latin typeface="Meiryo UI" panose="020B0604030504040204" pitchFamily="50" charset="-128"/>
                <a:ea typeface="Meiryo UI" panose="020B0604030504040204" pitchFamily="50" charset="-128"/>
              </a:rPr>
              <a:t>国</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なぜ</a:t>
            </a:r>
            <a:r>
              <a:rPr kumimoji="1" lang="zh-CN" altLang="en-US"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見</a:t>
            </a:r>
            <a:r>
              <a:rPr kumimoji="1" lang="ja-JP" altLang="en-US" sz="700" dirty="0">
                <a:latin typeface="Meiryo UI" panose="020B0604030504040204" pitchFamily="50" charset="-128"/>
                <a:ea typeface="Meiryo UI" panose="020B0604030504040204" pitchFamily="50" charset="-128"/>
              </a:rPr>
              <a:t>えてくる</a:t>
            </a:r>
            <a:r>
              <a:rPr kumimoji="1" lang="zh-CN" altLang="en-US" sz="700" dirty="0">
                <a:latin typeface="Meiryo UI" panose="020B0604030504040204" pitchFamily="50" charset="-128"/>
                <a:ea typeface="Meiryo UI" panose="020B0604030504040204" pitchFamily="50" charset="-128"/>
              </a:rPr>
              <a:t>世界経済地図</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978-4-7612-7830-4</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すあし</a:t>
            </a:r>
            <a:r>
              <a:rPr kumimoji="1" lang="zh-CN" altLang="en-US" sz="700" dirty="0">
                <a:latin typeface="Meiryo UI" panose="020B0604030504040204" pitchFamily="50" charset="-128"/>
                <a:ea typeface="Meiryo UI" panose="020B0604030504040204" pitchFamily="50" charset="-128"/>
              </a:rPr>
              <a:t>社長</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 </a:t>
            </a:r>
            <a:r>
              <a:rPr kumimoji="1" lang="en-US" altLang="ja-JP" sz="700" dirty="0">
                <a:latin typeface="Meiryo UI" panose="020B0604030504040204" pitchFamily="50" charset="-128"/>
                <a:ea typeface="Meiryo UI" panose="020B0604030504040204" pitchFamily="50" charset="-128"/>
              </a:rPr>
              <a:t>320</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10</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151130" y="1917700"/>
            <a:ext cx="6706870" cy="127635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sym typeface="+mn-ea"/>
              </a:rPr>
              <a:t>自</a:t>
            </a:r>
            <a:r>
              <a:rPr lang="en-US" altLang="zh-CN" sz="1100" dirty="0">
                <a:sym typeface="+mn-ea"/>
              </a:rPr>
              <a:t> 2020 </a:t>
            </a:r>
            <a:r>
              <a:rPr lang="zh-CN" altLang="en-US" sz="1100" dirty="0">
                <a:sym typeface="+mn-ea"/>
              </a:rPr>
              <a:t>年起，他开设了一个名为</a:t>
            </a:r>
            <a:r>
              <a:rPr lang="en-US" altLang="zh-CN" sz="1100" dirty="0">
                <a:sym typeface="+mn-ea"/>
              </a:rPr>
              <a:t> </a:t>
            </a:r>
            <a:r>
              <a:rPr lang="zh-CN" altLang="en-US" sz="1100" dirty="0">
                <a:sym typeface="+mn-ea"/>
              </a:rPr>
              <a:t>「大人的重新学习</a:t>
            </a:r>
            <a:r>
              <a:rPr lang="en-US" altLang="zh-CN" sz="1100" dirty="0">
                <a:sym typeface="+mn-ea"/>
              </a:rPr>
              <a:t> TV</a:t>
            </a:r>
            <a:r>
              <a:rPr lang="zh-CN" altLang="en-US" sz="1100" dirty="0">
                <a:sym typeface="+mn-ea"/>
              </a:rPr>
              <a:t>」</a:t>
            </a:r>
            <a:r>
              <a:rPr lang="en-US" altLang="zh-CN" sz="1100" dirty="0">
                <a:sym typeface="+mn-ea"/>
              </a:rPr>
              <a:t> </a:t>
            </a:r>
            <a:r>
              <a:rPr lang="zh-CN" altLang="en-US" sz="1100" dirty="0">
                <a:sym typeface="+mn-ea"/>
              </a:rPr>
              <a:t>的</a:t>
            </a:r>
            <a:r>
              <a:rPr lang="en-US" altLang="zh-CN" sz="1100" dirty="0">
                <a:sym typeface="+mn-ea"/>
              </a:rPr>
              <a:t> YouTube </a:t>
            </a:r>
            <a:r>
              <a:rPr lang="zh-CN" altLang="en-US" sz="1100" dirty="0">
                <a:sym typeface="+mn-ea"/>
              </a:rPr>
              <a:t>频道，内容涵盖世界的形成、神话、历史背景，以及最新的经济、商业与国际形势等主题。同时，他也从事其他视频频道的企划与制作，是一位知识与教养类的</a:t>
            </a:r>
            <a:r>
              <a:rPr lang="en-US" altLang="zh-CN" sz="1100" dirty="0">
                <a:sym typeface="+mn-ea"/>
              </a:rPr>
              <a:t> YouTuber</a:t>
            </a:r>
            <a:r>
              <a:rPr lang="zh-CN" altLang="en-US" sz="1100" dirty="0">
                <a:sym typeface="+mn-ea"/>
              </a:rPr>
              <a:t>。作为一名三十多岁、已婚有子的公司职员，他一边在企业任职，一边也经营着一家社交媒体营销公司。</a:t>
            </a:r>
            <a:endParaRPr lang="zh-CN" altLang="en-US" sz="1100" dirty="0">
              <a:sym typeface="+mn-ea"/>
            </a:endParaRPr>
          </a:p>
          <a:p>
            <a:endParaRPr lang="en-US" altLang="zh-CN" sz="1100" dirty="0">
              <a:sym typeface="+mn-ea"/>
            </a:endParaRPr>
          </a:p>
          <a:p>
            <a:r>
              <a:rPr lang="zh-CN" altLang="en-US" sz="1100" dirty="0">
                <a:sym typeface="+mn-ea"/>
              </a:rPr>
              <a:t>「大人的重新学习</a:t>
            </a:r>
            <a:r>
              <a:rPr lang="en-US" altLang="zh-CN" sz="1100" dirty="0">
                <a:sym typeface="+mn-ea"/>
              </a:rPr>
              <a:t> TV</a:t>
            </a:r>
            <a:r>
              <a:rPr lang="zh-CN" altLang="en-US" sz="1100" dirty="0">
                <a:sym typeface="+mn-ea"/>
              </a:rPr>
              <a:t>」订阅人数：</a:t>
            </a:r>
            <a:r>
              <a:rPr lang="en-US" altLang="zh-CN" sz="1100" dirty="0">
                <a:sym typeface="+mn-ea"/>
              </a:rPr>
              <a:t>86 </a:t>
            </a:r>
            <a:r>
              <a:rPr lang="zh-CN" altLang="en-US" sz="1100" dirty="0">
                <a:sym typeface="+mn-ea"/>
              </a:rPr>
              <a:t>万</a:t>
            </a:r>
            <a:endParaRPr lang="zh-CN" altLang="en-US" sz="1100" dirty="0">
              <a:sym typeface="+mn-ea"/>
            </a:endParaRPr>
          </a:p>
          <a:p>
            <a:r>
              <a:rPr lang="zh-CN" altLang="en-US" sz="1100" dirty="0">
                <a:sym typeface="+mn-ea"/>
              </a:rPr>
              <a:t>👉</a:t>
            </a:r>
            <a:r>
              <a:rPr lang="en-US" altLang="zh-CN" sz="1100" dirty="0">
                <a:sym typeface="+mn-ea"/>
              </a:rPr>
              <a:t> https://www.youtube.com/@suasi_shacho</a:t>
            </a:r>
            <a:endParaRPr lang="en-US" altLang="zh-CN" sz="1100" dirty="0">
              <a:sym typeface="+mn-ea"/>
            </a:endParaRPr>
          </a:p>
        </p:txBody>
      </p:sp>
      <p:pic>
        <p:nvPicPr>
          <p:cNvPr id="4" name="图片 3"/>
          <p:cNvPicPr>
            <a:picLocks noChangeAspect="1"/>
          </p:cNvPicPr>
          <p:nvPr/>
        </p:nvPicPr>
        <p:blipFill>
          <a:blip r:embed="rId1"/>
          <a:stretch>
            <a:fillRect/>
          </a:stretch>
        </p:blipFill>
        <p:spPr>
          <a:xfrm>
            <a:off x="376555" y="70485"/>
            <a:ext cx="850900" cy="1217930"/>
          </a:xfrm>
          <a:prstGeom prst="rect">
            <a:avLst/>
          </a:prstGeom>
        </p:spPr>
      </p:pic>
      <p:sp>
        <p:nvSpPr>
          <p:cNvPr id="2" name="矩形 1"/>
          <p:cNvSpPr/>
          <p:nvPr>
            <p:custDataLst>
              <p:tags r:id="rId2"/>
            </p:custDataLst>
          </p:nvPr>
        </p:nvSpPr>
        <p:spPr>
          <a:xfrm>
            <a:off x="2585720" y="1370965"/>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author</a:t>
            </a:r>
            <a:endParaRPr lang="en-US" altLang="zh-CN"/>
          </a:p>
        </p:txBody>
      </p:sp>
      <p:pic>
        <p:nvPicPr>
          <p:cNvPr id="5" name="图片 4"/>
          <p:cNvPicPr>
            <a:picLocks noChangeAspect="1"/>
          </p:cNvPicPr>
          <p:nvPr/>
        </p:nvPicPr>
        <p:blipFill>
          <a:blip r:embed="rId3"/>
          <a:stretch>
            <a:fillRect/>
          </a:stretch>
        </p:blipFill>
        <p:spPr>
          <a:xfrm>
            <a:off x="235585" y="3332480"/>
            <a:ext cx="3080385" cy="2363470"/>
          </a:xfrm>
          <a:prstGeom prst="rect">
            <a:avLst/>
          </a:prstGeom>
        </p:spPr>
      </p:pic>
      <p:pic>
        <p:nvPicPr>
          <p:cNvPr id="7" name="图片 6"/>
          <p:cNvPicPr>
            <a:picLocks noChangeAspect="1"/>
          </p:cNvPicPr>
          <p:nvPr/>
        </p:nvPicPr>
        <p:blipFill>
          <a:blip r:embed="rId4"/>
          <a:stretch>
            <a:fillRect/>
          </a:stretch>
        </p:blipFill>
        <p:spPr>
          <a:xfrm>
            <a:off x="3648075" y="3502660"/>
            <a:ext cx="2740660" cy="2120265"/>
          </a:xfrm>
          <a:prstGeom prst="rect">
            <a:avLst/>
          </a:prstGeom>
        </p:spPr>
      </p:pic>
      <p:pic>
        <p:nvPicPr>
          <p:cNvPr id="9" name="图片 8"/>
          <p:cNvPicPr>
            <a:picLocks noChangeAspect="1"/>
          </p:cNvPicPr>
          <p:nvPr/>
        </p:nvPicPr>
        <p:blipFill>
          <a:blip r:embed="rId5"/>
          <a:stretch>
            <a:fillRect/>
          </a:stretch>
        </p:blipFill>
        <p:spPr>
          <a:xfrm>
            <a:off x="235585" y="5931535"/>
            <a:ext cx="3080385" cy="2332990"/>
          </a:xfrm>
          <a:prstGeom prst="rect">
            <a:avLst/>
          </a:prstGeom>
        </p:spPr>
      </p:pic>
      <p:pic>
        <p:nvPicPr>
          <p:cNvPr id="10" name="图片 9"/>
          <p:cNvPicPr>
            <a:picLocks noChangeAspect="1"/>
          </p:cNvPicPr>
          <p:nvPr/>
        </p:nvPicPr>
        <p:blipFill>
          <a:blip r:embed="rId6"/>
          <a:stretch>
            <a:fillRect/>
          </a:stretch>
        </p:blipFill>
        <p:spPr>
          <a:xfrm>
            <a:off x="3648075" y="5931535"/>
            <a:ext cx="2941320" cy="2185670"/>
          </a:xfrm>
          <a:prstGeom prst="rect">
            <a:avLst/>
          </a:prstGeom>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270760" y="122555"/>
            <a:ext cx="3036570" cy="130683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この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国</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なぜ</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が</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見</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えてくる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日本経済地図</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978-4-7612-7857-1</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すあし</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社長</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384p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72390" y="1429385"/>
            <a:ext cx="6684010" cy="784733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900" i="0" dirty="0">
                <a:effectLst/>
              </a:rPr>
              <a:t>一看就懂的日本经济地图</a:t>
            </a:r>
            <a:r>
              <a:rPr lang="en-US" altLang="zh-CN" sz="900" i="0" dirty="0">
                <a:effectLst/>
              </a:rPr>
              <a:t>--</a:t>
            </a:r>
            <a:r>
              <a:rPr lang="zh-CN" altLang="en-US" sz="900" i="0" dirty="0">
                <a:effectLst/>
              </a:rPr>
              <a:t>从通缩到国家转向的全景解读</a:t>
            </a:r>
            <a:r>
              <a:rPr lang="en-US" altLang="zh-CN" sz="900" i="0" dirty="0">
                <a:effectLst/>
              </a:rPr>
              <a:t>.</a:t>
            </a:r>
            <a:endParaRPr lang="en-US" altLang="zh-CN" sz="900" i="0" dirty="0">
              <a:effectLst/>
            </a:endParaRPr>
          </a:p>
          <a:p>
            <a:endParaRPr lang="en-US" altLang="zh-CN" sz="900" i="0" dirty="0">
              <a:effectLst/>
            </a:endParaRPr>
          </a:p>
          <a:p>
            <a:r>
              <a:rPr lang="zh-CN" altLang="en-US" sz="900" i="0" dirty="0">
                <a:effectLst/>
              </a:rPr>
              <a:t>本书是一部立足当下、面向未来的日本经济全景解读之书。作者以</a:t>
            </a:r>
            <a:r>
              <a:rPr lang="en-US" altLang="zh-CN" sz="900" i="0" dirty="0">
                <a:effectLst/>
              </a:rPr>
              <a:t>“</a:t>
            </a:r>
            <a:r>
              <a:rPr lang="zh-CN" altLang="en-US" sz="900" i="0" dirty="0">
                <a:effectLst/>
              </a:rPr>
              <a:t>战后</a:t>
            </a:r>
            <a:r>
              <a:rPr lang="en-US" altLang="zh-CN" sz="900" i="0" dirty="0">
                <a:effectLst/>
              </a:rPr>
              <a:t>80</a:t>
            </a:r>
            <a:r>
              <a:rPr lang="zh-CN" altLang="en-US" sz="900" i="0" dirty="0">
                <a:effectLst/>
              </a:rPr>
              <a:t>年</a:t>
            </a:r>
            <a:r>
              <a:rPr lang="en-US" altLang="zh-CN" sz="900" i="0" dirty="0">
                <a:effectLst/>
              </a:rPr>
              <a:t>”</a:t>
            </a:r>
            <a:r>
              <a:rPr lang="zh-CN" altLang="en-US" sz="900" i="0" dirty="0">
                <a:effectLst/>
              </a:rPr>
              <a:t>的历史节点为起点，指出</a:t>
            </a:r>
            <a:r>
              <a:rPr lang="en-US" altLang="zh-CN" sz="900" i="0" dirty="0">
                <a:effectLst/>
              </a:rPr>
              <a:t>2025</a:t>
            </a:r>
            <a:r>
              <a:rPr lang="zh-CN" altLang="en-US" sz="900" i="0" dirty="0">
                <a:effectLst/>
              </a:rPr>
              <a:t>年的日本正站在战后最大规模的结构性转折关口。长期主导日本社会的通缩时代与</a:t>
            </a:r>
            <a:r>
              <a:rPr lang="en-US" altLang="zh-CN" sz="900" i="0" dirty="0">
                <a:effectLst/>
              </a:rPr>
              <a:t>“</a:t>
            </a:r>
            <a:r>
              <a:rPr lang="zh-CN" altLang="en-US" sz="900" i="0" dirty="0">
                <a:effectLst/>
              </a:rPr>
              <a:t>小政府、自由市场优先</a:t>
            </a:r>
            <a:r>
              <a:rPr lang="en-US" altLang="zh-CN" sz="900" i="0" dirty="0">
                <a:effectLst/>
              </a:rPr>
              <a:t>”</a:t>
            </a:r>
            <a:r>
              <a:rPr lang="zh-CN" altLang="en-US" sz="900" i="0" dirty="0">
                <a:effectLst/>
              </a:rPr>
              <a:t>的旧模式正在退出历史舞台，取而代之的是政府在经济、产业培育与安全保障领域强力介入的新体制。这种被称为</a:t>
            </a:r>
            <a:r>
              <a:rPr lang="en-US" altLang="zh-CN" sz="900" i="0" dirty="0">
                <a:effectLst/>
              </a:rPr>
              <a:t>“</a:t>
            </a:r>
            <a:r>
              <a:rPr lang="zh-CN" altLang="en-US" sz="900" i="0" dirty="0">
                <a:effectLst/>
              </a:rPr>
              <a:t>日本版国家资本主义</a:t>
            </a:r>
            <a:r>
              <a:rPr lang="en-US" altLang="zh-CN" sz="900" i="0" dirty="0">
                <a:effectLst/>
              </a:rPr>
              <a:t>”</a:t>
            </a:r>
            <a:r>
              <a:rPr lang="zh-CN" altLang="en-US" sz="900" i="0" dirty="0">
                <a:effectLst/>
              </a:rPr>
              <a:t>的新</a:t>
            </a:r>
            <a:r>
              <a:rPr lang="en-US" altLang="zh-CN" sz="900" i="0" dirty="0">
                <a:effectLst/>
              </a:rPr>
              <a:t>“</a:t>
            </a:r>
            <a:r>
              <a:rPr lang="zh-CN" altLang="en-US" sz="900" i="0" dirty="0">
                <a:effectLst/>
              </a:rPr>
              <a:t>操作系统</a:t>
            </a:r>
            <a:r>
              <a:rPr lang="en-US" altLang="zh-CN" sz="900" i="0" dirty="0">
                <a:effectLst/>
              </a:rPr>
              <a:t>”</a:t>
            </a:r>
            <a:r>
              <a:rPr lang="zh-CN" altLang="en-US" sz="900" i="0" dirty="0">
                <a:effectLst/>
              </a:rPr>
              <a:t>，意味着物价开始上涨、利率重新运转、国家财政资源向半导体、</a:t>
            </a:r>
            <a:r>
              <a:rPr lang="en-US" altLang="zh-CN" sz="900" i="0" dirty="0">
                <a:effectLst/>
              </a:rPr>
              <a:t>AI</a:t>
            </a:r>
            <a:r>
              <a:rPr lang="zh-CN" altLang="en-US" sz="900" i="0" dirty="0">
                <a:effectLst/>
              </a:rPr>
              <a:t>、防卫产业等战略领域高度集中，一个与过去完全不同的日本正在成形。</a:t>
            </a:r>
            <a:endParaRPr lang="zh-CN" altLang="en-US" sz="900" i="0" dirty="0">
              <a:effectLst/>
            </a:endParaRPr>
          </a:p>
          <a:p>
            <a:endParaRPr lang="en-US" altLang="zh-CN" sz="900" i="0" dirty="0">
              <a:effectLst/>
            </a:endParaRPr>
          </a:p>
          <a:p>
            <a:r>
              <a:rPr lang="zh-CN" altLang="en-US" sz="900" i="0" dirty="0">
                <a:effectLst/>
              </a:rPr>
              <a:t>作者强调，这一转向并非少数政治精英的独断，而是源自国民长期积累的不安与选择。曾经被称为</a:t>
            </a:r>
            <a:r>
              <a:rPr lang="en-US" altLang="zh-CN" sz="900" i="0" dirty="0">
                <a:effectLst/>
              </a:rPr>
              <a:t>“</a:t>
            </a:r>
            <a:r>
              <a:rPr lang="zh-CN" altLang="en-US" sz="900" i="0" dirty="0">
                <a:effectLst/>
              </a:rPr>
              <a:t>静悄悄的停滞</a:t>
            </a:r>
            <a:r>
              <a:rPr lang="en-US" altLang="zh-CN" sz="900" i="0" dirty="0">
                <a:effectLst/>
              </a:rPr>
              <a:t>”</a:t>
            </a:r>
            <a:r>
              <a:rPr lang="zh-CN" altLang="en-US" sz="900" i="0" dirty="0">
                <a:effectLst/>
              </a:rPr>
              <a:t>的日本社会，已经进入规则急速改写的动荡期。无论是</a:t>
            </a:r>
            <a:r>
              <a:rPr lang="en-US" altLang="zh-CN" sz="900" i="0" dirty="0">
                <a:effectLst/>
              </a:rPr>
              <a:t>“</a:t>
            </a:r>
            <a:r>
              <a:rPr lang="zh-CN" altLang="en-US" sz="900" i="0" dirty="0">
                <a:effectLst/>
              </a:rPr>
              <a:t>从储蓄到投资</a:t>
            </a:r>
            <a:r>
              <a:rPr lang="en-US" altLang="zh-CN" sz="900" i="0" dirty="0">
                <a:effectLst/>
              </a:rPr>
              <a:t>”</a:t>
            </a:r>
            <a:r>
              <a:rPr lang="zh-CN" altLang="en-US" sz="900" i="0" dirty="0">
                <a:effectLst/>
              </a:rPr>
              <a:t>的财富观变化，还是从</a:t>
            </a:r>
            <a:r>
              <a:rPr lang="en-US" altLang="zh-CN" sz="900" i="0" dirty="0">
                <a:effectLst/>
              </a:rPr>
              <a:t>“</a:t>
            </a:r>
            <a:r>
              <a:rPr lang="zh-CN" altLang="en-US" sz="900" i="0" dirty="0">
                <a:effectLst/>
              </a:rPr>
              <a:t>和平红利</a:t>
            </a:r>
            <a:r>
              <a:rPr lang="en-US" altLang="zh-CN" sz="900" i="0" dirty="0">
                <a:effectLst/>
              </a:rPr>
              <a:t>”</a:t>
            </a:r>
            <a:r>
              <a:rPr lang="zh-CN" altLang="en-US" sz="900" i="0" dirty="0">
                <a:effectLst/>
              </a:rPr>
              <a:t>转向现实安全保障，亦或是从廉价劳动力依赖走向自动化与</a:t>
            </a:r>
            <a:r>
              <a:rPr lang="en-US" altLang="zh-CN" sz="900" i="0" dirty="0">
                <a:effectLst/>
              </a:rPr>
              <a:t>AI</a:t>
            </a:r>
            <a:r>
              <a:rPr lang="zh-CN" altLang="en-US" sz="900" i="0" dirty="0">
                <a:effectLst/>
              </a:rPr>
              <a:t>驱动，旧有的经验与常识正在全面失效。在这样的时代背景下，如果仍然依赖</a:t>
            </a:r>
            <a:r>
              <a:rPr lang="en-US" altLang="zh-CN" sz="900" i="0" dirty="0">
                <a:effectLst/>
              </a:rPr>
              <a:t>“</a:t>
            </a:r>
            <a:r>
              <a:rPr lang="zh-CN" altLang="en-US" sz="900" i="0" dirty="0">
                <a:effectLst/>
              </a:rPr>
              <a:t>旧地图</a:t>
            </a:r>
            <a:r>
              <a:rPr lang="en-US" altLang="zh-CN" sz="900" i="0" dirty="0">
                <a:effectLst/>
              </a:rPr>
              <a:t>”</a:t>
            </a:r>
            <a:r>
              <a:rPr lang="zh-CN" altLang="en-US" sz="900" i="0" dirty="0">
                <a:effectLst/>
              </a:rPr>
              <a:t>，个人的资产、职业乃至人生选择都将暴露在巨大风险之中。本书正是为读者提供一张理解未来日本的</a:t>
            </a:r>
            <a:r>
              <a:rPr lang="en-US" altLang="zh-CN" sz="900" i="0" dirty="0">
                <a:effectLst/>
              </a:rPr>
              <a:t>“</a:t>
            </a:r>
            <a:r>
              <a:rPr lang="zh-CN" altLang="en-US" sz="900" i="0" dirty="0">
                <a:effectLst/>
              </a:rPr>
              <a:t>新经济地图</a:t>
            </a:r>
            <a:r>
              <a:rPr lang="en-US" altLang="zh-CN" sz="900" i="0" dirty="0">
                <a:effectLst/>
              </a:rPr>
              <a:t>”</a:t>
            </a:r>
            <a:r>
              <a:rPr lang="zh-CN" altLang="en-US" sz="900" i="0" dirty="0">
                <a:effectLst/>
              </a:rPr>
              <a:t>。</a:t>
            </a:r>
            <a:endParaRPr lang="zh-CN" altLang="en-US" sz="900" i="0" dirty="0">
              <a:effectLst/>
            </a:endParaRPr>
          </a:p>
          <a:p>
            <a:endParaRPr lang="en-US" altLang="zh-CN" sz="900" i="0" dirty="0">
              <a:effectLst/>
            </a:endParaRPr>
          </a:p>
          <a:p>
            <a:r>
              <a:rPr lang="zh-CN" altLang="en-US" sz="900" i="0" dirty="0">
                <a:effectLst/>
              </a:rPr>
              <a:t>在作者看来，日本经济并不仅仅是</a:t>
            </a:r>
            <a:r>
              <a:rPr lang="en-US" altLang="zh-CN" sz="900" i="0" dirty="0">
                <a:effectLst/>
              </a:rPr>
              <a:t>GDP</a:t>
            </a:r>
            <a:r>
              <a:rPr lang="zh-CN" altLang="en-US" sz="900" i="0" dirty="0">
                <a:effectLst/>
              </a:rPr>
              <a:t>、物价或股价的集合，而是一套由政治决断、地缘政治压力、人口结构变化与普通民众生活方式相互交织而成的</a:t>
            </a:r>
            <a:r>
              <a:rPr lang="en-US" altLang="zh-CN" sz="900" i="0" dirty="0">
                <a:effectLst/>
              </a:rPr>
              <a:t>“</a:t>
            </a:r>
            <a:r>
              <a:rPr lang="zh-CN" altLang="en-US" sz="900" i="0" dirty="0">
                <a:effectLst/>
              </a:rPr>
              <a:t>国家生存战略</a:t>
            </a:r>
            <a:r>
              <a:rPr lang="en-US" altLang="zh-CN" sz="900" i="0" dirty="0">
                <a:effectLst/>
              </a:rPr>
              <a:t>”</a:t>
            </a:r>
            <a:r>
              <a:rPr lang="zh-CN" altLang="en-US" sz="900" i="0" dirty="0">
                <a:effectLst/>
              </a:rPr>
              <a:t>。理解日本经济，本质上就是理解</a:t>
            </a:r>
            <a:r>
              <a:rPr lang="en-US" altLang="zh-CN" sz="900" i="0" dirty="0">
                <a:effectLst/>
              </a:rPr>
              <a:t>“</a:t>
            </a:r>
            <a:r>
              <a:rPr lang="zh-CN" altLang="en-US" sz="900" i="0" dirty="0">
                <a:effectLst/>
              </a:rPr>
              <a:t>生活规则将如何改变</a:t>
            </a:r>
            <a:r>
              <a:rPr lang="en-US" altLang="zh-CN" sz="900" i="0" dirty="0">
                <a:effectLst/>
              </a:rPr>
              <a:t>”</a:t>
            </a:r>
            <a:r>
              <a:rPr lang="zh-CN" altLang="en-US" sz="900" i="0" dirty="0">
                <a:effectLst/>
              </a:rPr>
              <a:t>。然而，这件事之所以困难，在于日本人自身容易陷入三重认知陷阱：身为当事者的近视视角、长期形成的悲观偏见，以及社交媒体不断放大的情绪化噪音。</a:t>
            </a:r>
            <a:r>
              <a:rPr lang="en-US" altLang="zh-CN" sz="900" i="0" dirty="0">
                <a:effectLst/>
              </a:rPr>
              <a:t>“</a:t>
            </a:r>
            <a:r>
              <a:rPr lang="zh-CN" altLang="en-US" sz="900" i="0" dirty="0">
                <a:effectLst/>
              </a:rPr>
              <a:t>日本已经不行了</a:t>
            </a:r>
            <a:r>
              <a:rPr lang="en-US" altLang="zh-CN" sz="900" i="0" dirty="0">
                <a:effectLst/>
              </a:rPr>
              <a:t>”“</a:t>
            </a:r>
            <a:r>
              <a:rPr lang="zh-CN" altLang="en-US" sz="900" i="0" dirty="0">
                <a:effectLst/>
              </a:rPr>
              <a:t>反正工资不会涨</a:t>
            </a:r>
            <a:r>
              <a:rPr lang="en-US" altLang="zh-CN" sz="900" i="0" dirty="0">
                <a:effectLst/>
              </a:rPr>
              <a:t>”</a:t>
            </a:r>
            <a:r>
              <a:rPr lang="zh-CN" altLang="en-US" sz="900" i="0" dirty="0">
                <a:effectLst/>
              </a:rPr>
              <a:t>等论调，看似现实，却往往遮蔽了问题产生的结构性原因，使社会陷入思考停滞。</a:t>
            </a:r>
            <a:endParaRPr lang="zh-CN" altLang="en-US" sz="900" i="0" dirty="0">
              <a:effectLst/>
            </a:endParaRPr>
          </a:p>
          <a:p>
            <a:endParaRPr lang="en-US" altLang="zh-CN" sz="900" i="0" dirty="0">
              <a:effectLst/>
            </a:endParaRPr>
          </a:p>
          <a:p>
            <a:r>
              <a:rPr lang="zh-CN" altLang="en-US" sz="900" i="0" dirty="0">
                <a:effectLst/>
              </a:rPr>
              <a:t>因此，作者首先从最贴近生活的经济现象入手，剖析当下日本所呈现出的矛盾景象：股市与不动产价格持续走高，日本企业和资产在国际资本眼中显得</a:t>
            </a:r>
            <a:r>
              <a:rPr lang="en-US" altLang="zh-CN" sz="900" i="0" dirty="0">
                <a:effectLst/>
              </a:rPr>
              <a:t>“</a:t>
            </a:r>
            <a:r>
              <a:rPr lang="zh-CN" altLang="en-US" sz="900" i="0" dirty="0">
                <a:effectLst/>
              </a:rPr>
              <a:t>便宜</a:t>
            </a:r>
            <a:r>
              <a:rPr lang="en-US" altLang="zh-CN" sz="900" i="0" dirty="0">
                <a:effectLst/>
              </a:rPr>
              <a:t>”</a:t>
            </a:r>
            <a:r>
              <a:rPr lang="zh-CN" altLang="en-US" sz="900" i="0" dirty="0">
                <a:effectLst/>
              </a:rPr>
              <a:t>，但普通劳动者却切身感受到工资停滞、生活成本上升的压力；货币政策迟迟难以转向，一旦利率波动便可能引发连锁混乱。这种</a:t>
            </a:r>
            <a:r>
              <a:rPr lang="en-US" altLang="zh-CN" sz="900" i="0" dirty="0">
                <a:effectLst/>
              </a:rPr>
              <a:t>“</a:t>
            </a:r>
            <a:r>
              <a:rPr lang="zh-CN" altLang="en-US" sz="900" i="0" dirty="0">
                <a:effectLst/>
              </a:rPr>
              <a:t>表面景气、体感不景气</a:t>
            </a:r>
            <a:r>
              <a:rPr lang="en-US" altLang="zh-CN" sz="900" i="0" dirty="0">
                <a:effectLst/>
              </a:rPr>
              <a:t>”</a:t>
            </a:r>
            <a:r>
              <a:rPr lang="zh-CN" altLang="en-US" sz="900" i="0" dirty="0">
                <a:effectLst/>
              </a:rPr>
              <a:t>的状态，并非偶然，而是长期通缩政策、金融结构、企业内部治理方式共同作用的结果。</a:t>
            </a:r>
            <a:endParaRPr lang="zh-CN" altLang="en-US" sz="900" i="0" dirty="0">
              <a:effectLst/>
            </a:endParaRPr>
          </a:p>
          <a:p>
            <a:endParaRPr lang="en-US" altLang="zh-CN" sz="900" i="0" dirty="0">
              <a:effectLst/>
            </a:endParaRPr>
          </a:p>
          <a:p>
            <a:r>
              <a:rPr lang="zh-CN" altLang="en-US" sz="900" i="0" dirty="0">
                <a:effectLst/>
              </a:rPr>
              <a:t>在经济问题之外，本书进一步指出，所有繁荣都必须建立在安全环境之上。随着台海局势紧张，日本的安全观发生根本变化，</a:t>
            </a:r>
            <a:r>
              <a:rPr lang="en-US" altLang="zh-CN" sz="900" i="0" dirty="0">
                <a:effectLst/>
              </a:rPr>
              <a:t>“</a:t>
            </a:r>
            <a:r>
              <a:rPr lang="zh-CN" altLang="en-US" sz="900" i="0" dirty="0">
                <a:effectLst/>
              </a:rPr>
              <a:t>台湾有事即日本有事</a:t>
            </a:r>
            <a:r>
              <a:rPr lang="en-US" altLang="zh-CN" sz="900" i="0" dirty="0">
                <a:effectLst/>
              </a:rPr>
              <a:t>”</a:t>
            </a:r>
            <a:r>
              <a:rPr lang="zh-CN" altLang="en-US" sz="900" i="0" dirty="0">
                <a:effectLst/>
              </a:rPr>
              <a:t>不再只是外交表述，而是现实前提。在这一背景下，防卫预算的大幅增加、防卫领域的数字化改革，以及日本长期以来在自主防卫上的结构性制约，都被放置在国际秩序重组的大背景中加以分析，帮助读者理解日本为何正在悄然修正其战后路线。</a:t>
            </a:r>
            <a:endParaRPr lang="zh-CN" altLang="en-US" sz="900" i="0" dirty="0">
              <a:effectLst/>
            </a:endParaRPr>
          </a:p>
          <a:p>
            <a:endParaRPr lang="en-US" altLang="zh-CN" sz="900" i="0" dirty="0">
              <a:effectLst/>
            </a:endParaRPr>
          </a:p>
          <a:p>
            <a:r>
              <a:rPr lang="zh-CN" altLang="en-US" sz="900" i="0" dirty="0">
                <a:effectLst/>
              </a:rPr>
              <a:t>产业与贸易层面的讨论，则展现出日本经济更为复杂的一面。全球供应链重组、世界关注点转向</a:t>
            </a:r>
            <a:r>
              <a:rPr lang="en-US" altLang="zh-CN" sz="900" i="0" dirty="0">
                <a:effectLst/>
              </a:rPr>
              <a:t>“</a:t>
            </a:r>
            <a:r>
              <a:rPr lang="zh-CN" altLang="en-US" sz="900" i="0" dirty="0">
                <a:effectLst/>
              </a:rPr>
              <a:t>全球南方</a:t>
            </a:r>
            <a:r>
              <a:rPr lang="en-US" altLang="zh-CN" sz="900" i="0" dirty="0">
                <a:effectLst/>
              </a:rPr>
              <a:t>”</a:t>
            </a:r>
            <a:r>
              <a:rPr lang="zh-CN" altLang="en-US" sz="900" i="0" dirty="0">
                <a:effectLst/>
              </a:rPr>
              <a:t>，为日本制造业带来新的窗口期；与此同时，日本在传统制造优势流失、粮食自给率偏低等问题上依旧面临严峻挑战。但作者同样指出，日本真正的潜力往往被低估</a:t>
            </a:r>
            <a:r>
              <a:rPr lang="en-US" altLang="zh-CN" sz="900" i="0" dirty="0">
                <a:effectLst/>
              </a:rPr>
              <a:t>——</a:t>
            </a:r>
            <a:r>
              <a:rPr lang="zh-CN" altLang="en-US" sz="900" i="0" dirty="0">
                <a:effectLst/>
              </a:rPr>
              <a:t>从高端制造的隐形竞争力，到动漫、游戏等文化产业，再到入境旅游所蕴含的长期价值，这些领域或将成为未来日本经济的重要支点。</a:t>
            </a:r>
            <a:endParaRPr lang="zh-CN" altLang="en-US" sz="900" i="0" dirty="0">
              <a:effectLst/>
            </a:endParaRPr>
          </a:p>
          <a:p>
            <a:endParaRPr lang="en-US" altLang="zh-CN" sz="900" i="0" dirty="0">
              <a:effectLst/>
            </a:endParaRPr>
          </a:p>
          <a:p>
            <a:r>
              <a:rPr lang="zh-CN" altLang="en-US" sz="900" i="0" dirty="0">
                <a:effectLst/>
              </a:rPr>
              <a:t>最终，所有问题都指向人口与社会结构这一根本层面。少子化对策屡屡失效，高度成长期留下的制度遗产逐渐转化为财政与社会风险，对</a:t>
            </a:r>
            <a:r>
              <a:rPr lang="en-US" altLang="zh-CN" sz="900" i="0" dirty="0">
                <a:effectLst/>
              </a:rPr>
              <a:t>“</a:t>
            </a:r>
            <a:r>
              <a:rPr lang="zh-CN" altLang="en-US" sz="900" i="0" dirty="0">
                <a:effectLst/>
              </a:rPr>
              <a:t>人</a:t>
            </a:r>
            <a:r>
              <a:rPr lang="en-US" altLang="zh-CN" sz="900" i="0" dirty="0">
                <a:effectLst/>
              </a:rPr>
              <a:t>”</a:t>
            </a:r>
            <a:r>
              <a:rPr lang="zh-CN" altLang="en-US" sz="900" i="0" dirty="0">
                <a:effectLst/>
              </a:rPr>
              <a:t>的投资长期不足，使得经济规模与国民幸福感之间出现明显落差。作者直言，日本若无法真正实现</a:t>
            </a:r>
            <a:r>
              <a:rPr lang="en-US" altLang="zh-CN" sz="900" i="0" dirty="0">
                <a:effectLst/>
              </a:rPr>
              <a:t>“</a:t>
            </a:r>
            <a:r>
              <a:rPr lang="zh-CN" altLang="en-US" sz="900" i="0" dirty="0">
                <a:effectLst/>
              </a:rPr>
              <a:t>拆旧建新</a:t>
            </a:r>
            <a:r>
              <a:rPr lang="en-US" altLang="zh-CN" sz="900" i="0" dirty="0">
                <a:effectLst/>
              </a:rPr>
              <a:t>”</a:t>
            </a:r>
            <a:r>
              <a:rPr lang="zh-CN" altLang="en-US" sz="900" i="0" dirty="0">
                <a:effectLst/>
              </a:rPr>
              <a:t>的社会重构，再精巧的经济战略也难以持续。</a:t>
            </a:r>
            <a:endParaRPr lang="zh-CN" altLang="en-US" sz="900" i="0" dirty="0">
              <a:effectLst/>
            </a:endParaRPr>
          </a:p>
          <a:p>
            <a:endParaRPr lang="en-US" altLang="zh-CN" sz="900" i="0" dirty="0">
              <a:effectLst/>
            </a:endParaRPr>
          </a:p>
          <a:p>
            <a:r>
              <a:rPr lang="zh-CN" altLang="en-US" sz="900" i="0" dirty="0">
                <a:effectLst/>
              </a:rPr>
              <a:t>本书并不提供情绪化的悲观或廉价的乐观，而是坚持以数据与逻辑为基础，帮助读者看清风险所在，也发现被忽视的希望。</a:t>
            </a:r>
            <a:endParaRPr lang="zh-CN" altLang="en-US" sz="900" i="0" dirty="0">
              <a:effectLst/>
            </a:endParaRPr>
          </a:p>
          <a:p>
            <a:endParaRPr lang="en-US" altLang="zh-CN" sz="900" i="0" dirty="0">
              <a:effectLst/>
            </a:endParaRPr>
          </a:p>
          <a:p>
            <a:r>
              <a:rPr lang="zh-CN" altLang="en-US" sz="900" i="0" dirty="0">
                <a:effectLst/>
              </a:rPr>
              <a:t>作者相信，</a:t>
            </a:r>
            <a:r>
              <a:rPr lang="en-US" altLang="zh-CN" sz="900" i="0" dirty="0">
                <a:effectLst/>
              </a:rPr>
              <a:t>“</a:t>
            </a:r>
            <a:r>
              <a:rPr lang="zh-CN" altLang="en-US" sz="900" i="0" dirty="0">
                <a:effectLst/>
              </a:rPr>
              <a:t>知</a:t>
            </a:r>
            <a:r>
              <a:rPr lang="en-US" altLang="zh-CN" sz="900" i="0" dirty="0">
                <a:effectLst/>
              </a:rPr>
              <a:t>”</a:t>
            </a:r>
            <a:r>
              <a:rPr lang="zh-CN" altLang="en-US" sz="900" i="0" dirty="0">
                <a:effectLst/>
              </a:rPr>
              <a:t>的更新本身就是一种力量。唯有持续学习、理解变化背后的结构与意图，个人才能在剧烈变动的时代中保持主体性，做出不被情绪裹挟的选择。直面现实，正是通向真正自由与希望的起点。这正是本书希望陪伴读者完成的</a:t>
            </a:r>
            <a:r>
              <a:rPr lang="en-US" altLang="zh-CN" sz="900" i="0" dirty="0">
                <a:effectLst/>
              </a:rPr>
              <a:t>——</a:t>
            </a:r>
            <a:r>
              <a:rPr lang="zh-CN" altLang="en-US" sz="900" i="0" dirty="0">
                <a:effectLst/>
              </a:rPr>
              <a:t>解开这个国家</a:t>
            </a:r>
            <a:r>
              <a:rPr lang="en-US" altLang="zh-CN" sz="900" i="0" dirty="0">
                <a:effectLst/>
              </a:rPr>
              <a:t>“</a:t>
            </a:r>
            <a:r>
              <a:rPr lang="zh-CN" altLang="en-US" sz="900" i="0" dirty="0">
                <a:effectLst/>
              </a:rPr>
              <a:t>为什么</a:t>
            </a:r>
            <a:r>
              <a:rPr lang="en-US" altLang="zh-CN" sz="900" i="0" dirty="0">
                <a:effectLst/>
              </a:rPr>
              <a:t>”</a:t>
            </a:r>
            <a:r>
              <a:rPr lang="zh-CN" altLang="en-US" sz="900" i="0" dirty="0">
                <a:effectLst/>
              </a:rPr>
              <a:t>的理性之旅。</a:t>
            </a:r>
            <a:endParaRPr lang="zh-CN" altLang="en-US" sz="900" i="0" dirty="0">
              <a:effectLst/>
            </a:endParaRPr>
          </a:p>
          <a:p>
            <a:endParaRPr lang="en-US" altLang="zh-CN" sz="900" i="0" dirty="0">
              <a:effectLst/>
            </a:endParaRPr>
          </a:p>
          <a:p>
            <a:r>
              <a:rPr lang="zh-CN" altLang="en-US" sz="900" i="0" dirty="0">
                <a:effectLst/>
              </a:rPr>
              <a:t>从更广阔的视角来看，本书并不只是一本写给日本国内读者的</a:t>
            </a:r>
            <a:r>
              <a:rPr lang="en-US" altLang="zh-CN" sz="900" i="0" dirty="0">
                <a:effectLst/>
              </a:rPr>
              <a:t>“</a:t>
            </a:r>
            <a:r>
              <a:rPr lang="zh-CN" altLang="en-US" sz="900" i="0" dirty="0">
                <a:effectLst/>
              </a:rPr>
              <a:t>内向型</a:t>
            </a:r>
            <a:r>
              <a:rPr lang="en-US" altLang="zh-CN" sz="900" i="0" dirty="0">
                <a:effectLst/>
              </a:rPr>
              <a:t>”</a:t>
            </a:r>
            <a:r>
              <a:rPr lang="zh-CN" altLang="en-US" sz="900" i="0" dirty="0">
                <a:effectLst/>
              </a:rPr>
              <a:t>经济书。对于海外读者而言，日本正处在全球秩序重组中的关键位置，其政策转向、产业选择与安全战略，往往具有</a:t>
            </a:r>
            <a:r>
              <a:rPr lang="en-US" altLang="zh-CN" sz="900" i="0" dirty="0">
                <a:effectLst/>
              </a:rPr>
              <a:t>“</a:t>
            </a:r>
            <a:r>
              <a:rPr lang="zh-CN" altLang="en-US" sz="900" i="0" dirty="0">
                <a:effectLst/>
              </a:rPr>
              <a:t>风向标</a:t>
            </a:r>
            <a:r>
              <a:rPr lang="en-US" altLang="zh-CN" sz="900" i="0" dirty="0">
                <a:effectLst/>
              </a:rPr>
              <a:t>”</a:t>
            </a:r>
            <a:r>
              <a:rPr lang="zh-CN" altLang="en-US" sz="900" i="0" dirty="0">
                <a:effectLst/>
              </a:rPr>
              <a:t>意义。本书以日本为案例，清晰呈现一个成熟发达经济体在低增长、人口老龄化与地缘政治压力下，如何重新设计国家发展路径，对理解当今世界多国面临的共同课题具有高度参考价值。</a:t>
            </a:r>
            <a:endParaRPr lang="zh-CN" altLang="en-US" sz="900" i="0" dirty="0">
              <a:effectLst/>
            </a:endParaRPr>
          </a:p>
          <a:p>
            <a:endParaRPr lang="en-US" altLang="zh-CN" sz="900" i="0" dirty="0">
              <a:effectLst/>
            </a:endParaRPr>
          </a:p>
          <a:p>
            <a:r>
              <a:rPr lang="zh-CN" altLang="en-US" sz="900" i="0" dirty="0">
                <a:effectLst/>
              </a:rPr>
              <a:t>对于关注东亚局势的国际研究者、企业决策者与投资者来说，本书有助于打破</a:t>
            </a:r>
            <a:r>
              <a:rPr lang="en-US" altLang="zh-CN" sz="900" i="0" dirty="0">
                <a:effectLst/>
              </a:rPr>
              <a:t>“</a:t>
            </a:r>
            <a:r>
              <a:rPr lang="zh-CN" altLang="en-US" sz="900" i="0" dirty="0">
                <a:effectLst/>
              </a:rPr>
              <a:t>日本已经边缘化</a:t>
            </a:r>
            <a:r>
              <a:rPr lang="en-US" altLang="zh-CN" sz="900" i="0" dirty="0">
                <a:effectLst/>
              </a:rPr>
              <a:t>”</a:t>
            </a:r>
            <a:r>
              <a:rPr lang="zh-CN" altLang="en-US" sz="900" i="0" dirty="0">
                <a:effectLst/>
              </a:rPr>
              <a:t>的刻板印象，理解日本在半导体、供应链重构、防卫产业与文化输出等领域所扮演的真实角色；对于在日本生活、工作或与日本有商业往来的外国读者而言，本书能够帮助他们理解政策变化背后的国家逻辑，从而更准确地判断风险与机遇；而对于关心全球资本主义走向、国家与市场关系变化的读者来说，日本正在经历的</a:t>
            </a:r>
            <a:r>
              <a:rPr lang="en-US" altLang="zh-CN" sz="900" i="0" dirty="0">
                <a:effectLst/>
              </a:rPr>
              <a:t>“</a:t>
            </a:r>
            <a:r>
              <a:rPr lang="zh-CN" altLang="en-US" sz="900" i="0" dirty="0">
                <a:effectLst/>
              </a:rPr>
              <a:t>国家资本主义转型</a:t>
            </a:r>
            <a:r>
              <a:rPr lang="en-US" altLang="zh-CN" sz="900" i="0" dirty="0">
                <a:effectLst/>
              </a:rPr>
              <a:t>”</a:t>
            </a:r>
            <a:r>
              <a:rPr lang="zh-CN" altLang="en-US" sz="900" i="0" dirty="0">
                <a:effectLst/>
              </a:rPr>
              <a:t>，本身就是一个极具启发性的现实样本。</a:t>
            </a:r>
            <a:endParaRPr lang="zh-CN" altLang="en-US" sz="900" i="0" dirty="0">
              <a:effectLst/>
            </a:endParaRPr>
          </a:p>
          <a:p>
            <a:endParaRPr lang="en-US" altLang="zh-CN" sz="900" i="0" dirty="0">
              <a:effectLst/>
            </a:endParaRPr>
          </a:p>
          <a:p>
            <a:r>
              <a:rPr lang="zh-CN" altLang="en-US" sz="900" i="0" dirty="0">
                <a:effectLst/>
              </a:rPr>
              <a:t>换言之，这本书不仅解答了</a:t>
            </a:r>
            <a:r>
              <a:rPr lang="en-US" altLang="zh-CN" sz="900" i="0" dirty="0">
                <a:effectLst/>
              </a:rPr>
              <a:t>“</a:t>
            </a:r>
            <a:r>
              <a:rPr lang="zh-CN" altLang="en-US" sz="900" i="0" dirty="0">
                <a:effectLst/>
              </a:rPr>
              <a:t>日本为什么会变成这样</a:t>
            </a:r>
            <a:r>
              <a:rPr lang="en-US" altLang="zh-CN" sz="900" i="0" dirty="0">
                <a:effectLst/>
              </a:rPr>
              <a:t>”</a:t>
            </a:r>
            <a:r>
              <a:rPr lang="zh-CN" altLang="en-US" sz="900" i="0" dirty="0">
                <a:effectLst/>
              </a:rPr>
              <a:t>，也为海外读者提供了一把理解日本、理解东亚、乃至理解未来世界经济走向的钥匙。在不确定性不断加剧的时代，日本的选择并非孤例，而是一面正在展开的镜子。读懂日本，或许正是读懂下一个时代的重要起点。</a:t>
            </a:r>
            <a:endParaRPr lang="zh-CN" altLang="en-US" sz="900" i="0" dirty="0">
              <a:effectLst/>
            </a:endParaRPr>
          </a:p>
        </p:txBody>
      </p:sp>
      <p:pic>
        <p:nvPicPr>
          <p:cNvPr id="2" name="图片 1"/>
          <p:cNvPicPr>
            <a:picLocks noChangeAspect="1"/>
          </p:cNvPicPr>
          <p:nvPr/>
        </p:nvPicPr>
        <p:blipFill>
          <a:blip r:embed="rId1"/>
          <a:stretch>
            <a:fillRect/>
          </a:stretch>
        </p:blipFill>
        <p:spPr>
          <a:xfrm>
            <a:off x="502920" y="122555"/>
            <a:ext cx="872490" cy="1219835"/>
          </a:xfrm>
          <a:prstGeom prst="rect">
            <a:avLst/>
          </a:prstGeom>
        </p:spPr>
      </p:pic>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72390" y="253365"/>
            <a:ext cx="6684010" cy="90938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900" i="0" dirty="0">
                <a:effectLst/>
              </a:rPr>
              <a:t>廉价的日本</a:t>
            </a:r>
            <a:endParaRPr lang="zh-CN" altLang="en-US" sz="900" i="0" dirty="0">
              <a:effectLst/>
            </a:endParaRPr>
          </a:p>
          <a:p>
            <a:r>
              <a:rPr lang="en-US" altLang="zh-CN" sz="900" i="0" dirty="0">
                <a:effectLst/>
              </a:rPr>
              <a:t>——</a:t>
            </a:r>
            <a:r>
              <a:rPr lang="zh-CN" altLang="en-US" sz="900" i="0" dirty="0">
                <a:effectLst/>
              </a:rPr>
              <a:t>为什么日本会被海外</a:t>
            </a:r>
            <a:r>
              <a:rPr lang="en-US" altLang="zh-CN" sz="900" i="0" dirty="0">
                <a:effectLst/>
              </a:rPr>
              <a:t>“</a:t>
            </a:r>
            <a:r>
              <a:rPr lang="zh-CN" altLang="en-US" sz="900" i="0" dirty="0">
                <a:effectLst/>
              </a:rPr>
              <a:t>低价买入</a:t>
            </a:r>
            <a:r>
              <a:rPr lang="en-US" altLang="zh-CN" sz="900" i="0" dirty="0">
                <a:effectLst/>
              </a:rPr>
              <a:t>”——</a:t>
            </a:r>
            <a:endParaRPr lang="en-US" altLang="zh-CN" sz="900" i="0" dirty="0">
              <a:effectLst/>
            </a:endParaRPr>
          </a:p>
          <a:p>
            <a:endParaRPr lang="en-US" altLang="zh-CN" sz="900" i="0" dirty="0">
              <a:effectLst/>
            </a:endParaRPr>
          </a:p>
          <a:p>
            <a:r>
              <a:rPr lang="en-US" altLang="zh-CN" sz="900" i="0" dirty="0">
                <a:effectLst/>
              </a:rPr>
              <a:t>“</a:t>
            </a:r>
            <a:r>
              <a:rPr lang="zh-CN" altLang="en-US" sz="900" i="0" dirty="0">
                <a:effectLst/>
              </a:rPr>
              <a:t>来到日本的外国游客纷纷惊呼：</a:t>
            </a:r>
            <a:r>
              <a:rPr lang="en-US" altLang="zh-CN" sz="900" i="0" dirty="0">
                <a:effectLst/>
              </a:rPr>
              <a:t>‘</a:t>
            </a:r>
            <a:r>
              <a:rPr lang="zh-CN" altLang="en-US" sz="900" i="0" dirty="0">
                <a:effectLst/>
              </a:rPr>
              <a:t>好便宜！</a:t>
            </a:r>
            <a:r>
              <a:rPr lang="en-US" altLang="zh-CN" sz="900" i="0" dirty="0">
                <a:effectLst/>
              </a:rPr>
              <a:t>’</a:t>
            </a:r>
            <a:r>
              <a:rPr lang="zh-CN" altLang="en-US" sz="900" i="0" dirty="0">
                <a:effectLst/>
              </a:rPr>
              <a:t>的场景。</a:t>
            </a:r>
            <a:r>
              <a:rPr lang="en-US" altLang="zh-CN" sz="900" i="0" dirty="0">
                <a:effectLst/>
              </a:rPr>
              <a:t>”</a:t>
            </a:r>
            <a:endParaRPr lang="en-US" altLang="zh-CN" sz="900" i="0" dirty="0">
              <a:effectLst/>
            </a:endParaRPr>
          </a:p>
          <a:p>
            <a:r>
              <a:rPr lang="en-US" altLang="zh-CN" sz="900" i="0" dirty="0">
                <a:effectLst/>
              </a:rPr>
              <a:t>“</a:t>
            </a:r>
            <a:r>
              <a:rPr lang="zh-CN" altLang="en-US" sz="900" i="0" dirty="0">
                <a:effectLst/>
              </a:rPr>
              <a:t>世界著名投资家沃伦</a:t>
            </a:r>
            <a:r>
              <a:rPr lang="en-US" altLang="zh-CN" sz="900" i="0" dirty="0">
                <a:effectLst/>
              </a:rPr>
              <a:t>·</a:t>
            </a:r>
            <a:r>
              <a:rPr lang="zh-CN" altLang="en-US" sz="900" i="0" dirty="0">
                <a:effectLst/>
              </a:rPr>
              <a:t>巴菲特接连买入日本综合商社股票。</a:t>
            </a:r>
            <a:r>
              <a:rPr lang="en-US" altLang="zh-CN" sz="900" i="0" dirty="0">
                <a:effectLst/>
              </a:rPr>
              <a:t>”</a:t>
            </a:r>
            <a:endParaRPr lang="en-US" altLang="zh-CN" sz="900" i="0" dirty="0">
              <a:effectLst/>
            </a:endParaRPr>
          </a:p>
          <a:p>
            <a:r>
              <a:rPr lang="en-US" altLang="zh-CN" sz="900" i="0" dirty="0">
                <a:effectLst/>
              </a:rPr>
              <a:t>“</a:t>
            </a:r>
            <a:r>
              <a:rPr lang="zh-CN" altLang="en-US" sz="900" i="0" dirty="0">
                <a:effectLst/>
              </a:rPr>
              <a:t>海外富裕阶层对北海道二世谷的度假村投入巨额资金。</a:t>
            </a:r>
            <a:r>
              <a:rPr lang="en-US" altLang="zh-CN" sz="900" i="0" dirty="0">
                <a:effectLst/>
              </a:rPr>
              <a:t>”</a:t>
            </a:r>
            <a:endParaRPr lang="en-US" altLang="zh-CN" sz="900" i="0" dirty="0">
              <a:effectLst/>
            </a:endParaRPr>
          </a:p>
          <a:p>
            <a:endParaRPr lang="en-US" altLang="zh-CN" sz="900" i="0" dirty="0">
              <a:effectLst/>
            </a:endParaRPr>
          </a:p>
          <a:p>
            <a:r>
              <a:rPr lang="zh-CN" altLang="en-US" sz="900" i="0" dirty="0">
                <a:effectLst/>
              </a:rPr>
              <a:t>为什么会出现这样的现象呢？</a:t>
            </a:r>
            <a:endParaRPr lang="zh-CN" altLang="en-US" sz="900" i="0" dirty="0">
              <a:effectLst/>
            </a:endParaRPr>
          </a:p>
          <a:p>
            <a:endParaRPr lang="en-US" altLang="zh-CN" sz="900" i="0" dirty="0">
              <a:effectLst/>
            </a:endParaRPr>
          </a:p>
          <a:p>
            <a:r>
              <a:rPr lang="zh-CN" altLang="en-US" sz="900" i="0" dirty="0">
                <a:effectLst/>
              </a:rPr>
              <a:t>这是因为，日本经济中长期积累了一套</a:t>
            </a:r>
            <a:r>
              <a:rPr lang="en-US" altLang="zh-CN" sz="900" i="0" dirty="0">
                <a:effectLst/>
              </a:rPr>
              <a:t>“</a:t>
            </a:r>
            <a:r>
              <a:rPr lang="zh-CN" altLang="en-US" sz="900" i="0" dirty="0">
                <a:effectLst/>
              </a:rPr>
              <a:t>变便宜</a:t>
            </a:r>
            <a:r>
              <a:rPr lang="en-US" altLang="zh-CN" sz="900" i="0" dirty="0">
                <a:effectLst/>
              </a:rPr>
              <a:t>”</a:t>
            </a:r>
            <a:r>
              <a:rPr lang="zh-CN" altLang="en-US" sz="900" i="0" dirty="0">
                <a:effectLst/>
              </a:rPr>
              <a:t>的机制，从海外的视角来看，日本已经成为一个</a:t>
            </a:r>
            <a:r>
              <a:rPr lang="en-US" altLang="zh-CN" sz="900" i="0" dirty="0">
                <a:effectLst/>
              </a:rPr>
              <a:t>“</a:t>
            </a:r>
            <a:r>
              <a:rPr lang="zh-CN" altLang="en-US" sz="900" i="0" dirty="0">
                <a:effectLst/>
              </a:rPr>
              <a:t>物超所值的国家</a:t>
            </a:r>
            <a:r>
              <a:rPr lang="en-US" altLang="zh-CN" sz="900" i="0" dirty="0">
                <a:effectLst/>
              </a:rPr>
              <a:t>”</a:t>
            </a:r>
            <a:r>
              <a:rPr lang="zh-CN" altLang="en-US" sz="900" i="0" dirty="0">
                <a:effectLst/>
              </a:rPr>
              <a:t>。这种被称为</a:t>
            </a:r>
            <a:r>
              <a:rPr lang="en-US" altLang="zh-CN" sz="900" i="0" dirty="0">
                <a:effectLst/>
              </a:rPr>
              <a:t>“</a:t>
            </a:r>
            <a:r>
              <a:rPr lang="zh-CN" altLang="en-US" sz="900" i="0" dirty="0">
                <a:effectLst/>
              </a:rPr>
              <a:t>廉价日本</a:t>
            </a:r>
            <a:r>
              <a:rPr lang="en-US" altLang="zh-CN" sz="900" i="0" dirty="0">
                <a:effectLst/>
              </a:rPr>
              <a:t>”</a:t>
            </a:r>
            <a:r>
              <a:rPr lang="zh-CN" altLang="en-US" sz="900" i="0" dirty="0">
                <a:effectLst/>
              </a:rPr>
              <a:t>的现象，正在为日本经济带来两种截然不同的结果。</a:t>
            </a:r>
            <a:endParaRPr lang="zh-CN" altLang="en-US" sz="900" i="0" dirty="0">
              <a:effectLst/>
            </a:endParaRPr>
          </a:p>
          <a:p>
            <a:endParaRPr lang="en-US" altLang="zh-CN" sz="900" i="0" dirty="0">
              <a:effectLst/>
            </a:endParaRPr>
          </a:p>
          <a:p>
            <a:r>
              <a:rPr lang="zh-CN" altLang="en-US" sz="900" i="0" dirty="0">
                <a:effectLst/>
              </a:rPr>
              <a:t>一方面，它推动了入境旅游需求的扩大，也提升了出口企业的业绩；但另一方面，它也暴露出一个严峻的问题</a:t>
            </a:r>
            <a:r>
              <a:rPr lang="en-US" altLang="zh-CN" sz="900" i="0" dirty="0">
                <a:effectLst/>
              </a:rPr>
              <a:t>——</a:t>
            </a:r>
            <a:r>
              <a:rPr lang="zh-CN" altLang="en-US" sz="900" i="0" dirty="0">
                <a:effectLst/>
              </a:rPr>
              <a:t>日本与海外之间的物价和工资差距不断扩大，国内的购买力正在下降。那么，日本为何会变成</a:t>
            </a:r>
            <a:r>
              <a:rPr lang="en-US" altLang="zh-CN" sz="900" i="0" dirty="0">
                <a:effectLst/>
              </a:rPr>
              <a:t>“</a:t>
            </a:r>
            <a:r>
              <a:rPr lang="zh-CN" altLang="en-US" sz="900" i="0" dirty="0">
                <a:effectLst/>
              </a:rPr>
              <a:t>廉价的日本</a:t>
            </a:r>
            <a:r>
              <a:rPr lang="en-US" altLang="zh-CN" sz="900" i="0" dirty="0">
                <a:effectLst/>
              </a:rPr>
              <a:t>”</a:t>
            </a:r>
            <a:r>
              <a:rPr lang="zh-CN" altLang="en-US" sz="900" i="0" dirty="0">
                <a:effectLst/>
              </a:rPr>
              <a:t>？这种状态又带来了怎样的后果？让我们一起来看。</a:t>
            </a:r>
            <a:endParaRPr lang="zh-CN" altLang="en-US" sz="900" i="0" dirty="0">
              <a:effectLst/>
            </a:endParaRPr>
          </a:p>
          <a:p>
            <a:endParaRPr lang="en-US" altLang="zh-CN" sz="900" i="0" dirty="0">
              <a:effectLst/>
            </a:endParaRPr>
          </a:p>
          <a:p>
            <a:r>
              <a:rPr lang="zh-CN" altLang="en-US" sz="900" i="0" dirty="0">
                <a:effectLst/>
              </a:rPr>
              <a:t>日本的商品与服务，只有世界的一半价格</a:t>
            </a:r>
            <a:endParaRPr lang="zh-CN" altLang="en-US" sz="900" i="0" dirty="0">
              <a:effectLst/>
            </a:endParaRPr>
          </a:p>
          <a:p>
            <a:endParaRPr lang="en-US" altLang="zh-CN" sz="900" i="0" dirty="0">
              <a:effectLst/>
            </a:endParaRPr>
          </a:p>
          <a:p>
            <a:r>
              <a:rPr lang="zh-CN" altLang="en-US" sz="900" i="0" dirty="0">
                <a:effectLst/>
              </a:rPr>
              <a:t>为什么说日本的物价与世界相比异常低廉？这里有一个非常有趣的指标</a:t>
            </a:r>
            <a:r>
              <a:rPr lang="en-US" altLang="zh-CN" sz="900" i="0" dirty="0">
                <a:effectLst/>
              </a:rPr>
              <a:t>——“</a:t>
            </a:r>
            <a:r>
              <a:rPr lang="zh-CN" altLang="en-US" sz="900" i="0" dirty="0">
                <a:effectLst/>
              </a:rPr>
              <a:t>巨无霸指数</a:t>
            </a:r>
            <a:r>
              <a:rPr lang="en-US" altLang="zh-CN" sz="900" i="0" dirty="0">
                <a:effectLst/>
              </a:rPr>
              <a:t>”</a:t>
            </a:r>
            <a:r>
              <a:rPr lang="zh-CN" altLang="en-US" sz="900" i="0" dirty="0">
                <a:effectLst/>
              </a:rPr>
              <a:t>。</a:t>
            </a:r>
            <a:endParaRPr lang="zh-CN" altLang="en-US" sz="900" i="0" dirty="0">
              <a:effectLst/>
            </a:endParaRPr>
          </a:p>
          <a:p>
            <a:endParaRPr lang="en-US" altLang="zh-CN" sz="900" i="0" dirty="0">
              <a:effectLst/>
            </a:endParaRPr>
          </a:p>
          <a:p>
            <a:r>
              <a:rPr lang="zh-CN" altLang="en-US" sz="900" i="0" dirty="0">
                <a:effectLst/>
              </a:rPr>
              <a:t>截至</a:t>
            </a:r>
            <a:r>
              <a:rPr lang="en-US" altLang="zh-CN" sz="900" i="0" dirty="0">
                <a:effectLst/>
              </a:rPr>
              <a:t>2025</a:t>
            </a:r>
            <a:r>
              <a:rPr lang="zh-CN" altLang="en-US" sz="900" i="0" dirty="0">
                <a:effectLst/>
              </a:rPr>
              <a:t>年</a:t>
            </a:r>
            <a:r>
              <a:rPr lang="en-US" altLang="zh-CN" sz="900" i="0" dirty="0">
                <a:effectLst/>
              </a:rPr>
              <a:t>7</a:t>
            </a:r>
            <a:r>
              <a:rPr lang="zh-CN" altLang="en-US" sz="900" i="0" dirty="0">
                <a:effectLst/>
              </a:rPr>
              <a:t>月，日本的巨无霸售价为</a:t>
            </a:r>
            <a:r>
              <a:rPr lang="en-US" altLang="zh-CN" sz="900" i="0" dirty="0">
                <a:effectLst/>
              </a:rPr>
              <a:t>480</a:t>
            </a:r>
            <a:r>
              <a:rPr lang="zh-CN" altLang="en-US" sz="900" i="0" dirty="0">
                <a:effectLst/>
              </a:rPr>
              <a:t>日元；而在美国，售价为</a:t>
            </a:r>
            <a:r>
              <a:rPr lang="en-US" altLang="zh-CN" sz="900" i="0" dirty="0">
                <a:effectLst/>
              </a:rPr>
              <a:t>5.79</a:t>
            </a:r>
            <a:r>
              <a:rPr lang="zh-CN" altLang="en-US" sz="900" i="0" dirty="0">
                <a:effectLst/>
              </a:rPr>
              <a:t>美元（约</a:t>
            </a:r>
            <a:r>
              <a:rPr lang="en-US" altLang="zh-CN" sz="900" i="0" dirty="0">
                <a:effectLst/>
              </a:rPr>
              <a:t>836</a:t>
            </a:r>
            <a:r>
              <a:rPr lang="zh-CN" altLang="en-US" sz="900" i="0" dirty="0">
                <a:effectLst/>
              </a:rPr>
              <a:t>日元），在瑞士则高达</a:t>
            </a:r>
            <a:r>
              <a:rPr lang="en-US" altLang="zh-CN" sz="900" i="0" dirty="0">
                <a:effectLst/>
              </a:rPr>
              <a:t>7.2</a:t>
            </a:r>
            <a:r>
              <a:rPr lang="zh-CN" altLang="en-US" sz="900" i="0" dirty="0">
                <a:effectLst/>
              </a:rPr>
              <a:t>瑞士法郎（约</a:t>
            </a:r>
            <a:r>
              <a:rPr lang="en-US" altLang="zh-CN" sz="900" i="0" dirty="0">
                <a:effectLst/>
              </a:rPr>
              <a:t>1337</a:t>
            </a:r>
            <a:r>
              <a:rPr lang="zh-CN" altLang="en-US" sz="900" i="0" dirty="0">
                <a:effectLst/>
              </a:rPr>
              <a:t>日元）。根据《经济学人》的分析，以美国价格为基准计算，日元被低估了高达</a:t>
            </a:r>
            <a:r>
              <a:rPr lang="en-US" altLang="zh-CN" sz="900" i="0" dirty="0">
                <a:effectLst/>
              </a:rPr>
              <a:t>43.9%</a:t>
            </a:r>
            <a:r>
              <a:rPr lang="zh-CN" altLang="en-US" sz="900" i="0" dirty="0">
                <a:effectLst/>
              </a:rPr>
              <a:t>。</a:t>
            </a:r>
            <a:endParaRPr lang="zh-CN" altLang="en-US" sz="900" i="0" dirty="0">
              <a:effectLst/>
            </a:endParaRPr>
          </a:p>
          <a:p>
            <a:r>
              <a:rPr lang="zh-CN" altLang="en-US" sz="900" i="0" dirty="0">
                <a:effectLst/>
              </a:rPr>
              <a:t>也就是说，日本的物价水平几乎只有世界标准的一半。</a:t>
            </a:r>
            <a:endParaRPr lang="zh-CN" altLang="en-US" sz="900" i="0" dirty="0">
              <a:effectLst/>
            </a:endParaRPr>
          </a:p>
          <a:p>
            <a:endParaRPr lang="en-US" altLang="zh-CN" sz="900" i="0" dirty="0">
              <a:effectLst/>
            </a:endParaRPr>
          </a:p>
          <a:p>
            <a:r>
              <a:rPr lang="zh-CN" altLang="en-US" sz="900" i="0" dirty="0">
                <a:effectLst/>
              </a:rPr>
              <a:t>需要强调的是，</a:t>
            </a:r>
            <a:r>
              <a:rPr lang="en-US" altLang="zh-CN" sz="900" i="0" dirty="0">
                <a:effectLst/>
              </a:rPr>
              <a:t>“</a:t>
            </a:r>
            <a:r>
              <a:rPr lang="zh-CN" altLang="en-US" sz="900" i="0" dirty="0">
                <a:effectLst/>
              </a:rPr>
              <a:t>涨价的并不只有日本</a:t>
            </a:r>
            <a:r>
              <a:rPr lang="en-US" altLang="zh-CN" sz="900" i="0" dirty="0">
                <a:effectLst/>
              </a:rPr>
              <a:t>”</a:t>
            </a:r>
            <a:r>
              <a:rPr lang="zh-CN" altLang="en-US" sz="900" i="0" dirty="0">
                <a:effectLst/>
              </a:rPr>
              <a:t>。</a:t>
            </a:r>
            <a:endParaRPr lang="zh-CN" altLang="en-US" sz="900" i="0" dirty="0">
              <a:effectLst/>
            </a:endParaRPr>
          </a:p>
          <a:p>
            <a:r>
              <a:rPr lang="zh-CN" altLang="en-US" sz="900" i="0" dirty="0">
                <a:effectLst/>
              </a:rPr>
              <a:t>日本麦当劳在</a:t>
            </a:r>
            <a:r>
              <a:rPr lang="en-US" altLang="zh-CN" sz="900" i="0" dirty="0">
                <a:effectLst/>
              </a:rPr>
              <a:t>2024</a:t>
            </a:r>
            <a:r>
              <a:rPr lang="zh-CN" altLang="en-US" sz="900" i="0" dirty="0">
                <a:effectLst/>
              </a:rPr>
              <a:t>年</a:t>
            </a:r>
            <a:r>
              <a:rPr lang="en-US" altLang="zh-CN" sz="900" i="0" dirty="0">
                <a:effectLst/>
              </a:rPr>
              <a:t>1</a:t>
            </a:r>
            <a:r>
              <a:rPr lang="zh-CN" altLang="en-US" sz="900" i="0" dirty="0">
                <a:effectLst/>
              </a:rPr>
              <a:t>月将巨无霸价格从</a:t>
            </a:r>
            <a:r>
              <a:rPr lang="en-US" altLang="zh-CN" sz="900" i="0" dirty="0">
                <a:effectLst/>
              </a:rPr>
              <a:t>450</a:t>
            </a:r>
            <a:r>
              <a:rPr lang="zh-CN" altLang="en-US" sz="900" i="0" dirty="0">
                <a:effectLst/>
              </a:rPr>
              <a:t>日元上调至</a:t>
            </a:r>
            <a:r>
              <a:rPr lang="en-US" altLang="zh-CN" sz="900" i="0" dirty="0">
                <a:effectLst/>
              </a:rPr>
              <a:t>480</a:t>
            </a:r>
            <a:r>
              <a:rPr lang="zh-CN" altLang="en-US" sz="900" i="0" dirty="0">
                <a:effectLst/>
              </a:rPr>
              <a:t>日元；而韩国也在</a:t>
            </a:r>
            <a:r>
              <a:rPr lang="en-US" altLang="zh-CN" sz="900" i="0" dirty="0">
                <a:effectLst/>
              </a:rPr>
              <a:t>2025</a:t>
            </a:r>
            <a:r>
              <a:rPr lang="zh-CN" altLang="en-US" sz="900" i="0" dirty="0">
                <a:effectLst/>
              </a:rPr>
              <a:t>年</a:t>
            </a:r>
            <a:r>
              <a:rPr lang="en-US" altLang="zh-CN" sz="900" i="0" dirty="0">
                <a:effectLst/>
              </a:rPr>
              <a:t>3</a:t>
            </a:r>
            <a:r>
              <a:rPr lang="zh-CN" altLang="en-US" sz="900" i="0" dirty="0">
                <a:effectLst/>
              </a:rPr>
              <a:t>月进行了价格调整，将巨无霸套餐价格从</a:t>
            </a:r>
            <a:r>
              <a:rPr lang="en-US" altLang="zh-CN" sz="900" i="0" dirty="0">
                <a:effectLst/>
              </a:rPr>
              <a:t>7200</a:t>
            </a:r>
            <a:r>
              <a:rPr lang="zh-CN" altLang="en-US" sz="900" i="0" dirty="0">
                <a:effectLst/>
              </a:rPr>
              <a:t>韩元上调至</a:t>
            </a:r>
            <a:r>
              <a:rPr lang="en-US" altLang="zh-CN" sz="900" i="0" dirty="0">
                <a:effectLst/>
              </a:rPr>
              <a:t>7400</a:t>
            </a:r>
            <a:r>
              <a:rPr lang="zh-CN" altLang="en-US" sz="900" i="0" dirty="0">
                <a:effectLst/>
              </a:rPr>
              <a:t>韩元（约</a:t>
            </a:r>
            <a:r>
              <a:rPr lang="en-US" altLang="zh-CN" sz="900" i="0" dirty="0">
                <a:effectLst/>
              </a:rPr>
              <a:t>735</a:t>
            </a:r>
            <a:r>
              <a:rPr lang="zh-CN" altLang="en-US" sz="900" i="0" dirty="0">
                <a:effectLst/>
              </a:rPr>
              <a:t>日元，涨幅约</a:t>
            </a:r>
            <a:r>
              <a:rPr lang="en-US" altLang="zh-CN" sz="900" i="0" dirty="0">
                <a:effectLst/>
              </a:rPr>
              <a:t>200</a:t>
            </a:r>
            <a:r>
              <a:rPr lang="zh-CN" altLang="en-US" sz="900" i="0" dirty="0">
                <a:effectLst/>
              </a:rPr>
              <a:t>韩元，约</a:t>
            </a:r>
            <a:r>
              <a:rPr lang="en-US" altLang="zh-CN" sz="900" i="0" dirty="0">
                <a:effectLst/>
              </a:rPr>
              <a:t>2.8%</a:t>
            </a:r>
            <a:r>
              <a:rPr lang="zh-CN" altLang="en-US" sz="900" i="0" dirty="0">
                <a:effectLst/>
              </a:rPr>
              <a:t>，单品价格约</a:t>
            </a:r>
            <a:r>
              <a:rPr lang="en-US" altLang="zh-CN" sz="900" i="0" dirty="0">
                <a:effectLst/>
              </a:rPr>
              <a:t>600</a:t>
            </a:r>
            <a:r>
              <a:rPr lang="zh-CN" altLang="en-US" sz="900" i="0" dirty="0">
                <a:effectLst/>
              </a:rPr>
              <a:t>日元）。</a:t>
            </a:r>
            <a:endParaRPr lang="zh-CN" altLang="en-US" sz="900" i="0" dirty="0">
              <a:effectLst/>
            </a:endParaRPr>
          </a:p>
          <a:p>
            <a:endParaRPr lang="en-US" altLang="zh-CN" sz="900" i="0" dirty="0">
              <a:effectLst/>
            </a:endParaRPr>
          </a:p>
          <a:p>
            <a:r>
              <a:rPr lang="zh-CN" altLang="en-US" sz="900" i="0" dirty="0">
                <a:effectLst/>
              </a:rPr>
              <a:t>然而，两国的</a:t>
            </a:r>
            <a:r>
              <a:rPr lang="en-US" altLang="zh-CN" sz="900" i="0" dirty="0">
                <a:effectLst/>
              </a:rPr>
              <a:t>“</a:t>
            </a:r>
            <a:r>
              <a:rPr lang="zh-CN" altLang="en-US" sz="900" i="0" dirty="0">
                <a:effectLst/>
              </a:rPr>
              <a:t>最终结果</a:t>
            </a:r>
            <a:r>
              <a:rPr lang="en-US" altLang="zh-CN" sz="900" i="0" dirty="0">
                <a:effectLst/>
              </a:rPr>
              <a:t>”</a:t>
            </a:r>
            <a:r>
              <a:rPr lang="zh-CN" altLang="en-US" sz="900" i="0" dirty="0">
                <a:effectLst/>
              </a:rPr>
              <a:t>却存在决定性的差异。</a:t>
            </a:r>
            <a:endParaRPr lang="zh-CN" altLang="en-US" sz="900" i="0" dirty="0">
              <a:effectLst/>
            </a:endParaRPr>
          </a:p>
          <a:p>
            <a:r>
              <a:rPr lang="zh-CN" altLang="en-US" sz="900" i="0" dirty="0">
                <a:effectLst/>
              </a:rPr>
              <a:t>韩国成功将通胀转嫁至价格层面，物价逐步追赶世界水平；而日本却依然停留在</a:t>
            </a:r>
            <a:r>
              <a:rPr lang="en-US" altLang="zh-CN" sz="900" i="0" dirty="0">
                <a:effectLst/>
              </a:rPr>
              <a:t>480</a:t>
            </a:r>
            <a:r>
              <a:rPr lang="zh-CN" altLang="en-US" sz="900" i="0" dirty="0">
                <a:effectLst/>
              </a:rPr>
              <a:t>日元这一明显偏低的价格区间。</a:t>
            </a:r>
            <a:endParaRPr lang="zh-CN" altLang="en-US" sz="900" i="0" dirty="0">
              <a:effectLst/>
            </a:endParaRPr>
          </a:p>
          <a:p>
            <a:endParaRPr lang="en-US" altLang="zh-CN" sz="900" i="0" dirty="0">
              <a:effectLst/>
            </a:endParaRPr>
          </a:p>
          <a:p>
            <a:r>
              <a:rPr lang="zh-CN" altLang="en-US" sz="900" i="0" dirty="0">
                <a:effectLst/>
              </a:rPr>
              <a:t>为什么会出现这样的差异？</a:t>
            </a:r>
            <a:endParaRPr lang="zh-CN" altLang="en-US" sz="900" i="0" dirty="0">
              <a:effectLst/>
            </a:endParaRPr>
          </a:p>
          <a:p>
            <a:endParaRPr lang="en-US" altLang="zh-CN" sz="900" i="0" dirty="0">
              <a:effectLst/>
            </a:endParaRPr>
          </a:p>
          <a:p>
            <a:r>
              <a:rPr lang="en-US" altLang="zh-CN" sz="900" i="0" dirty="0">
                <a:effectLst/>
              </a:rPr>
              <a:t>“</a:t>
            </a:r>
            <a:r>
              <a:rPr lang="zh-CN" altLang="en-US" sz="900" i="0" dirty="0">
                <a:effectLst/>
              </a:rPr>
              <a:t>无法涨价</a:t>
            </a:r>
            <a:r>
              <a:rPr lang="en-US" altLang="zh-CN" sz="900" i="0" dirty="0">
                <a:effectLst/>
              </a:rPr>
              <a:t>”</a:t>
            </a:r>
            <a:r>
              <a:rPr lang="zh-CN" altLang="en-US" sz="900" i="0" dirty="0">
                <a:effectLst/>
              </a:rPr>
              <a:t>的日本，与根深蒂固的通缩心态</a:t>
            </a:r>
            <a:endParaRPr lang="zh-CN" altLang="en-US" sz="900" i="0" dirty="0">
              <a:effectLst/>
            </a:endParaRPr>
          </a:p>
          <a:p>
            <a:endParaRPr lang="en-US" altLang="zh-CN" sz="900" i="0" dirty="0">
              <a:effectLst/>
            </a:endParaRPr>
          </a:p>
          <a:p>
            <a:r>
              <a:rPr lang="zh-CN" altLang="en-US" sz="900" i="0" dirty="0">
                <a:effectLst/>
              </a:rPr>
              <a:t>其背后，存在着深深扎根于日本社会的</a:t>
            </a:r>
            <a:r>
              <a:rPr lang="en-US" altLang="zh-CN" sz="900" i="0" dirty="0">
                <a:effectLst/>
              </a:rPr>
              <a:t>“</a:t>
            </a:r>
            <a:r>
              <a:rPr lang="zh-CN" altLang="en-US" sz="900" i="0" dirty="0">
                <a:effectLst/>
              </a:rPr>
              <a:t>通缩心态</a:t>
            </a:r>
            <a:r>
              <a:rPr lang="en-US" altLang="zh-CN" sz="900" i="0" dirty="0">
                <a:effectLst/>
              </a:rPr>
              <a:t>”</a:t>
            </a:r>
            <a:r>
              <a:rPr lang="zh-CN" altLang="en-US" sz="900" i="0" dirty="0">
                <a:effectLst/>
              </a:rPr>
              <a:t>。</a:t>
            </a:r>
            <a:endParaRPr lang="zh-CN" altLang="en-US" sz="900" i="0" dirty="0">
              <a:effectLst/>
            </a:endParaRPr>
          </a:p>
          <a:p>
            <a:r>
              <a:rPr lang="zh-CN" altLang="en-US" sz="900" i="0" dirty="0">
                <a:effectLst/>
              </a:rPr>
              <a:t>自</a:t>
            </a:r>
            <a:r>
              <a:rPr lang="en-US" altLang="zh-CN" sz="900" i="0" dirty="0">
                <a:effectLst/>
              </a:rPr>
              <a:t>20</a:t>
            </a:r>
            <a:r>
              <a:rPr lang="zh-CN" altLang="en-US" sz="900" i="0" dirty="0">
                <a:effectLst/>
              </a:rPr>
              <a:t>世纪</a:t>
            </a:r>
            <a:r>
              <a:rPr lang="en-US" altLang="zh-CN" sz="900" i="0" dirty="0">
                <a:effectLst/>
              </a:rPr>
              <a:t>90</a:t>
            </a:r>
            <a:r>
              <a:rPr lang="zh-CN" altLang="en-US" sz="900" i="0" dirty="0">
                <a:effectLst/>
              </a:rPr>
              <a:t>年代以来，日本经历了长达约</a:t>
            </a:r>
            <a:r>
              <a:rPr lang="en-US" altLang="zh-CN" sz="900" i="0" dirty="0">
                <a:effectLst/>
              </a:rPr>
              <a:t>30</a:t>
            </a:r>
            <a:r>
              <a:rPr lang="zh-CN" altLang="en-US" sz="900" i="0" dirty="0">
                <a:effectLst/>
              </a:rPr>
              <a:t>年的通缩时期。因此，即便原材料成本和人力成本上升，企业依然极度害怕涨价。</a:t>
            </a:r>
            <a:endParaRPr lang="zh-CN" altLang="en-US" sz="900" i="0" dirty="0">
              <a:effectLst/>
            </a:endParaRPr>
          </a:p>
          <a:p>
            <a:endParaRPr lang="en-US" altLang="zh-CN" sz="900" i="0" dirty="0">
              <a:effectLst/>
            </a:endParaRPr>
          </a:p>
          <a:p>
            <a:r>
              <a:rPr lang="zh-CN" altLang="en-US" sz="900" i="0" dirty="0">
                <a:effectLst/>
              </a:rPr>
              <a:t>在世界各国纷纷根据通胀水平提高价格的过程中，日本却成了一个</a:t>
            </a:r>
            <a:r>
              <a:rPr lang="en-US" altLang="zh-CN" sz="900" i="0" dirty="0">
                <a:effectLst/>
              </a:rPr>
              <a:t>“</a:t>
            </a:r>
            <a:r>
              <a:rPr lang="zh-CN" altLang="en-US" sz="900" i="0" dirty="0">
                <a:effectLst/>
              </a:rPr>
              <a:t>无法涨价的国家</a:t>
            </a:r>
            <a:r>
              <a:rPr lang="en-US" altLang="zh-CN" sz="900" i="0" dirty="0">
                <a:effectLst/>
              </a:rPr>
              <a:t>”</a:t>
            </a:r>
            <a:r>
              <a:rPr lang="zh-CN" altLang="en-US" sz="900" i="0" dirty="0">
                <a:effectLst/>
              </a:rPr>
              <a:t>，被留在了后方。</a:t>
            </a:r>
            <a:endParaRPr lang="zh-CN" altLang="en-US" sz="900" i="0" dirty="0">
              <a:effectLst/>
            </a:endParaRPr>
          </a:p>
          <a:p>
            <a:endParaRPr lang="en-US" altLang="zh-CN" sz="900" i="0" dirty="0">
              <a:effectLst/>
            </a:endParaRPr>
          </a:p>
          <a:p>
            <a:r>
              <a:rPr lang="zh-CN" altLang="en-US" sz="900" i="0" dirty="0">
                <a:effectLst/>
              </a:rPr>
              <a:t>而支撑这种</a:t>
            </a:r>
            <a:r>
              <a:rPr lang="en-US" altLang="zh-CN" sz="900" i="0" dirty="0">
                <a:effectLst/>
              </a:rPr>
              <a:t>“</a:t>
            </a:r>
            <a:r>
              <a:rPr lang="zh-CN" altLang="en-US" sz="900" i="0" dirty="0">
                <a:effectLst/>
              </a:rPr>
              <a:t>涨不上去的物价</a:t>
            </a:r>
            <a:r>
              <a:rPr lang="en-US" altLang="zh-CN" sz="900" i="0" dirty="0">
                <a:effectLst/>
              </a:rPr>
              <a:t>”</a:t>
            </a:r>
            <a:r>
              <a:rPr lang="zh-CN" altLang="en-US" sz="900" i="0" dirty="0">
                <a:effectLst/>
              </a:rPr>
              <a:t>的，正是</a:t>
            </a:r>
            <a:r>
              <a:rPr lang="en-US" altLang="zh-CN" sz="900" i="0" dirty="0">
                <a:effectLst/>
              </a:rPr>
              <a:t>“</a:t>
            </a:r>
            <a:r>
              <a:rPr lang="zh-CN" altLang="en-US" sz="900" i="0" dirty="0">
                <a:effectLst/>
              </a:rPr>
              <a:t>低工资</a:t>
            </a:r>
            <a:r>
              <a:rPr lang="en-US" altLang="zh-CN" sz="900" i="0" dirty="0">
                <a:effectLst/>
              </a:rPr>
              <a:t>”</a:t>
            </a:r>
            <a:r>
              <a:rPr lang="zh-CN" altLang="en-US" sz="900" i="0" dirty="0">
                <a:effectLst/>
              </a:rPr>
              <a:t>。</a:t>
            </a:r>
            <a:endParaRPr lang="zh-CN" altLang="en-US" sz="900" i="0" dirty="0">
              <a:effectLst/>
            </a:endParaRPr>
          </a:p>
          <a:p>
            <a:endParaRPr lang="en-US" altLang="zh-CN" sz="900" i="0" dirty="0">
              <a:effectLst/>
            </a:endParaRPr>
          </a:p>
          <a:p>
            <a:r>
              <a:rPr lang="zh-CN" altLang="en-US" sz="900" i="0" dirty="0">
                <a:effectLst/>
              </a:rPr>
              <a:t>低工资，维系着</a:t>
            </a:r>
            <a:r>
              <a:rPr lang="en-US" altLang="zh-CN" sz="900" i="0" dirty="0">
                <a:effectLst/>
              </a:rPr>
              <a:t>“</a:t>
            </a:r>
            <a:r>
              <a:rPr lang="zh-CN" altLang="en-US" sz="900" i="0" dirty="0">
                <a:effectLst/>
              </a:rPr>
              <a:t>廉价日本</a:t>
            </a:r>
            <a:r>
              <a:rPr lang="en-US" altLang="zh-CN" sz="900" i="0" dirty="0">
                <a:effectLst/>
              </a:rPr>
              <a:t>”</a:t>
            </a:r>
            <a:endParaRPr lang="en-US" altLang="zh-CN" sz="900" i="0" dirty="0">
              <a:effectLst/>
            </a:endParaRPr>
          </a:p>
          <a:p>
            <a:endParaRPr lang="en-US" altLang="zh-CN" sz="900" i="0" dirty="0">
              <a:effectLst/>
            </a:endParaRPr>
          </a:p>
          <a:p>
            <a:r>
              <a:rPr lang="zh-CN" altLang="en-US" sz="900" i="0" dirty="0">
                <a:effectLst/>
              </a:rPr>
              <a:t>根据</a:t>
            </a:r>
            <a:r>
              <a:rPr lang="en-US" altLang="zh-CN" sz="900" i="0" dirty="0">
                <a:effectLst/>
              </a:rPr>
              <a:t>OECD</a:t>
            </a:r>
            <a:r>
              <a:rPr lang="zh-CN" altLang="en-US" sz="900" i="0" dirty="0">
                <a:effectLst/>
              </a:rPr>
              <a:t>（经济合作与发展组织）统计，比较</a:t>
            </a:r>
            <a:r>
              <a:rPr lang="en-US" altLang="zh-CN" sz="900" i="0" dirty="0">
                <a:effectLst/>
              </a:rPr>
              <a:t>2000</a:t>
            </a:r>
            <a:r>
              <a:rPr lang="zh-CN" altLang="en-US" sz="900" i="0" dirty="0">
                <a:effectLst/>
              </a:rPr>
              <a:t>年至</a:t>
            </a:r>
            <a:r>
              <a:rPr lang="en-US" altLang="zh-CN" sz="900" i="0" dirty="0">
                <a:effectLst/>
              </a:rPr>
              <a:t>2022</a:t>
            </a:r>
            <a:r>
              <a:rPr lang="zh-CN" altLang="en-US" sz="900" i="0" dirty="0">
                <a:effectLst/>
              </a:rPr>
              <a:t>年这</a:t>
            </a:r>
            <a:r>
              <a:rPr lang="en-US" altLang="zh-CN" sz="900" i="0" dirty="0">
                <a:effectLst/>
              </a:rPr>
              <a:t>22</a:t>
            </a:r>
            <a:r>
              <a:rPr lang="zh-CN" altLang="en-US" sz="900" i="0" dirty="0">
                <a:effectLst/>
              </a:rPr>
              <a:t>年间主要七国（</a:t>
            </a:r>
            <a:r>
              <a:rPr lang="en-US" altLang="zh-CN" sz="900" i="0" dirty="0">
                <a:effectLst/>
              </a:rPr>
              <a:t>G7</a:t>
            </a:r>
            <a:r>
              <a:rPr lang="zh-CN" altLang="en-US" sz="900" i="0" dirty="0">
                <a:effectLst/>
              </a:rPr>
              <a:t>）的实际工资增长情况，可以清楚地看到日本与其他国家之间的严重差距。</a:t>
            </a:r>
            <a:endParaRPr lang="zh-CN" altLang="en-US" sz="900" i="0" dirty="0">
              <a:effectLst/>
            </a:endParaRPr>
          </a:p>
          <a:p>
            <a:endParaRPr lang="en-US" altLang="zh-CN" sz="900" i="0" dirty="0">
              <a:effectLst/>
            </a:endParaRPr>
          </a:p>
          <a:p>
            <a:r>
              <a:rPr lang="zh-CN" altLang="en-US" sz="900" i="0" dirty="0">
                <a:effectLst/>
              </a:rPr>
              <a:t>在</a:t>
            </a:r>
            <a:r>
              <a:rPr lang="en-US" altLang="zh-CN" sz="900" i="0" dirty="0">
                <a:effectLst/>
              </a:rPr>
              <a:t>2025</a:t>
            </a:r>
            <a:r>
              <a:rPr lang="zh-CN" altLang="en-US" sz="900" i="0" dirty="0">
                <a:effectLst/>
              </a:rPr>
              <a:t>年</a:t>
            </a:r>
            <a:r>
              <a:rPr lang="en-US" altLang="zh-CN" sz="900" i="0" dirty="0">
                <a:effectLst/>
              </a:rPr>
              <a:t>10</a:t>
            </a:r>
            <a:r>
              <a:rPr lang="zh-CN" altLang="en-US" sz="900" i="0" dirty="0">
                <a:effectLst/>
              </a:rPr>
              <a:t>月，日本名义工资同比上涨</a:t>
            </a:r>
            <a:r>
              <a:rPr lang="en-US" altLang="zh-CN" sz="900" i="0" dirty="0">
                <a:effectLst/>
              </a:rPr>
              <a:t>2.6%</a:t>
            </a:r>
            <a:r>
              <a:rPr lang="zh-CN" altLang="en-US" sz="900" i="0" dirty="0">
                <a:effectLst/>
              </a:rPr>
              <a:t>，但同期通胀率已达</a:t>
            </a:r>
            <a:r>
              <a:rPr lang="en-US" altLang="zh-CN" sz="900" i="0" dirty="0">
                <a:effectLst/>
              </a:rPr>
              <a:t>2.9%</a:t>
            </a:r>
            <a:r>
              <a:rPr lang="zh-CN" altLang="en-US" sz="900" i="0" dirty="0">
                <a:effectLst/>
              </a:rPr>
              <a:t>，工资增长依然追不上物价上涨。</a:t>
            </a:r>
            <a:endParaRPr lang="zh-CN" altLang="en-US" sz="900" i="0" dirty="0">
              <a:effectLst/>
            </a:endParaRPr>
          </a:p>
          <a:p>
            <a:r>
              <a:rPr lang="zh-CN" altLang="en-US" sz="900" i="0" dirty="0">
                <a:effectLst/>
              </a:rPr>
              <a:t>此外，日本的实际工资在</a:t>
            </a:r>
            <a:r>
              <a:rPr lang="en-US" altLang="zh-CN" sz="900" i="0" dirty="0">
                <a:effectLst/>
              </a:rPr>
              <a:t>2022</a:t>
            </a:r>
            <a:r>
              <a:rPr lang="zh-CN" altLang="en-US" sz="900" i="0" dirty="0">
                <a:effectLst/>
              </a:rPr>
              <a:t>年度同比下降</a:t>
            </a:r>
            <a:r>
              <a:rPr lang="en-US" altLang="zh-CN" sz="900" i="0" dirty="0">
                <a:effectLst/>
              </a:rPr>
              <a:t>1.8%</a:t>
            </a:r>
            <a:r>
              <a:rPr lang="zh-CN" altLang="en-US" sz="900" i="0" dirty="0">
                <a:effectLst/>
              </a:rPr>
              <a:t>，</a:t>
            </a:r>
            <a:r>
              <a:rPr lang="en-US" altLang="zh-CN" sz="900" i="0" dirty="0">
                <a:effectLst/>
              </a:rPr>
              <a:t>2023</a:t>
            </a:r>
            <a:r>
              <a:rPr lang="zh-CN" altLang="en-US" sz="900" i="0" dirty="0">
                <a:effectLst/>
              </a:rPr>
              <a:t>年度下降</a:t>
            </a:r>
            <a:r>
              <a:rPr lang="en-US" altLang="zh-CN" sz="900" i="0" dirty="0">
                <a:effectLst/>
              </a:rPr>
              <a:t>2.2%</a:t>
            </a:r>
            <a:r>
              <a:rPr lang="zh-CN" altLang="en-US" sz="900" i="0" dirty="0">
                <a:effectLst/>
              </a:rPr>
              <a:t>，</a:t>
            </a:r>
            <a:r>
              <a:rPr lang="en-US" altLang="zh-CN" sz="900" i="0" dirty="0">
                <a:effectLst/>
              </a:rPr>
              <a:t>2024</a:t>
            </a:r>
            <a:r>
              <a:rPr lang="zh-CN" altLang="en-US" sz="900" i="0" dirty="0">
                <a:effectLst/>
              </a:rPr>
              <a:t>年度下降</a:t>
            </a:r>
            <a:r>
              <a:rPr lang="en-US" altLang="zh-CN" sz="900" i="0" dirty="0">
                <a:effectLst/>
              </a:rPr>
              <a:t>0.5%</a:t>
            </a:r>
            <a:r>
              <a:rPr lang="zh-CN" altLang="en-US" sz="900" i="0" dirty="0">
                <a:effectLst/>
              </a:rPr>
              <a:t>，已经连续三年为负增长。</a:t>
            </a:r>
            <a:endParaRPr lang="zh-CN" altLang="en-US" sz="900" i="0" dirty="0">
              <a:effectLst/>
            </a:endParaRPr>
          </a:p>
          <a:p>
            <a:endParaRPr lang="en-US" altLang="zh-CN" sz="900" i="0" dirty="0">
              <a:effectLst/>
            </a:endParaRPr>
          </a:p>
          <a:p>
            <a:r>
              <a:rPr lang="zh-CN" altLang="en-US" sz="900" i="0" dirty="0">
                <a:effectLst/>
              </a:rPr>
              <a:t>按理说，工资本应高于物价涨幅，国民生活才能更加富足。</a:t>
            </a:r>
            <a:endParaRPr lang="zh-CN" altLang="en-US" sz="900" i="0" dirty="0">
              <a:effectLst/>
            </a:endParaRPr>
          </a:p>
          <a:p>
            <a:r>
              <a:rPr lang="zh-CN" altLang="en-US" sz="900" i="0" dirty="0">
                <a:effectLst/>
              </a:rPr>
              <a:t>然而现实却是：由于通缩心态的存在，企业无法将成本上涨转嫁至价格，导致工资增长跟不上通胀，国民反而在变</a:t>
            </a:r>
            <a:r>
              <a:rPr lang="en-US" altLang="zh-CN" sz="900" i="0" dirty="0">
                <a:effectLst/>
              </a:rPr>
              <a:t>“</a:t>
            </a:r>
            <a:r>
              <a:rPr lang="zh-CN" altLang="en-US" sz="900" i="0" dirty="0">
                <a:effectLst/>
              </a:rPr>
              <a:t>穷</a:t>
            </a:r>
            <a:r>
              <a:rPr lang="en-US" altLang="zh-CN" sz="900" i="0" dirty="0">
                <a:effectLst/>
              </a:rPr>
              <a:t>”</a:t>
            </a:r>
            <a:r>
              <a:rPr lang="zh-CN" altLang="en-US" sz="900" i="0" dirty="0">
                <a:effectLst/>
              </a:rPr>
              <a:t>。</a:t>
            </a:r>
            <a:endParaRPr lang="zh-CN" altLang="en-US" sz="900" i="0" dirty="0">
              <a:effectLst/>
            </a:endParaRPr>
          </a:p>
          <a:p>
            <a:endParaRPr lang="en-US" altLang="zh-CN" sz="900" i="0" dirty="0">
              <a:effectLst/>
            </a:endParaRPr>
          </a:p>
          <a:p>
            <a:r>
              <a:rPr lang="zh-CN" altLang="en-US" sz="900" i="0" dirty="0">
                <a:effectLst/>
              </a:rPr>
              <a:t>也就是说，</a:t>
            </a:r>
            <a:r>
              <a:rPr lang="en-US" altLang="zh-CN" sz="900" i="0" dirty="0">
                <a:effectLst/>
              </a:rPr>
              <a:t>“</a:t>
            </a:r>
            <a:r>
              <a:rPr lang="zh-CN" altLang="en-US" sz="900" i="0" dirty="0">
                <a:effectLst/>
              </a:rPr>
              <a:t>廉价的日本</a:t>
            </a:r>
            <a:r>
              <a:rPr lang="en-US" altLang="zh-CN" sz="900" i="0" dirty="0">
                <a:effectLst/>
              </a:rPr>
              <a:t>”</a:t>
            </a:r>
            <a:r>
              <a:rPr lang="zh-CN" altLang="en-US" sz="900" i="0" dirty="0">
                <a:effectLst/>
              </a:rPr>
              <a:t>，正是通过</a:t>
            </a:r>
            <a:r>
              <a:rPr lang="en-US" altLang="zh-CN" sz="900" i="0" dirty="0">
                <a:effectLst/>
              </a:rPr>
              <a:t>“</a:t>
            </a:r>
            <a:r>
              <a:rPr lang="zh-CN" altLang="en-US" sz="900" i="0" dirty="0">
                <a:effectLst/>
              </a:rPr>
              <a:t>国民贫困化</a:t>
            </a:r>
            <a:r>
              <a:rPr lang="en-US" altLang="zh-CN" sz="900" i="0" dirty="0">
                <a:effectLst/>
              </a:rPr>
              <a:t>”——</a:t>
            </a:r>
            <a:r>
              <a:rPr lang="zh-CN" altLang="en-US" sz="900" i="0" dirty="0">
                <a:effectLst/>
              </a:rPr>
              <a:t>即工资追不上物价上涨</a:t>
            </a:r>
            <a:r>
              <a:rPr lang="en-US" altLang="zh-CN" sz="900" i="0" dirty="0">
                <a:effectLst/>
              </a:rPr>
              <a:t>——</a:t>
            </a:r>
            <a:r>
              <a:rPr lang="zh-CN" altLang="en-US" sz="900" i="0" dirty="0">
                <a:effectLst/>
              </a:rPr>
              <a:t>而被维持下来的。</a:t>
            </a:r>
            <a:endParaRPr lang="zh-CN" altLang="en-US" sz="900" i="0" dirty="0">
              <a:effectLst/>
            </a:endParaRPr>
          </a:p>
          <a:p>
            <a:endParaRPr lang="en-US" altLang="zh-CN" sz="900" i="0" dirty="0">
              <a:effectLst/>
            </a:endParaRPr>
          </a:p>
          <a:p>
            <a:r>
              <a:rPr lang="zh-CN" altLang="en-US" sz="900" i="0" dirty="0">
                <a:effectLst/>
              </a:rPr>
              <a:t>从内到外的落差，塑造了</a:t>
            </a:r>
            <a:r>
              <a:rPr lang="en-US" altLang="zh-CN" sz="900" i="0" dirty="0">
                <a:effectLst/>
              </a:rPr>
              <a:t>“</a:t>
            </a:r>
            <a:r>
              <a:rPr lang="zh-CN" altLang="en-US" sz="900" i="0" dirty="0">
                <a:effectLst/>
              </a:rPr>
              <a:t>廉价日本</a:t>
            </a:r>
            <a:r>
              <a:rPr lang="en-US" altLang="zh-CN" sz="900" i="0" dirty="0">
                <a:effectLst/>
              </a:rPr>
              <a:t>”</a:t>
            </a:r>
            <a:endParaRPr lang="en-US" altLang="zh-CN" sz="900" i="0" dirty="0">
              <a:effectLst/>
            </a:endParaRPr>
          </a:p>
          <a:p>
            <a:endParaRPr lang="en-US" altLang="zh-CN" sz="900" i="0" dirty="0">
              <a:effectLst/>
            </a:endParaRPr>
          </a:p>
          <a:p>
            <a:r>
              <a:rPr lang="zh-CN" altLang="en-US" sz="900" i="0" dirty="0">
                <a:effectLst/>
              </a:rPr>
              <a:t>如果将视角放到海外，日本的轮廓会更加清晰。</a:t>
            </a:r>
            <a:endParaRPr lang="zh-CN" altLang="en-US" sz="900" i="0" dirty="0">
              <a:effectLst/>
            </a:endParaRPr>
          </a:p>
          <a:p>
            <a:r>
              <a:rPr lang="zh-CN" altLang="en-US" sz="900" i="0" dirty="0">
                <a:effectLst/>
              </a:rPr>
              <a:t>由于日本</a:t>
            </a:r>
            <a:r>
              <a:rPr lang="en-US" altLang="zh-CN" sz="900" i="0" dirty="0">
                <a:effectLst/>
              </a:rPr>
              <a:t>“</a:t>
            </a:r>
            <a:r>
              <a:rPr lang="zh-CN" altLang="en-US" sz="900" i="0" dirty="0">
                <a:effectLst/>
              </a:rPr>
              <a:t>物价与工资都难以增长</a:t>
            </a:r>
            <a:r>
              <a:rPr lang="en-US" altLang="zh-CN" sz="900" i="0" dirty="0">
                <a:effectLst/>
              </a:rPr>
              <a:t>”</a:t>
            </a:r>
            <a:r>
              <a:rPr lang="zh-CN" altLang="en-US" sz="900" i="0" dirty="0">
                <a:effectLst/>
              </a:rPr>
              <a:t>，从外部看来，日本自然显得</a:t>
            </a:r>
            <a:r>
              <a:rPr lang="en-US" altLang="zh-CN" sz="900" i="0" dirty="0">
                <a:effectLst/>
              </a:rPr>
              <a:t>“</a:t>
            </a:r>
            <a:r>
              <a:rPr lang="zh-CN" altLang="en-US" sz="900" i="0" dirty="0">
                <a:effectLst/>
              </a:rPr>
              <a:t>便宜</a:t>
            </a:r>
            <a:r>
              <a:rPr lang="en-US" altLang="zh-CN" sz="900" i="0" dirty="0">
                <a:effectLst/>
              </a:rPr>
              <a:t>”</a:t>
            </a:r>
            <a:r>
              <a:rPr lang="zh-CN" altLang="en-US" sz="900" i="0" dirty="0">
                <a:effectLst/>
              </a:rPr>
              <a:t>；但在国内，这种低物价并未转化为更高的富裕程度，国民的实际购买力难以提升。</a:t>
            </a:r>
            <a:endParaRPr lang="zh-CN" altLang="en-US" sz="900" i="0" dirty="0">
              <a:effectLst/>
            </a:endParaRPr>
          </a:p>
          <a:p>
            <a:endParaRPr lang="en-US" altLang="zh-CN" sz="900" i="0" dirty="0">
              <a:effectLst/>
            </a:endParaRPr>
          </a:p>
          <a:p>
            <a:r>
              <a:rPr lang="zh-CN" altLang="en-US" sz="900" i="0" dirty="0">
                <a:effectLst/>
              </a:rPr>
              <a:t>这种</a:t>
            </a:r>
            <a:r>
              <a:rPr lang="en-US" altLang="zh-CN" sz="900" i="0" dirty="0">
                <a:effectLst/>
              </a:rPr>
              <a:t>“</a:t>
            </a:r>
            <a:r>
              <a:rPr lang="zh-CN" altLang="en-US" sz="900" i="0" dirty="0">
                <a:effectLst/>
              </a:rPr>
              <a:t>对外很便宜、对内不富裕</a:t>
            </a:r>
            <a:r>
              <a:rPr lang="en-US" altLang="zh-CN" sz="900" i="0" dirty="0">
                <a:effectLst/>
              </a:rPr>
              <a:t>”</a:t>
            </a:r>
            <a:r>
              <a:rPr lang="zh-CN" altLang="en-US" sz="900" i="0" dirty="0">
                <a:effectLst/>
              </a:rPr>
              <a:t>的落差，正是</a:t>
            </a:r>
            <a:r>
              <a:rPr lang="en-US" altLang="zh-CN" sz="900" i="0" dirty="0">
                <a:effectLst/>
              </a:rPr>
              <a:t>“</a:t>
            </a:r>
            <a:r>
              <a:rPr lang="zh-CN" altLang="en-US" sz="900" i="0" dirty="0">
                <a:effectLst/>
              </a:rPr>
              <a:t>廉价日本</a:t>
            </a:r>
            <a:r>
              <a:rPr lang="en-US" altLang="zh-CN" sz="900" i="0" dirty="0">
                <a:effectLst/>
              </a:rPr>
              <a:t>”</a:t>
            </a:r>
            <a:r>
              <a:rPr lang="zh-CN" altLang="en-US" sz="900" i="0" dirty="0">
                <a:effectLst/>
              </a:rPr>
              <a:t>得以持续的核心结构。</a:t>
            </a:r>
            <a:endParaRPr lang="zh-CN" altLang="en-US" sz="900" i="0" dirty="0">
              <a:effectLst/>
            </a:endParaRPr>
          </a:p>
          <a:p>
            <a:endParaRPr lang="en-US" altLang="zh-CN" sz="900" i="0" dirty="0">
              <a:effectLst/>
            </a:endParaRPr>
          </a:p>
          <a:p>
            <a:r>
              <a:rPr lang="zh-CN" altLang="en-US" sz="900" i="0" dirty="0">
                <a:effectLst/>
              </a:rPr>
              <a:t>而在</a:t>
            </a:r>
            <a:r>
              <a:rPr lang="en-US" altLang="zh-CN" sz="900" i="0" dirty="0">
                <a:effectLst/>
              </a:rPr>
              <a:t>“</a:t>
            </a:r>
            <a:r>
              <a:rPr lang="zh-CN" altLang="en-US" sz="900" i="0" dirty="0">
                <a:effectLst/>
              </a:rPr>
              <a:t>低物价、低工资</a:t>
            </a:r>
            <a:r>
              <a:rPr lang="en-US" altLang="zh-CN" sz="900" i="0" dirty="0">
                <a:effectLst/>
              </a:rPr>
              <a:t>”</a:t>
            </a:r>
            <a:r>
              <a:rPr lang="zh-CN" altLang="en-US" sz="900" i="0" dirty="0">
                <a:effectLst/>
              </a:rPr>
              <a:t>之外，还有其他因素进一步加剧了日本的</a:t>
            </a:r>
            <a:r>
              <a:rPr lang="en-US" altLang="zh-CN" sz="900" i="0" dirty="0">
                <a:effectLst/>
              </a:rPr>
              <a:t>“</a:t>
            </a:r>
            <a:r>
              <a:rPr lang="zh-CN" altLang="en-US" sz="900" i="0" dirty="0">
                <a:effectLst/>
              </a:rPr>
              <a:t>廉价化</a:t>
            </a:r>
            <a:r>
              <a:rPr lang="en-US" altLang="zh-CN" sz="900" i="0" dirty="0">
                <a:effectLst/>
              </a:rPr>
              <a:t>”</a:t>
            </a:r>
            <a:r>
              <a:rPr lang="zh-CN" altLang="en-US" sz="900" i="0" dirty="0">
                <a:effectLst/>
              </a:rPr>
              <a:t>。</a:t>
            </a:r>
            <a:endParaRPr lang="zh-CN" altLang="en-US" sz="900" i="0" dirty="0">
              <a:effectLst/>
            </a:endParaRPr>
          </a:p>
          <a:p>
            <a:r>
              <a:rPr lang="zh-CN" altLang="en-US" sz="900" i="0" dirty="0">
                <a:effectLst/>
              </a:rPr>
              <a:t>接下来，我们将继续探讨这些原因。</a:t>
            </a:r>
            <a:endParaRPr lang="zh-CN" altLang="en-US" sz="900" i="0" dirty="0">
              <a:effectLst/>
            </a:endParaRPr>
          </a:p>
        </p:txBody>
      </p:sp>
      <p:sp>
        <p:nvSpPr>
          <p:cNvPr id="5" name="角丸四角形 7"/>
          <p:cNvSpPr/>
          <p:nvPr/>
        </p:nvSpPr>
        <p:spPr>
          <a:xfrm>
            <a:off x="5506674" y="8150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72390" y="253365"/>
            <a:ext cx="6684010" cy="840168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900" i="0" dirty="0">
                <a:effectLst/>
              </a:rPr>
              <a:t>“1</a:t>
            </a:r>
            <a:r>
              <a:rPr lang="zh-CN" altLang="en-US" sz="900" i="0" dirty="0">
                <a:effectLst/>
              </a:rPr>
              <a:t>美元＝</a:t>
            </a:r>
            <a:r>
              <a:rPr lang="en-US" altLang="zh-CN" sz="900" i="0" dirty="0">
                <a:effectLst/>
              </a:rPr>
              <a:t>150</a:t>
            </a:r>
            <a:r>
              <a:rPr lang="zh-CN" altLang="en-US" sz="900" i="0" dirty="0">
                <a:effectLst/>
              </a:rPr>
              <a:t>日元</a:t>
            </a:r>
            <a:r>
              <a:rPr lang="en-US" altLang="zh-CN" sz="900" i="0" dirty="0">
                <a:effectLst/>
              </a:rPr>
              <a:t>”</a:t>
            </a:r>
            <a:r>
              <a:rPr lang="zh-CN" altLang="en-US" sz="900" i="0" dirty="0">
                <a:effectLst/>
              </a:rPr>
              <a:t>：日元贬值的原因</a:t>
            </a:r>
            <a:endParaRPr lang="zh-CN" altLang="en-US" sz="900" i="0" dirty="0">
              <a:effectLst/>
            </a:endParaRPr>
          </a:p>
          <a:p>
            <a:endParaRPr lang="en-US" altLang="zh-CN" sz="900" i="0" dirty="0">
              <a:effectLst/>
            </a:endParaRPr>
          </a:p>
          <a:p>
            <a:r>
              <a:rPr lang="zh-CN" altLang="en-US" sz="900" i="0" dirty="0">
                <a:effectLst/>
              </a:rPr>
              <a:t>那么，为什么会形成</a:t>
            </a:r>
            <a:r>
              <a:rPr lang="en-US" altLang="zh-CN" sz="900" i="0" dirty="0">
                <a:effectLst/>
              </a:rPr>
              <a:t>“</a:t>
            </a:r>
            <a:r>
              <a:rPr lang="zh-CN" altLang="en-US" sz="900" i="0" dirty="0">
                <a:effectLst/>
              </a:rPr>
              <a:t>廉价的日本</a:t>
            </a:r>
            <a:r>
              <a:rPr lang="en-US" altLang="zh-CN" sz="900" i="0" dirty="0">
                <a:effectLst/>
              </a:rPr>
              <a:t>”</a:t>
            </a:r>
            <a:r>
              <a:rPr lang="zh-CN" altLang="en-US" sz="900" i="0" dirty="0">
                <a:effectLst/>
              </a:rPr>
              <a:t>？</a:t>
            </a:r>
            <a:endParaRPr lang="zh-CN" altLang="en-US" sz="900" i="0" dirty="0">
              <a:effectLst/>
            </a:endParaRPr>
          </a:p>
          <a:p>
            <a:endParaRPr lang="en-US" altLang="zh-CN" sz="900" i="0" dirty="0">
              <a:effectLst/>
            </a:endParaRPr>
          </a:p>
          <a:p>
            <a:r>
              <a:rPr lang="zh-CN" altLang="en-US" sz="900" i="0" dirty="0">
                <a:effectLst/>
              </a:rPr>
              <a:t>其中一个重要原因，正是日元贬值。进入</a:t>
            </a:r>
            <a:r>
              <a:rPr lang="en-US" altLang="zh-CN" sz="900" i="0" dirty="0">
                <a:effectLst/>
              </a:rPr>
              <a:t>2025</a:t>
            </a:r>
            <a:r>
              <a:rPr lang="zh-CN" altLang="en-US" sz="900" i="0" dirty="0">
                <a:effectLst/>
              </a:rPr>
              <a:t>年，外汇市场长期维持在</a:t>
            </a:r>
            <a:r>
              <a:rPr lang="en-US" altLang="zh-CN" sz="900" i="0" dirty="0">
                <a:effectLst/>
              </a:rPr>
              <a:t>“1</a:t>
            </a:r>
            <a:r>
              <a:rPr lang="zh-CN" altLang="en-US" sz="900" i="0" dirty="0">
                <a:effectLst/>
              </a:rPr>
              <a:t>美元＝</a:t>
            </a:r>
            <a:r>
              <a:rPr lang="en-US" altLang="zh-CN" sz="900" i="0" dirty="0">
                <a:effectLst/>
              </a:rPr>
              <a:t>150</a:t>
            </a:r>
            <a:r>
              <a:rPr lang="zh-CN" altLang="en-US" sz="900" i="0" dirty="0">
                <a:effectLst/>
              </a:rPr>
              <a:t>日元以上</a:t>
            </a:r>
            <a:r>
              <a:rPr lang="en-US" altLang="zh-CN" sz="900" i="0" dirty="0">
                <a:effectLst/>
              </a:rPr>
              <a:t>”</a:t>
            </a:r>
            <a:r>
              <a:rPr lang="zh-CN" altLang="en-US" sz="900" i="0" dirty="0">
                <a:effectLst/>
              </a:rPr>
              <a:t>的低汇率水平。这一轮日元贬值，既有短期因素，也有结构性因素。</a:t>
            </a:r>
            <a:endParaRPr lang="zh-CN" altLang="en-US" sz="900" i="0" dirty="0">
              <a:effectLst/>
            </a:endParaRPr>
          </a:p>
          <a:p>
            <a:endParaRPr lang="en-US" altLang="zh-CN" sz="900" i="0" dirty="0">
              <a:effectLst/>
            </a:endParaRPr>
          </a:p>
          <a:p>
            <a:r>
              <a:rPr lang="zh-CN" altLang="en-US" sz="900" i="0" dirty="0">
                <a:effectLst/>
              </a:rPr>
              <a:t>短期因素：日美利率差</a:t>
            </a:r>
            <a:endParaRPr lang="zh-CN" altLang="en-US" sz="900" i="0" dirty="0">
              <a:effectLst/>
            </a:endParaRPr>
          </a:p>
          <a:p>
            <a:endParaRPr lang="en-US" altLang="zh-CN" sz="900" i="0" dirty="0">
              <a:effectLst/>
            </a:endParaRPr>
          </a:p>
          <a:p>
            <a:r>
              <a:rPr lang="zh-CN" altLang="en-US" sz="900" i="0" dirty="0">
                <a:effectLst/>
              </a:rPr>
              <a:t>短期来看，关键在于日美之间的利率差。</a:t>
            </a:r>
            <a:endParaRPr lang="zh-CN" altLang="en-US" sz="900" i="0" dirty="0">
              <a:effectLst/>
            </a:endParaRPr>
          </a:p>
          <a:p>
            <a:endParaRPr lang="en-US" altLang="zh-CN" sz="900" i="0" dirty="0">
              <a:effectLst/>
            </a:endParaRPr>
          </a:p>
          <a:p>
            <a:r>
              <a:rPr lang="zh-CN" altLang="en-US" sz="900" i="0" dirty="0">
                <a:effectLst/>
              </a:rPr>
              <a:t>截至</a:t>
            </a:r>
            <a:r>
              <a:rPr lang="en-US" altLang="zh-CN" sz="900" i="0" dirty="0">
                <a:effectLst/>
              </a:rPr>
              <a:t>2025</a:t>
            </a:r>
            <a:r>
              <a:rPr lang="zh-CN" altLang="en-US" sz="900" i="0" dirty="0">
                <a:effectLst/>
              </a:rPr>
              <a:t>年</a:t>
            </a:r>
            <a:r>
              <a:rPr lang="en-US" altLang="zh-CN" sz="900" i="0" dirty="0">
                <a:effectLst/>
              </a:rPr>
              <a:t>11</a:t>
            </a:r>
            <a:r>
              <a:rPr lang="zh-CN" altLang="en-US" sz="900" i="0" dirty="0">
                <a:effectLst/>
              </a:rPr>
              <a:t>月，市场对</a:t>
            </a:r>
            <a:r>
              <a:rPr lang="en-US" altLang="zh-CN" sz="900" i="0" dirty="0">
                <a:effectLst/>
              </a:rPr>
              <a:t>“</a:t>
            </a:r>
            <a:r>
              <a:rPr lang="zh-CN" altLang="en-US" sz="900" i="0" dirty="0">
                <a:effectLst/>
              </a:rPr>
              <a:t>美国即将降息</a:t>
            </a:r>
            <a:r>
              <a:rPr lang="en-US" altLang="zh-CN" sz="900" i="0" dirty="0">
                <a:effectLst/>
              </a:rPr>
              <a:t>”</a:t>
            </a:r>
            <a:r>
              <a:rPr lang="zh-CN" altLang="en-US" sz="900" i="0" dirty="0">
                <a:effectLst/>
              </a:rPr>
              <a:t>的预期逐渐减弱，认为高利率将持续更长时间的投资者不断增加。在这种情况下，相较于低利率的日元，持有高利率的美元显然更有吸引力，于是市场上</a:t>
            </a:r>
            <a:r>
              <a:rPr lang="en-US" altLang="zh-CN" sz="900" i="0" dirty="0">
                <a:effectLst/>
              </a:rPr>
              <a:t>“</a:t>
            </a:r>
            <a:r>
              <a:rPr lang="zh-CN" altLang="en-US" sz="900" i="0" dirty="0">
                <a:effectLst/>
              </a:rPr>
              <a:t>卖出日元、买入美元</a:t>
            </a:r>
            <a:r>
              <a:rPr lang="en-US" altLang="zh-CN" sz="900" i="0" dirty="0">
                <a:effectLst/>
              </a:rPr>
              <a:t>”</a:t>
            </a:r>
            <a:r>
              <a:rPr lang="zh-CN" altLang="en-US" sz="900" i="0" dirty="0">
                <a:effectLst/>
              </a:rPr>
              <a:t>的行为不断增强，从而进一步推低日元汇率。</a:t>
            </a:r>
            <a:endParaRPr lang="zh-CN" altLang="en-US" sz="900" i="0" dirty="0">
              <a:effectLst/>
            </a:endParaRPr>
          </a:p>
          <a:p>
            <a:endParaRPr lang="en-US" altLang="zh-CN" sz="900" i="0" dirty="0">
              <a:effectLst/>
            </a:endParaRPr>
          </a:p>
          <a:p>
            <a:r>
              <a:rPr lang="zh-CN" altLang="en-US" sz="900" i="0" dirty="0">
                <a:effectLst/>
              </a:rPr>
              <a:t>更严重的问题：结构性的日元贬值压力</a:t>
            </a:r>
            <a:endParaRPr lang="zh-CN" altLang="en-US" sz="900" i="0" dirty="0">
              <a:effectLst/>
            </a:endParaRPr>
          </a:p>
          <a:p>
            <a:endParaRPr lang="en-US" altLang="zh-CN" sz="900" i="0" dirty="0">
              <a:effectLst/>
            </a:endParaRPr>
          </a:p>
          <a:p>
            <a:r>
              <a:rPr lang="zh-CN" altLang="en-US" sz="900" i="0" dirty="0">
                <a:effectLst/>
              </a:rPr>
              <a:t>真正值得警惕的，是结构性因素。这可以被称为日本</a:t>
            </a:r>
            <a:r>
              <a:rPr lang="en-US" altLang="zh-CN" sz="900" i="0" dirty="0">
                <a:effectLst/>
              </a:rPr>
              <a:t>“</a:t>
            </a:r>
            <a:r>
              <a:rPr lang="zh-CN" altLang="en-US" sz="900" i="0" dirty="0">
                <a:effectLst/>
              </a:rPr>
              <a:t>赚钱能力</a:t>
            </a:r>
            <a:r>
              <a:rPr lang="en-US" altLang="zh-CN" sz="900" i="0" dirty="0">
                <a:effectLst/>
              </a:rPr>
              <a:t>”</a:t>
            </a:r>
            <a:r>
              <a:rPr lang="zh-CN" altLang="en-US" sz="900" i="0" dirty="0">
                <a:effectLst/>
              </a:rPr>
              <a:t>的质变。</a:t>
            </a:r>
            <a:endParaRPr lang="zh-CN" altLang="en-US" sz="900" i="0" dirty="0">
              <a:effectLst/>
            </a:endParaRPr>
          </a:p>
          <a:p>
            <a:endParaRPr lang="en-US" altLang="zh-CN" sz="900" i="0" dirty="0">
              <a:effectLst/>
            </a:endParaRPr>
          </a:p>
          <a:p>
            <a:r>
              <a:rPr lang="zh-CN" altLang="en-US" sz="900" i="0" dirty="0">
                <a:effectLst/>
              </a:rPr>
              <a:t>根据日本财务省在</a:t>
            </a:r>
            <a:r>
              <a:rPr lang="en-US" altLang="zh-CN" sz="900" i="0" dirty="0">
                <a:effectLst/>
              </a:rPr>
              <a:t>2025</a:t>
            </a:r>
            <a:r>
              <a:rPr lang="zh-CN" altLang="en-US" sz="900" i="0" dirty="0">
                <a:effectLst/>
              </a:rPr>
              <a:t>年</a:t>
            </a:r>
            <a:r>
              <a:rPr lang="en-US" altLang="zh-CN" sz="900" i="0" dirty="0">
                <a:effectLst/>
              </a:rPr>
              <a:t>11</a:t>
            </a:r>
            <a:r>
              <a:rPr lang="zh-CN" altLang="en-US" sz="900" i="0" dirty="0">
                <a:effectLst/>
              </a:rPr>
              <a:t>月公布的国际收支统计数据，</a:t>
            </a:r>
            <a:r>
              <a:rPr lang="en-US" altLang="zh-CN" sz="900" i="0" dirty="0">
                <a:effectLst/>
              </a:rPr>
              <a:t>2025</a:t>
            </a:r>
            <a:r>
              <a:rPr lang="zh-CN" altLang="en-US" sz="900" i="0" dirty="0">
                <a:effectLst/>
              </a:rPr>
              <a:t>财年上半年（</a:t>
            </a:r>
            <a:r>
              <a:rPr lang="en-US" altLang="zh-CN" sz="900" i="0" dirty="0">
                <a:effectLst/>
              </a:rPr>
              <a:t>4</a:t>
            </a:r>
            <a:r>
              <a:rPr lang="zh-CN" altLang="en-US" sz="900" i="0" dirty="0">
                <a:effectLst/>
              </a:rPr>
              <a:t>月至</a:t>
            </a:r>
            <a:r>
              <a:rPr lang="en-US" altLang="zh-CN" sz="900" i="0" dirty="0">
                <a:effectLst/>
              </a:rPr>
              <a:t>9</a:t>
            </a:r>
            <a:r>
              <a:rPr lang="zh-CN" altLang="en-US" sz="900" i="0" dirty="0">
                <a:effectLst/>
              </a:rPr>
              <a:t>月）日本的经常项目顺差达到</a:t>
            </a:r>
            <a:r>
              <a:rPr lang="en-US" altLang="zh-CN" sz="900" i="0" dirty="0">
                <a:effectLst/>
              </a:rPr>
              <a:t>17.5128</a:t>
            </a:r>
            <a:r>
              <a:rPr lang="zh-CN" altLang="en-US" sz="900" i="0" dirty="0">
                <a:effectLst/>
              </a:rPr>
              <a:t>万亿日元，创下半年度历史新高。</a:t>
            </a:r>
            <a:endParaRPr lang="zh-CN" altLang="en-US" sz="900" i="0" dirty="0">
              <a:effectLst/>
            </a:endParaRPr>
          </a:p>
          <a:p>
            <a:endParaRPr lang="en-US" altLang="zh-CN" sz="900" i="0" dirty="0">
              <a:effectLst/>
            </a:endParaRPr>
          </a:p>
          <a:p>
            <a:r>
              <a:rPr lang="zh-CN" altLang="en-US" sz="900" i="0" dirty="0">
                <a:effectLst/>
              </a:rPr>
              <a:t>然而，若仔细观察这一</a:t>
            </a:r>
            <a:r>
              <a:rPr lang="en-US" altLang="zh-CN" sz="900" i="0" dirty="0">
                <a:effectLst/>
              </a:rPr>
              <a:t>“</a:t>
            </a:r>
            <a:r>
              <a:rPr lang="zh-CN" altLang="en-US" sz="900" i="0" dirty="0">
                <a:effectLst/>
              </a:rPr>
              <a:t>顺差的构成</a:t>
            </a:r>
            <a:r>
              <a:rPr lang="en-US" altLang="zh-CN" sz="900" i="0" dirty="0">
                <a:effectLst/>
              </a:rPr>
              <a:t>”</a:t>
            </a:r>
            <a:r>
              <a:rPr lang="zh-CN" altLang="en-US" sz="900" i="0" dirty="0">
                <a:effectLst/>
              </a:rPr>
              <a:t>，问题便会浮现。</a:t>
            </a:r>
            <a:endParaRPr lang="zh-CN" altLang="en-US" sz="900" i="0" dirty="0">
              <a:effectLst/>
            </a:endParaRPr>
          </a:p>
          <a:p>
            <a:endParaRPr lang="en-US" altLang="zh-CN" sz="900" i="0" dirty="0">
              <a:effectLst/>
            </a:endParaRPr>
          </a:p>
          <a:p>
            <a:r>
              <a:rPr lang="zh-CN" altLang="en-US" sz="900" i="0" dirty="0">
                <a:effectLst/>
              </a:rPr>
              <a:t>在经常项目中，贸易收支（商品与服务进出口的差额）仅实现</a:t>
            </a:r>
            <a:r>
              <a:rPr lang="en-US" altLang="zh-CN" sz="900" i="0" dirty="0">
                <a:effectLst/>
              </a:rPr>
              <a:t>494</a:t>
            </a:r>
            <a:r>
              <a:rPr lang="zh-CN" altLang="en-US" sz="900" i="0" dirty="0">
                <a:effectLst/>
              </a:rPr>
              <a:t>亿日元的顺差；而第一次所得收支却高达</a:t>
            </a:r>
            <a:r>
              <a:rPr lang="en-US" altLang="zh-CN" sz="900" i="0" dirty="0">
                <a:effectLst/>
              </a:rPr>
              <a:t>22.2758</a:t>
            </a:r>
            <a:r>
              <a:rPr lang="zh-CN" altLang="en-US" sz="900" i="0" dirty="0">
                <a:effectLst/>
              </a:rPr>
              <a:t>万亿日元的顺差。</a:t>
            </a:r>
            <a:endParaRPr lang="zh-CN" altLang="en-US" sz="900" i="0" dirty="0">
              <a:effectLst/>
            </a:endParaRPr>
          </a:p>
          <a:p>
            <a:r>
              <a:rPr lang="zh-CN" altLang="en-US" sz="900" i="0" dirty="0">
                <a:effectLst/>
              </a:rPr>
              <a:t>换言之，经常项目顺差中，真正来自贸易的部分仅占</a:t>
            </a:r>
            <a:r>
              <a:rPr lang="en-US" altLang="zh-CN" sz="900" i="0" dirty="0">
                <a:effectLst/>
              </a:rPr>
              <a:t>0.28%</a:t>
            </a:r>
            <a:r>
              <a:rPr lang="zh-CN" altLang="en-US" sz="900" i="0" dirty="0">
                <a:effectLst/>
              </a:rPr>
              <a:t>，几乎全部依赖于第一次所得收支。</a:t>
            </a:r>
            <a:endParaRPr lang="zh-CN" altLang="en-US" sz="900" i="0" dirty="0">
              <a:effectLst/>
            </a:endParaRPr>
          </a:p>
          <a:p>
            <a:endParaRPr lang="en-US" altLang="zh-CN" sz="900" i="0" dirty="0">
              <a:effectLst/>
            </a:endParaRPr>
          </a:p>
          <a:p>
            <a:r>
              <a:rPr lang="zh-CN" altLang="en-US" sz="900" i="0" dirty="0">
                <a:effectLst/>
              </a:rPr>
              <a:t>过去的日本曾被称为</a:t>
            </a:r>
            <a:r>
              <a:rPr lang="en-US" altLang="zh-CN" sz="900" i="0" dirty="0">
                <a:effectLst/>
              </a:rPr>
              <a:t>“</a:t>
            </a:r>
            <a:r>
              <a:rPr lang="zh-CN" altLang="en-US" sz="900" i="0" dirty="0">
                <a:effectLst/>
              </a:rPr>
              <a:t>贸易立国</a:t>
            </a:r>
            <a:r>
              <a:rPr lang="en-US" altLang="zh-CN" sz="900" i="0" dirty="0">
                <a:effectLst/>
              </a:rPr>
              <a:t>”</a:t>
            </a:r>
            <a:r>
              <a:rPr lang="zh-CN" altLang="en-US" sz="900" i="0" dirty="0">
                <a:effectLst/>
              </a:rPr>
              <a:t>，通过向全球出口汽车、电器等产品赚取外汇。但如今，依靠在国内生产、对外出口来</a:t>
            </a:r>
            <a:r>
              <a:rPr lang="en-US" altLang="zh-CN" sz="900" i="0" dirty="0">
                <a:effectLst/>
              </a:rPr>
              <a:t>“</a:t>
            </a:r>
            <a:r>
              <a:rPr lang="zh-CN" altLang="en-US" sz="900" i="0" dirty="0">
                <a:effectLst/>
              </a:rPr>
              <a:t>赚钱</a:t>
            </a:r>
            <a:r>
              <a:rPr lang="en-US" altLang="zh-CN" sz="900" i="0" dirty="0">
                <a:effectLst/>
              </a:rPr>
              <a:t>”</a:t>
            </a:r>
            <a:r>
              <a:rPr lang="zh-CN" altLang="en-US" sz="900" i="0" dirty="0">
                <a:effectLst/>
              </a:rPr>
              <a:t>的能力已经停滞，日本维持顺差的主要来源，变成了过去对海外投资所获得的分红与利息收入。</a:t>
            </a:r>
            <a:endParaRPr lang="zh-CN" altLang="en-US" sz="900" i="0" dirty="0">
              <a:effectLst/>
            </a:endParaRPr>
          </a:p>
          <a:p>
            <a:endParaRPr lang="en-US" altLang="zh-CN" sz="900" i="0" dirty="0">
              <a:effectLst/>
            </a:endParaRPr>
          </a:p>
          <a:p>
            <a:r>
              <a:rPr lang="zh-CN" altLang="en-US" sz="900" i="0" dirty="0">
                <a:effectLst/>
              </a:rPr>
              <a:t>为什么</a:t>
            </a:r>
            <a:r>
              <a:rPr lang="en-US" altLang="zh-CN" sz="900" i="0" dirty="0">
                <a:effectLst/>
              </a:rPr>
              <a:t>“</a:t>
            </a:r>
            <a:r>
              <a:rPr lang="zh-CN" altLang="en-US" sz="900" i="0" dirty="0">
                <a:effectLst/>
              </a:rPr>
              <a:t>历史性日元贬值</a:t>
            </a:r>
            <a:r>
              <a:rPr lang="en-US" altLang="zh-CN" sz="900" i="0" dirty="0">
                <a:effectLst/>
              </a:rPr>
              <a:t>”</a:t>
            </a:r>
            <a:r>
              <a:rPr lang="zh-CN" altLang="en-US" sz="900" i="0" dirty="0">
                <a:effectLst/>
              </a:rPr>
              <a:t>与</a:t>
            </a:r>
            <a:r>
              <a:rPr lang="en-US" altLang="zh-CN" sz="900" i="0" dirty="0">
                <a:effectLst/>
              </a:rPr>
              <a:t>“</a:t>
            </a:r>
            <a:r>
              <a:rPr lang="zh-CN" altLang="en-US" sz="900" i="0" dirty="0">
                <a:effectLst/>
              </a:rPr>
              <a:t>史上最大经常顺差</a:t>
            </a:r>
            <a:r>
              <a:rPr lang="en-US" altLang="zh-CN" sz="900" i="0" dirty="0">
                <a:effectLst/>
              </a:rPr>
              <a:t>”</a:t>
            </a:r>
            <a:r>
              <a:rPr lang="zh-CN" altLang="en-US" sz="900" i="0" dirty="0">
                <a:effectLst/>
              </a:rPr>
              <a:t>会同时出现？</a:t>
            </a:r>
            <a:endParaRPr lang="zh-CN" altLang="en-US" sz="900" i="0" dirty="0">
              <a:effectLst/>
            </a:endParaRPr>
          </a:p>
          <a:p>
            <a:endParaRPr lang="en-US" altLang="zh-CN" sz="900" i="0" dirty="0">
              <a:effectLst/>
            </a:endParaRPr>
          </a:p>
          <a:p>
            <a:r>
              <a:rPr lang="zh-CN" altLang="en-US" sz="900" i="0" dirty="0">
                <a:effectLst/>
              </a:rPr>
              <a:t>乍看之下，这似乎是一个矛盾的现象。解开这一矛盾的关键，在于以下两大结构性变化。</a:t>
            </a:r>
            <a:endParaRPr lang="zh-CN" altLang="en-US" sz="900" i="0" dirty="0">
              <a:effectLst/>
            </a:endParaRPr>
          </a:p>
          <a:p>
            <a:endParaRPr lang="en-US" altLang="zh-CN" sz="900" i="0" dirty="0">
              <a:effectLst/>
            </a:endParaRPr>
          </a:p>
          <a:p>
            <a:r>
              <a:rPr lang="zh-CN" altLang="en-US" sz="900" i="0" dirty="0">
                <a:effectLst/>
              </a:rPr>
              <a:t>第一，支撑日元升值的力量消失了。</a:t>
            </a:r>
            <a:endParaRPr lang="zh-CN" altLang="en-US" sz="900" i="0" dirty="0">
              <a:effectLst/>
            </a:endParaRPr>
          </a:p>
          <a:p>
            <a:endParaRPr lang="en-US" altLang="zh-CN" sz="900" i="0" dirty="0">
              <a:effectLst/>
            </a:endParaRPr>
          </a:p>
          <a:p>
            <a:r>
              <a:rPr lang="zh-CN" altLang="en-US" sz="900" i="0" dirty="0">
                <a:effectLst/>
              </a:rPr>
              <a:t>在出口企业主导的时代，日本企业通过贸易顺差赚取的外汇（如美元），必须用于支付国内的人力成本、采购与设备投资，因此需要将外汇兑换为日元。这种出于实际经营需要的</a:t>
            </a:r>
            <a:r>
              <a:rPr lang="en-US" altLang="zh-CN" sz="900" i="0" dirty="0">
                <a:effectLst/>
              </a:rPr>
              <a:t>“</a:t>
            </a:r>
            <a:r>
              <a:rPr lang="zh-CN" altLang="en-US" sz="900" i="0" dirty="0">
                <a:effectLst/>
              </a:rPr>
              <a:t>买入日元</a:t>
            </a:r>
            <a:r>
              <a:rPr lang="en-US" altLang="zh-CN" sz="900" i="0" dirty="0">
                <a:effectLst/>
              </a:rPr>
              <a:t>”</a:t>
            </a:r>
            <a:r>
              <a:rPr lang="zh-CN" altLang="en-US" sz="900" i="0" dirty="0">
                <a:effectLst/>
              </a:rPr>
              <a:t>，曾是推动日元升值的重要力量。</a:t>
            </a:r>
            <a:endParaRPr lang="zh-CN" altLang="en-US" sz="900" i="0" dirty="0">
              <a:effectLst/>
            </a:endParaRPr>
          </a:p>
          <a:p>
            <a:endParaRPr lang="en-US" altLang="zh-CN" sz="900" i="0" dirty="0">
              <a:effectLst/>
            </a:endParaRPr>
          </a:p>
          <a:p>
            <a:r>
              <a:rPr lang="zh-CN" altLang="en-US" sz="900" i="0" dirty="0">
                <a:effectLst/>
              </a:rPr>
              <a:t>然而，当贸易顺差缩小、甚至转为逆差后，企业将外汇兑换为日元的必要性显著降低，</a:t>
            </a:r>
            <a:r>
              <a:rPr lang="en-US" altLang="zh-CN" sz="900" i="0" dirty="0">
                <a:effectLst/>
              </a:rPr>
              <a:t>“</a:t>
            </a:r>
            <a:r>
              <a:rPr lang="zh-CN" altLang="en-US" sz="900" i="0" dirty="0">
                <a:effectLst/>
              </a:rPr>
              <a:t>实际需求型日元买盘</a:t>
            </a:r>
            <a:r>
              <a:rPr lang="en-US" altLang="zh-CN" sz="900" i="0" dirty="0">
                <a:effectLst/>
              </a:rPr>
              <a:t>”</a:t>
            </a:r>
            <a:r>
              <a:rPr lang="zh-CN" altLang="en-US" sz="900" i="0" dirty="0">
                <a:effectLst/>
              </a:rPr>
              <a:t>随之减弱，结果便是</a:t>
            </a:r>
            <a:r>
              <a:rPr lang="en-US" altLang="zh-CN" sz="900" i="0" dirty="0">
                <a:effectLst/>
              </a:rPr>
              <a:t>——</a:t>
            </a:r>
            <a:r>
              <a:rPr lang="zh-CN" altLang="en-US" sz="900" i="0" dirty="0">
                <a:effectLst/>
              </a:rPr>
              <a:t>日元不再容易升值，留下了结构性偏弱的汇率基础。</a:t>
            </a:r>
            <a:endParaRPr lang="zh-CN" altLang="en-US" sz="900" i="0" dirty="0">
              <a:effectLst/>
            </a:endParaRPr>
          </a:p>
          <a:p>
            <a:endParaRPr lang="en-US" altLang="zh-CN" sz="900" i="0" dirty="0">
              <a:effectLst/>
            </a:endParaRPr>
          </a:p>
          <a:p>
            <a:r>
              <a:rPr lang="zh-CN" altLang="en-US" sz="900" i="0" dirty="0">
                <a:effectLst/>
              </a:rPr>
              <a:t>第二个、也是更关键的问题在于：日本企业海外利润并未回流国内。</a:t>
            </a:r>
            <a:endParaRPr lang="zh-CN" altLang="en-US" sz="900" i="0" dirty="0">
              <a:effectLst/>
            </a:endParaRPr>
          </a:p>
          <a:p>
            <a:endParaRPr lang="en-US" altLang="zh-CN" sz="900" i="0" dirty="0">
              <a:effectLst/>
            </a:endParaRPr>
          </a:p>
          <a:p>
            <a:r>
              <a:rPr lang="zh-CN" altLang="en-US" sz="900" i="0" dirty="0">
                <a:effectLst/>
              </a:rPr>
              <a:t>虽然在会计上，这些来自海外子公司的分红被计入</a:t>
            </a:r>
            <a:r>
              <a:rPr lang="en-US" altLang="zh-CN" sz="900" i="0" dirty="0">
                <a:effectLst/>
              </a:rPr>
              <a:t>“</a:t>
            </a:r>
            <a:r>
              <a:rPr lang="zh-CN" altLang="en-US" sz="900" i="0" dirty="0">
                <a:effectLst/>
              </a:rPr>
              <a:t>经常项目顺差</a:t>
            </a:r>
            <a:r>
              <a:rPr lang="en-US" altLang="zh-CN" sz="900" i="0" dirty="0">
                <a:effectLst/>
              </a:rPr>
              <a:t>”</a:t>
            </a:r>
            <a:r>
              <a:rPr lang="zh-CN" altLang="en-US" sz="900" i="0" dirty="0">
                <a:effectLst/>
              </a:rPr>
              <a:t>，但实际上，其中相当一部分收益并未兑换成日元，而是以外币形式留存在海外账户，用于当地的再投资。</a:t>
            </a:r>
            <a:endParaRPr lang="zh-CN" altLang="en-US" sz="900" i="0" dirty="0">
              <a:effectLst/>
            </a:endParaRPr>
          </a:p>
          <a:p>
            <a:endParaRPr lang="en-US" altLang="zh-CN" sz="900" i="0" dirty="0">
              <a:effectLst/>
            </a:endParaRPr>
          </a:p>
          <a:p>
            <a:r>
              <a:rPr lang="zh-CN" altLang="en-US" sz="900" i="0" dirty="0">
                <a:effectLst/>
              </a:rPr>
              <a:t>原因很现实：相较于人口持续减少、增长乏力的国内市场，日本企业更倾向于将资金投向增长潜力更大的海外市场。从企业生存战略的角度来看，这无疑是极其合理的选择。换一个角度说，日本企业已经超越</a:t>
            </a:r>
            <a:r>
              <a:rPr lang="en-US" altLang="zh-CN" sz="900" i="0" dirty="0">
                <a:effectLst/>
              </a:rPr>
              <a:t>“</a:t>
            </a:r>
            <a:r>
              <a:rPr lang="zh-CN" altLang="en-US" sz="900" i="0" dirty="0">
                <a:effectLst/>
              </a:rPr>
              <a:t>本国企业</a:t>
            </a:r>
            <a:r>
              <a:rPr lang="en-US" altLang="zh-CN" sz="900" i="0" dirty="0">
                <a:effectLst/>
              </a:rPr>
              <a:t>”</a:t>
            </a:r>
            <a:r>
              <a:rPr lang="zh-CN" altLang="en-US" sz="900" i="0" dirty="0">
                <a:effectLst/>
              </a:rPr>
              <a:t>的范畴，成长为在全球范围内盈利的</a:t>
            </a:r>
            <a:r>
              <a:rPr lang="en-US" altLang="zh-CN" sz="900" i="0" dirty="0">
                <a:effectLst/>
              </a:rPr>
              <a:t>“</a:t>
            </a:r>
            <a:r>
              <a:rPr lang="zh-CN" altLang="en-US" sz="900" i="0" dirty="0">
                <a:effectLst/>
              </a:rPr>
              <a:t>跨国企业</a:t>
            </a:r>
            <a:r>
              <a:rPr lang="en-US" altLang="zh-CN" sz="900" i="0" dirty="0">
                <a:effectLst/>
              </a:rPr>
              <a:t>”</a:t>
            </a:r>
            <a:r>
              <a:rPr lang="zh-CN" altLang="en-US" sz="900" i="0" dirty="0">
                <a:effectLst/>
              </a:rPr>
              <a:t>。</a:t>
            </a:r>
            <a:endParaRPr lang="zh-CN" altLang="en-US" sz="900" i="0" dirty="0">
              <a:effectLst/>
            </a:endParaRPr>
          </a:p>
          <a:p>
            <a:endParaRPr lang="en-US" altLang="zh-CN" sz="900" i="0" dirty="0">
              <a:effectLst/>
            </a:endParaRPr>
          </a:p>
          <a:p>
            <a:r>
              <a:rPr lang="zh-CN" altLang="en-US" sz="900" i="0" dirty="0">
                <a:effectLst/>
              </a:rPr>
              <a:t>然而，其结果是，海外获得的利润未能转化为日元，反而成为长期日元贬值压力的重要来源之一。</a:t>
            </a:r>
            <a:endParaRPr lang="zh-CN" altLang="en-US" sz="900" i="0" dirty="0">
              <a:effectLst/>
            </a:endParaRPr>
          </a:p>
          <a:p>
            <a:endParaRPr lang="en-US" altLang="zh-CN" sz="900" i="0" dirty="0">
              <a:effectLst/>
            </a:endParaRPr>
          </a:p>
          <a:p>
            <a:r>
              <a:rPr lang="zh-CN" altLang="en-US" sz="900" i="0" dirty="0">
                <a:effectLst/>
              </a:rPr>
              <a:t>也就是说，一条新的结构已经形成</a:t>
            </a:r>
            <a:r>
              <a:rPr lang="en-US" altLang="zh-CN" sz="900" i="0" dirty="0">
                <a:effectLst/>
              </a:rPr>
              <a:t>——</a:t>
            </a:r>
            <a:endParaRPr lang="en-US" altLang="zh-CN" sz="900" i="0" dirty="0">
              <a:effectLst/>
            </a:endParaRPr>
          </a:p>
          <a:p>
            <a:r>
              <a:rPr lang="zh-CN" altLang="en-US" sz="900" i="0" dirty="0">
                <a:effectLst/>
              </a:rPr>
              <a:t>企业在全球范围内取得成功，却未必能直接转化为国内的富裕。</a:t>
            </a:r>
            <a:endParaRPr lang="zh-CN" altLang="en-US" sz="900" i="0" dirty="0">
              <a:effectLst/>
            </a:endParaRPr>
          </a:p>
          <a:p>
            <a:endParaRPr lang="en-US" altLang="zh-CN" sz="900" i="0" dirty="0">
              <a:effectLst/>
            </a:endParaRPr>
          </a:p>
          <a:p>
            <a:r>
              <a:rPr lang="en-US" altLang="zh-CN" sz="900" i="0" dirty="0">
                <a:effectLst/>
              </a:rPr>
              <a:t>“</a:t>
            </a:r>
            <a:r>
              <a:rPr lang="zh-CN" altLang="en-US" sz="900" i="0" dirty="0">
                <a:effectLst/>
              </a:rPr>
              <a:t>企业增长</a:t>
            </a:r>
            <a:r>
              <a:rPr lang="en-US" altLang="zh-CN" sz="900" i="0" dirty="0">
                <a:effectLst/>
              </a:rPr>
              <a:t>”</a:t>
            </a:r>
            <a:r>
              <a:rPr lang="zh-CN" altLang="en-US" sz="900" i="0" dirty="0">
                <a:effectLst/>
              </a:rPr>
              <a:t>与</a:t>
            </a:r>
            <a:r>
              <a:rPr lang="en-US" altLang="zh-CN" sz="900" i="0" dirty="0">
                <a:effectLst/>
              </a:rPr>
              <a:t>“</a:t>
            </a:r>
            <a:r>
              <a:rPr lang="zh-CN" altLang="en-US" sz="900" i="0" dirty="0">
                <a:effectLst/>
              </a:rPr>
              <a:t>资金回流国内</a:t>
            </a:r>
            <a:r>
              <a:rPr lang="en-US" altLang="zh-CN" sz="900" i="0" dirty="0">
                <a:effectLst/>
              </a:rPr>
              <a:t>”</a:t>
            </a:r>
            <a:r>
              <a:rPr lang="zh-CN" altLang="en-US" sz="900" i="0" dirty="0">
                <a:effectLst/>
              </a:rPr>
              <a:t>之间，出现了结构性的断裂。</a:t>
            </a:r>
            <a:endParaRPr lang="zh-CN" altLang="en-US" sz="900" i="0" dirty="0">
              <a:effectLst/>
            </a:endParaRPr>
          </a:p>
          <a:p>
            <a:endParaRPr lang="en-US" altLang="zh-CN" sz="900" i="0" dirty="0">
              <a:effectLst/>
            </a:endParaRPr>
          </a:p>
          <a:p>
            <a:r>
              <a:rPr lang="zh-CN" altLang="en-US" sz="900" i="0" dirty="0">
                <a:effectLst/>
              </a:rPr>
              <a:t>那么，在这样的背景下，如果日元贬值长期持续，接下来等待日本的，将会是什么？</a:t>
            </a:r>
            <a:endParaRPr lang="zh-CN" altLang="en-US" sz="900" i="0" dirty="0">
              <a:effectLst/>
            </a:endParaRPr>
          </a:p>
        </p:txBody>
      </p:sp>
      <p:sp>
        <p:nvSpPr>
          <p:cNvPr id="5" name="角丸四角形 7"/>
          <p:cNvSpPr/>
          <p:nvPr/>
        </p:nvSpPr>
        <p:spPr>
          <a:xfrm>
            <a:off x="5506674" y="8150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0" y="2928620"/>
            <a:ext cx="6684010" cy="563118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900" i="0" dirty="0">
                <a:effectLst/>
              </a:rPr>
              <a:t>日本</a:t>
            </a:r>
            <a:r>
              <a:rPr lang="en-US" altLang="zh-CN" sz="900" i="0" dirty="0">
                <a:effectLst/>
              </a:rPr>
              <a:t>“</a:t>
            </a:r>
            <a:r>
              <a:rPr lang="zh-CN" altLang="en-US" sz="900" i="0" dirty="0">
                <a:effectLst/>
              </a:rPr>
              <a:t>军需产业</a:t>
            </a:r>
            <a:r>
              <a:rPr lang="en-US" altLang="zh-CN" sz="900" i="0" dirty="0">
                <a:effectLst/>
              </a:rPr>
              <a:t>”</a:t>
            </a:r>
            <a:r>
              <a:rPr lang="zh-CN" altLang="en-US" sz="900" i="0" dirty="0">
                <a:effectLst/>
              </a:rPr>
              <a:t>鲜为人知的真正实力</a:t>
            </a:r>
            <a:endParaRPr lang="zh-CN" altLang="en-US" sz="900" i="0" dirty="0">
              <a:effectLst/>
            </a:endParaRPr>
          </a:p>
          <a:p>
            <a:endParaRPr lang="en-US" altLang="zh-CN" sz="900" i="0" dirty="0">
              <a:effectLst/>
            </a:endParaRPr>
          </a:p>
          <a:p>
            <a:r>
              <a:rPr lang="zh-CN" altLang="en-US" sz="900" i="0" dirty="0">
                <a:effectLst/>
              </a:rPr>
              <a:t>日本的防卫产业，与美国洛克希德</a:t>
            </a:r>
            <a:r>
              <a:rPr lang="en-US" altLang="zh-CN" sz="900" i="0" dirty="0">
                <a:effectLst/>
              </a:rPr>
              <a:t>·</a:t>
            </a:r>
            <a:r>
              <a:rPr lang="zh-CN" altLang="en-US" sz="900" i="0" dirty="0">
                <a:effectLst/>
              </a:rPr>
              <a:t>马丁、诺斯罗普</a:t>
            </a:r>
            <a:r>
              <a:rPr lang="en-US" altLang="zh-CN" sz="900" i="0" dirty="0">
                <a:effectLst/>
              </a:rPr>
              <a:t>·</a:t>
            </a:r>
            <a:r>
              <a:rPr lang="zh-CN" altLang="en-US" sz="900" i="0" dirty="0">
                <a:effectLst/>
              </a:rPr>
              <a:t>格鲁曼等</a:t>
            </a:r>
            <a:r>
              <a:rPr lang="en-US" altLang="zh-CN" sz="900" i="0" dirty="0">
                <a:effectLst/>
              </a:rPr>
              <a:t>“</a:t>
            </a:r>
            <a:r>
              <a:rPr lang="zh-CN" altLang="en-US" sz="900" i="0" dirty="0">
                <a:effectLst/>
              </a:rPr>
              <a:t>纯军工企业</a:t>
            </a:r>
            <a:r>
              <a:rPr lang="en-US" altLang="zh-CN" sz="900" i="0" dirty="0">
                <a:effectLst/>
              </a:rPr>
              <a:t>”</a:t>
            </a:r>
            <a:r>
              <a:rPr lang="zh-CN" altLang="en-US" sz="900" i="0" dirty="0">
                <a:effectLst/>
              </a:rPr>
              <a:t>在本质上有着截然不同的特征。</a:t>
            </a:r>
            <a:endParaRPr lang="zh-CN" altLang="en-US" sz="900" i="0" dirty="0">
              <a:effectLst/>
            </a:endParaRPr>
          </a:p>
          <a:p>
            <a:endParaRPr lang="en-US" altLang="zh-CN" sz="900" i="0" dirty="0">
              <a:effectLst/>
            </a:endParaRPr>
          </a:p>
          <a:p>
            <a:r>
              <a:rPr lang="zh-CN" altLang="en-US" sz="900" i="0" dirty="0">
                <a:effectLst/>
              </a:rPr>
              <a:t>日本军需产业的核心企业</a:t>
            </a:r>
            <a:r>
              <a:rPr lang="en-US" altLang="zh-CN" sz="900" i="0" dirty="0">
                <a:effectLst/>
              </a:rPr>
              <a:t>——</a:t>
            </a:r>
            <a:r>
              <a:rPr lang="zh-CN" altLang="en-US" sz="900" i="0" dirty="0">
                <a:effectLst/>
              </a:rPr>
              <a:t>三菱重工业、川崎重工业以及</a:t>
            </a:r>
            <a:r>
              <a:rPr lang="en-US" altLang="zh-CN" sz="900" i="0" dirty="0">
                <a:effectLst/>
              </a:rPr>
              <a:t>IHI——</a:t>
            </a:r>
            <a:r>
              <a:rPr lang="zh-CN" altLang="en-US" sz="900" i="0" dirty="0">
                <a:effectLst/>
              </a:rPr>
              <a:t>全部都是同时经营能源、交通、产业机械等广泛民用业务的综合重工业制造商。也就是说，日本形成了一种将民用领域长期积累的尖端技术，直接转用于防卫装备开发的</a:t>
            </a:r>
            <a:r>
              <a:rPr lang="en-US" altLang="zh-CN" sz="900" i="0" dirty="0">
                <a:effectLst/>
              </a:rPr>
              <a:t>“</a:t>
            </a:r>
            <a:r>
              <a:rPr lang="zh-CN" altLang="en-US" sz="900" i="0" dirty="0">
                <a:effectLst/>
              </a:rPr>
              <a:t>双用途（军民两用）</a:t>
            </a:r>
            <a:r>
              <a:rPr lang="en-US" altLang="zh-CN" sz="900" i="0" dirty="0">
                <a:effectLst/>
              </a:rPr>
              <a:t>”</a:t>
            </a:r>
            <a:r>
              <a:rPr lang="zh-CN" altLang="en-US" sz="900" i="0" dirty="0">
                <a:effectLst/>
              </a:rPr>
              <a:t>机制。比如，用于智能手机和电动汽车的电池技术被应用为潜艇的动力源，波音</a:t>
            </a:r>
            <a:r>
              <a:rPr lang="en-US" altLang="zh-CN" sz="900" i="0" dirty="0">
                <a:effectLst/>
              </a:rPr>
              <a:t>787</a:t>
            </a:r>
            <a:r>
              <a:rPr lang="zh-CN" altLang="en-US" sz="900" i="0" dirty="0">
                <a:effectLst/>
              </a:rPr>
              <a:t>客机机翼所采用的材料技术也被转用于战斗机机体结构。</a:t>
            </a:r>
            <a:endParaRPr lang="zh-CN" altLang="en-US" sz="900" i="0" dirty="0">
              <a:effectLst/>
            </a:endParaRPr>
          </a:p>
          <a:p>
            <a:endParaRPr lang="en-US" altLang="zh-CN" sz="900" i="0" dirty="0">
              <a:effectLst/>
            </a:endParaRPr>
          </a:p>
          <a:p>
            <a:r>
              <a:rPr lang="zh-CN" altLang="en-US" sz="900" i="0" dirty="0">
                <a:effectLst/>
              </a:rPr>
              <a:t>这种技术体系，是日本防卫产业在长期受</a:t>
            </a:r>
            <a:r>
              <a:rPr lang="en-US" altLang="zh-CN" sz="900" i="0" dirty="0">
                <a:effectLst/>
              </a:rPr>
              <a:t>“</a:t>
            </a:r>
            <a:r>
              <a:rPr lang="zh-CN" altLang="en-US" sz="900" i="0" dirty="0">
                <a:effectLst/>
              </a:rPr>
              <a:t>武器出口三原则</a:t>
            </a:r>
            <a:r>
              <a:rPr lang="en-US" altLang="zh-CN" sz="900" i="0" dirty="0">
                <a:effectLst/>
              </a:rPr>
              <a:t>”</a:t>
            </a:r>
            <a:r>
              <a:rPr lang="zh-CN" altLang="en-US" sz="900" i="0" dirty="0">
                <a:effectLst/>
              </a:rPr>
              <a:t>限制的环境下，独自进化形成的结果，构成了其他国家所不具备的独特防卫能力基础。</a:t>
            </a:r>
            <a:endParaRPr lang="zh-CN" altLang="en-US" sz="900" i="0" dirty="0">
              <a:effectLst/>
            </a:endParaRPr>
          </a:p>
          <a:p>
            <a:endParaRPr lang="en-US" altLang="zh-CN" sz="900" i="0" dirty="0">
              <a:effectLst/>
            </a:endParaRPr>
          </a:p>
          <a:p>
            <a:r>
              <a:rPr lang="zh-CN" altLang="en-US" sz="900" i="0" dirty="0">
                <a:effectLst/>
              </a:rPr>
              <a:t>潜艇技术：民用技术</a:t>
            </a:r>
            <a:r>
              <a:rPr lang="en-US" altLang="zh-CN" sz="900" i="0" dirty="0">
                <a:effectLst/>
              </a:rPr>
              <a:t>“</a:t>
            </a:r>
            <a:r>
              <a:rPr lang="zh-CN" altLang="en-US" sz="900" i="0" dirty="0">
                <a:effectLst/>
              </a:rPr>
              <a:t>反向溢出</a:t>
            </a:r>
            <a:r>
              <a:rPr lang="en-US" altLang="zh-CN" sz="900" i="0" dirty="0">
                <a:effectLst/>
              </a:rPr>
              <a:t>”</a:t>
            </a:r>
            <a:r>
              <a:rPr lang="zh-CN" altLang="en-US" sz="900" i="0" dirty="0">
                <a:effectLst/>
              </a:rPr>
              <a:t>的代表</a:t>
            </a:r>
            <a:endParaRPr lang="zh-CN" altLang="en-US" sz="900" i="0" dirty="0">
              <a:effectLst/>
            </a:endParaRPr>
          </a:p>
          <a:p>
            <a:endParaRPr lang="en-US" altLang="zh-CN" sz="900" i="0" dirty="0">
              <a:effectLst/>
            </a:endParaRPr>
          </a:p>
          <a:p>
            <a:r>
              <a:rPr lang="zh-CN" altLang="en-US" sz="900" i="0" dirty="0">
                <a:effectLst/>
              </a:rPr>
              <a:t>日本海上防卫的核心力量，是海上自卫队的潜艇部队。而承担潜艇建造任务的，是三菱重工神户造船所与川崎重工神户工厂。这两家公司采用隔年交替建造潜艇的生产体制，在全球范围内极为罕见。这一体制不仅确保了稳定的生产节奏，更是国家层面的产业政策，用以维持熟练技工队伍的技能传承与技术积累。</a:t>
            </a:r>
            <a:endParaRPr lang="zh-CN" altLang="en-US" sz="900" i="0" dirty="0">
              <a:effectLst/>
            </a:endParaRPr>
          </a:p>
          <a:p>
            <a:endParaRPr lang="en-US" altLang="zh-CN" sz="900" i="0" dirty="0">
              <a:effectLst/>
            </a:endParaRPr>
          </a:p>
          <a:p>
            <a:r>
              <a:rPr lang="zh-CN" altLang="en-US" sz="900" i="0" dirty="0">
                <a:effectLst/>
              </a:rPr>
              <a:t>日本潜艇技术的真正价值，集中体现在</a:t>
            </a:r>
            <a:r>
              <a:rPr lang="en-US" altLang="zh-CN" sz="900" i="0" dirty="0">
                <a:effectLst/>
              </a:rPr>
              <a:t>2020</a:t>
            </a:r>
            <a:r>
              <a:rPr lang="zh-CN" altLang="en-US" sz="900" i="0" dirty="0">
                <a:effectLst/>
              </a:rPr>
              <a:t>年服役的</a:t>
            </a:r>
            <a:r>
              <a:rPr lang="en-US" altLang="zh-CN" sz="900" i="0" dirty="0">
                <a:effectLst/>
              </a:rPr>
              <a:t>“</a:t>
            </a:r>
            <a:r>
              <a:rPr lang="zh-CN" altLang="en-US" sz="900" i="0" dirty="0">
                <a:effectLst/>
              </a:rPr>
              <a:t>凰龙号</a:t>
            </a:r>
            <a:r>
              <a:rPr lang="en-US" altLang="zh-CN" sz="900" i="0" dirty="0">
                <a:effectLst/>
              </a:rPr>
              <a:t>”</a:t>
            </a:r>
            <a:r>
              <a:rPr lang="zh-CN" altLang="en-US" sz="900" i="0" dirty="0">
                <a:effectLst/>
              </a:rPr>
              <a:t>潜艇上。该艇是世界上首艘将高性能锂离子电池作为主动力源的潜艇。这一技术路线，象征着与传统</a:t>
            </a:r>
            <a:r>
              <a:rPr lang="en-US" altLang="zh-CN" sz="900" i="0" dirty="0">
                <a:effectLst/>
              </a:rPr>
              <a:t>“</a:t>
            </a:r>
            <a:r>
              <a:rPr lang="zh-CN" altLang="en-US" sz="900" i="0" dirty="0">
                <a:effectLst/>
              </a:rPr>
              <a:t>军用技术向民用扩散（</a:t>
            </a:r>
            <a:r>
              <a:rPr lang="en-US" altLang="zh-CN" sz="900" i="0" dirty="0">
                <a:effectLst/>
              </a:rPr>
              <a:t>Spin-off</a:t>
            </a:r>
            <a:r>
              <a:rPr lang="zh-CN" altLang="en-US" sz="900" i="0" dirty="0">
                <a:effectLst/>
              </a:rPr>
              <a:t>）</a:t>
            </a:r>
            <a:r>
              <a:rPr lang="en-US" altLang="zh-CN" sz="900" i="0" dirty="0">
                <a:effectLst/>
              </a:rPr>
              <a:t>”</a:t>
            </a:r>
            <a:r>
              <a:rPr lang="zh-CN" altLang="en-US" sz="900" i="0" dirty="0">
                <a:effectLst/>
              </a:rPr>
              <a:t>相反的路径</a:t>
            </a:r>
            <a:r>
              <a:rPr lang="en-US" altLang="zh-CN" sz="900" i="0" dirty="0">
                <a:effectLst/>
              </a:rPr>
              <a:t>——</a:t>
            </a:r>
            <a:r>
              <a:rPr lang="zh-CN" altLang="en-US" sz="900" i="0" dirty="0">
                <a:effectLst/>
              </a:rPr>
              <a:t>即民用技术反过来超越军用规格的</a:t>
            </a:r>
            <a:r>
              <a:rPr lang="en-US" altLang="zh-CN" sz="900" i="0" dirty="0">
                <a:effectLst/>
              </a:rPr>
              <a:t>“Spin-on”</a:t>
            </a:r>
            <a:r>
              <a:rPr lang="zh-CN" altLang="en-US" sz="900" i="0" dirty="0">
                <a:effectLst/>
              </a:rPr>
              <a:t>典型案例。</a:t>
            </a:r>
            <a:endParaRPr lang="zh-CN" altLang="en-US" sz="900" i="0" dirty="0">
              <a:effectLst/>
            </a:endParaRPr>
          </a:p>
          <a:p>
            <a:endParaRPr lang="en-US" altLang="zh-CN" sz="900" i="0" dirty="0">
              <a:effectLst/>
            </a:endParaRPr>
          </a:p>
          <a:p>
            <a:r>
              <a:rPr lang="zh-CN" altLang="en-US" sz="900" i="0" dirty="0">
                <a:effectLst/>
              </a:rPr>
              <a:t>与传统铅酸电池相比，锂离子电池具备更高的能量密度和更短的充电时间，使潜艇的作战灵活性得到质的飞跃。不仅强化了水下伏击能力，也显著提升了高速机动中的规避与追击性能。这一成果，是日本民用电子产业技术力被直接转化为军事能力的代表性实例。</a:t>
            </a:r>
            <a:endParaRPr lang="zh-CN" altLang="en-US" sz="900" i="0" dirty="0">
              <a:effectLst/>
            </a:endParaRPr>
          </a:p>
          <a:p>
            <a:endParaRPr lang="en-US" altLang="zh-CN" sz="900" i="0" dirty="0">
              <a:effectLst/>
            </a:endParaRPr>
          </a:p>
          <a:p>
            <a:r>
              <a:rPr lang="zh-CN" altLang="en-US" sz="900" i="0" dirty="0">
                <a:effectLst/>
              </a:rPr>
              <a:t>在</a:t>
            </a:r>
            <a:r>
              <a:rPr lang="en-US" altLang="zh-CN" sz="900" i="0" dirty="0">
                <a:effectLst/>
              </a:rPr>
              <a:t>“</a:t>
            </a:r>
            <a:r>
              <a:rPr lang="zh-CN" altLang="en-US" sz="900" i="0" dirty="0">
                <a:effectLst/>
              </a:rPr>
              <a:t>凰龙号</a:t>
            </a:r>
            <a:r>
              <a:rPr lang="en-US" altLang="zh-CN" sz="900" i="0" dirty="0">
                <a:effectLst/>
              </a:rPr>
              <a:t>”</a:t>
            </a:r>
            <a:r>
              <a:rPr lang="zh-CN" altLang="en-US" sz="900" i="0" dirty="0">
                <a:effectLst/>
              </a:rPr>
              <a:t>之后服役的</a:t>
            </a:r>
            <a:r>
              <a:rPr lang="en-US" altLang="zh-CN" sz="900" i="0" dirty="0">
                <a:effectLst/>
              </a:rPr>
              <a:t>“</a:t>
            </a:r>
            <a:r>
              <a:rPr lang="zh-CN" altLang="en-US" sz="900" i="0" dirty="0">
                <a:effectLst/>
              </a:rPr>
              <a:t>鲸</a:t>
            </a:r>
            <a:r>
              <a:rPr lang="en-US" altLang="zh-CN" sz="900" i="0" dirty="0">
                <a:effectLst/>
              </a:rPr>
              <a:t>”</a:t>
            </a:r>
            <a:r>
              <a:rPr lang="zh-CN" altLang="en-US" sz="900" i="0" dirty="0">
                <a:effectLst/>
              </a:rPr>
              <a:t>级潜艇同样搭载锂离子电池，被认为是在不使用核动力的常规潜艇中，具备世界顶级潜航性能的型号。</a:t>
            </a:r>
            <a:endParaRPr lang="zh-CN" altLang="en-US" sz="900" i="0" dirty="0">
              <a:effectLst/>
            </a:endParaRPr>
          </a:p>
          <a:p>
            <a:endParaRPr lang="en-US" altLang="zh-CN" sz="900" i="0" dirty="0">
              <a:effectLst/>
            </a:endParaRPr>
          </a:p>
          <a:p>
            <a:r>
              <a:rPr lang="zh-CN" altLang="en-US" sz="900" i="0" dirty="0">
                <a:effectLst/>
              </a:rPr>
              <a:t>导弹与空间技术的融合</a:t>
            </a:r>
            <a:endParaRPr lang="zh-CN" altLang="en-US" sz="900" i="0" dirty="0">
              <a:effectLst/>
            </a:endParaRPr>
          </a:p>
          <a:p>
            <a:endParaRPr lang="en-US" altLang="zh-CN" sz="900" i="0" dirty="0">
              <a:effectLst/>
            </a:endParaRPr>
          </a:p>
          <a:p>
            <a:r>
              <a:rPr lang="zh-CN" altLang="en-US" sz="900" i="0" dirty="0">
                <a:effectLst/>
              </a:rPr>
              <a:t>在日本西南诸岛防卫体系中，陆上自卫队部署的</a:t>
            </a:r>
            <a:r>
              <a:rPr lang="en-US" altLang="zh-CN" sz="900" i="0" dirty="0">
                <a:effectLst/>
              </a:rPr>
              <a:t>“12</a:t>
            </a:r>
            <a:r>
              <a:rPr lang="zh-CN" altLang="en-US" sz="900" i="0" dirty="0">
                <a:effectLst/>
              </a:rPr>
              <a:t>式地对舰诱导弹</a:t>
            </a:r>
            <a:r>
              <a:rPr lang="en-US" altLang="zh-CN" sz="900" i="0" dirty="0">
                <a:effectLst/>
              </a:rPr>
              <a:t>”</a:t>
            </a:r>
            <a:r>
              <a:rPr lang="zh-CN" altLang="en-US" sz="900" i="0" dirty="0">
                <a:effectLst/>
              </a:rPr>
              <a:t>发挥着关键作用。其性能提升型的研发，堪称三菱重工在制导控制技术与航空航天技术领域的集大成之作。</a:t>
            </a:r>
            <a:endParaRPr lang="zh-CN" altLang="en-US" sz="900" i="0" dirty="0">
              <a:effectLst/>
            </a:endParaRPr>
          </a:p>
          <a:p>
            <a:endParaRPr lang="en-US" altLang="zh-CN" sz="900" i="0" dirty="0">
              <a:effectLst/>
            </a:endParaRPr>
          </a:p>
          <a:p>
            <a:r>
              <a:rPr lang="zh-CN" altLang="en-US" sz="900" i="0" dirty="0">
                <a:effectLst/>
              </a:rPr>
              <a:t>最初的</a:t>
            </a:r>
            <a:r>
              <a:rPr lang="en-US" altLang="zh-CN" sz="900" i="0" dirty="0">
                <a:effectLst/>
              </a:rPr>
              <a:t>12</a:t>
            </a:r>
            <a:r>
              <a:rPr lang="zh-CN" altLang="en-US" sz="900" i="0" dirty="0">
                <a:effectLst/>
              </a:rPr>
              <a:t>式地对舰导弹射程约为</a:t>
            </a:r>
            <a:r>
              <a:rPr lang="en-US" altLang="zh-CN" sz="900" i="0" dirty="0">
                <a:effectLst/>
              </a:rPr>
              <a:t>200</a:t>
            </a:r>
            <a:r>
              <a:rPr lang="zh-CN" altLang="en-US" sz="900" i="0" dirty="0">
                <a:effectLst/>
              </a:rPr>
              <a:t>公里，而性能提升型计划将射程大幅延伸：短期目标约</a:t>
            </a:r>
            <a:r>
              <a:rPr lang="en-US" altLang="zh-CN" sz="900" i="0" dirty="0">
                <a:effectLst/>
              </a:rPr>
              <a:t>900</a:t>
            </a:r>
            <a:r>
              <a:rPr lang="zh-CN" altLang="en-US" sz="900" i="0" dirty="0">
                <a:effectLst/>
              </a:rPr>
              <a:t>公里，最终目标则达到</a:t>
            </a:r>
            <a:r>
              <a:rPr lang="en-US" altLang="zh-CN" sz="900" i="0" dirty="0">
                <a:effectLst/>
              </a:rPr>
              <a:t>1500</a:t>
            </a:r>
            <a:r>
              <a:rPr lang="zh-CN" altLang="en-US" sz="900" i="0" dirty="0">
                <a:effectLst/>
              </a:rPr>
              <a:t>公里。这将显著强化日本从敌方射程之外实施攻击的</a:t>
            </a:r>
            <a:r>
              <a:rPr lang="en-US" altLang="zh-CN" sz="900" i="0" dirty="0">
                <a:effectLst/>
              </a:rPr>
              <a:t>“</a:t>
            </a:r>
            <a:r>
              <a:rPr lang="zh-CN" altLang="en-US" sz="900" i="0" dirty="0">
                <a:effectLst/>
              </a:rPr>
              <a:t>防区外（</a:t>
            </a:r>
            <a:r>
              <a:rPr lang="en-US" altLang="zh-CN" sz="900" i="0" dirty="0">
                <a:effectLst/>
              </a:rPr>
              <a:t>Stand-off</a:t>
            </a:r>
            <a:r>
              <a:rPr lang="zh-CN" altLang="en-US" sz="900" i="0" dirty="0">
                <a:effectLst/>
              </a:rPr>
              <a:t>）防卫能力</a:t>
            </a:r>
            <a:r>
              <a:rPr lang="en-US" altLang="zh-CN" sz="900" i="0" dirty="0">
                <a:effectLst/>
              </a:rPr>
              <a:t>”</a:t>
            </a:r>
            <a:r>
              <a:rPr lang="zh-CN" altLang="en-US" sz="900" i="0" dirty="0">
                <a:effectLst/>
              </a:rPr>
              <a:t>。</a:t>
            </a:r>
            <a:endParaRPr lang="zh-CN" altLang="en-US" sz="900" i="0" dirty="0">
              <a:effectLst/>
            </a:endParaRPr>
          </a:p>
          <a:p>
            <a:endParaRPr lang="en-US" altLang="zh-CN" sz="900" i="0" dirty="0">
              <a:effectLst/>
            </a:endParaRPr>
          </a:p>
          <a:p>
            <a:r>
              <a:rPr lang="zh-CN" altLang="en-US" sz="900" i="0" dirty="0">
                <a:effectLst/>
              </a:rPr>
              <a:t>此外，为躲避敌方雷达探测，该导弹采用了隐身化设计，弹体与主翼形状均与以往型号有显著差异。同时，还计划引入通过卫星通信对飞行中的导弹进行实时目标更新与信息传输的能力。要在远距离精确打击机动中的海上目标，高度发达的数据链技术与空间基础设施不可或缺，而这正是日本航天技术优势得以发挥的重要领域。</a:t>
            </a:r>
            <a:endParaRPr lang="zh-CN" altLang="en-US" sz="900" i="0" dirty="0">
              <a:effectLst/>
            </a:endParaRPr>
          </a:p>
        </p:txBody>
      </p:sp>
      <p:sp>
        <p:nvSpPr>
          <p:cNvPr id="5" name="角丸四角形 7"/>
          <p:cNvSpPr/>
          <p:nvPr/>
        </p:nvSpPr>
        <p:spPr>
          <a:xfrm>
            <a:off x="3014299" y="231988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70760" y="122555"/>
            <a:ext cx="3036570" cy="1783715"/>
          </a:xfrm>
          <a:prstGeom prst="rect">
            <a:avLst/>
          </a:prstGeom>
          <a:noFill/>
        </p:spPr>
        <p:txBody>
          <a:bodyPr wrap="square" rtlCol="0">
            <a:spAutoFit/>
          </a:bodyPr>
          <a:lstStyle/>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この</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国</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なぜ</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が</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見</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えてくる</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日本経済地図</a:t>
            </a:r>
            <a:endPar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978-4-7612-7857-1</a:t>
            </a:r>
            <a:endParaRPr lang="en-US" altLang="ja-JP"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すあし</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社長</a:t>
            </a:r>
            <a:endPar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10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rPr>
              <a:t>384p </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rPr>
              <a:t>2</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10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520700" y="175260"/>
            <a:ext cx="1103630" cy="1543050"/>
          </a:xfrm>
          <a:prstGeom prst="rect">
            <a:avLst/>
          </a:prstGeom>
        </p:spPr>
      </p:pic>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72390" y="2259330"/>
            <a:ext cx="6684010" cy="355346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900" i="0" dirty="0">
                <a:effectLst/>
              </a:rPr>
              <a:t>真正的</a:t>
            </a:r>
            <a:r>
              <a:rPr lang="en-US" altLang="zh-CN" sz="900" i="0" dirty="0">
                <a:effectLst/>
              </a:rPr>
              <a:t>“</a:t>
            </a:r>
            <a:r>
              <a:rPr lang="zh-CN" altLang="en-US" sz="900" i="0" dirty="0">
                <a:effectLst/>
              </a:rPr>
              <a:t>隐藏实力</a:t>
            </a:r>
            <a:r>
              <a:rPr lang="en-US" altLang="zh-CN" sz="900" i="0" dirty="0">
                <a:effectLst/>
              </a:rPr>
              <a:t>”</a:t>
            </a:r>
            <a:r>
              <a:rPr lang="zh-CN" altLang="en-US" sz="900" i="0" dirty="0">
                <a:effectLst/>
              </a:rPr>
              <a:t>：掌控世界的关键材料</a:t>
            </a:r>
            <a:endParaRPr lang="zh-CN" altLang="en-US" sz="900" i="0" dirty="0">
              <a:effectLst/>
            </a:endParaRPr>
          </a:p>
          <a:p>
            <a:endParaRPr lang="en-US" altLang="zh-CN" sz="900" i="0" dirty="0">
              <a:effectLst/>
            </a:endParaRPr>
          </a:p>
          <a:p>
            <a:r>
              <a:rPr lang="zh-CN" altLang="en-US" sz="900" i="0" dirty="0">
                <a:effectLst/>
              </a:rPr>
              <a:t>日本军需产业的真正核心，并不完全体现在战斗机或舰艇等最终成品上，而是体现在支撑这些装备的关键基础材料上。尤其是在航空航天领域，日本材料产业的全球份额具有压倒性优势，甚至使欧美军工体系在结构上高度依赖日本的供应链。</a:t>
            </a:r>
            <a:endParaRPr lang="zh-CN" altLang="en-US" sz="900" i="0" dirty="0">
              <a:effectLst/>
            </a:endParaRPr>
          </a:p>
          <a:p>
            <a:endParaRPr lang="en-US" altLang="zh-CN" sz="900" i="0" dirty="0">
              <a:effectLst/>
            </a:endParaRPr>
          </a:p>
          <a:p>
            <a:r>
              <a:rPr lang="zh-CN" altLang="en-US" sz="900" i="0" dirty="0">
                <a:effectLst/>
              </a:rPr>
              <a:t>碳纤维具备</a:t>
            </a:r>
            <a:r>
              <a:rPr lang="en-US" altLang="zh-CN" sz="900" i="0" dirty="0">
                <a:effectLst/>
              </a:rPr>
              <a:t>“</a:t>
            </a:r>
            <a:r>
              <a:rPr lang="zh-CN" altLang="en-US" sz="900" i="0" dirty="0">
                <a:effectLst/>
              </a:rPr>
              <a:t>强度高于钢、重量轻于铝</a:t>
            </a:r>
            <a:r>
              <a:rPr lang="en-US" altLang="zh-CN" sz="900" i="0" dirty="0">
                <a:effectLst/>
              </a:rPr>
              <a:t>”</a:t>
            </a:r>
            <a:r>
              <a:rPr lang="zh-CN" altLang="en-US" sz="900" i="0" dirty="0">
                <a:effectLst/>
              </a:rPr>
              <a:t>的特性，是提升航空器燃油效率与机动性能不可或缺的战略性材料。东丽、帝人、三菱化学三家日本企业，在高性能碳纤维领域占据全球主导地位。根据日本经济产业省</a:t>
            </a:r>
            <a:r>
              <a:rPr lang="en-US" altLang="zh-CN" sz="900" i="0" dirty="0">
                <a:effectLst/>
              </a:rPr>
              <a:t>2021</a:t>
            </a:r>
            <a:r>
              <a:rPr lang="zh-CN" altLang="en-US" sz="900" i="0" dirty="0">
                <a:effectLst/>
              </a:rPr>
              <a:t>年的资料，这三家公司合计掌握了全球市场</a:t>
            </a:r>
            <a:r>
              <a:rPr lang="en-US" altLang="zh-CN" sz="900" i="0" dirty="0">
                <a:effectLst/>
              </a:rPr>
              <a:t>50%</a:t>
            </a:r>
            <a:r>
              <a:rPr lang="zh-CN" altLang="en-US" sz="900" i="0" dirty="0">
                <a:effectLst/>
              </a:rPr>
              <a:t>以上的份额。</a:t>
            </a:r>
            <a:endParaRPr lang="zh-CN" altLang="en-US" sz="900" i="0" dirty="0">
              <a:effectLst/>
            </a:endParaRPr>
          </a:p>
          <a:p>
            <a:endParaRPr lang="en-US" altLang="zh-CN" sz="900" i="0" dirty="0">
              <a:effectLst/>
            </a:endParaRPr>
          </a:p>
          <a:p>
            <a:r>
              <a:rPr lang="zh-CN" altLang="en-US" sz="900" i="0" dirty="0">
                <a:effectLst/>
              </a:rPr>
              <a:t>其中，东丽与波音公司签订长期独家合同，为</a:t>
            </a:r>
            <a:r>
              <a:rPr lang="en-US" altLang="zh-CN" sz="900" i="0" dirty="0">
                <a:effectLst/>
              </a:rPr>
              <a:t>787“</a:t>
            </a:r>
            <a:r>
              <a:rPr lang="zh-CN" altLang="en-US" sz="900" i="0" dirty="0">
                <a:effectLst/>
              </a:rPr>
              <a:t>梦想客机</a:t>
            </a:r>
            <a:r>
              <a:rPr lang="en-US" altLang="zh-CN" sz="900" i="0" dirty="0">
                <a:effectLst/>
              </a:rPr>
              <a:t>”</a:t>
            </a:r>
            <a:r>
              <a:rPr lang="zh-CN" altLang="en-US" sz="900" i="0" dirty="0">
                <a:effectLst/>
              </a:rPr>
              <a:t>的机翼与机身提供碳纤维复合材料。这一事实证明，日本在品质控制与规模化生产能力方面已成为世界标准。</a:t>
            </a:r>
            <a:endParaRPr lang="zh-CN" altLang="en-US" sz="900" i="0" dirty="0">
              <a:effectLst/>
            </a:endParaRPr>
          </a:p>
          <a:p>
            <a:endParaRPr lang="en-US" altLang="zh-CN" sz="900" i="0" dirty="0">
              <a:effectLst/>
            </a:endParaRPr>
          </a:p>
          <a:p>
            <a:r>
              <a:rPr lang="zh-CN" altLang="en-US" sz="900" i="0" dirty="0">
                <a:effectLst/>
              </a:rPr>
              <a:t>在</a:t>
            </a:r>
            <a:r>
              <a:rPr lang="en-US" altLang="zh-CN" sz="900" i="0" dirty="0">
                <a:effectLst/>
              </a:rPr>
              <a:t>F-35</a:t>
            </a:r>
            <a:r>
              <a:rPr lang="zh-CN" altLang="en-US" sz="900" i="0" dirty="0">
                <a:effectLst/>
              </a:rPr>
              <a:t>战斗机的机体结构材料领域，尽管表面上主要合同商多为欧美企业，但其供应链的底层，广泛交织着日本制造的原材料与高端加工技术。可以说，若缺少日本的材料技术，西方第五代航空战力将难以成立</a:t>
            </a:r>
            <a:r>
              <a:rPr lang="en-US" altLang="zh-CN" sz="900" i="0" dirty="0">
                <a:effectLst/>
              </a:rPr>
              <a:t>——</a:t>
            </a:r>
            <a:r>
              <a:rPr lang="zh-CN" altLang="en-US" sz="900" i="0" dirty="0">
                <a:effectLst/>
              </a:rPr>
              <a:t>这本身就是一项重大的安全保障资产。</a:t>
            </a:r>
            <a:endParaRPr lang="zh-CN" altLang="en-US" sz="900" i="0" dirty="0">
              <a:effectLst/>
            </a:endParaRPr>
          </a:p>
          <a:p>
            <a:endParaRPr lang="en-US" altLang="zh-CN" sz="900" i="0" dirty="0">
              <a:effectLst/>
            </a:endParaRPr>
          </a:p>
          <a:p>
            <a:r>
              <a:rPr lang="zh-CN" altLang="en-US" sz="900" i="0" dirty="0">
                <a:effectLst/>
              </a:rPr>
              <a:t>发动机技术：站在世界最前沿</a:t>
            </a:r>
            <a:endParaRPr lang="zh-CN" altLang="en-US" sz="900" i="0" dirty="0">
              <a:effectLst/>
            </a:endParaRPr>
          </a:p>
          <a:p>
            <a:endParaRPr lang="en-US" altLang="zh-CN" sz="900" i="0" dirty="0">
              <a:effectLst/>
            </a:endParaRPr>
          </a:p>
          <a:p>
            <a:r>
              <a:rPr lang="zh-CN" altLang="en-US" sz="900" i="0" dirty="0">
                <a:effectLst/>
              </a:rPr>
              <a:t>在日本与英国、意大利共同推进的下一代战斗机项目（</a:t>
            </a:r>
            <a:r>
              <a:rPr lang="en-US" altLang="zh-CN" sz="900" i="0" dirty="0">
                <a:effectLst/>
              </a:rPr>
              <a:t>GCAP</a:t>
            </a:r>
            <a:r>
              <a:rPr lang="zh-CN" altLang="en-US" sz="900" i="0" dirty="0">
                <a:effectLst/>
              </a:rPr>
              <a:t>）中，作为核心技术之一的发动机开发领域，</a:t>
            </a:r>
            <a:r>
              <a:rPr lang="en-US" altLang="zh-CN" sz="900" i="0" dirty="0">
                <a:effectLst/>
              </a:rPr>
              <a:t>IHI</a:t>
            </a:r>
            <a:r>
              <a:rPr lang="zh-CN" altLang="en-US" sz="900" i="0" dirty="0">
                <a:effectLst/>
              </a:rPr>
              <a:t>掌握着世界领先的技术实力。</a:t>
            </a:r>
            <a:endParaRPr lang="zh-CN" altLang="en-US" sz="900" i="0" dirty="0">
              <a:effectLst/>
            </a:endParaRPr>
          </a:p>
          <a:p>
            <a:endParaRPr lang="en-US" altLang="zh-CN" sz="900" i="0" dirty="0">
              <a:effectLst/>
            </a:endParaRPr>
          </a:p>
          <a:p>
            <a:r>
              <a:rPr lang="en-US" altLang="zh-CN" sz="900" i="0" dirty="0">
                <a:effectLst/>
              </a:rPr>
              <a:t>IHI</a:t>
            </a:r>
            <a:r>
              <a:rPr lang="zh-CN" altLang="en-US" sz="900" i="0" dirty="0">
                <a:effectLst/>
              </a:rPr>
              <a:t>开发的原型发动机</a:t>
            </a:r>
            <a:r>
              <a:rPr lang="en-US" altLang="zh-CN" sz="900" i="0" dirty="0">
                <a:effectLst/>
              </a:rPr>
              <a:t>“XF9-1”</a:t>
            </a:r>
            <a:r>
              <a:rPr lang="zh-CN" altLang="en-US" sz="900" i="0" dirty="0">
                <a:effectLst/>
              </a:rPr>
              <a:t>，在</a:t>
            </a:r>
            <a:r>
              <a:rPr lang="en-US" altLang="zh-CN" sz="900" i="0" dirty="0">
                <a:effectLst/>
              </a:rPr>
              <a:t>2018</a:t>
            </a:r>
            <a:r>
              <a:rPr lang="zh-CN" altLang="en-US" sz="900" i="0" dirty="0">
                <a:effectLst/>
              </a:rPr>
              <a:t>年的测试中实现了涡轮入口温度</a:t>
            </a:r>
            <a:r>
              <a:rPr lang="en-US" altLang="zh-CN" sz="900" i="0" dirty="0">
                <a:effectLst/>
              </a:rPr>
              <a:t>1800</a:t>
            </a:r>
            <a:r>
              <a:rPr lang="en-US" altLang="en-US" sz="900" i="0" dirty="0">
                <a:effectLst/>
              </a:rPr>
              <a:t>℃</a:t>
            </a:r>
            <a:r>
              <a:rPr lang="zh-CN" altLang="en-US" sz="900" i="0" dirty="0">
                <a:effectLst/>
              </a:rPr>
              <a:t>、最大推力</a:t>
            </a:r>
            <a:r>
              <a:rPr lang="en-US" altLang="zh-CN" sz="900" i="0" dirty="0">
                <a:effectLst/>
              </a:rPr>
              <a:t>15</a:t>
            </a:r>
            <a:r>
              <a:rPr lang="zh-CN" altLang="en-US" sz="900" i="0" dirty="0">
                <a:effectLst/>
              </a:rPr>
              <a:t>吨的性能指标。通过将熔点仅约</a:t>
            </a:r>
            <a:r>
              <a:rPr lang="en-US" altLang="zh-CN" sz="900" i="0" dirty="0">
                <a:effectLst/>
              </a:rPr>
              <a:t>1400</a:t>
            </a:r>
            <a:r>
              <a:rPr lang="en-US" altLang="en-US" sz="900" i="0" dirty="0">
                <a:effectLst/>
              </a:rPr>
              <a:t>℃</a:t>
            </a:r>
            <a:r>
              <a:rPr lang="zh-CN" altLang="en-US" sz="900" i="0" dirty="0">
                <a:effectLst/>
              </a:rPr>
              <a:t>的镍基合金难以承受的高温环境，交由</a:t>
            </a:r>
            <a:r>
              <a:rPr lang="en-US" altLang="zh-CN" sz="900" i="0" dirty="0">
                <a:effectLst/>
              </a:rPr>
              <a:t>**</a:t>
            </a:r>
            <a:r>
              <a:rPr lang="zh-CN" altLang="en-US" sz="900" i="0" dirty="0">
                <a:effectLst/>
              </a:rPr>
              <a:t>陶瓷基复合材料（</a:t>
            </a:r>
            <a:r>
              <a:rPr lang="en-US" altLang="zh-CN" sz="900" i="0" dirty="0">
                <a:effectLst/>
              </a:rPr>
              <a:t>CMC</a:t>
            </a:r>
            <a:r>
              <a:rPr lang="zh-CN" altLang="en-US" sz="900" i="0" dirty="0">
                <a:effectLst/>
              </a:rPr>
              <a:t>）</a:t>
            </a:r>
            <a:r>
              <a:rPr lang="en-US" altLang="zh-CN" sz="900" i="0" dirty="0">
                <a:effectLst/>
              </a:rPr>
              <a:t>**</a:t>
            </a:r>
            <a:r>
              <a:rPr lang="zh-CN" altLang="en-US" sz="900" i="0" dirty="0">
                <a:effectLst/>
              </a:rPr>
              <a:t>来应对，该发动机成功实现了高推力与低油耗的兼顾。</a:t>
            </a:r>
            <a:endParaRPr lang="zh-CN" altLang="en-US" sz="900" i="0" dirty="0">
              <a:effectLst/>
            </a:endParaRPr>
          </a:p>
          <a:p>
            <a:endParaRPr lang="en-US" altLang="zh-CN" sz="900" i="0" dirty="0">
              <a:effectLst/>
            </a:endParaRPr>
          </a:p>
          <a:p>
            <a:r>
              <a:rPr lang="zh-CN" altLang="en-US" sz="900" i="0" dirty="0">
                <a:effectLst/>
              </a:rPr>
              <a:t>这一技术突破，源于日本在材料工程领域从基础研究到量产技术均能在国内完成的一体化体系。</a:t>
            </a:r>
            <a:r>
              <a:rPr lang="en-US" altLang="zh-CN" sz="900" i="0" dirty="0">
                <a:effectLst/>
              </a:rPr>
              <a:t>1800</a:t>
            </a:r>
            <a:r>
              <a:rPr lang="en-US" altLang="en-US" sz="900" i="0" dirty="0">
                <a:effectLst/>
              </a:rPr>
              <a:t>℃</a:t>
            </a:r>
            <a:r>
              <a:rPr lang="zh-CN" altLang="en-US" sz="900" i="0" dirty="0">
                <a:effectLst/>
              </a:rPr>
              <a:t>的涡轮入口温度，在当时被视为世界顶级水平，标志着日本航空发动机技术所达到的高度。</a:t>
            </a:r>
            <a:endParaRPr lang="zh-CN" altLang="en-US" sz="900" i="0" dirty="0">
              <a:effectLst/>
            </a:endParaRPr>
          </a:p>
        </p:txBody>
      </p:sp>
      <p:sp>
        <p:nvSpPr>
          <p:cNvPr id="5" name="角丸四角形 7"/>
          <p:cNvSpPr/>
          <p:nvPr/>
        </p:nvSpPr>
        <p:spPr>
          <a:xfrm>
            <a:off x="3037794" y="185061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70760" y="122555"/>
            <a:ext cx="3036570" cy="1783715"/>
          </a:xfrm>
          <a:prstGeom prst="rect">
            <a:avLst/>
          </a:prstGeom>
          <a:noFill/>
        </p:spPr>
        <p:txBody>
          <a:bodyPr wrap="square" rtlCol="0">
            <a:spAutoFit/>
          </a:bodyPr>
          <a:lstStyle/>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この</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国</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なぜ</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が</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見</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えてくる</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日本経済地図</a:t>
            </a:r>
            <a:endPar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978-4-7612-7857-1</a:t>
            </a:r>
            <a:endParaRPr lang="en-US" altLang="ja-JP"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すあし</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社長</a:t>
            </a:r>
            <a:endPar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10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rPr>
              <a:t>384p </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rPr>
              <a:t>2</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10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520700" y="175260"/>
            <a:ext cx="1103630" cy="1543050"/>
          </a:xfrm>
          <a:prstGeom prst="rect">
            <a:avLst/>
          </a:prstGeom>
        </p:spPr>
      </p:pic>
      <p:pic>
        <p:nvPicPr>
          <p:cNvPr id="3" name="图片 2"/>
          <p:cNvPicPr>
            <a:picLocks noChangeAspect="1"/>
          </p:cNvPicPr>
          <p:nvPr/>
        </p:nvPicPr>
        <p:blipFill>
          <a:blip r:embed="rId2"/>
          <a:stretch>
            <a:fillRect/>
          </a:stretch>
        </p:blipFill>
        <p:spPr>
          <a:xfrm>
            <a:off x="3653155" y="6075680"/>
            <a:ext cx="2966720" cy="2319655"/>
          </a:xfrm>
          <a:prstGeom prst="rect">
            <a:avLst/>
          </a:prstGeom>
        </p:spPr>
      </p:pic>
      <p:pic>
        <p:nvPicPr>
          <p:cNvPr id="4" name="图片 3"/>
          <p:cNvPicPr>
            <a:picLocks noChangeAspect="1"/>
          </p:cNvPicPr>
          <p:nvPr/>
        </p:nvPicPr>
        <p:blipFill>
          <a:blip r:embed="rId3"/>
          <a:stretch>
            <a:fillRect/>
          </a:stretch>
        </p:blipFill>
        <p:spPr>
          <a:xfrm>
            <a:off x="205105" y="6028690"/>
            <a:ext cx="3294380" cy="2524125"/>
          </a:xfrm>
          <a:prstGeom prst="rect">
            <a:avLst/>
          </a:prstGeom>
        </p:spPr>
      </p:pic>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72390" y="2259330"/>
            <a:ext cx="6684010" cy="369252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900" i="0" dirty="0">
                <a:effectLst/>
              </a:rPr>
              <a:t>序章　清算</a:t>
            </a:r>
            <a:r>
              <a:rPr lang="en-US" altLang="zh-CN" sz="900" i="0" dirty="0">
                <a:effectLst/>
              </a:rPr>
              <a:t>“</a:t>
            </a:r>
            <a:r>
              <a:rPr lang="zh-CN" altLang="en-US" sz="900" i="0" dirty="0">
                <a:effectLst/>
              </a:rPr>
              <a:t>失去的三十年</a:t>
            </a:r>
            <a:r>
              <a:rPr lang="en-US" altLang="zh-CN" sz="900" i="0" dirty="0">
                <a:effectLst/>
              </a:rPr>
              <a:t>”</a:t>
            </a:r>
            <a:endParaRPr lang="en-US" altLang="zh-CN" sz="900" i="0" dirty="0">
              <a:effectLst/>
            </a:endParaRPr>
          </a:p>
          <a:p>
            <a:endParaRPr lang="en-US" altLang="zh-CN" sz="900" i="0" dirty="0">
              <a:effectLst/>
            </a:endParaRPr>
          </a:p>
          <a:p>
            <a:r>
              <a:rPr lang="zh-CN" altLang="en-US" sz="900" i="0" dirty="0">
                <a:effectLst/>
              </a:rPr>
              <a:t>第一章〈经济〉　</a:t>
            </a:r>
            <a:r>
              <a:rPr lang="en-US" altLang="zh-CN" sz="900" i="0" dirty="0">
                <a:effectLst/>
              </a:rPr>
              <a:t>“</a:t>
            </a:r>
            <a:r>
              <a:rPr lang="zh-CN" altLang="en-US" sz="900" i="0" dirty="0">
                <a:effectLst/>
              </a:rPr>
              <a:t>景气中的不景气</a:t>
            </a:r>
            <a:r>
              <a:rPr lang="en-US" altLang="zh-CN" sz="900" i="0" dirty="0">
                <a:effectLst/>
              </a:rPr>
              <a:t>”</a:t>
            </a:r>
            <a:r>
              <a:rPr lang="zh-CN" altLang="en-US" sz="900" i="0" dirty="0">
                <a:effectLst/>
              </a:rPr>
              <a:t>还将持续多久？</a:t>
            </a:r>
            <a:endParaRPr lang="zh-CN" altLang="en-US" sz="900" i="0" dirty="0">
              <a:effectLst/>
            </a:endParaRPr>
          </a:p>
          <a:p>
            <a:r>
              <a:rPr lang="en-US" altLang="zh-CN" sz="900" i="0" dirty="0">
                <a:effectLst/>
              </a:rPr>
              <a:t>— </a:t>
            </a:r>
            <a:r>
              <a:rPr lang="zh-CN" altLang="en-US" sz="900" i="0" dirty="0">
                <a:effectLst/>
              </a:rPr>
              <a:t>为什么日本会被海外</a:t>
            </a:r>
            <a:r>
              <a:rPr lang="en-US" altLang="zh-CN" sz="900" i="0" dirty="0">
                <a:effectLst/>
              </a:rPr>
              <a:t>“</a:t>
            </a:r>
            <a:r>
              <a:rPr lang="zh-CN" altLang="en-US" sz="900" i="0" dirty="0">
                <a:effectLst/>
              </a:rPr>
              <a:t>低价收购</a:t>
            </a:r>
            <a:r>
              <a:rPr lang="en-US" altLang="zh-CN" sz="900" i="0" dirty="0">
                <a:effectLst/>
              </a:rPr>
              <a:t>”</a:t>
            </a:r>
            <a:r>
              <a:rPr lang="zh-CN" altLang="en-US" sz="900" i="0" dirty="0">
                <a:effectLst/>
              </a:rPr>
              <a:t>？</a:t>
            </a:r>
            <a:endParaRPr lang="zh-CN" altLang="en-US" sz="900" i="0" dirty="0">
              <a:effectLst/>
            </a:endParaRPr>
          </a:p>
          <a:p>
            <a:r>
              <a:rPr lang="en-US" altLang="zh-CN" sz="900" i="0" dirty="0">
                <a:effectLst/>
              </a:rPr>
              <a:t>— </a:t>
            </a:r>
            <a:r>
              <a:rPr lang="zh-CN" altLang="en-US" sz="900" i="0" dirty="0">
                <a:effectLst/>
              </a:rPr>
              <a:t>为什么日本银行无法提高</a:t>
            </a:r>
            <a:r>
              <a:rPr lang="en-US" altLang="zh-CN" sz="900" i="0" dirty="0">
                <a:effectLst/>
              </a:rPr>
              <a:t>“</a:t>
            </a:r>
            <a:r>
              <a:rPr lang="zh-CN" altLang="en-US" sz="900" i="0" dirty="0">
                <a:effectLst/>
              </a:rPr>
              <a:t>利率</a:t>
            </a:r>
            <a:r>
              <a:rPr lang="en-US" altLang="zh-CN" sz="900" i="0" dirty="0">
                <a:effectLst/>
              </a:rPr>
              <a:t>”</a:t>
            </a:r>
            <a:r>
              <a:rPr lang="zh-CN" altLang="en-US" sz="900" i="0" dirty="0">
                <a:effectLst/>
              </a:rPr>
              <a:t>？</a:t>
            </a:r>
            <a:endParaRPr lang="zh-CN" altLang="en-US" sz="900" i="0" dirty="0">
              <a:effectLst/>
            </a:endParaRPr>
          </a:p>
          <a:p>
            <a:r>
              <a:rPr lang="en-US" altLang="zh-CN" sz="900" i="0" dirty="0">
                <a:effectLst/>
              </a:rPr>
              <a:t>— </a:t>
            </a:r>
            <a:r>
              <a:rPr lang="zh-CN" altLang="en-US" sz="900" i="0" dirty="0">
                <a:effectLst/>
              </a:rPr>
              <a:t>为什么只有</a:t>
            </a:r>
            <a:r>
              <a:rPr lang="en-US" altLang="zh-CN" sz="900" i="0" dirty="0">
                <a:effectLst/>
              </a:rPr>
              <a:t>“</a:t>
            </a:r>
            <a:r>
              <a:rPr lang="zh-CN" altLang="en-US" sz="900" i="0" dirty="0">
                <a:effectLst/>
              </a:rPr>
              <a:t>股价</a:t>
            </a:r>
            <a:r>
              <a:rPr lang="en-US" altLang="zh-CN" sz="900" i="0" dirty="0">
                <a:effectLst/>
              </a:rPr>
              <a:t>”</a:t>
            </a:r>
            <a:r>
              <a:rPr lang="zh-CN" altLang="en-US" sz="900" i="0" dirty="0">
                <a:effectLst/>
              </a:rPr>
              <a:t>和</a:t>
            </a:r>
            <a:r>
              <a:rPr lang="en-US" altLang="zh-CN" sz="900" i="0" dirty="0">
                <a:effectLst/>
              </a:rPr>
              <a:t>“</a:t>
            </a:r>
            <a:r>
              <a:rPr lang="zh-CN" altLang="en-US" sz="900" i="0" dirty="0">
                <a:effectLst/>
              </a:rPr>
              <a:t>不动产价格</a:t>
            </a:r>
            <a:r>
              <a:rPr lang="en-US" altLang="zh-CN" sz="900" i="0" dirty="0">
                <a:effectLst/>
              </a:rPr>
              <a:t>”</a:t>
            </a:r>
            <a:r>
              <a:rPr lang="zh-CN" altLang="en-US" sz="900" i="0" dirty="0">
                <a:effectLst/>
              </a:rPr>
              <a:t>在上涨？</a:t>
            </a:r>
            <a:endParaRPr lang="zh-CN" altLang="en-US" sz="900" i="0" dirty="0">
              <a:effectLst/>
            </a:endParaRPr>
          </a:p>
          <a:p>
            <a:r>
              <a:rPr lang="en-US" altLang="zh-CN" sz="900" i="0" dirty="0">
                <a:effectLst/>
              </a:rPr>
              <a:t>— </a:t>
            </a:r>
            <a:r>
              <a:rPr lang="zh-CN" altLang="en-US" sz="900" i="0" dirty="0">
                <a:effectLst/>
              </a:rPr>
              <a:t>为什么</a:t>
            </a:r>
            <a:r>
              <a:rPr lang="en-US" altLang="zh-CN" sz="900" i="0" dirty="0">
                <a:effectLst/>
              </a:rPr>
              <a:t>“</a:t>
            </a:r>
            <a:r>
              <a:rPr lang="zh-CN" altLang="en-US" sz="900" i="0" dirty="0">
                <a:effectLst/>
              </a:rPr>
              <a:t>工资</a:t>
            </a:r>
            <a:r>
              <a:rPr lang="en-US" altLang="zh-CN" sz="900" i="0" dirty="0">
                <a:effectLst/>
              </a:rPr>
              <a:t>”</a:t>
            </a:r>
            <a:r>
              <a:rPr lang="zh-CN" altLang="en-US" sz="900" i="0" dirty="0">
                <a:effectLst/>
              </a:rPr>
              <a:t>始终上不去？</a:t>
            </a:r>
            <a:endParaRPr lang="zh-CN" altLang="en-US" sz="900" i="0" dirty="0">
              <a:effectLst/>
            </a:endParaRPr>
          </a:p>
          <a:p>
            <a:endParaRPr lang="en-US" altLang="zh-CN" sz="900" i="0" dirty="0">
              <a:effectLst/>
            </a:endParaRPr>
          </a:p>
          <a:p>
            <a:r>
              <a:rPr lang="zh-CN" altLang="en-US" sz="900" i="0" dirty="0">
                <a:effectLst/>
              </a:rPr>
              <a:t>第二章〈军事</a:t>
            </a:r>
            <a:r>
              <a:rPr lang="en-US" altLang="zh-CN" sz="900" i="0" dirty="0">
                <a:effectLst/>
              </a:rPr>
              <a:t>·</a:t>
            </a:r>
            <a:r>
              <a:rPr lang="zh-CN" altLang="en-US" sz="900" i="0" dirty="0">
                <a:effectLst/>
              </a:rPr>
              <a:t>防卫〉</a:t>
            </a:r>
            <a:r>
              <a:rPr lang="en-US" altLang="zh-CN" sz="900" i="0" dirty="0">
                <a:effectLst/>
              </a:rPr>
              <a:t>——</a:t>
            </a:r>
            <a:r>
              <a:rPr lang="zh-CN" altLang="en-US" sz="900" i="0" dirty="0">
                <a:effectLst/>
              </a:rPr>
              <a:t>日本真的在走向战争吗？</a:t>
            </a:r>
            <a:endParaRPr lang="zh-CN" altLang="en-US" sz="900" i="0" dirty="0">
              <a:effectLst/>
            </a:endParaRPr>
          </a:p>
          <a:p>
            <a:r>
              <a:rPr lang="en-US" altLang="zh-CN" sz="900" i="0" dirty="0">
                <a:effectLst/>
              </a:rPr>
              <a:t>— </a:t>
            </a:r>
            <a:r>
              <a:rPr lang="zh-CN" altLang="en-US" sz="900" i="0" dirty="0">
                <a:effectLst/>
              </a:rPr>
              <a:t>为什么</a:t>
            </a:r>
            <a:r>
              <a:rPr lang="en-US" altLang="zh-CN" sz="900" i="0" dirty="0">
                <a:effectLst/>
              </a:rPr>
              <a:t>“</a:t>
            </a:r>
            <a:r>
              <a:rPr lang="zh-CN" altLang="en-US" sz="900" i="0" dirty="0">
                <a:effectLst/>
              </a:rPr>
              <a:t>台湾有事</a:t>
            </a:r>
            <a:r>
              <a:rPr lang="en-US" altLang="zh-CN" sz="900" i="0" dirty="0">
                <a:effectLst/>
              </a:rPr>
              <a:t>”</a:t>
            </a:r>
            <a:r>
              <a:rPr lang="zh-CN" altLang="en-US" sz="900" i="0" dirty="0">
                <a:effectLst/>
              </a:rPr>
              <a:t>就是</a:t>
            </a:r>
            <a:r>
              <a:rPr lang="en-US" altLang="zh-CN" sz="900" i="0" dirty="0">
                <a:effectLst/>
              </a:rPr>
              <a:t>“</a:t>
            </a:r>
            <a:r>
              <a:rPr lang="zh-CN" altLang="en-US" sz="900" i="0" dirty="0">
                <a:effectLst/>
              </a:rPr>
              <a:t>日本有事</a:t>
            </a:r>
            <a:r>
              <a:rPr lang="en-US" altLang="zh-CN" sz="900" i="0" dirty="0">
                <a:effectLst/>
              </a:rPr>
              <a:t>”</a:t>
            </a:r>
            <a:r>
              <a:rPr lang="zh-CN" altLang="en-US" sz="900" i="0" dirty="0">
                <a:effectLst/>
              </a:rPr>
              <a:t>？</a:t>
            </a:r>
            <a:endParaRPr lang="zh-CN" altLang="en-US" sz="900" i="0" dirty="0">
              <a:effectLst/>
            </a:endParaRPr>
          </a:p>
          <a:p>
            <a:r>
              <a:rPr lang="en-US" altLang="zh-CN" sz="900" i="0" dirty="0">
                <a:effectLst/>
              </a:rPr>
              <a:t>— </a:t>
            </a:r>
            <a:r>
              <a:rPr lang="zh-CN" altLang="en-US" sz="900" i="0" dirty="0">
                <a:effectLst/>
              </a:rPr>
              <a:t>为什么防卫费要翻倍？</a:t>
            </a:r>
            <a:endParaRPr lang="zh-CN" altLang="en-US" sz="900" i="0" dirty="0">
              <a:effectLst/>
            </a:endParaRPr>
          </a:p>
          <a:p>
            <a:r>
              <a:rPr lang="en-US" altLang="zh-CN" sz="900" i="0" dirty="0">
                <a:effectLst/>
              </a:rPr>
              <a:t>— </a:t>
            </a:r>
            <a:r>
              <a:rPr lang="zh-CN" altLang="en-US" sz="900" i="0" dirty="0">
                <a:effectLst/>
              </a:rPr>
              <a:t>为什么防卫领域的</a:t>
            </a:r>
            <a:r>
              <a:rPr lang="en-US" altLang="zh-CN" sz="900" i="0" dirty="0">
                <a:effectLst/>
              </a:rPr>
              <a:t>DX</a:t>
            </a:r>
            <a:r>
              <a:rPr lang="zh-CN" altLang="en-US" sz="900" i="0" dirty="0">
                <a:effectLst/>
              </a:rPr>
              <a:t>（数字化转型）是最重要课题？</a:t>
            </a:r>
            <a:endParaRPr lang="zh-CN" altLang="en-US" sz="900" i="0" dirty="0">
              <a:effectLst/>
            </a:endParaRPr>
          </a:p>
          <a:p>
            <a:r>
              <a:rPr lang="en-US" altLang="zh-CN" sz="900" i="0" dirty="0">
                <a:effectLst/>
              </a:rPr>
              <a:t>— </a:t>
            </a:r>
            <a:r>
              <a:rPr lang="zh-CN" altLang="en-US" sz="900" i="0" dirty="0">
                <a:effectLst/>
              </a:rPr>
              <a:t>为什么日本的</a:t>
            </a:r>
            <a:r>
              <a:rPr lang="en-US" altLang="zh-CN" sz="900" i="0" dirty="0">
                <a:effectLst/>
              </a:rPr>
              <a:t>“</a:t>
            </a:r>
            <a:r>
              <a:rPr lang="zh-CN" altLang="en-US" sz="900" i="0" dirty="0">
                <a:effectLst/>
              </a:rPr>
              <a:t>自主防卫</a:t>
            </a:r>
            <a:r>
              <a:rPr lang="en-US" altLang="zh-CN" sz="900" i="0" dirty="0">
                <a:effectLst/>
              </a:rPr>
              <a:t>”</a:t>
            </a:r>
            <a:r>
              <a:rPr lang="zh-CN" altLang="en-US" sz="900" i="0" dirty="0">
                <a:effectLst/>
              </a:rPr>
              <a:t>难以推进？</a:t>
            </a:r>
            <a:endParaRPr lang="zh-CN" altLang="en-US" sz="900" i="0" dirty="0">
              <a:effectLst/>
            </a:endParaRPr>
          </a:p>
          <a:p>
            <a:endParaRPr lang="en-US" altLang="zh-CN" sz="900" i="0" dirty="0">
              <a:effectLst/>
            </a:endParaRPr>
          </a:p>
          <a:p>
            <a:r>
              <a:rPr lang="zh-CN" altLang="en-US" sz="900" i="0" dirty="0">
                <a:effectLst/>
              </a:rPr>
              <a:t>第三章〈贸易</a:t>
            </a:r>
            <a:r>
              <a:rPr lang="en-US" altLang="zh-CN" sz="900" i="0" dirty="0">
                <a:effectLst/>
              </a:rPr>
              <a:t>·</a:t>
            </a:r>
            <a:r>
              <a:rPr lang="zh-CN" altLang="en-US" sz="900" i="0" dirty="0">
                <a:effectLst/>
              </a:rPr>
              <a:t>产业〉</a:t>
            </a:r>
            <a:r>
              <a:rPr lang="en-US" altLang="zh-CN" sz="900" i="0" dirty="0">
                <a:effectLst/>
              </a:rPr>
              <a:t>——“</a:t>
            </a:r>
            <a:r>
              <a:rPr lang="zh-CN" altLang="en-US" sz="900" i="0" dirty="0">
                <a:effectLst/>
              </a:rPr>
              <a:t>日本制造</a:t>
            </a:r>
            <a:r>
              <a:rPr lang="en-US" altLang="zh-CN" sz="900" i="0" dirty="0">
                <a:effectLst/>
              </a:rPr>
              <a:t>”</a:t>
            </a:r>
            <a:r>
              <a:rPr lang="zh-CN" altLang="en-US" sz="900" i="0" dirty="0">
                <a:effectLst/>
              </a:rPr>
              <a:t>的优势如今何在？</a:t>
            </a:r>
            <a:endParaRPr lang="zh-CN" altLang="en-US" sz="900" i="0" dirty="0">
              <a:effectLst/>
            </a:endParaRPr>
          </a:p>
          <a:p>
            <a:r>
              <a:rPr lang="en-US" altLang="zh-CN" sz="900" i="0" dirty="0">
                <a:effectLst/>
              </a:rPr>
              <a:t>— </a:t>
            </a:r>
            <a:r>
              <a:rPr lang="zh-CN" altLang="en-US" sz="900" i="0" dirty="0">
                <a:effectLst/>
              </a:rPr>
              <a:t>为什么全球的目光转向</a:t>
            </a:r>
            <a:r>
              <a:rPr lang="en-US" altLang="zh-CN" sz="900" i="0" dirty="0">
                <a:effectLst/>
              </a:rPr>
              <a:t>“</a:t>
            </a:r>
            <a:r>
              <a:rPr lang="zh-CN" altLang="en-US" sz="900" i="0" dirty="0">
                <a:effectLst/>
              </a:rPr>
              <a:t>全球南方</a:t>
            </a:r>
            <a:r>
              <a:rPr lang="en-US" altLang="zh-CN" sz="900" i="0" dirty="0">
                <a:effectLst/>
              </a:rPr>
              <a:t>”</a:t>
            </a:r>
            <a:r>
              <a:rPr lang="zh-CN" altLang="en-US" sz="900" i="0" dirty="0">
                <a:effectLst/>
              </a:rPr>
              <a:t>？</a:t>
            </a:r>
            <a:endParaRPr lang="zh-CN" altLang="en-US" sz="900" i="0" dirty="0">
              <a:effectLst/>
            </a:endParaRPr>
          </a:p>
          <a:p>
            <a:r>
              <a:rPr lang="en-US" altLang="zh-CN" sz="900" i="0" dirty="0">
                <a:effectLst/>
              </a:rPr>
              <a:t>— </a:t>
            </a:r>
            <a:r>
              <a:rPr lang="zh-CN" altLang="en-US" sz="900" i="0" dirty="0">
                <a:effectLst/>
              </a:rPr>
              <a:t>为什么制造业出现复苏迹象？</a:t>
            </a:r>
            <a:endParaRPr lang="zh-CN" altLang="en-US" sz="900" i="0" dirty="0">
              <a:effectLst/>
            </a:endParaRPr>
          </a:p>
          <a:p>
            <a:r>
              <a:rPr lang="en-US" altLang="zh-CN" sz="900" i="0" dirty="0">
                <a:effectLst/>
              </a:rPr>
              <a:t>— </a:t>
            </a:r>
            <a:r>
              <a:rPr lang="zh-CN" altLang="en-US" sz="900" i="0" dirty="0">
                <a:effectLst/>
              </a:rPr>
              <a:t>为什么日本在</a:t>
            </a:r>
            <a:r>
              <a:rPr lang="en-US" altLang="zh-CN" sz="900" i="0" dirty="0">
                <a:effectLst/>
              </a:rPr>
              <a:t>“</a:t>
            </a:r>
            <a:r>
              <a:rPr lang="zh-CN" altLang="en-US" sz="900" i="0" dirty="0">
                <a:effectLst/>
              </a:rPr>
              <a:t>制造业</a:t>
            </a:r>
            <a:r>
              <a:rPr lang="en-US" altLang="zh-CN" sz="900" i="0" dirty="0">
                <a:effectLst/>
              </a:rPr>
              <a:t>”</a:t>
            </a:r>
            <a:r>
              <a:rPr lang="zh-CN" altLang="en-US" sz="900" i="0" dirty="0">
                <a:effectLst/>
              </a:rPr>
              <a:t>上逐渐失去竞争力？</a:t>
            </a:r>
            <a:endParaRPr lang="zh-CN" altLang="en-US" sz="900" i="0" dirty="0">
              <a:effectLst/>
            </a:endParaRPr>
          </a:p>
          <a:p>
            <a:r>
              <a:rPr lang="en-US" altLang="zh-CN" sz="900" i="0" dirty="0">
                <a:effectLst/>
              </a:rPr>
              <a:t>— </a:t>
            </a:r>
            <a:r>
              <a:rPr lang="zh-CN" altLang="en-US" sz="900" i="0" dirty="0">
                <a:effectLst/>
              </a:rPr>
              <a:t>为什么日本的</a:t>
            </a:r>
            <a:r>
              <a:rPr lang="en-US" altLang="zh-CN" sz="900" i="0" dirty="0">
                <a:effectLst/>
              </a:rPr>
              <a:t>“</a:t>
            </a:r>
            <a:r>
              <a:rPr lang="zh-CN" altLang="en-US" sz="900" i="0" dirty="0">
                <a:effectLst/>
              </a:rPr>
              <a:t>粮食自给率</a:t>
            </a:r>
            <a:r>
              <a:rPr lang="en-US" altLang="zh-CN" sz="900" i="0" dirty="0">
                <a:effectLst/>
              </a:rPr>
              <a:t>”</a:t>
            </a:r>
            <a:r>
              <a:rPr lang="zh-CN" altLang="en-US" sz="900" i="0" dirty="0">
                <a:effectLst/>
              </a:rPr>
              <a:t>长期偏低？</a:t>
            </a:r>
            <a:endParaRPr lang="zh-CN" altLang="en-US" sz="900" i="0" dirty="0">
              <a:effectLst/>
            </a:endParaRPr>
          </a:p>
          <a:p>
            <a:r>
              <a:rPr lang="en-US" altLang="zh-CN" sz="900" i="0" dirty="0">
                <a:effectLst/>
              </a:rPr>
              <a:t>— </a:t>
            </a:r>
            <a:r>
              <a:rPr lang="zh-CN" altLang="en-US" sz="900" i="0" dirty="0">
                <a:effectLst/>
              </a:rPr>
              <a:t>为什么</a:t>
            </a:r>
            <a:r>
              <a:rPr lang="en-US" altLang="zh-CN" sz="900" i="0" dirty="0">
                <a:effectLst/>
              </a:rPr>
              <a:t>“</a:t>
            </a:r>
            <a:r>
              <a:rPr lang="zh-CN" altLang="en-US" sz="900" i="0" dirty="0">
                <a:effectLst/>
              </a:rPr>
              <a:t>动漫</a:t>
            </a:r>
            <a:r>
              <a:rPr lang="en-US" altLang="zh-CN" sz="900" i="0" dirty="0">
                <a:effectLst/>
              </a:rPr>
              <a:t>·</a:t>
            </a:r>
            <a:r>
              <a:rPr lang="zh-CN" altLang="en-US" sz="900" i="0" dirty="0">
                <a:effectLst/>
              </a:rPr>
              <a:t>游戏</a:t>
            </a:r>
            <a:r>
              <a:rPr lang="en-US" altLang="zh-CN" sz="900" i="0" dirty="0">
                <a:effectLst/>
              </a:rPr>
              <a:t>”</a:t>
            </a:r>
            <a:r>
              <a:rPr lang="zh-CN" altLang="en-US" sz="900" i="0" dirty="0">
                <a:effectLst/>
              </a:rPr>
              <a:t>和</a:t>
            </a:r>
            <a:r>
              <a:rPr lang="en-US" altLang="zh-CN" sz="900" i="0" dirty="0">
                <a:effectLst/>
              </a:rPr>
              <a:t>“</a:t>
            </a:r>
            <a:r>
              <a:rPr lang="zh-CN" altLang="en-US" sz="900" i="0" dirty="0">
                <a:effectLst/>
              </a:rPr>
              <a:t>入境旅游</a:t>
            </a:r>
            <a:r>
              <a:rPr lang="en-US" altLang="zh-CN" sz="900" i="0" dirty="0">
                <a:effectLst/>
              </a:rPr>
              <a:t>”</a:t>
            </a:r>
            <a:r>
              <a:rPr lang="zh-CN" altLang="en-US" sz="900" i="0" dirty="0">
                <a:effectLst/>
              </a:rPr>
              <a:t>蕴藏着巨大可能性？</a:t>
            </a:r>
            <a:endParaRPr lang="zh-CN" altLang="en-US" sz="900" i="0" dirty="0">
              <a:effectLst/>
            </a:endParaRPr>
          </a:p>
          <a:p>
            <a:endParaRPr lang="en-US" altLang="zh-CN" sz="900" i="0" dirty="0">
              <a:effectLst/>
            </a:endParaRPr>
          </a:p>
          <a:p>
            <a:r>
              <a:rPr lang="zh-CN" altLang="en-US" sz="900" i="0" dirty="0">
                <a:effectLst/>
              </a:rPr>
              <a:t>第四章〈人口结构</a:t>
            </a:r>
            <a:r>
              <a:rPr lang="en-US" altLang="zh-CN" sz="900" i="0" dirty="0">
                <a:effectLst/>
              </a:rPr>
              <a:t>·</a:t>
            </a:r>
            <a:r>
              <a:rPr lang="zh-CN" altLang="en-US" sz="900" i="0" dirty="0">
                <a:effectLst/>
              </a:rPr>
              <a:t>社会〉</a:t>
            </a:r>
            <a:r>
              <a:rPr lang="en-US" altLang="zh-CN" sz="900" i="0" dirty="0">
                <a:effectLst/>
              </a:rPr>
              <a:t>——</a:t>
            </a:r>
            <a:r>
              <a:rPr lang="zh-CN" altLang="en-US" sz="900" i="0" dirty="0">
                <a:effectLst/>
              </a:rPr>
              <a:t>能否真正实现</a:t>
            </a:r>
            <a:r>
              <a:rPr lang="en-US" altLang="zh-CN" sz="900" i="0" dirty="0">
                <a:effectLst/>
              </a:rPr>
              <a:t>“</a:t>
            </a:r>
            <a:r>
              <a:rPr lang="zh-CN" altLang="en-US" sz="900" i="0" dirty="0">
                <a:effectLst/>
              </a:rPr>
              <a:t>拆旧建新</a:t>
            </a:r>
            <a:r>
              <a:rPr lang="en-US" altLang="zh-CN" sz="900" i="0" dirty="0">
                <a:effectLst/>
              </a:rPr>
              <a:t>”</a:t>
            </a:r>
            <a:r>
              <a:rPr lang="zh-CN" altLang="en-US" sz="900" i="0" dirty="0">
                <a:effectLst/>
              </a:rPr>
              <a:t>？</a:t>
            </a:r>
            <a:endParaRPr lang="zh-CN" altLang="en-US" sz="900" i="0" dirty="0">
              <a:effectLst/>
            </a:endParaRPr>
          </a:p>
          <a:p>
            <a:r>
              <a:rPr lang="en-US" altLang="zh-CN" sz="900" i="0" dirty="0">
                <a:effectLst/>
              </a:rPr>
              <a:t>— </a:t>
            </a:r>
            <a:r>
              <a:rPr lang="zh-CN" altLang="en-US" sz="900" i="0" dirty="0">
                <a:effectLst/>
              </a:rPr>
              <a:t>为什么</a:t>
            </a:r>
            <a:r>
              <a:rPr lang="en-US" altLang="zh-CN" sz="900" i="0" dirty="0">
                <a:effectLst/>
              </a:rPr>
              <a:t>“</a:t>
            </a:r>
            <a:r>
              <a:rPr lang="zh-CN" altLang="en-US" sz="900" i="0" dirty="0">
                <a:effectLst/>
              </a:rPr>
              <a:t>少子化对策</a:t>
            </a:r>
            <a:r>
              <a:rPr lang="en-US" altLang="zh-CN" sz="900" i="0" dirty="0">
                <a:effectLst/>
              </a:rPr>
              <a:t>”</a:t>
            </a:r>
            <a:r>
              <a:rPr lang="zh-CN" altLang="en-US" sz="900" i="0" dirty="0">
                <a:effectLst/>
              </a:rPr>
              <a:t>屡屡失效？</a:t>
            </a:r>
            <a:endParaRPr lang="zh-CN" altLang="en-US" sz="900" i="0" dirty="0">
              <a:effectLst/>
            </a:endParaRPr>
          </a:p>
          <a:p>
            <a:r>
              <a:rPr lang="en-US" altLang="zh-CN" sz="900" i="0" dirty="0">
                <a:effectLst/>
              </a:rPr>
              <a:t>— </a:t>
            </a:r>
            <a:r>
              <a:rPr lang="zh-CN" altLang="en-US" sz="900" i="0" dirty="0">
                <a:effectLst/>
              </a:rPr>
              <a:t>为什么</a:t>
            </a:r>
            <a:r>
              <a:rPr lang="en-US" altLang="zh-CN" sz="900" i="0" dirty="0">
                <a:effectLst/>
              </a:rPr>
              <a:t>“</a:t>
            </a:r>
            <a:r>
              <a:rPr lang="zh-CN" altLang="en-US" sz="900" i="0" dirty="0">
                <a:effectLst/>
              </a:rPr>
              <a:t>高速增长时代的遗产</a:t>
            </a:r>
            <a:r>
              <a:rPr lang="en-US" altLang="zh-CN" sz="900" i="0" dirty="0">
                <a:effectLst/>
              </a:rPr>
              <a:t>”</a:t>
            </a:r>
            <a:r>
              <a:rPr lang="zh-CN" altLang="en-US" sz="900" i="0" dirty="0">
                <a:effectLst/>
              </a:rPr>
              <a:t>反而成为风险？</a:t>
            </a:r>
            <a:endParaRPr lang="zh-CN" altLang="en-US" sz="900" i="0" dirty="0">
              <a:effectLst/>
            </a:endParaRPr>
          </a:p>
          <a:p>
            <a:r>
              <a:rPr lang="en-US" altLang="zh-CN" sz="900" i="0" dirty="0">
                <a:effectLst/>
              </a:rPr>
              <a:t>— </a:t>
            </a:r>
            <a:r>
              <a:rPr lang="zh-CN" altLang="en-US" sz="900" i="0" dirty="0">
                <a:effectLst/>
              </a:rPr>
              <a:t>为什么无法真正投资于</a:t>
            </a:r>
            <a:r>
              <a:rPr lang="en-US" altLang="zh-CN" sz="900" i="0" dirty="0">
                <a:effectLst/>
              </a:rPr>
              <a:t>“</a:t>
            </a:r>
            <a:r>
              <a:rPr lang="zh-CN" altLang="en-US" sz="900" i="0" dirty="0">
                <a:effectLst/>
              </a:rPr>
              <a:t>人</a:t>
            </a:r>
            <a:r>
              <a:rPr lang="en-US" altLang="zh-CN" sz="900" i="0" dirty="0">
                <a:effectLst/>
              </a:rPr>
              <a:t>”</a:t>
            </a:r>
            <a:r>
              <a:rPr lang="zh-CN" altLang="en-US" sz="900" i="0" dirty="0">
                <a:effectLst/>
              </a:rPr>
              <a:t>？</a:t>
            </a:r>
            <a:endParaRPr lang="zh-CN" altLang="en-US" sz="900" i="0" dirty="0">
              <a:effectLst/>
            </a:endParaRPr>
          </a:p>
          <a:p>
            <a:r>
              <a:rPr lang="en-US" altLang="zh-CN" sz="900" i="0" dirty="0">
                <a:effectLst/>
              </a:rPr>
              <a:t>— </a:t>
            </a:r>
            <a:r>
              <a:rPr lang="zh-CN" altLang="en-US" sz="900" i="0" dirty="0">
                <a:effectLst/>
              </a:rPr>
              <a:t>为什么身为经济大国，日本的</a:t>
            </a:r>
            <a:r>
              <a:rPr lang="en-US" altLang="zh-CN" sz="900" i="0" dirty="0">
                <a:effectLst/>
              </a:rPr>
              <a:t>“</a:t>
            </a:r>
            <a:r>
              <a:rPr lang="zh-CN" altLang="en-US" sz="900" i="0" dirty="0">
                <a:effectLst/>
              </a:rPr>
              <a:t>幸福度</a:t>
            </a:r>
            <a:r>
              <a:rPr lang="en-US" altLang="zh-CN" sz="900" i="0" dirty="0">
                <a:effectLst/>
              </a:rPr>
              <a:t>”</a:t>
            </a:r>
            <a:r>
              <a:rPr lang="zh-CN" altLang="en-US" sz="900" i="0" dirty="0">
                <a:effectLst/>
              </a:rPr>
              <a:t>却偏低？</a:t>
            </a:r>
            <a:endParaRPr lang="zh-CN" altLang="en-US" sz="900" i="0" dirty="0">
              <a:effectLst/>
            </a:endParaRPr>
          </a:p>
        </p:txBody>
      </p:sp>
      <p:sp>
        <p:nvSpPr>
          <p:cNvPr id="5" name="角丸四角形 7"/>
          <p:cNvSpPr/>
          <p:nvPr/>
        </p:nvSpPr>
        <p:spPr>
          <a:xfrm>
            <a:off x="3037794" y="185061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70760" y="122555"/>
            <a:ext cx="3036570" cy="1783715"/>
          </a:xfrm>
          <a:prstGeom prst="rect">
            <a:avLst/>
          </a:prstGeom>
          <a:noFill/>
        </p:spPr>
        <p:txBody>
          <a:bodyPr wrap="square" rtlCol="0">
            <a:spAutoFit/>
          </a:bodyPr>
          <a:lstStyle/>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この</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国</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なぜ</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が</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見</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えてくる</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日本経済地図</a:t>
            </a:r>
            <a:endPar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978-4-7612-7857-1</a:t>
            </a:r>
            <a:endParaRPr lang="en-US" altLang="ja-JP"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すあし</a:t>
            </a:r>
            <a:r>
              <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rPr>
              <a:t>社長</a:t>
            </a:r>
            <a:endParaRPr kumimoji="1" lang="zh-CN" altLang="en-US"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10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rPr>
              <a:t>384p </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10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10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rPr>
              <a:t>2</a:t>
            </a:r>
            <a:r>
              <a:rPr kumimoji="1" lang="ja-JP" altLang="en-US" sz="10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10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10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520700" y="175260"/>
            <a:ext cx="1103630" cy="1543050"/>
          </a:xfrm>
          <a:prstGeom prst="rect">
            <a:avLst/>
          </a:prstGeom>
        </p:spPr>
      </p:pic>
      <p:sp>
        <p:nvSpPr>
          <p:cNvPr id="7" name="角丸四角形 7"/>
          <p:cNvSpPr/>
          <p:nvPr/>
        </p:nvSpPr>
        <p:spPr>
          <a:xfrm>
            <a:off x="3105739" y="616099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sp>
        <p:nvSpPr>
          <p:cNvPr id="8" name="テキスト ボックス 6"/>
          <p:cNvSpPr txBox="1"/>
          <p:nvPr/>
        </p:nvSpPr>
        <p:spPr>
          <a:xfrm>
            <a:off x="72390" y="6878955"/>
            <a:ext cx="6684010" cy="64516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900" i="0" dirty="0">
                <a:effectLst/>
              </a:rPr>
              <a:t>自</a:t>
            </a:r>
            <a:r>
              <a:rPr lang="en-US" altLang="zh-CN" sz="900" i="0" dirty="0">
                <a:effectLst/>
              </a:rPr>
              <a:t>2020</a:t>
            </a:r>
            <a:r>
              <a:rPr lang="zh-CN" altLang="en-US" sz="900" i="0" dirty="0">
                <a:effectLst/>
              </a:rPr>
              <a:t>年起正式运营</a:t>
            </a:r>
            <a:r>
              <a:rPr lang="en-US" altLang="zh-CN" sz="900" i="0" dirty="0">
                <a:effectLst/>
              </a:rPr>
              <a:t> YouTube </a:t>
            </a:r>
            <a:r>
              <a:rPr lang="zh-CN" altLang="en-US" sz="900" i="0" dirty="0">
                <a:effectLst/>
              </a:rPr>
              <a:t>频道「大人的再学习</a:t>
            </a:r>
            <a:r>
              <a:rPr lang="en-US" altLang="zh-CN" sz="900" i="0" dirty="0">
                <a:effectLst/>
              </a:rPr>
              <a:t>TV</a:t>
            </a:r>
            <a:r>
              <a:rPr lang="zh-CN" altLang="en-US" sz="900" i="0" dirty="0">
                <a:effectLst/>
              </a:rPr>
              <a:t>」，从神话、世界史等</a:t>
            </a:r>
            <a:r>
              <a:rPr lang="en-US" altLang="zh-CN" sz="900" i="0" dirty="0">
                <a:effectLst/>
              </a:rPr>
              <a:t>“</a:t>
            </a:r>
            <a:r>
              <a:rPr lang="zh-CN" altLang="en-US" sz="900" i="0" dirty="0">
                <a:effectLst/>
              </a:rPr>
              <a:t>世界如何形成</a:t>
            </a:r>
            <a:r>
              <a:rPr lang="en-US" altLang="zh-CN" sz="900" i="0" dirty="0">
                <a:effectLst/>
              </a:rPr>
              <a:t>”</a:t>
            </a:r>
            <a:r>
              <a:rPr lang="zh-CN" altLang="en-US" sz="900" i="0" dirty="0">
                <a:effectLst/>
              </a:rPr>
              <a:t>的宏观视角出发，深入浅出地讲解经济、商业与国际局势等社会运行机制。截至</a:t>
            </a:r>
            <a:r>
              <a:rPr lang="en-US" altLang="zh-CN" sz="900" i="0" dirty="0">
                <a:effectLst/>
              </a:rPr>
              <a:t>2026</a:t>
            </a:r>
            <a:r>
              <a:rPr lang="zh-CN" altLang="en-US" sz="900" i="0" dirty="0">
                <a:effectLst/>
              </a:rPr>
              <a:t>年</a:t>
            </a:r>
            <a:r>
              <a:rPr lang="en-US" altLang="zh-CN" sz="900" i="0" dirty="0">
                <a:effectLst/>
              </a:rPr>
              <a:t>1</a:t>
            </a:r>
            <a:r>
              <a:rPr lang="zh-CN" altLang="en-US" sz="900" i="0" dirty="0">
                <a:effectLst/>
              </a:rPr>
              <a:t>月，频道订阅人数已突破</a:t>
            </a:r>
            <a:r>
              <a:rPr lang="en-US" altLang="zh-CN" sz="900" i="0" dirty="0">
                <a:effectLst/>
              </a:rPr>
              <a:t>100</a:t>
            </a:r>
            <a:r>
              <a:rPr lang="zh-CN" altLang="en-US" sz="900" i="0" dirty="0">
                <a:effectLst/>
              </a:rPr>
              <a:t>万。同时也从事其他频道的策划与制作工作。著有《那个国家的</a:t>
            </a:r>
            <a:r>
              <a:rPr lang="en-US" altLang="zh-CN" sz="900" i="0" dirty="0">
                <a:effectLst/>
              </a:rPr>
              <a:t>“</a:t>
            </a:r>
            <a:r>
              <a:rPr lang="zh-CN" altLang="en-US" sz="900" i="0" dirty="0">
                <a:effectLst/>
              </a:rPr>
              <a:t>为什么？</a:t>
            </a:r>
            <a:r>
              <a:rPr lang="en-US" altLang="zh-CN" sz="900" i="0" dirty="0">
                <a:effectLst/>
              </a:rPr>
              <a:t>”</a:t>
            </a:r>
            <a:r>
              <a:rPr lang="zh-CN" altLang="en-US" sz="900" i="0" dirty="0">
                <a:effectLst/>
              </a:rPr>
              <a:t>一看就懂的世界经济地图》（本社出版）、《一看就懂的世界</a:t>
            </a:r>
            <a:r>
              <a:rPr lang="en-US" altLang="zh-CN" sz="900" i="0" dirty="0">
                <a:effectLst/>
              </a:rPr>
              <a:t>“</a:t>
            </a:r>
            <a:r>
              <a:rPr lang="zh-CN" altLang="en-US" sz="900" i="0" dirty="0">
                <a:effectLst/>
              </a:rPr>
              <a:t>为什么？</a:t>
            </a:r>
            <a:r>
              <a:rPr lang="en-US" altLang="zh-CN" sz="900" i="0" dirty="0">
                <a:effectLst/>
              </a:rPr>
              <a:t>”——</a:t>
            </a:r>
            <a:r>
              <a:rPr lang="zh-CN" altLang="en-US" sz="900" i="0" dirty="0">
                <a:effectLst/>
              </a:rPr>
              <a:t>成年人的世界史超再学习》（</a:t>
            </a:r>
            <a:r>
              <a:rPr lang="en-US" altLang="zh-CN" sz="900" i="0" dirty="0">
                <a:effectLst/>
              </a:rPr>
              <a:t>KADOKAWA</a:t>
            </a:r>
            <a:r>
              <a:rPr lang="zh-CN" altLang="en-US" sz="900" i="0" dirty="0">
                <a:effectLst/>
              </a:rPr>
              <a:t>）、《如何打磨高质量的闲聊能力》（</a:t>
            </a:r>
            <a:r>
              <a:rPr lang="en-US" altLang="zh-CN" sz="900" i="0" dirty="0">
                <a:effectLst/>
              </a:rPr>
              <a:t>Crossmedia Publishing</a:t>
            </a:r>
            <a:r>
              <a:rPr lang="zh-CN" altLang="en-US" sz="900" i="0" dirty="0">
                <a:effectLst/>
              </a:rPr>
              <a:t>）等作品。</a:t>
            </a:r>
            <a:endParaRPr lang="zh-CN" altLang="en-US" sz="900" i="0" dirty="0">
              <a:effectLst/>
            </a:endParaRPr>
          </a:p>
        </p:txBody>
      </p:sp>
      <p:pic>
        <p:nvPicPr>
          <p:cNvPr id="10" name="图片 9"/>
          <p:cNvPicPr>
            <a:picLocks noChangeAspect="1"/>
          </p:cNvPicPr>
          <p:nvPr/>
        </p:nvPicPr>
        <p:blipFill>
          <a:blip r:embed="rId2"/>
          <a:stretch>
            <a:fillRect/>
          </a:stretch>
        </p:blipFill>
        <p:spPr>
          <a:xfrm>
            <a:off x="470535" y="7813040"/>
            <a:ext cx="2393315" cy="1823720"/>
          </a:xfrm>
          <a:prstGeom prst="rect">
            <a:avLst/>
          </a:prstGeom>
        </p:spPr>
      </p:pic>
      <p:pic>
        <p:nvPicPr>
          <p:cNvPr id="11" name="图片 10"/>
          <p:cNvPicPr>
            <a:picLocks noChangeAspect="1"/>
          </p:cNvPicPr>
          <p:nvPr/>
        </p:nvPicPr>
        <p:blipFill>
          <a:blip r:embed="rId3"/>
          <a:stretch>
            <a:fillRect/>
          </a:stretch>
        </p:blipFill>
        <p:spPr>
          <a:xfrm>
            <a:off x="3744595" y="7813040"/>
            <a:ext cx="2181225" cy="1696720"/>
          </a:xfrm>
          <a:prstGeom prst="rect">
            <a:avLst/>
          </a:prstGeom>
        </p:spPr>
      </p:pic>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考</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えてるつもりがなくなる</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978-4-7612-7862-5</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田村悠揮</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240p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350645"/>
            <a:ext cx="682117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两个圆圈思考法</a:t>
            </a:r>
            <a:r>
              <a:rPr lang="en-US" altLang="zh-CN" sz="1100" i="0" dirty="0">
                <a:effectLst/>
              </a:rPr>
              <a:t>--</a:t>
            </a:r>
            <a:r>
              <a:rPr lang="zh-CN" altLang="en-US" sz="1100" i="0" dirty="0">
                <a:effectLst/>
              </a:rPr>
              <a:t>停止内耗：把烦恼变成思考的极简方法。只用两个圆圈的极简思考，一招破解思考卡顿，用双圆法则重启大脑</a:t>
            </a:r>
            <a:endParaRPr lang="zh-CN" altLang="en-US" sz="1100" i="0" dirty="0">
              <a:effectLst/>
            </a:endParaRPr>
          </a:p>
          <a:p>
            <a:endParaRPr lang="zh-CN" altLang="en-US" sz="1100" i="0" dirty="0">
              <a:effectLst/>
            </a:endParaRPr>
          </a:p>
          <a:p>
            <a:r>
              <a:rPr lang="zh-CN" altLang="en-US" sz="1100" i="0" dirty="0">
                <a:effectLst/>
              </a:rPr>
              <a:t>在这个人人都能向生成式</a:t>
            </a:r>
            <a:r>
              <a:rPr lang="en-US" altLang="zh-CN" sz="1100" i="0" dirty="0">
                <a:effectLst/>
              </a:rPr>
              <a:t>AI</a:t>
            </a:r>
            <a:r>
              <a:rPr lang="zh-CN" altLang="en-US" sz="1100" i="0" dirty="0">
                <a:effectLst/>
              </a:rPr>
              <a:t>提问的时代，</a:t>
            </a:r>
            <a:r>
              <a:rPr lang="en-US" altLang="zh-CN" sz="1100" i="0" dirty="0">
                <a:effectLst/>
              </a:rPr>
              <a:t>“</a:t>
            </a:r>
            <a:r>
              <a:rPr lang="zh-CN" altLang="en-US" sz="1100" i="0" dirty="0">
                <a:effectLst/>
              </a:rPr>
              <a:t>答案</a:t>
            </a:r>
            <a:r>
              <a:rPr lang="en-US" altLang="zh-CN" sz="1100" i="0" dirty="0">
                <a:effectLst/>
              </a:rPr>
              <a:t>”</a:t>
            </a:r>
            <a:r>
              <a:rPr lang="zh-CN" altLang="en-US" sz="1100" i="0" dirty="0">
                <a:effectLst/>
              </a:rPr>
              <a:t>似乎变得触手可及，但真正困难的，反而是判断与决策。比如被突然要求：</a:t>
            </a:r>
            <a:r>
              <a:rPr lang="en-US" altLang="zh-CN" sz="1100" i="0" dirty="0">
                <a:effectLst/>
              </a:rPr>
              <a:t>“</a:t>
            </a:r>
            <a:r>
              <a:rPr lang="zh-CN" altLang="en-US" sz="1100" i="0" dirty="0">
                <a:effectLst/>
              </a:rPr>
              <a:t>为某个地方小镇想一个能赚</a:t>
            </a:r>
            <a:r>
              <a:rPr lang="en-US" altLang="zh-CN" sz="1100" i="0" dirty="0">
                <a:effectLst/>
              </a:rPr>
              <a:t>1</a:t>
            </a:r>
            <a:r>
              <a:rPr lang="zh-CN" altLang="en-US" sz="1100" i="0" dirty="0">
                <a:effectLst/>
              </a:rPr>
              <a:t>亿日元的点子。</a:t>
            </a:r>
            <a:r>
              <a:rPr lang="en-US" altLang="zh-CN" sz="1100" i="0" dirty="0">
                <a:effectLst/>
              </a:rPr>
              <a:t>”AI</a:t>
            </a:r>
            <a:r>
              <a:rPr lang="zh-CN" altLang="en-US" sz="1100" i="0" dirty="0">
                <a:effectLst/>
              </a:rPr>
              <a:t>或许能给出看似合理的建议，却很难替你决定哪一个值得尝试。当问题没有标准答案，当任务从未做过，我们的大脑常常陷入空转</a:t>
            </a:r>
            <a:r>
              <a:rPr lang="en-US" altLang="zh-CN" sz="1100" i="0" dirty="0">
                <a:effectLst/>
              </a:rPr>
              <a:t>——</a:t>
            </a:r>
            <a:r>
              <a:rPr lang="zh-CN" altLang="en-US" sz="1100" i="0" dirty="0">
                <a:effectLst/>
              </a:rPr>
              <a:t>想了很久，却始终不知道从哪里开始。时间流逝，焦虑加重，最后只剩下自我怀疑。</a:t>
            </a:r>
            <a:endParaRPr lang="zh-CN" altLang="en-US" sz="1100" i="0" dirty="0">
              <a:effectLst/>
            </a:endParaRPr>
          </a:p>
          <a:p>
            <a:endParaRPr lang="en-US" altLang="zh-CN" sz="1100" i="0" dirty="0">
              <a:effectLst/>
            </a:endParaRPr>
          </a:p>
          <a:p>
            <a:r>
              <a:rPr lang="zh-CN" sz="1100" i="0" dirty="0">
                <a:effectLst/>
              </a:rPr>
              <a:t>本书</a:t>
            </a:r>
            <a:r>
              <a:rPr lang="zh-CN" altLang="en-US" sz="1100" i="0" dirty="0">
                <a:effectLst/>
              </a:rPr>
              <a:t>正是为这种</a:t>
            </a:r>
            <a:r>
              <a:rPr lang="en-US" altLang="zh-CN" sz="1100" i="0" dirty="0">
                <a:effectLst/>
              </a:rPr>
              <a:t>“</a:t>
            </a:r>
            <a:r>
              <a:rPr lang="zh-CN" altLang="en-US" sz="1100" i="0" dirty="0">
                <a:effectLst/>
              </a:rPr>
              <a:t>以为在思考，其实在烦恼</a:t>
            </a:r>
            <a:r>
              <a:rPr lang="en-US" altLang="zh-CN" sz="1100" i="0" dirty="0">
                <a:effectLst/>
              </a:rPr>
              <a:t>”</a:t>
            </a:r>
            <a:r>
              <a:rPr lang="zh-CN" altLang="en-US" sz="1100" i="0" dirty="0">
                <a:effectLst/>
              </a:rPr>
              <a:t>的状态而写。作者田村悠揮曾在赛博兹负责</a:t>
            </a:r>
            <a:r>
              <a:rPr lang="en-US" altLang="zh-CN" sz="1100" i="0" dirty="0">
                <a:effectLst/>
              </a:rPr>
              <a:t>kintone</a:t>
            </a:r>
            <a:r>
              <a:rPr lang="zh-CN" altLang="en-US" sz="1100" i="0" dirty="0">
                <a:effectLst/>
              </a:rPr>
              <a:t>的事业启动，也做过法务、销售与产品布道者，至今参与地方创生项目并进行超过</a:t>
            </a:r>
            <a:r>
              <a:rPr lang="en-US" altLang="zh-CN" sz="1100" i="0" dirty="0">
                <a:effectLst/>
              </a:rPr>
              <a:t>1000</a:t>
            </a:r>
            <a:r>
              <a:rPr lang="zh-CN" altLang="en-US" sz="1100" i="0" dirty="0">
                <a:effectLst/>
              </a:rPr>
              <a:t>场演讲。如今看似思路清晰、表达有力的他，曾经也是一个</a:t>
            </a:r>
            <a:r>
              <a:rPr lang="en-US" altLang="zh-CN" sz="1100" i="0" dirty="0">
                <a:effectLst/>
              </a:rPr>
              <a:t>“</a:t>
            </a:r>
            <a:r>
              <a:rPr lang="zh-CN" altLang="en-US" sz="1100" i="0" dirty="0">
                <a:effectLst/>
              </a:rPr>
              <a:t>越想越卡、越卡越自责</a:t>
            </a:r>
            <a:r>
              <a:rPr lang="en-US" altLang="zh-CN" sz="1100" i="0" dirty="0">
                <a:effectLst/>
              </a:rPr>
              <a:t>”</a:t>
            </a:r>
            <a:r>
              <a:rPr lang="zh-CN" altLang="en-US" sz="1100" i="0" dirty="0">
                <a:effectLst/>
              </a:rPr>
              <a:t>的人。无数次在电脑前发呆的经历，让他意识到：问题不在能力，而在没有</a:t>
            </a:r>
            <a:r>
              <a:rPr lang="en-US" altLang="zh-CN" sz="1100" i="0" dirty="0">
                <a:effectLst/>
              </a:rPr>
              <a:t>“</a:t>
            </a:r>
            <a:r>
              <a:rPr lang="zh-CN" altLang="en-US" sz="1100" i="0" dirty="0">
                <a:effectLst/>
              </a:rPr>
              <a:t>思考的规则</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很多人一听到</a:t>
            </a:r>
            <a:r>
              <a:rPr lang="en-US" altLang="zh-CN" sz="1100" i="0" dirty="0">
                <a:effectLst/>
              </a:rPr>
              <a:t>“</a:t>
            </a:r>
            <a:r>
              <a:rPr lang="zh-CN" altLang="en-US" sz="1100" i="0" dirty="0">
                <a:effectLst/>
              </a:rPr>
              <a:t>想个有趣的企划</a:t>
            </a:r>
            <a:r>
              <a:rPr lang="en-US" altLang="zh-CN" sz="1100" i="0" dirty="0">
                <a:effectLst/>
              </a:rPr>
              <a:t>”</a:t>
            </a:r>
            <a:r>
              <a:rPr lang="zh-CN" altLang="en-US" sz="1100" i="0" dirty="0">
                <a:effectLst/>
              </a:rPr>
              <a:t>就会僵住，但如果问题变成</a:t>
            </a:r>
            <a:r>
              <a:rPr lang="en-US" altLang="zh-CN" sz="1100" i="0" dirty="0">
                <a:effectLst/>
              </a:rPr>
              <a:t>“</a:t>
            </a:r>
            <a:r>
              <a:rPr lang="zh-CN" altLang="en-US" sz="1100" i="0" dirty="0">
                <a:effectLst/>
              </a:rPr>
              <a:t>写出这个产品你喜欢的地方和不喜欢的地方各两个</a:t>
            </a:r>
            <a:r>
              <a:rPr lang="en-US" altLang="zh-CN" sz="1100" i="0" dirty="0">
                <a:effectLst/>
              </a:rPr>
              <a:t>”</a:t>
            </a:r>
            <a:r>
              <a:rPr lang="zh-CN" altLang="en-US" sz="1100" i="0" dirty="0">
                <a:effectLst/>
              </a:rPr>
              <a:t>，大脑却会立刻启动。为什么？因为后者给出了具体的</a:t>
            </a:r>
            <a:r>
              <a:rPr lang="en-US" altLang="zh-CN" sz="1100" i="0" dirty="0">
                <a:effectLst/>
              </a:rPr>
              <a:t>“</a:t>
            </a:r>
            <a:r>
              <a:rPr lang="zh-CN" altLang="en-US" sz="1100" i="0" dirty="0">
                <a:effectLst/>
              </a:rPr>
              <a:t>两个视角</a:t>
            </a:r>
            <a:r>
              <a:rPr lang="en-US" altLang="zh-CN" sz="1100" i="0" dirty="0">
                <a:effectLst/>
              </a:rPr>
              <a:t>”</a:t>
            </a:r>
            <a:r>
              <a:rPr lang="zh-CN" altLang="en-US" sz="1100" i="0" dirty="0">
                <a:effectLst/>
              </a:rPr>
              <a:t>。作者由此提炼出一个极其简单的原则：在开始思考前，先画两个</a:t>
            </a:r>
            <a:r>
              <a:rPr lang="en-US" altLang="zh-CN" sz="1100" i="0" dirty="0">
                <a:effectLst/>
              </a:rPr>
              <a:t>“</a:t>
            </a:r>
            <a:r>
              <a:rPr lang="zh-CN" altLang="en-US" sz="1100" i="0" dirty="0">
                <a:effectLst/>
              </a:rPr>
              <a:t>〇</a:t>
            </a:r>
            <a:r>
              <a:rPr lang="en-US" altLang="zh-CN" sz="1100" i="0" dirty="0">
                <a:effectLst/>
              </a:rPr>
              <a:t>”</a:t>
            </a:r>
            <a:r>
              <a:rPr lang="zh-CN" altLang="en-US" sz="1100" i="0" dirty="0">
                <a:effectLst/>
              </a:rPr>
              <a:t>。把问题拆成两个明确的提问，让思维有起点、有边界。这就是本书提出的</a:t>
            </a:r>
            <a:r>
              <a:rPr lang="en-US" altLang="zh-CN" sz="1100" i="0" dirty="0">
                <a:effectLst/>
              </a:rPr>
              <a:t>“</a:t>
            </a:r>
            <a:r>
              <a:rPr lang="zh-CN" altLang="en-US" sz="1100" i="0" dirty="0">
                <a:effectLst/>
              </a:rPr>
              <a:t>〇两个思考法</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书中首先区分了</a:t>
            </a:r>
            <a:r>
              <a:rPr lang="en-US" altLang="zh-CN" sz="1100" i="0" dirty="0">
                <a:effectLst/>
              </a:rPr>
              <a:t>“</a:t>
            </a:r>
            <a:r>
              <a:rPr lang="zh-CN" altLang="en-US" sz="1100" i="0" dirty="0">
                <a:effectLst/>
              </a:rPr>
              <a:t>烦恼</a:t>
            </a:r>
            <a:r>
              <a:rPr lang="en-US" altLang="zh-CN" sz="1100" i="0" dirty="0">
                <a:effectLst/>
              </a:rPr>
              <a:t>”</a:t>
            </a:r>
            <a:r>
              <a:rPr lang="zh-CN" altLang="en-US" sz="1100" i="0" dirty="0">
                <a:effectLst/>
              </a:rPr>
              <a:t>和</a:t>
            </a:r>
            <a:r>
              <a:rPr lang="en-US" altLang="zh-CN" sz="1100" i="0" dirty="0">
                <a:effectLst/>
              </a:rPr>
              <a:t>“</a:t>
            </a:r>
            <a:r>
              <a:rPr lang="zh-CN" altLang="en-US" sz="1100" i="0" dirty="0">
                <a:effectLst/>
              </a:rPr>
              <a:t>思考</a:t>
            </a:r>
            <a:r>
              <a:rPr lang="en-US" altLang="zh-CN" sz="1100" i="0" dirty="0">
                <a:effectLst/>
              </a:rPr>
              <a:t>”</a:t>
            </a:r>
            <a:r>
              <a:rPr lang="zh-CN" altLang="en-US" sz="1100" i="0" dirty="0">
                <a:effectLst/>
              </a:rPr>
              <a:t>。烦恼是没有方向的反复盘旋，是在</a:t>
            </a:r>
            <a:r>
              <a:rPr lang="en-US" altLang="zh-CN" sz="1100" i="0" dirty="0">
                <a:effectLst/>
              </a:rPr>
              <a:t>“</a:t>
            </a:r>
            <a:r>
              <a:rPr lang="zh-CN" altLang="en-US" sz="1100" i="0" dirty="0">
                <a:effectLst/>
              </a:rPr>
              <a:t>没有规则</a:t>
            </a:r>
            <a:r>
              <a:rPr lang="en-US" altLang="zh-CN" sz="1100" i="0" dirty="0">
                <a:effectLst/>
              </a:rPr>
              <a:t>”</a:t>
            </a:r>
            <a:r>
              <a:rPr lang="zh-CN" altLang="en-US" sz="1100" i="0" dirty="0">
                <a:effectLst/>
              </a:rPr>
              <a:t>的状态下被无限的可能性压垮；思考则是在一定结构中有序推进。过度自由反而让人冻结，因为人类大脑需要</a:t>
            </a:r>
            <a:r>
              <a:rPr lang="en-US" altLang="zh-CN" sz="1100" i="0" dirty="0">
                <a:effectLst/>
              </a:rPr>
              <a:t>“</a:t>
            </a:r>
            <a:r>
              <a:rPr lang="zh-CN" altLang="en-US" sz="1100" i="0" dirty="0">
                <a:effectLst/>
              </a:rPr>
              <a:t>限制</a:t>
            </a:r>
            <a:r>
              <a:rPr lang="en-US" altLang="zh-CN" sz="1100" i="0" dirty="0">
                <a:effectLst/>
              </a:rPr>
              <a:t>”</a:t>
            </a:r>
            <a:r>
              <a:rPr lang="zh-CN" altLang="en-US" sz="1100" i="0" dirty="0">
                <a:effectLst/>
              </a:rPr>
              <a:t>来运转。作者回顾自己在</a:t>
            </a:r>
            <a:r>
              <a:rPr lang="en-US" altLang="zh-CN" sz="1100" i="0" dirty="0">
                <a:effectLst/>
              </a:rPr>
              <a:t>kintone</a:t>
            </a:r>
            <a:r>
              <a:rPr lang="zh-CN" altLang="en-US" sz="1100" i="0" dirty="0">
                <a:effectLst/>
              </a:rPr>
              <a:t>创业初期的迷茫，说明一旦陷入烦恼循环，只会消耗时间与自信；而当问题被放进两个圆圈中对照时，行动的路径便开始显现。与其死记硬背复杂框架，不如掌握一个随时可用、可迁移的最小结构。两个，是建立关系的最小单位；有了对比，思考就开始流动。</a:t>
            </a:r>
            <a:endParaRPr lang="zh-CN" altLang="en-US" sz="1100" i="0" dirty="0">
              <a:effectLst/>
            </a:endParaRPr>
          </a:p>
          <a:p>
            <a:endParaRPr lang="en-US" altLang="zh-CN" sz="1100" i="0" dirty="0">
              <a:effectLst/>
            </a:endParaRPr>
          </a:p>
          <a:p>
            <a:r>
              <a:rPr lang="zh-CN" altLang="en-US" sz="1100" i="0" dirty="0">
                <a:effectLst/>
              </a:rPr>
              <a:t>接着，作者具体讲解如何让这两个</a:t>
            </a:r>
            <a:r>
              <a:rPr lang="en-US" altLang="zh-CN" sz="1100" i="0" dirty="0">
                <a:effectLst/>
              </a:rPr>
              <a:t>“</a:t>
            </a:r>
            <a:r>
              <a:rPr lang="zh-CN" altLang="en-US" sz="1100" i="0" dirty="0">
                <a:effectLst/>
              </a:rPr>
              <a:t>〇</a:t>
            </a:r>
            <a:r>
              <a:rPr lang="en-US" altLang="zh-CN" sz="1100" i="0" dirty="0">
                <a:effectLst/>
              </a:rPr>
              <a:t>”</a:t>
            </a:r>
            <a:r>
              <a:rPr lang="zh-CN" altLang="en-US" sz="1100" i="0" dirty="0">
                <a:effectLst/>
              </a:rPr>
              <a:t>真正动起来。工具本身也有意义</a:t>
            </a:r>
            <a:r>
              <a:rPr lang="en-US" altLang="zh-CN" sz="1100" i="0" dirty="0">
                <a:effectLst/>
              </a:rPr>
              <a:t>——</a:t>
            </a:r>
            <a:r>
              <a:rPr lang="zh-CN" altLang="en-US" sz="1100" i="0" dirty="0">
                <a:effectLst/>
              </a:rPr>
              <a:t>无论是手写还是数字，只要是自己顺手、喜欢的方式，都能成为思考的起点。关键在于，把主题分别写进两个圆圈中，刻意寻找差异与连接：从偏差中看到盲点，把线条连起来发现结构，甚至给某些想法打上</a:t>
            </a:r>
            <a:r>
              <a:rPr lang="en-US" altLang="zh-CN" sz="1100" i="0" dirty="0">
                <a:effectLst/>
              </a:rPr>
              <a:t>“</a:t>
            </a:r>
            <a:r>
              <a:rPr lang="en-US" altLang="en-US" sz="1100" i="0" dirty="0">
                <a:effectLst/>
              </a:rPr>
              <a:t>×</a:t>
            </a:r>
            <a:r>
              <a:rPr lang="en-US" altLang="zh-CN" sz="1100" i="0" dirty="0">
                <a:effectLst/>
              </a:rPr>
              <a:t>”</a:t>
            </a:r>
            <a:r>
              <a:rPr lang="zh-CN" altLang="en-US" sz="1100" i="0" dirty="0">
                <a:effectLst/>
              </a:rPr>
              <a:t>，筛选出真正重要的内容。当思绪再次卡住时，可以限定五分钟，只求做到六十分；或者改变时间与环境，给大脑一个重新启动的信号。圆圈之所以有效，在于它既提供边界，又允许移动与重组</a:t>
            </a:r>
            <a:r>
              <a:rPr lang="en-US" altLang="zh-CN" sz="1100" i="0" dirty="0">
                <a:effectLst/>
              </a:rPr>
              <a:t>——</a:t>
            </a:r>
            <a:r>
              <a:rPr lang="zh-CN" altLang="en-US" sz="1100" i="0" dirty="0">
                <a:effectLst/>
              </a:rPr>
              <a:t>结构与灵活并存，恰恰激活了创造力。</a:t>
            </a:r>
            <a:endParaRPr lang="zh-CN" altLang="en-US" sz="1100" i="0" dirty="0">
              <a:effectLst/>
            </a:endParaRPr>
          </a:p>
          <a:p>
            <a:endParaRPr lang="en-US" altLang="zh-CN" sz="1100" i="0" dirty="0">
              <a:effectLst/>
            </a:endParaRPr>
          </a:p>
          <a:p>
            <a:r>
              <a:rPr lang="zh-CN" altLang="en-US" sz="1100" i="0" dirty="0">
                <a:effectLst/>
              </a:rPr>
              <a:t>在实践层面，这种方法可以延伸为多种</a:t>
            </a:r>
            <a:r>
              <a:rPr lang="en-US" altLang="zh-CN" sz="1100" i="0" dirty="0">
                <a:effectLst/>
              </a:rPr>
              <a:t>“</a:t>
            </a:r>
            <a:r>
              <a:rPr lang="zh-CN" altLang="en-US" sz="1100" i="0" dirty="0">
                <a:effectLst/>
              </a:rPr>
              <a:t>成对</a:t>
            </a:r>
            <a:r>
              <a:rPr lang="en-US" altLang="zh-CN" sz="1100" i="0" dirty="0">
                <a:effectLst/>
              </a:rPr>
              <a:t>”</a:t>
            </a:r>
            <a:r>
              <a:rPr lang="zh-CN" altLang="en-US" sz="1100" i="0" dirty="0">
                <a:effectLst/>
              </a:rPr>
              <a:t>的思考模式。比如区分</a:t>
            </a:r>
            <a:r>
              <a:rPr lang="en-US" altLang="zh-CN" sz="1100" i="0" dirty="0">
                <a:effectLst/>
              </a:rPr>
              <a:t>“</a:t>
            </a:r>
            <a:r>
              <a:rPr lang="zh-CN" altLang="en-US" sz="1100" i="0" dirty="0">
                <a:effectLst/>
              </a:rPr>
              <a:t>事实</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解释</a:t>
            </a:r>
            <a:r>
              <a:rPr lang="en-US" altLang="zh-CN" sz="1100" i="0" dirty="0">
                <a:effectLst/>
              </a:rPr>
              <a:t>”</a:t>
            </a:r>
            <a:r>
              <a:rPr lang="zh-CN" altLang="en-US" sz="1100" i="0" dirty="0">
                <a:effectLst/>
              </a:rPr>
              <a:t>，避免把主观感受当作客观结论；区分</a:t>
            </a:r>
            <a:r>
              <a:rPr lang="en-US" altLang="zh-CN" sz="1100" i="0" dirty="0">
                <a:effectLst/>
              </a:rPr>
              <a:t>“</a:t>
            </a:r>
            <a:r>
              <a:rPr lang="zh-CN" altLang="en-US" sz="1100" i="0" dirty="0">
                <a:effectLst/>
              </a:rPr>
              <a:t>目的</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手段</a:t>
            </a:r>
            <a:r>
              <a:rPr lang="en-US" altLang="zh-CN" sz="1100" i="0" dirty="0">
                <a:effectLst/>
              </a:rPr>
              <a:t>”</a:t>
            </a:r>
            <a:r>
              <a:rPr lang="zh-CN" altLang="en-US" sz="1100" i="0" dirty="0">
                <a:effectLst/>
              </a:rPr>
              <a:t>，在任务堆积时重新找回方向；对照</a:t>
            </a:r>
            <a:r>
              <a:rPr lang="en-US" altLang="zh-CN" sz="1100" i="0" dirty="0">
                <a:effectLst/>
              </a:rPr>
              <a:t>“</a:t>
            </a:r>
            <a:r>
              <a:rPr lang="zh-CN" altLang="en-US" sz="1100" i="0" dirty="0">
                <a:effectLst/>
              </a:rPr>
              <a:t>自己的想法</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对方的想法</a:t>
            </a:r>
            <a:r>
              <a:rPr lang="en-US" altLang="zh-CN" sz="1100" i="0" dirty="0">
                <a:effectLst/>
              </a:rPr>
              <a:t>”</a:t>
            </a:r>
            <a:r>
              <a:rPr lang="zh-CN" altLang="en-US" sz="1100" i="0" dirty="0">
                <a:effectLst/>
              </a:rPr>
              <a:t>，缓解沟通不畅；梳理</a:t>
            </a:r>
            <a:r>
              <a:rPr lang="en-US" altLang="zh-CN" sz="1100" i="0" dirty="0">
                <a:effectLst/>
              </a:rPr>
              <a:t>“</a:t>
            </a:r>
            <a:r>
              <a:rPr lang="zh-CN" altLang="en-US" sz="1100" i="0" dirty="0">
                <a:effectLst/>
              </a:rPr>
              <a:t>主张</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依据</a:t>
            </a:r>
            <a:r>
              <a:rPr lang="en-US" altLang="zh-CN" sz="1100" i="0" dirty="0">
                <a:effectLst/>
              </a:rPr>
              <a:t>”</a:t>
            </a:r>
            <a:r>
              <a:rPr lang="zh-CN" altLang="en-US" sz="1100" i="0" dirty="0">
                <a:effectLst/>
              </a:rPr>
              <a:t>，强化说服力；辨别</a:t>
            </a:r>
            <a:r>
              <a:rPr lang="en-US" altLang="zh-CN" sz="1100" i="0" dirty="0">
                <a:effectLst/>
              </a:rPr>
              <a:t>“</a:t>
            </a:r>
            <a:r>
              <a:rPr lang="zh-CN" altLang="en-US" sz="1100" i="0" dirty="0">
                <a:effectLst/>
              </a:rPr>
              <a:t>想做的事</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能做的事</a:t>
            </a:r>
            <a:r>
              <a:rPr lang="en-US" altLang="zh-CN" sz="1100" i="0" dirty="0">
                <a:effectLst/>
              </a:rPr>
              <a:t>”</a:t>
            </a:r>
            <a:r>
              <a:rPr lang="zh-CN" altLang="en-US" sz="1100" i="0" dirty="0">
                <a:effectLst/>
              </a:rPr>
              <a:t>，为职业选择找到现实落点；比较</a:t>
            </a:r>
            <a:r>
              <a:rPr lang="en-US" altLang="zh-CN" sz="1100" i="0" dirty="0">
                <a:effectLst/>
              </a:rPr>
              <a:t>“</a:t>
            </a:r>
            <a:r>
              <a:rPr lang="zh-CN" altLang="en-US" sz="1100" i="0" dirty="0">
                <a:effectLst/>
              </a:rPr>
              <a:t>优点</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缺点</a:t>
            </a:r>
            <a:r>
              <a:rPr lang="en-US" altLang="zh-CN" sz="1100" i="0" dirty="0">
                <a:effectLst/>
              </a:rPr>
              <a:t>”</a:t>
            </a:r>
            <a:r>
              <a:rPr lang="zh-CN" altLang="en-US" sz="1100" i="0" dirty="0">
                <a:effectLst/>
              </a:rPr>
              <a:t>，在决策时摆脱犹豫；审视</a:t>
            </a:r>
            <a:r>
              <a:rPr lang="en-US" altLang="zh-CN" sz="1100" i="0" dirty="0">
                <a:effectLst/>
              </a:rPr>
              <a:t>“</a:t>
            </a:r>
            <a:r>
              <a:rPr lang="zh-CN" altLang="en-US" sz="1100" i="0" dirty="0">
                <a:effectLst/>
              </a:rPr>
              <a:t>理想</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现实</a:t>
            </a:r>
            <a:r>
              <a:rPr lang="en-US" altLang="zh-CN" sz="1100" i="0" dirty="0">
                <a:effectLst/>
              </a:rPr>
              <a:t>”</a:t>
            </a:r>
            <a:r>
              <a:rPr lang="zh-CN" altLang="en-US" sz="1100" i="0" dirty="0">
                <a:effectLst/>
              </a:rPr>
              <a:t>，化解团队中模糊的不满。这些看似不同的场景，本质上都可以通过两个圆圈来呈现张力与关系。会工作的人，并非天生聪明，而是善于在关键处放入恰当的</a:t>
            </a:r>
            <a:r>
              <a:rPr lang="en-US" altLang="zh-CN" sz="1100" i="0" dirty="0">
                <a:effectLst/>
              </a:rPr>
              <a:t>“</a:t>
            </a:r>
            <a:r>
              <a:rPr lang="zh-CN" altLang="en-US" sz="1100" i="0" dirty="0">
                <a:effectLst/>
              </a:rPr>
              <a:t>两个视角</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更重要的是，当两个</a:t>
            </a:r>
            <a:r>
              <a:rPr lang="en-US" altLang="zh-CN" sz="1100" i="0" dirty="0">
                <a:effectLst/>
              </a:rPr>
              <a:t>“</a:t>
            </a:r>
            <a:r>
              <a:rPr lang="zh-CN" altLang="en-US" sz="1100" i="0" dirty="0">
                <a:effectLst/>
              </a:rPr>
              <a:t>〇</a:t>
            </a:r>
            <a:r>
              <a:rPr lang="en-US" altLang="zh-CN" sz="1100" i="0" dirty="0">
                <a:effectLst/>
              </a:rPr>
              <a:t>”</a:t>
            </a:r>
            <a:r>
              <a:rPr lang="zh-CN" altLang="en-US" sz="1100" i="0" dirty="0">
                <a:effectLst/>
              </a:rPr>
              <a:t>成为团队的共同语言，讨论将不再各说各话。很多争论之所以对不上焦点，是因为彼此关注的圆圈不同。只要把关键词的定义先对齐，把模糊的表达拆解清楚，思考的方向就会一致。语言是地基，结构是支架；在此之上，行动才会发生。作者在超过</a:t>
            </a:r>
            <a:r>
              <a:rPr lang="en-US" altLang="zh-CN" sz="1100" i="0" dirty="0">
                <a:effectLst/>
              </a:rPr>
              <a:t>1000</a:t>
            </a:r>
            <a:r>
              <a:rPr lang="zh-CN" altLang="en-US" sz="1100" i="0" dirty="0">
                <a:effectLst/>
              </a:rPr>
              <a:t>场讲座中反复验证，这一简单规则足以支撑复杂场景，并能根据个人风格自由改写，最终内化为习惯。</a:t>
            </a:r>
            <a:endParaRPr lang="zh-CN" altLang="en-US" sz="1100" i="0" dirty="0">
              <a:effectLst/>
            </a:endParaRPr>
          </a:p>
          <a:p>
            <a:endParaRPr lang="en-US" altLang="zh-CN" sz="1100" i="0" dirty="0">
              <a:effectLst/>
            </a:endParaRPr>
          </a:p>
          <a:p>
            <a:r>
              <a:rPr lang="zh-CN" altLang="en-US" sz="1100" i="0" dirty="0">
                <a:effectLst/>
              </a:rPr>
              <a:t>在</a:t>
            </a:r>
            <a:r>
              <a:rPr lang="en-US" altLang="zh-CN" sz="1100" i="0" dirty="0">
                <a:effectLst/>
              </a:rPr>
              <a:t>AI</a:t>
            </a:r>
            <a:r>
              <a:rPr lang="zh-CN" altLang="en-US" sz="1100" i="0" dirty="0">
                <a:effectLst/>
              </a:rPr>
              <a:t>时代，信息获取的门槛越来越低，但选择与判断的责任始终在人。思考力之所以不可替代，不在于记忆多少知识，而在于能否在混沌中搭建结构。本书传递的并非华丽的理论，而是一种可立即实践的开关：当你不知从何想起时，先画两个圆。它让沉重的</a:t>
            </a:r>
            <a:r>
              <a:rPr lang="en-US" altLang="zh-CN" sz="1100" i="0" dirty="0">
                <a:effectLst/>
              </a:rPr>
              <a:t>“</a:t>
            </a:r>
            <a:r>
              <a:rPr lang="zh-CN" altLang="en-US" sz="1100" i="0" dirty="0">
                <a:effectLst/>
              </a:rPr>
              <a:t>必须想出答案</a:t>
            </a:r>
            <a:r>
              <a:rPr lang="en-US" altLang="zh-CN" sz="1100" i="0" dirty="0">
                <a:effectLst/>
              </a:rPr>
              <a:t>”</a:t>
            </a:r>
            <a:r>
              <a:rPr lang="zh-CN" altLang="en-US" sz="1100" i="0" dirty="0">
                <a:effectLst/>
              </a:rPr>
              <a:t>变成轻盈的</a:t>
            </a:r>
            <a:r>
              <a:rPr lang="en-US" altLang="zh-CN" sz="1100" i="0" dirty="0">
                <a:effectLst/>
              </a:rPr>
              <a:t>“</a:t>
            </a:r>
            <a:r>
              <a:rPr lang="zh-CN" altLang="en-US" sz="1100" i="0" dirty="0">
                <a:effectLst/>
              </a:rPr>
              <a:t>先比较一下</a:t>
            </a:r>
            <a:r>
              <a:rPr lang="en-US" altLang="zh-CN" sz="1100" i="0" dirty="0">
                <a:effectLst/>
              </a:rPr>
              <a:t>”</a:t>
            </a:r>
            <a:r>
              <a:rPr lang="zh-CN" altLang="en-US" sz="1100" i="0" dirty="0">
                <a:effectLst/>
              </a:rPr>
              <a:t>。当烦恼转为思考，思考转为行动，你会发现，</a:t>
            </a:r>
            <a:r>
              <a:rPr lang="en-US" altLang="zh-CN" sz="1100" i="0" dirty="0">
                <a:effectLst/>
              </a:rPr>
              <a:t>“</a:t>
            </a:r>
            <a:r>
              <a:rPr lang="zh-CN" altLang="en-US" sz="1100" i="0" dirty="0">
                <a:effectLst/>
              </a:rPr>
              <a:t>会工作</a:t>
            </a:r>
            <a:r>
              <a:rPr lang="en-US" altLang="zh-CN" sz="1100" i="0" dirty="0">
                <a:effectLst/>
              </a:rPr>
              <a:t>”</a:t>
            </a:r>
            <a:r>
              <a:rPr lang="zh-CN" altLang="en-US" sz="1100" i="0" dirty="0">
                <a:effectLst/>
              </a:rPr>
              <a:t>并不是天赋，而是一种可以训练的能力。</a:t>
            </a:r>
            <a:endParaRPr lang="zh-CN" altLang="en-US" sz="1100" i="0" dirty="0">
              <a:effectLst/>
            </a:endParaRPr>
          </a:p>
          <a:p>
            <a:endParaRPr lang="en-US" altLang="zh-CN" sz="1100" i="0" dirty="0">
              <a:effectLst/>
            </a:endParaRPr>
          </a:p>
          <a:p>
            <a:r>
              <a:rPr lang="zh-CN" altLang="en-US" sz="1100" i="0" dirty="0">
                <a:effectLst/>
              </a:rPr>
              <a:t>读完全书，你或许会产生一种新的体会</a:t>
            </a:r>
            <a:r>
              <a:rPr lang="en-US" altLang="zh-CN" sz="1100" i="0" dirty="0">
                <a:effectLst/>
              </a:rPr>
              <a:t>——</a:t>
            </a:r>
            <a:r>
              <a:rPr lang="zh-CN" altLang="en-US" sz="1100" i="0" dirty="0">
                <a:effectLst/>
              </a:rPr>
              <a:t>原来思考并不神秘，它只是需要一个起点。两个圆圈，足以让停滞的头脑重新转动，也足以成为一生受用的工具。从</a:t>
            </a:r>
            <a:r>
              <a:rPr lang="en-US" altLang="zh-CN" sz="1100" i="0" dirty="0">
                <a:effectLst/>
              </a:rPr>
              <a:t>“</a:t>
            </a:r>
            <a:r>
              <a:rPr lang="zh-CN" altLang="en-US" sz="1100" i="0" dirty="0">
                <a:effectLst/>
              </a:rPr>
              <a:t>以为在想</a:t>
            </a:r>
            <a:r>
              <a:rPr lang="en-US" altLang="zh-CN" sz="1100" i="0" dirty="0">
                <a:effectLst/>
              </a:rPr>
              <a:t>”</a:t>
            </a:r>
            <a:r>
              <a:rPr lang="zh-CN" altLang="en-US" sz="1100" i="0" dirty="0">
                <a:effectLst/>
              </a:rPr>
              <a:t>到</a:t>
            </a:r>
            <a:r>
              <a:rPr lang="en-US" altLang="zh-CN" sz="1100" i="0" dirty="0">
                <a:effectLst/>
              </a:rPr>
              <a:t>“</a:t>
            </a:r>
            <a:r>
              <a:rPr lang="zh-CN" altLang="en-US" sz="1100" i="0" dirty="0">
                <a:effectLst/>
              </a:rPr>
              <a:t>真正会想</a:t>
            </a:r>
            <a:r>
              <a:rPr lang="en-US" altLang="zh-CN" sz="1100" i="0" dirty="0">
                <a:effectLst/>
              </a:rPr>
              <a:t>”</a:t>
            </a:r>
            <a:r>
              <a:rPr lang="zh-CN" altLang="en-US" sz="1100" i="0" dirty="0">
                <a:effectLst/>
              </a:rPr>
              <a:t>，改变，就从这最简单的一步开始。</a:t>
            </a:r>
            <a:endParaRPr lang="zh-CN" altLang="en-US" sz="1100" i="0" dirty="0">
              <a:effectLst/>
            </a:endParaRPr>
          </a:p>
        </p:txBody>
      </p:sp>
      <p:pic>
        <p:nvPicPr>
          <p:cNvPr id="3" name="图片 2"/>
          <p:cNvPicPr>
            <a:picLocks noChangeAspect="1"/>
          </p:cNvPicPr>
          <p:nvPr/>
        </p:nvPicPr>
        <p:blipFill>
          <a:blip r:embed="rId1"/>
          <a:stretch>
            <a:fillRect/>
          </a:stretch>
        </p:blipFill>
        <p:spPr>
          <a:xfrm>
            <a:off x="309245" y="33655"/>
            <a:ext cx="759460" cy="109664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658360" cy="1692910"/>
          </a:xfrm>
          <a:prstGeom prst="rect">
            <a:avLst/>
          </a:prstGeom>
          <a:noFill/>
        </p:spPr>
        <p:txBody>
          <a:bodyPr wrap="square" rtlCol="0">
            <a:no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顧客</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で</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9</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上</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げる</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「沼</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るファン</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のつくり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978-4-7612-7877-9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清水群</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280p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352550"/>
            <a:ext cx="682117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第三个</a:t>
            </a:r>
            <a:r>
              <a:rPr lang="en-US" altLang="zh-CN" sz="1000" i="0" dirty="0">
                <a:effectLst/>
              </a:rPr>
              <a:t>“2%</a:t>
            </a:r>
            <a:r>
              <a:rPr lang="zh-CN" altLang="en-US" sz="1000" i="0" dirty="0">
                <a:effectLst/>
              </a:rPr>
              <a:t>法则</a:t>
            </a:r>
            <a:r>
              <a:rPr lang="en-US" altLang="zh-CN" sz="1000" i="0" dirty="0">
                <a:effectLst/>
              </a:rPr>
              <a:t>”</a:t>
            </a:r>
            <a:r>
              <a:rPr lang="zh-CN" altLang="en-US" sz="1000" i="0" dirty="0">
                <a:effectLst/>
              </a:rPr>
              <a:t>：保留</a:t>
            </a:r>
            <a:r>
              <a:rPr lang="en-US" altLang="zh-CN" sz="1000" i="0" dirty="0">
                <a:effectLst/>
              </a:rPr>
              <a:t>2%</a:t>
            </a:r>
            <a:r>
              <a:rPr lang="zh-CN" altLang="en-US" sz="1000" i="0" dirty="0">
                <a:effectLst/>
              </a:rPr>
              <a:t>的</a:t>
            </a:r>
            <a:r>
              <a:rPr lang="en-US" altLang="zh-CN" sz="1000" i="0" dirty="0">
                <a:effectLst/>
              </a:rPr>
              <a:t>“</a:t>
            </a:r>
            <a:r>
              <a:rPr lang="zh-CN" altLang="en-US" sz="1000" i="0" dirty="0">
                <a:effectLst/>
              </a:rPr>
              <a:t>留白</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有意识地将工作时间中的</a:t>
            </a:r>
            <a:r>
              <a:rPr lang="en-US" altLang="zh-CN" sz="1000" i="0" dirty="0">
                <a:effectLst/>
              </a:rPr>
              <a:t>2%</a:t>
            </a:r>
            <a:r>
              <a:rPr lang="zh-CN" altLang="en-US" sz="1000" i="0" dirty="0">
                <a:effectLst/>
              </a:rPr>
              <a:t>，用于与工作本身无直接关系的活动。</a:t>
            </a:r>
            <a:endParaRPr lang="zh-CN" altLang="en-US" sz="1000" i="0" dirty="0">
              <a:effectLst/>
            </a:endParaRPr>
          </a:p>
          <a:p>
            <a:endParaRPr lang="en-US" altLang="zh-CN" sz="1000" i="0" dirty="0">
              <a:effectLst/>
            </a:endParaRPr>
          </a:p>
          <a:p>
            <a:r>
              <a:rPr lang="zh-CN" altLang="en-US" sz="1000" i="0" dirty="0">
                <a:effectLst/>
              </a:rPr>
              <a:t>这个法则的核心，是为了在组织内部创造一个能够孕育</a:t>
            </a:r>
            <a:r>
              <a:rPr lang="en-US" altLang="zh-CN" sz="1000" i="0" dirty="0">
                <a:effectLst/>
              </a:rPr>
              <a:t>“</a:t>
            </a:r>
            <a:r>
              <a:rPr lang="zh-CN" altLang="en-US" sz="1000" i="0" dirty="0">
                <a:effectLst/>
              </a:rPr>
              <a:t>非理性思维</a:t>
            </a:r>
            <a:r>
              <a:rPr lang="en-US" altLang="zh-CN" sz="1000" i="0" dirty="0">
                <a:effectLst/>
              </a:rPr>
              <a:t>”</a:t>
            </a:r>
            <a:r>
              <a:rPr lang="zh-CN" altLang="en-US" sz="1000" i="0" dirty="0">
                <a:effectLst/>
              </a:rPr>
              <a:t>的环境。</a:t>
            </a:r>
            <a:endParaRPr lang="zh-CN" altLang="en-US" sz="1000" i="0" dirty="0">
              <a:effectLst/>
            </a:endParaRPr>
          </a:p>
          <a:p>
            <a:endParaRPr lang="en-US" altLang="zh-CN" sz="1000" i="0" dirty="0">
              <a:effectLst/>
            </a:endParaRPr>
          </a:p>
          <a:p>
            <a:r>
              <a:rPr lang="zh-CN" altLang="en-US" sz="1000" i="0" dirty="0">
                <a:effectLst/>
              </a:rPr>
              <a:t>那么，所谓</a:t>
            </a:r>
            <a:r>
              <a:rPr lang="en-US" altLang="zh-CN" sz="1000" i="0" dirty="0">
                <a:effectLst/>
              </a:rPr>
              <a:t>“2%”</a:t>
            </a:r>
            <a:r>
              <a:rPr lang="zh-CN" altLang="en-US" sz="1000" i="0" dirty="0">
                <a:effectLst/>
              </a:rPr>
              <a:t>具体是多少时间呢？</a:t>
            </a:r>
            <a:endParaRPr lang="zh-CN" altLang="en-US" sz="1000" i="0" dirty="0">
              <a:effectLst/>
            </a:endParaRPr>
          </a:p>
          <a:p>
            <a:endParaRPr lang="en-US" altLang="zh-CN" sz="1000" i="0" dirty="0">
              <a:effectLst/>
            </a:endParaRPr>
          </a:p>
          <a:p>
            <a:r>
              <a:rPr lang="zh-CN" altLang="en-US" sz="1000" i="0" dirty="0">
                <a:effectLst/>
              </a:rPr>
              <a:t>假设每天工作</a:t>
            </a:r>
            <a:r>
              <a:rPr lang="en-US" altLang="zh-CN" sz="1000" i="0" dirty="0">
                <a:effectLst/>
              </a:rPr>
              <a:t>8</a:t>
            </a:r>
            <a:r>
              <a:rPr lang="zh-CN" altLang="en-US" sz="1000" i="0" dirty="0">
                <a:effectLst/>
              </a:rPr>
              <a:t>小时，那么</a:t>
            </a:r>
            <a:r>
              <a:rPr lang="en-US" altLang="zh-CN" sz="1000" i="0" dirty="0">
                <a:effectLst/>
              </a:rPr>
              <a:t>2%</a:t>
            </a:r>
            <a:r>
              <a:rPr lang="zh-CN" altLang="en-US" sz="1000" i="0" dirty="0">
                <a:effectLst/>
              </a:rPr>
              <a:t>大约就是</a:t>
            </a:r>
            <a:r>
              <a:rPr lang="en-US" altLang="zh-CN" sz="1000" i="0" dirty="0">
                <a:effectLst/>
              </a:rPr>
              <a:t>10</a:t>
            </a:r>
            <a:r>
              <a:rPr lang="zh-CN" altLang="en-US" sz="1000" i="0" dirty="0">
                <a:effectLst/>
              </a:rPr>
              <a:t>分钟。</a:t>
            </a:r>
            <a:endParaRPr lang="zh-CN" altLang="en-US" sz="1000" i="0" dirty="0">
              <a:effectLst/>
            </a:endParaRPr>
          </a:p>
          <a:p>
            <a:endParaRPr lang="en-US" altLang="zh-CN" sz="1000" i="0" dirty="0">
              <a:effectLst/>
            </a:endParaRPr>
          </a:p>
          <a:p>
            <a:r>
              <a:rPr lang="zh-CN" altLang="en-US" sz="1000" i="0" dirty="0">
                <a:effectLst/>
              </a:rPr>
              <a:t>这</a:t>
            </a:r>
            <a:r>
              <a:rPr lang="en-US" altLang="zh-CN" sz="1000" i="0" dirty="0">
                <a:effectLst/>
              </a:rPr>
              <a:t>10</a:t>
            </a:r>
            <a:r>
              <a:rPr lang="zh-CN" altLang="en-US" sz="1000" i="0" dirty="0">
                <a:effectLst/>
              </a:rPr>
              <a:t>分钟，可以用来进行跨部门闲聊、围绕兴趣爱好的咖啡时间，或者与业务无关的轻松交流。</a:t>
            </a:r>
            <a:endParaRPr lang="zh-CN" altLang="en-US" sz="1000" i="0" dirty="0">
              <a:effectLst/>
            </a:endParaRPr>
          </a:p>
          <a:p>
            <a:endParaRPr lang="en-US" altLang="zh-CN" sz="1000" i="0" dirty="0">
              <a:effectLst/>
            </a:endParaRPr>
          </a:p>
          <a:p>
            <a:r>
              <a:rPr lang="zh-CN" altLang="en-US" sz="1000" i="0" dirty="0">
                <a:effectLst/>
              </a:rPr>
              <a:t>正是这短短的</a:t>
            </a:r>
            <a:r>
              <a:rPr lang="en-US" altLang="zh-CN" sz="1000" i="0" dirty="0">
                <a:effectLst/>
              </a:rPr>
              <a:t>10</a:t>
            </a:r>
            <a:r>
              <a:rPr lang="zh-CN" altLang="en-US" sz="1000" i="0" dirty="0">
                <a:effectLst/>
              </a:rPr>
              <a:t>分钟，能够成为激发创造性与非理性灵感的契机。</a:t>
            </a:r>
            <a:endParaRPr lang="zh-CN" altLang="en-US" sz="1000" i="0" dirty="0">
              <a:effectLst/>
            </a:endParaRPr>
          </a:p>
          <a:p>
            <a:endParaRPr lang="en-US" altLang="zh-CN" sz="1000" i="0" dirty="0">
              <a:effectLst/>
            </a:endParaRPr>
          </a:p>
          <a:p>
            <a:r>
              <a:rPr lang="zh-CN" altLang="en-US" sz="1000" i="0" dirty="0">
                <a:effectLst/>
              </a:rPr>
              <a:t>虽然称之为</a:t>
            </a:r>
            <a:r>
              <a:rPr lang="en-US" altLang="zh-CN" sz="1000" i="0" dirty="0">
                <a:effectLst/>
              </a:rPr>
              <a:t>“break</a:t>
            </a:r>
            <a:r>
              <a:rPr lang="zh-CN" altLang="en-US" sz="1000" i="0" dirty="0">
                <a:effectLst/>
              </a:rPr>
              <a:t>（休息）</a:t>
            </a:r>
            <a:r>
              <a:rPr lang="en-US" altLang="zh-CN" sz="1000" i="0" dirty="0">
                <a:effectLst/>
              </a:rPr>
              <a:t>”</a:t>
            </a:r>
            <a:r>
              <a:rPr lang="zh-CN" altLang="en-US" sz="1000" i="0" dirty="0">
                <a:effectLst/>
              </a:rPr>
              <a:t>，但它并不是普通的休息时间，而是刻意安排在工作时间内的。</a:t>
            </a:r>
            <a:endParaRPr lang="zh-CN" altLang="en-US" sz="1000" i="0" dirty="0">
              <a:effectLst/>
            </a:endParaRPr>
          </a:p>
          <a:p>
            <a:endParaRPr lang="en-US" altLang="zh-CN" sz="1000" i="0" dirty="0">
              <a:effectLst/>
            </a:endParaRPr>
          </a:p>
          <a:p>
            <a:r>
              <a:rPr lang="zh-CN" altLang="en-US" sz="1000" i="0" dirty="0">
                <a:effectLst/>
              </a:rPr>
              <a:t>我自己虽然不抽烟，但以前经常和抽烟的前辈一起待在吸烟区。因为人在放松的时候，往往最容易产生各种灵感。</a:t>
            </a:r>
            <a:endParaRPr lang="zh-CN" altLang="en-US" sz="1000" i="0" dirty="0">
              <a:effectLst/>
            </a:endParaRPr>
          </a:p>
          <a:p>
            <a:endParaRPr lang="en-US" altLang="zh-CN" sz="1000" i="0" dirty="0">
              <a:effectLst/>
            </a:endParaRPr>
          </a:p>
          <a:p>
            <a:r>
              <a:rPr lang="zh-CN" altLang="en-US" sz="1000" i="0" dirty="0">
                <a:effectLst/>
              </a:rPr>
              <a:t>如今社会对吸烟的限制越来越严格，但仍有很多人怀念过去那种</a:t>
            </a:r>
            <a:r>
              <a:rPr lang="en-US" altLang="zh-CN" sz="1000" i="0" dirty="0">
                <a:effectLst/>
              </a:rPr>
              <a:t>“</a:t>
            </a:r>
            <a:r>
              <a:rPr lang="zh-CN" altLang="en-US" sz="1000" i="0" dirty="0">
                <a:effectLst/>
              </a:rPr>
              <a:t>吸烟区会议</a:t>
            </a:r>
            <a:r>
              <a:rPr lang="en-US" altLang="zh-CN" sz="1000" i="0" dirty="0">
                <a:effectLst/>
              </a:rPr>
              <a:t>”</a:t>
            </a:r>
            <a:r>
              <a:rPr lang="zh-CN" altLang="en-US" sz="1000" i="0" dirty="0">
                <a:effectLst/>
              </a:rPr>
              <a:t>的氛围。</a:t>
            </a:r>
            <a:endParaRPr lang="zh-CN" altLang="en-US" sz="1000" i="0" dirty="0">
              <a:effectLst/>
            </a:endParaRPr>
          </a:p>
          <a:p>
            <a:endParaRPr lang="en-US" altLang="zh-CN" sz="1000" i="0" dirty="0">
              <a:effectLst/>
            </a:endParaRPr>
          </a:p>
          <a:p>
            <a:r>
              <a:rPr lang="zh-CN" altLang="en-US" sz="1000" i="0" dirty="0">
                <a:effectLst/>
              </a:rPr>
              <a:t>如果以一年工作</a:t>
            </a:r>
            <a:r>
              <a:rPr lang="en-US" altLang="zh-CN" sz="1000" i="0" dirty="0">
                <a:effectLst/>
              </a:rPr>
              <a:t>245</a:t>
            </a:r>
            <a:r>
              <a:rPr lang="zh-CN" altLang="en-US" sz="1000" i="0" dirty="0">
                <a:effectLst/>
              </a:rPr>
              <a:t>天（全年休假</a:t>
            </a:r>
            <a:r>
              <a:rPr lang="en-US" altLang="zh-CN" sz="1000" i="0" dirty="0">
                <a:effectLst/>
              </a:rPr>
              <a:t>120</a:t>
            </a:r>
            <a:r>
              <a:rPr lang="zh-CN" altLang="en-US" sz="1000" i="0" dirty="0">
                <a:effectLst/>
              </a:rPr>
              <a:t>天）来计算，那么</a:t>
            </a:r>
            <a:r>
              <a:rPr lang="en-US" altLang="zh-CN" sz="1000" i="0" dirty="0">
                <a:effectLst/>
              </a:rPr>
              <a:t>2%</a:t>
            </a:r>
            <a:r>
              <a:rPr lang="zh-CN" altLang="en-US" sz="1000" i="0" dirty="0">
                <a:effectLst/>
              </a:rPr>
              <a:t>的时间，大约相当于</a:t>
            </a:r>
            <a:r>
              <a:rPr lang="en-US" altLang="zh-CN" sz="1000" i="0" dirty="0">
                <a:effectLst/>
              </a:rPr>
              <a:t>5</a:t>
            </a:r>
            <a:r>
              <a:rPr lang="zh-CN" altLang="en-US" sz="1000" i="0" dirty="0">
                <a:effectLst/>
              </a:rPr>
              <a:t>天。</a:t>
            </a:r>
            <a:endParaRPr lang="zh-CN" altLang="en-US" sz="1000" i="0" dirty="0">
              <a:effectLst/>
            </a:endParaRPr>
          </a:p>
          <a:p>
            <a:endParaRPr lang="en-US" altLang="zh-CN" sz="1000" i="0" dirty="0">
              <a:effectLst/>
            </a:endParaRPr>
          </a:p>
          <a:p>
            <a:r>
              <a:rPr lang="zh-CN" altLang="en-US" sz="1000" i="0" dirty="0">
                <a:effectLst/>
              </a:rPr>
              <a:t>这</a:t>
            </a:r>
            <a:r>
              <a:rPr lang="en-US" altLang="zh-CN" sz="1000" i="0" dirty="0">
                <a:effectLst/>
              </a:rPr>
              <a:t>5</a:t>
            </a:r>
            <a:r>
              <a:rPr lang="zh-CN" altLang="en-US" sz="1000" i="0" dirty="0">
                <a:effectLst/>
              </a:rPr>
              <a:t>天，可以战略性地用于员工旅行、与异行业人士交流的活动，或者像主题乐园那样体验</a:t>
            </a:r>
            <a:r>
              <a:rPr lang="en-US" altLang="zh-CN" sz="1000" i="0" dirty="0">
                <a:effectLst/>
              </a:rPr>
              <a:t>“</a:t>
            </a:r>
            <a:r>
              <a:rPr lang="zh-CN" altLang="en-US" sz="1000" i="0" dirty="0">
                <a:effectLst/>
              </a:rPr>
              <a:t>非日常</a:t>
            </a:r>
            <a:r>
              <a:rPr lang="en-US" altLang="zh-CN" sz="1000" i="0" dirty="0">
                <a:effectLst/>
              </a:rPr>
              <a:t>”</a:t>
            </a:r>
            <a:r>
              <a:rPr lang="zh-CN" altLang="en-US" sz="1000" i="0" dirty="0">
                <a:effectLst/>
              </a:rPr>
              <a:t>的外部会议（</a:t>
            </a:r>
            <a:r>
              <a:rPr lang="en-US" altLang="zh-CN" sz="1000" i="0" dirty="0">
                <a:effectLst/>
              </a:rPr>
              <a:t>off-site meeting</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通过这种方式，整个组织的感性与创造力都会得到培养。</a:t>
            </a:r>
            <a:endParaRPr lang="zh-CN" altLang="en-US" sz="1000" i="0" dirty="0">
              <a:effectLst/>
            </a:endParaRPr>
          </a:p>
          <a:p>
            <a:endParaRPr lang="en-US" altLang="zh-CN" sz="1000" i="0" dirty="0">
              <a:effectLst/>
            </a:endParaRPr>
          </a:p>
          <a:p>
            <a:r>
              <a:rPr lang="zh-CN" altLang="en-US" sz="1000" i="0" dirty="0">
                <a:effectLst/>
              </a:rPr>
              <a:t>而关键在于：这些活动必须被视为</a:t>
            </a:r>
            <a:r>
              <a:rPr lang="en-US" altLang="zh-CN" sz="1000" i="0" dirty="0">
                <a:effectLst/>
              </a:rPr>
              <a:t>“</a:t>
            </a:r>
            <a:r>
              <a:rPr lang="zh-CN" altLang="en-US" sz="1000" i="0" dirty="0">
                <a:effectLst/>
              </a:rPr>
              <a:t>正式上班</a:t>
            </a:r>
            <a:r>
              <a:rPr lang="en-US" altLang="zh-CN" sz="1000" i="0" dirty="0">
                <a:effectLst/>
              </a:rPr>
              <a:t>”</a:t>
            </a:r>
            <a:r>
              <a:rPr lang="zh-CN" altLang="en-US" sz="1000" i="0" dirty="0">
                <a:effectLst/>
              </a:rPr>
              <a:t>，而不是休假。</a:t>
            </a:r>
            <a:endParaRPr lang="zh-CN" altLang="en-US" sz="1000" i="0" dirty="0">
              <a:effectLst/>
            </a:endParaRPr>
          </a:p>
          <a:p>
            <a:endParaRPr lang="en-US" altLang="zh-CN" sz="1000" i="0" dirty="0">
              <a:effectLst/>
            </a:endParaRPr>
          </a:p>
          <a:p>
            <a:r>
              <a:rPr lang="zh-CN" altLang="en-US" sz="1000" i="0" dirty="0">
                <a:effectLst/>
              </a:rPr>
              <a:t>所谓</a:t>
            </a:r>
            <a:r>
              <a:rPr lang="en-US" altLang="zh-CN" sz="1000" i="0" dirty="0">
                <a:effectLst/>
              </a:rPr>
              <a:t>“2%</a:t>
            </a:r>
            <a:r>
              <a:rPr lang="zh-CN" altLang="en-US" sz="1000" i="0" dirty="0">
                <a:effectLst/>
              </a:rPr>
              <a:t>的留白</a:t>
            </a:r>
            <a:r>
              <a:rPr lang="en-US" altLang="zh-CN" sz="1000" i="0" dirty="0">
                <a:effectLst/>
              </a:rPr>
              <a:t>”</a:t>
            </a:r>
            <a:r>
              <a:rPr lang="zh-CN" altLang="en-US" sz="1000" i="0" dirty="0">
                <a:effectLst/>
              </a:rPr>
              <a:t>，并不是单纯的闲暇。</a:t>
            </a:r>
            <a:endParaRPr lang="zh-CN" altLang="en-US" sz="1000" i="0" dirty="0">
              <a:effectLst/>
            </a:endParaRPr>
          </a:p>
          <a:p>
            <a:endParaRPr lang="en-US" altLang="zh-CN" sz="1000" i="0" dirty="0">
              <a:effectLst/>
            </a:endParaRPr>
          </a:p>
          <a:p>
            <a:r>
              <a:rPr lang="zh-CN" altLang="en-US" sz="1000" i="0" dirty="0">
                <a:effectLst/>
              </a:rPr>
              <a:t>它是一种战略性的</a:t>
            </a:r>
            <a:r>
              <a:rPr lang="en-US" altLang="zh-CN" sz="1000" i="0" dirty="0">
                <a:effectLst/>
              </a:rPr>
              <a:t>“</a:t>
            </a:r>
            <a:r>
              <a:rPr lang="zh-CN" altLang="en-US" sz="1000" i="0" dirty="0">
                <a:effectLst/>
              </a:rPr>
              <a:t>空白时间</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通过让员工暂时脱离</a:t>
            </a:r>
            <a:r>
              <a:rPr lang="en-US" altLang="zh-CN" sz="1000" i="0" dirty="0">
                <a:effectLst/>
              </a:rPr>
              <a:t>“</a:t>
            </a:r>
            <a:r>
              <a:rPr lang="zh-CN" altLang="en-US" sz="1000" i="0" dirty="0">
                <a:effectLst/>
              </a:rPr>
              <a:t>最大化工作效率</a:t>
            </a:r>
            <a:r>
              <a:rPr lang="en-US" altLang="zh-CN" sz="1000" i="0" dirty="0">
                <a:effectLst/>
              </a:rPr>
              <a:t>”</a:t>
            </a:r>
            <a:r>
              <a:rPr lang="zh-CN" altLang="en-US" sz="1000" i="0" dirty="0">
                <a:effectLst/>
              </a:rPr>
              <a:t>的理性束缚，并给予他们非日常的刺激，从而创造出更容易诞生非理性创意的状态。</a:t>
            </a:r>
            <a:endParaRPr lang="zh-CN" altLang="en-US" sz="1000" i="0" dirty="0">
              <a:effectLst/>
            </a:endParaRPr>
          </a:p>
          <a:p>
            <a:endParaRPr lang="en-US" altLang="zh-CN" sz="1000" i="0" dirty="0">
              <a:effectLst/>
            </a:endParaRPr>
          </a:p>
          <a:p>
            <a:r>
              <a:rPr lang="zh-CN" altLang="en-US" sz="1000" i="0" dirty="0">
                <a:effectLst/>
              </a:rPr>
              <a:t>留白会加深</a:t>
            </a:r>
            <a:r>
              <a:rPr lang="en-US" altLang="zh-CN" sz="1000" i="0" dirty="0">
                <a:effectLst/>
              </a:rPr>
              <a:t>“</a:t>
            </a:r>
            <a:r>
              <a:rPr lang="zh-CN" altLang="en-US" sz="1000" i="0" dirty="0">
                <a:effectLst/>
              </a:rPr>
              <a:t>察觉力</a:t>
            </a:r>
            <a:r>
              <a:rPr lang="en-US" altLang="zh-CN" sz="1000" i="0" dirty="0">
                <a:effectLst/>
              </a:rPr>
              <a:t>”</a:t>
            </a:r>
            <a:r>
              <a:rPr lang="zh-CN" altLang="en-US" sz="1000" i="0" dirty="0">
                <a:effectLst/>
              </a:rPr>
              <a:t>与</a:t>
            </a:r>
            <a:r>
              <a:rPr lang="en-US" altLang="zh-CN" sz="1000" i="0" dirty="0">
                <a:effectLst/>
              </a:rPr>
              <a:t>“</a:t>
            </a:r>
            <a:r>
              <a:rPr lang="zh-CN" altLang="en-US" sz="1000" i="0" dirty="0">
                <a:effectLst/>
              </a:rPr>
              <a:t>归属感</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这种</a:t>
            </a:r>
            <a:r>
              <a:rPr lang="en-US" altLang="zh-CN" sz="1000" i="0" dirty="0">
                <a:effectLst/>
              </a:rPr>
              <a:t>“</a:t>
            </a:r>
            <a:r>
              <a:rPr lang="zh-CN" altLang="en-US" sz="1000" i="0" dirty="0">
                <a:effectLst/>
              </a:rPr>
              <a:t>留白时间</a:t>
            </a:r>
            <a:r>
              <a:rPr lang="en-US" altLang="zh-CN" sz="1000" i="0" dirty="0">
                <a:effectLst/>
              </a:rPr>
              <a:t>”</a:t>
            </a:r>
            <a:r>
              <a:rPr lang="zh-CN" altLang="en-US" sz="1000" i="0" dirty="0">
                <a:effectLst/>
              </a:rPr>
              <a:t>，会在以下几个方面帮助企业构建</a:t>
            </a:r>
            <a:r>
              <a:rPr lang="en-US" altLang="zh-CN" sz="1000" i="0" dirty="0">
                <a:effectLst/>
              </a:rPr>
              <a:t>“</a:t>
            </a:r>
            <a:r>
              <a:rPr lang="zh-CN" altLang="en-US" sz="1000" i="0" dirty="0">
                <a:effectLst/>
              </a:rPr>
              <a:t>沉迷型粉丝</a:t>
            </a:r>
            <a:r>
              <a:rPr lang="en-US" altLang="zh-CN" sz="1000" i="0" dirty="0">
                <a:effectLst/>
              </a:rPr>
              <a:t>”</a:t>
            </a:r>
            <a:r>
              <a:rPr lang="zh-CN" altLang="en-US" sz="1000" i="0" dirty="0">
                <a:effectLst/>
              </a:rPr>
              <a:t>的机制。</a:t>
            </a:r>
            <a:endParaRPr lang="zh-CN" altLang="en-US" sz="1000" i="0" dirty="0">
              <a:effectLst/>
            </a:endParaRPr>
          </a:p>
          <a:p>
            <a:endParaRPr lang="en-US" altLang="zh-CN" sz="1000" i="0" dirty="0">
              <a:effectLst/>
            </a:endParaRPr>
          </a:p>
          <a:p>
            <a:r>
              <a:rPr lang="en-US" altLang="zh-CN" sz="1000" i="0" dirty="0">
                <a:effectLst/>
              </a:rPr>
              <a:t>• </a:t>
            </a:r>
            <a:r>
              <a:rPr lang="zh-CN" altLang="en-US" sz="1000" i="0" dirty="0">
                <a:effectLst/>
              </a:rPr>
              <a:t>促进创造力</a:t>
            </a:r>
            <a:endParaRPr lang="zh-CN" altLang="en-US" sz="1000" i="0" dirty="0">
              <a:effectLst/>
            </a:endParaRPr>
          </a:p>
          <a:p>
            <a:endParaRPr lang="en-US" altLang="zh-CN" sz="1000" i="0" dirty="0">
              <a:effectLst/>
            </a:endParaRPr>
          </a:p>
          <a:p>
            <a:r>
              <a:rPr lang="zh-CN" altLang="en-US" sz="1000" i="0" dirty="0">
                <a:effectLst/>
              </a:rPr>
              <a:t>不同于日常工作的环境与对话，会与</a:t>
            </a:r>
            <a:r>
              <a:rPr lang="en-US" altLang="zh-CN" sz="1000" i="0" dirty="0">
                <a:effectLst/>
              </a:rPr>
              <a:t>“</a:t>
            </a:r>
            <a:r>
              <a:rPr lang="zh-CN" altLang="en-US" sz="1000" i="0" dirty="0">
                <a:effectLst/>
              </a:rPr>
              <a:t>蓝天会议（</a:t>
            </a:r>
            <a:r>
              <a:rPr lang="en-US" altLang="zh-CN" sz="1000" i="0" dirty="0">
                <a:effectLst/>
              </a:rPr>
              <a:t>Blue Sky Meeting</a:t>
            </a:r>
            <a:r>
              <a:rPr lang="zh-CN" altLang="en-US" sz="1000" i="0" dirty="0">
                <a:effectLst/>
              </a:rPr>
              <a:t>）</a:t>
            </a:r>
            <a:r>
              <a:rPr lang="en-US" altLang="zh-CN" sz="1000" i="0" dirty="0">
                <a:effectLst/>
              </a:rPr>
              <a:t>”</a:t>
            </a:r>
            <a:r>
              <a:rPr lang="zh-CN" altLang="en-US" sz="1000" i="0" dirty="0">
                <a:effectLst/>
              </a:rPr>
              <a:t>中发散出的创意结合，进一步进化为具体的</a:t>
            </a:r>
            <a:r>
              <a:rPr lang="en-US" altLang="zh-CN" sz="1000" i="0" dirty="0">
                <a:effectLst/>
              </a:rPr>
              <a:t>“</a:t>
            </a:r>
            <a:r>
              <a:rPr lang="zh-CN" altLang="en-US" sz="1000" i="0" dirty="0">
                <a:effectLst/>
              </a:rPr>
              <a:t>沉迷种子</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en-US" altLang="zh-CN" sz="1000" i="0" dirty="0">
                <a:effectLst/>
              </a:rPr>
              <a:t>• </a:t>
            </a:r>
            <a:r>
              <a:rPr lang="zh-CN" altLang="en-US" sz="1000" i="0" dirty="0">
                <a:effectLst/>
              </a:rPr>
              <a:t>加深人与人之间的关系</a:t>
            </a:r>
            <a:endParaRPr lang="zh-CN" altLang="en-US" sz="1000" i="0" dirty="0">
              <a:effectLst/>
            </a:endParaRPr>
          </a:p>
          <a:p>
            <a:endParaRPr lang="en-US" altLang="zh-CN" sz="1000" i="0" dirty="0">
              <a:effectLst/>
            </a:endParaRPr>
          </a:p>
          <a:p>
            <a:r>
              <a:rPr lang="zh-CN" altLang="en-US" sz="1000" i="0" dirty="0">
                <a:effectLst/>
              </a:rPr>
              <a:t>通过工作之外的活动，员工之间</a:t>
            </a:r>
            <a:r>
              <a:rPr lang="en-US" altLang="zh-CN" sz="1000" i="0" dirty="0">
                <a:effectLst/>
              </a:rPr>
              <a:t>“</a:t>
            </a:r>
            <a:r>
              <a:rPr lang="zh-CN" altLang="en-US" sz="1000" i="0" dirty="0">
                <a:effectLst/>
              </a:rPr>
              <a:t>关系的质量</a:t>
            </a:r>
            <a:r>
              <a:rPr lang="en-US" altLang="zh-CN" sz="1000" i="0" dirty="0">
                <a:effectLst/>
              </a:rPr>
              <a:t>”</a:t>
            </a:r>
            <a:r>
              <a:rPr lang="zh-CN" altLang="en-US" sz="1000" i="0" dirty="0">
                <a:effectLst/>
              </a:rPr>
              <a:t>会提升，彼此的信任也会加深。</a:t>
            </a:r>
            <a:endParaRPr lang="zh-CN" altLang="en-US" sz="1000" i="0" dirty="0">
              <a:effectLst/>
            </a:endParaRPr>
          </a:p>
          <a:p>
            <a:endParaRPr lang="en-US" altLang="zh-CN" sz="1000" i="0" dirty="0">
              <a:effectLst/>
            </a:endParaRPr>
          </a:p>
          <a:p>
            <a:r>
              <a:rPr lang="zh-CN" altLang="en-US" sz="1000" i="0" dirty="0">
                <a:effectLst/>
              </a:rPr>
              <a:t>而这种人与人之间的关系，正是能够让</a:t>
            </a:r>
            <a:r>
              <a:rPr lang="en-US" altLang="zh-CN" sz="1000" i="0" dirty="0">
                <a:effectLst/>
              </a:rPr>
              <a:t>“</a:t>
            </a:r>
            <a:r>
              <a:rPr lang="zh-CN" altLang="en-US" sz="1000" i="0" dirty="0">
                <a:effectLst/>
              </a:rPr>
              <a:t>黄金眼镜</a:t>
            </a:r>
            <a:r>
              <a:rPr lang="en-US" altLang="zh-CN" sz="1000" i="0" dirty="0">
                <a:effectLst/>
              </a:rPr>
              <a:t>”</a:t>
            </a:r>
            <a:r>
              <a:rPr lang="zh-CN" altLang="en-US" sz="1000" i="0" dirty="0">
                <a:effectLst/>
              </a:rPr>
              <a:t>（即察觉细微差异的能力）真正发挥作用的土壤。</a:t>
            </a:r>
            <a:endParaRPr lang="zh-CN" altLang="en-US" sz="1000" i="0" dirty="0">
              <a:effectLst/>
            </a:endParaRPr>
          </a:p>
          <a:p>
            <a:endParaRPr lang="en-US" altLang="zh-CN" sz="1000" i="0" dirty="0">
              <a:effectLst/>
            </a:endParaRPr>
          </a:p>
          <a:p>
            <a:r>
              <a:rPr lang="zh-CN" altLang="en-US" sz="1000" i="0" dirty="0">
                <a:effectLst/>
              </a:rPr>
              <a:t>非理性的创意，只会诞生于</a:t>
            </a:r>
            <a:r>
              <a:rPr lang="en-US" altLang="zh-CN" sz="1000" i="0" dirty="0">
                <a:effectLst/>
              </a:rPr>
              <a:t>“</a:t>
            </a:r>
            <a:r>
              <a:rPr lang="zh-CN" altLang="en-US" sz="1000" i="0" dirty="0">
                <a:effectLst/>
              </a:rPr>
              <a:t>非理性的留白时间</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因此，将</a:t>
            </a:r>
            <a:r>
              <a:rPr lang="en-US" altLang="zh-CN" sz="1000" i="0" dirty="0">
                <a:effectLst/>
              </a:rPr>
              <a:t>“2%</a:t>
            </a:r>
            <a:r>
              <a:rPr lang="zh-CN" altLang="en-US" sz="1000" i="0" dirty="0">
                <a:effectLst/>
              </a:rPr>
              <a:t>的留白</a:t>
            </a:r>
            <a:r>
              <a:rPr lang="en-US" altLang="zh-CN" sz="1000" i="0" dirty="0">
                <a:effectLst/>
              </a:rPr>
              <a:t>”</a:t>
            </a:r>
            <a:r>
              <a:rPr lang="zh-CN" altLang="en-US" sz="1000" i="0" dirty="0">
                <a:effectLst/>
              </a:rPr>
              <a:t>作为组织规则固定下来，才是让另外两个</a:t>
            </a:r>
            <a:r>
              <a:rPr lang="en-US" altLang="zh-CN" sz="1000" i="0" dirty="0">
                <a:effectLst/>
              </a:rPr>
              <a:t>“2%</a:t>
            </a:r>
            <a:r>
              <a:rPr lang="zh-CN" altLang="en-US" sz="1000" i="0" dirty="0">
                <a:effectLst/>
              </a:rPr>
              <a:t>法则</a:t>
            </a:r>
            <a:r>
              <a:rPr lang="en-US" altLang="zh-CN" sz="1000" i="0" dirty="0">
                <a:effectLst/>
              </a:rPr>
              <a:t>”</a:t>
            </a:r>
            <a:r>
              <a:rPr lang="zh-CN" altLang="en-US" sz="1000" i="0" dirty="0">
                <a:effectLst/>
              </a:rPr>
              <a:t>得以长期持续的、最朴素却也最重要的组织改革。</a:t>
            </a:r>
            <a:endParaRPr lang="zh-CN" altLang="en-US" sz="1000" i="0" dirty="0">
              <a:effectLst/>
            </a:endParaRPr>
          </a:p>
        </p:txBody>
      </p:sp>
      <p:pic>
        <p:nvPicPr>
          <p:cNvPr id="2" name="图片 1"/>
          <p:cNvPicPr>
            <a:picLocks noChangeAspect="1"/>
          </p:cNvPicPr>
          <p:nvPr/>
        </p:nvPicPr>
        <p:blipFill>
          <a:blip r:embed="rId1"/>
          <a:stretch>
            <a:fillRect/>
          </a:stretch>
        </p:blipFill>
        <p:spPr>
          <a:xfrm>
            <a:off x="251460" y="45720"/>
            <a:ext cx="847090" cy="1190625"/>
          </a:xfrm>
          <a:prstGeom prst="rect">
            <a:avLst/>
          </a:prstGeom>
        </p:spPr>
      </p:pic>
      <p:sp>
        <p:nvSpPr>
          <p:cNvPr id="5" name="角丸四角形 7"/>
          <p:cNvSpPr/>
          <p:nvPr/>
        </p:nvSpPr>
        <p:spPr>
          <a:xfrm>
            <a:off x="3962989" y="74508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106805"/>
          </a:xfrm>
          <a:prstGeom prst="rect">
            <a:avLst/>
          </a:prstGeom>
          <a:noFill/>
        </p:spPr>
        <p:txBody>
          <a:bodyPr wrap="square" rtlCol="0">
            <a:sp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考</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えてるつもりがなくなる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978-4-7612-7862-5</a:t>
            </a:r>
            <a:endPar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田村悠揮</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6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240p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350645"/>
            <a:ext cx="6821170" cy="7708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让思考动起来：</a:t>
            </a:r>
            <a:endParaRPr lang="zh-CN" altLang="en-US" sz="1100" i="0" dirty="0">
              <a:effectLst/>
            </a:endParaRPr>
          </a:p>
          <a:p>
            <a:r>
              <a:rPr lang="zh-CN" altLang="en-US" sz="1100" i="0" dirty="0">
                <a:effectLst/>
              </a:rPr>
              <a:t>用两个</a:t>
            </a:r>
            <a:r>
              <a:rPr lang="en-US" altLang="zh-CN" sz="1100" i="0" dirty="0">
                <a:effectLst/>
              </a:rPr>
              <a:t>“</a:t>
            </a:r>
            <a:r>
              <a:rPr lang="zh-CN" altLang="en-US" sz="1100" i="0" dirty="0">
                <a:effectLst/>
              </a:rPr>
              <a:t>〇</a:t>
            </a:r>
            <a:r>
              <a:rPr lang="en-US" altLang="zh-CN" sz="1100" i="0" dirty="0">
                <a:effectLst/>
              </a:rPr>
              <a:t>”</a:t>
            </a:r>
            <a:r>
              <a:rPr lang="zh-CN" altLang="en-US" sz="1100" i="0" dirty="0">
                <a:effectLst/>
              </a:rPr>
              <a:t>的「五个步骤」</a:t>
            </a:r>
            <a:endParaRPr lang="zh-CN" altLang="en-US" sz="1100" i="0" dirty="0">
              <a:effectLst/>
            </a:endParaRPr>
          </a:p>
          <a:p>
            <a:endParaRPr lang="en-US" altLang="zh-CN" sz="1100" i="0" dirty="0">
              <a:effectLst/>
            </a:endParaRPr>
          </a:p>
          <a:p>
            <a:r>
              <a:rPr lang="zh-CN" altLang="en-US" sz="1100" i="0" dirty="0">
                <a:effectLst/>
              </a:rPr>
              <a:t>接下来，让我们实际运用</a:t>
            </a:r>
            <a:r>
              <a:rPr lang="en-US" altLang="zh-CN" sz="1100" i="0" dirty="0">
                <a:effectLst/>
              </a:rPr>
              <a:t>“</a:t>
            </a:r>
            <a:r>
              <a:rPr lang="zh-CN" altLang="en-US" sz="1100" i="0" dirty="0">
                <a:effectLst/>
              </a:rPr>
              <a:t>两个〇</a:t>
            </a:r>
            <a:r>
              <a:rPr lang="en-US" altLang="zh-CN" sz="1100" i="0" dirty="0">
                <a:effectLst/>
              </a:rPr>
              <a:t>”</a:t>
            </a:r>
            <a:r>
              <a:rPr lang="zh-CN" altLang="en-US" sz="1100" i="0" dirty="0">
                <a:effectLst/>
              </a:rPr>
              <a:t>来启动思考。</a:t>
            </a:r>
            <a:endParaRPr lang="zh-CN" altLang="en-US" sz="1100" i="0" dirty="0">
              <a:effectLst/>
            </a:endParaRPr>
          </a:p>
          <a:p>
            <a:r>
              <a:rPr lang="zh-CN" altLang="en-US" sz="1100" i="0" dirty="0">
                <a:effectLst/>
              </a:rPr>
              <a:t>下面将介绍最基础的</a:t>
            </a:r>
            <a:r>
              <a:rPr lang="en-US" altLang="zh-CN" sz="1100" i="0" dirty="0">
                <a:effectLst/>
              </a:rPr>
              <a:t>“</a:t>
            </a:r>
            <a:r>
              <a:rPr lang="zh-CN" altLang="en-US" sz="1100" i="0" dirty="0">
                <a:effectLst/>
              </a:rPr>
              <a:t>五个步骤</a:t>
            </a:r>
            <a:r>
              <a:rPr lang="en-US" altLang="zh-CN" sz="1100" i="0" dirty="0">
                <a:effectLst/>
              </a:rPr>
              <a:t>”</a:t>
            </a:r>
            <a:r>
              <a:rPr lang="zh-CN" altLang="en-US" sz="1100" i="0" dirty="0">
                <a:effectLst/>
              </a:rPr>
              <a:t>，请一边阅读，一边动手实践。</a:t>
            </a:r>
            <a:endParaRPr lang="zh-CN" altLang="en-US" sz="1100" i="0" dirty="0">
              <a:effectLst/>
            </a:endParaRPr>
          </a:p>
          <a:p>
            <a:endParaRPr lang="en-US" altLang="zh-CN" sz="1100" i="0" dirty="0">
              <a:effectLst/>
            </a:endParaRPr>
          </a:p>
          <a:p>
            <a:r>
              <a:rPr lang="zh-CN" altLang="en-US" sz="1100" i="0" dirty="0">
                <a:effectLst/>
              </a:rPr>
              <a:t>【准备步骤】停下手中的动作</a:t>
            </a:r>
            <a:endParaRPr lang="zh-CN" altLang="en-US" sz="1100" i="0" dirty="0">
              <a:effectLst/>
            </a:endParaRPr>
          </a:p>
          <a:p>
            <a:endParaRPr lang="en-US" altLang="zh-CN" sz="1100" i="0" dirty="0">
              <a:effectLst/>
            </a:endParaRPr>
          </a:p>
          <a:p>
            <a:r>
              <a:rPr lang="zh-CN" altLang="en-US" sz="1100" i="0" dirty="0">
                <a:effectLst/>
              </a:rPr>
              <a:t>在进入</a:t>
            </a:r>
            <a:r>
              <a:rPr lang="en-US" altLang="zh-CN" sz="1100" i="0" dirty="0">
                <a:effectLst/>
              </a:rPr>
              <a:t>“</a:t>
            </a:r>
            <a:r>
              <a:rPr lang="zh-CN" altLang="en-US" sz="1100" i="0" dirty="0">
                <a:effectLst/>
              </a:rPr>
              <a:t>五个步骤</a:t>
            </a:r>
            <a:r>
              <a:rPr lang="en-US" altLang="zh-CN" sz="1100" i="0" dirty="0">
                <a:effectLst/>
              </a:rPr>
              <a:t>”</a:t>
            </a:r>
            <a:r>
              <a:rPr lang="zh-CN" altLang="en-US" sz="1100" i="0" dirty="0">
                <a:effectLst/>
              </a:rPr>
              <a:t>之前，有一个非常重要的准备动作</a:t>
            </a:r>
            <a:r>
              <a:rPr lang="en-US" altLang="zh-CN" sz="1100" i="0" dirty="0">
                <a:effectLst/>
              </a:rPr>
              <a:t>——</a:t>
            </a:r>
            <a:endParaRPr lang="en-US" altLang="zh-CN" sz="1100" i="0" dirty="0">
              <a:effectLst/>
            </a:endParaRPr>
          </a:p>
          <a:p>
            <a:r>
              <a:rPr lang="zh-CN" altLang="en-US" sz="1100" i="0" dirty="0">
                <a:effectLst/>
              </a:rPr>
              <a:t>那就是先把正在做的事情停下来。</a:t>
            </a:r>
            <a:endParaRPr lang="zh-CN" altLang="en-US" sz="1100" i="0" dirty="0">
              <a:effectLst/>
            </a:endParaRPr>
          </a:p>
          <a:p>
            <a:endParaRPr lang="en-US" altLang="zh-CN" sz="1100" i="0" dirty="0">
              <a:effectLst/>
            </a:endParaRPr>
          </a:p>
          <a:p>
            <a:r>
              <a:rPr lang="zh-CN" altLang="en-US" sz="1100" i="0" dirty="0">
                <a:effectLst/>
              </a:rPr>
              <a:t>请把手从电脑键盘上移开，把手机屏幕扣过去。</a:t>
            </a:r>
            <a:endParaRPr lang="zh-CN" altLang="en-US" sz="1100" i="0" dirty="0">
              <a:effectLst/>
            </a:endParaRPr>
          </a:p>
          <a:p>
            <a:endParaRPr lang="en-US" altLang="zh-CN" sz="1100" i="0" dirty="0">
              <a:effectLst/>
            </a:endParaRPr>
          </a:p>
          <a:p>
            <a:r>
              <a:rPr lang="zh-CN" altLang="en-US" sz="1100" i="0" dirty="0">
                <a:effectLst/>
              </a:rPr>
              <a:t>这一步看似简单，却往往被忽略。</a:t>
            </a:r>
            <a:endParaRPr lang="zh-CN" altLang="en-US" sz="1100" i="0" dirty="0">
              <a:effectLst/>
            </a:endParaRPr>
          </a:p>
          <a:p>
            <a:r>
              <a:rPr lang="zh-CN" altLang="en-US" sz="1100" i="0" dirty="0">
                <a:effectLst/>
              </a:rPr>
              <a:t>包括我自己在内，只要电脑还开着，就会忍不住去搜索别的内容，或被弹出的聊天通知吸引注意力。</a:t>
            </a:r>
            <a:endParaRPr lang="zh-CN" altLang="en-US" sz="1100" i="0" dirty="0">
              <a:effectLst/>
            </a:endParaRPr>
          </a:p>
          <a:p>
            <a:endParaRPr lang="en-US" altLang="zh-CN" sz="1100" i="0" dirty="0">
              <a:effectLst/>
            </a:endParaRPr>
          </a:p>
          <a:p>
            <a:r>
              <a:rPr lang="zh-CN" altLang="en-US" sz="1100" i="0" dirty="0">
                <a:effectLst/>
              </a:rPr>
              <a:t>正因为如此，我们才更需要有意识地创造一个适合思考的环境。</a:t>
            </a:r>
            <a:endParaRPr lang="zh-CN" altLang="en-US" sz="1100" i="0" dirty="0">
              <a:effectLst/>
            </a:endParaRPr>
          </a:p>
          <a:p>
            <a:endParaRPr lang="en-US" altLang="zh-CN" sz="1100" i="0" dirty="0">
              <a:effectLst/>
            </a:endParaRPr>
          </a:p>
          <a:p>
            <a:r>
              <a:rPr lang="zh-CN" altLang="en-US" sz="1100" i="0" dirty="0">
                <a:effectLst/>
              </a:rPr>
              <a:t>【步骤</a:t>
            </a:r>
            <a:r>
              <a:rPr lang="en-US" altLang="en-US" sz="1100" i="0" dirty="0">
                <a:effectLst/>
              </a:rPr>
              <a:t>①</a:t>
            </a:r>
            <a:r>
              <a:rPr lang="zh-CN" altLang="en-US" sz="1100" i="0" dirty="0">
                <a:effectLst/>
              </a:rPr>
              <a:t>】在最上方写下</a:t>
            </a:r>
            <a:r>
              <a:rPr lang="en-US" altLang="zh-CN" sz="1100" i="0" dirty="0">
                <a:effectLst/>
              </a:rPr>
              <a:t>“</a:t>
            </a:r>
            <a:r>
              <a:rPr lang="zh-CN" altLang="en-US" sz="1100" i="0" dirty="0">
                <a:effectLst/>
              </a:rPr>
              <a:t>主题</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在画〇之前，有一件必须先做的事。</a:t>
            </a:r>
            <a:endParaRPr lang="zh-CN" altLang="en-US" sz="1100" i="0" dirty="0">
              <a:effectLst/>
            </a:endParaRPr>
          </a:p>
          <a:p>
            <a:r>
              <a:rPr lang="zh-CN" altLang="en-US" sz="1100" i="0" dirty="0">
                <a:effectLst/>
              </a:rPr>
              <a:t>那就是在笔记本最上方写下：</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接下来我要思考什么？</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一旦开始思考，思绪很容易发散，甚至变成</a:t>
            </a:r>
            <a:endParaRPr lang="zh-CN" altLang="en-US" sz="1100" i="0" dirty="0">
              <a:effectLst/>
            </a:endParaRPr>
          </a:p>
          <a:p>
            <a:r>
              <a:rPr lang="en-US" altLang="zh-CN" sz="1100" i="0" dirty="0">
                <a:effectLst/>
              </a:rPr>
              <a:t>“</a:t>
            </a:r>
            <a:r>
              <a:rPr lang="zh-CN" altLang="en-US" sz="1100" i="0" dirty="0">
                <a:effectLst/>
              </a:rPr>
              <a:t>我刚刚到底在想什么来着？</a:t>
            </a:r>
            <a:r>
              <a:rPr lang="en-US" altLang="zh-CN" sz="1100" i="0" dirty="0">
                <a:effectLst/>
              </a:rPr>
              <a:t>”</a:t>
            </a:r>
            <a:endParaRPr lang="en-US" altLang="zh-CN" sz="1100" i="0" dirty="0">
              <a:effectLst/>
            </a:endParaRPr>
          </a:p>
          <a:p>
            <a:r>
              <a:rPr lang="zh-CN" altLang="en-US" sz="1100" i="0" dirty="0">
                <a:effectLst/>
              </a:rPr>
              <a:t>结果本末倒置。</a:t>
            </a:r>
            <a:endParaRPr lang="zh-CN" altLang="en-US" sz="1100" i="0" dirty="0">
              <a:effectLst/>
            </a:endParaRPr>
          </a:p>
          <a:p>
            <a:endParaRPr lang="en-US" altLang="zh-CN" sz="1100" i="0" dirty="0">
              <a:effectLst/>
            </a:endParaRPr>
          </a:p>
          <a:p>
            <a:r>
              <a:rPr lang="zh-CN" altLang="en-US" sz="1100" i="0" dirty="0">
                <a:effectLst/>
              </a:rPr>
              <a:t>如果先把主题写下来，就像给它</a:t>
            </a:r>
            <a:r>
              <a:rPr lang="en-US" altLang="zh-CN" sz="1100" i="0" dirty="0">
                <a:effectLst/>
              </a:rPr>
              <a:t>“</a:t>
            </a:r>
            <a:r>
              <a:rPr lang="zh-CN" altLang="en-US" sz="1100" i="0" dirty="0">
                <a:effectLst/>
              </a:rPr>
              <a:t>固定</a:t>
            </a:r>
            <a:r>
              <a:rPr lang="en-US" altLang="zh-CN" sz="1100" i="0" dirty="0">
                <a:effectLst/>
              </a:rPr>
              <a:t>”</a:t>
            </a:r>
            <a:r>
              <a:rPr lang="zh-CN" altLang="en-US" sz="1100" i="0" dirty="0">
                <a:effectLst/>
              </a:rPr>
              <a:t>在页面顶部。</a:t>
            </a:r>
            <a:endParaRPr lang="zh-CN" altLang="en-US" sz="1100" i="0" dirty="0">
              <a:effectLst/>
            </a:endParaRPr>
          </a:p>
          <a:p>
            <a:r>
              <a:rPr lang="zh-CN" altLang="en-US" sz="1100" i="0" dirty="0">
                <a:effectLst/>
              </a:rPr>
              <a:t>当思路跑偏时，你可以随时回到原点。</a:t>
            </a:r>
            <a:endParaRPr lang="zh-CN" altLang="en-US" sz="1100" i="0" dirty="0">
              <a:effectLst/>
            </a:endParaRPr>
          </a:p>
          <a:p>
            <a:endParaRPr lang="en-US" altLang="zh-CN" sz="1100" i="0" dirty="0">
              <a:effectLst/>
            </a:endParaRPr>
          </a:p>
          <a:p>
            <a:r>
              <a:rPr lang="zh-CN" altLang="en-US" sz="1100" i="0" dirty="0">
                <a:effectLst/>
              </a:rPr>
              <a:t>这次作为练习，请在笔记本最上方写下：</a:t>
            </a:r>
            <a:endParaRPr lang="zh-CN" altLang="en-US" sz="1100" i="0" dirty="0">
              <a:effectLst/>
            </a:endParaRPr>
          </a:p>
          <a:p>
            <a:endParaRPr lang="en-US" altLang="zh-CN" sz="1100" i="0" dirty="0">
              <a:effectLst/>
            </a:endParaRPr>
          </a:p>
          <a:p>
            <a:r>
              <a:rPr lang="zh-CN" altLang="en-US" sz="1100" i="0" dirty="0">
                <a:effectLst/>
              </a:rPr>
              <a:t>主题：今天必须在下班前完成的任务</a:t>
            </a:r>
            <a:endParaRPr lang="zh-CN" altLang="en-US" sz="1100" i="0" dirty="0">
              <a:effectLst/>
            </a:endParaRPr>
          </a:p>
          <a:p>
            <a:endParaRPr lang="en-US" altLang="zh-CN" sz="1100" i="0" dirty="0">
              <a:effectLst/>
            </a:endParaRPr>
          </a:p>
          <a:p>
            <a:r>
              <a:rPr lang="zh-CN" altLang="en-US" sz="1100" i="0" dirty="0">
                <a:effectLst/>
              </a:rPr>
              <a:t>是不是有这样的经历？</a:t>
            </a:r>
            <a:endParaRPr lang="zh-CN" altLang="en-US" sz="1100" i="0" dirty="0">
              <a:effectLst/>
            </a:endParaRPr>
          </a:p>
          <a:p>
            <a:r>
              <a:rPr lang="zh-CN" altLang="en-US" sz="1100" i="0" dirty="0">
                <a:effectLst/>
              </a:rPr>
              <a:t>明明今天必须准时下班，偏偏突发工作接踵而至，任务堆积如山，</a:t>
            </a:r>
            <a:endParaRPr lang="zh-CN" altLang="en-US" sz="1100" i="0" dirty="0">
              <a:effectLst/>
            </a:endParaRPr>
          </a:p>
          <a:p>
            <a:r>
              <a:rPr lang="zh-CN" altLang="en-US" sz="1100" i="0" dirty="0">
                <a:effectLst/>
              </a:rPr>
              <a:t>大脑一片空白</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到底该从哪一个开始</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越是这种时候，越不要只在脑子里空想，</a:t>
            </a:r>
            <a:endParaRPr lang="zh-CN" altLang="en-US" sz="1100" i="0" dirty="0">
              <a:effectLst/>
            </a:endParaRPr>
          </a:p>
          <a:p>
            <a:r>
              <a:rPr lang="zh-CN" altLang="en-US" sz="1100" i="0" dirty="0">
                <a:effectLst/>
              </a:rPr>
              <a:t>试着用两个〇，把它们整理出来。</a:t>
            </a:r>
            <a:endParaRPr lang="zh-CN" altLang="en-US" sz="1100" i="0" dirty="0">
              <a:effectLst/>
            </a:endParaRPr>
          </a:p>
          <a:p>
            <a:endParaRPr lang="en-US" altLang="zh-CN" sz="1100" i="0" dirty="0">
              <a:effectLst/>
            </a:endParaRPr>
          </a:p>
          <a:p>
            <a:r>
              <a:rPr lang="zh-CN" altLang="en-US" sz="1100" i="0" dirty="0">
                <a:effectLst/>
              </a:rPr>
              <a:t>（接下页）</a:t>
            </a:r>
            <a:endParaRPr lang="zh-CN" altLang="en-US" sz="1100" i="0" dirty="0">
              <a:effectLst/>
            </a:endParaRPr>
          </a:p>
        </p:txBody>
      </p:sp>
      <p:pic>
        <p:nvPicPr>
          <p:cNvPr id="3" name="图片 2"/>
          <p:cNvPicPr>
            <a:picLocks noChangeAspect="1"/>
          </p:cNvPicPr>
          <p:nvPr/>
        </p:nvPicPr>
        <p:blipFill>
          <a:blip r:embed="rId1"/>
          <a:stretch>
            <a:fillRect/>
          </a:stretch>
        </p:blipFill>
        <p:spPr>
          <a:xfrm>
            <a:off x="309245" y="33655"/>
            <a:ext cx="759460" cy="1096645"/>
          </a:xfrm>
          <a:prstGeom prst="rect">
            <a:avLst/>
          </a:prstGeom>
        </p:spPr>
      </p:pic>
      <p:sp>
        <p:nvSpPr>
          <p:cNvPr id="5" name="角丸四角形 7"/>
          <p:cNvSpPr/>
          <p:nvPr/>
        </p:nvSpPr>
        <p:spPr>
          <a:xfrm>
            <a:off x="2894919" y="108036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106805"/>
          </a:xfrm>
          <a:prstGeom prst="rect">
            <a:avLst/>
          </a:prstGeom>
          <a:noFill/>
        </p:spPr>
        <p:txBody>
          <a:bodyPr wrap="square" rtlCol="0">
            <a:sp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考</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えてるつもりがなくなる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978-4-7612-7862-5</a:t>
            </a:r>
            <a:endPar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田村悠揮</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6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240p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350645"/>
            <a:ext cx="6821170" cy="55079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effectLst/>
                <a:sym typeface="+mn-ea"/>
              </a:rPr>
              <a:t>【步骤</a:t>
            </a:r>
            <a:r>
              <a:rPr lang="en-US" altLang="en-US" sz="1100" dirty="0">
                <a:effectLst/>
                <a:sym typeface="+mn-ea"/>
              </a:rPr>
              <a:t>②</a:t>
            </a:r>
            <a:r>
              <a:rPr lang="zh-CN" altLang="en-US" sz="1100" dirty="0">
                <a:effectLst/>
                <a:sym typeface="+mn-ea"/>
              </a:rPr>
              <a:t>】画两个〇，并写上</a:t>
            </a:r>
            <a:r>
              <a:rPr lang="en-US" altLang="zh-CN" sz="1100" dirty="0">
                <a:effectLst/>
                <a:sym typeface="+mn-ea"/>
              </a:rPr>
              <a:t>“</a:t>
            </a:r>
            <a:r>
              <a:rPr lang="zh-CN" altLang="en-US" sz="1100" dirty="0">
                <a:effectLst/>
                <a:sym typeface="+mn-ea"/>
              </a:rPr>
              <a:t>标签</a:t>
            </a:r>
            <a:r>
              <a:rPr lang="en-US" altLang="zh-CN" sz="1100" dirty="0">
                <a:effectLst/>
                <a:sym typeface="+mn-ea"/>
              </a:rPr>
              <a:t>”</a:t>
            </a:r>
            <a:endParaRPr lang="en-US" altLang="zh-CN" sz="1100" i="0" dirty="0">
              <a:effectLst/>
            </a:endParaRPr>
          </a:p>
          <a:p>
            <a:endParaRPr lang="en-US" altLang="zh-CN" sz="1100" i="0" dirty="0">
              <a:effectLst/>
            </a:endParaRPr>
          </a:p>
          <a:p>
            <a:r>
              <a:rPr lang="zh-CN" altLang="en-US" sz="1100" dirty="0">
                <a:effectLst/>
                <a:sym typeface="+mn-ea"/>
              </a:rPr>
              <a:t>在主题下方，大大地画出两个</a:t>
            </a:r>
            <a:r>
              <a:rPr lang="en-US" altLang="zh-CN" sz="1100" dirty="0">
                <a:effectLst/>
                <a:sym typeface="+mn-ea"/>
              </a:rPr>
              <a:t>“</a:t>
            </a:r>
            <a:r>
              <a:rPr lang="zh-CN" altLang="en-US" sz="1100" dirty="0">
                <a:effectLst/>
                <a:sym typeface="+mn-ea"/>
              </a:rPr>
              <a:t>〇</a:t>
            </a:r>
            <a:r>
              <a:rPr lang="en-US" altLang="zh-CN" sz="1100" dirty="0">
                <a:effectLst/>
                <a:sym typeface="+mn-ea"/>
              </a:rPr>
              <a:t>”</a:t>
            </a:r>
            <a:r>
              <a:rPr lang="zh-CN" altLang="en-US" sz="1100" dirty="0">
                <a:effectLst/>
                <a:sym typeface="+mn-ea"/>
              </a:rPr>
              <a:t>。</a:t>
            </a:r>
            <a:endParaRPr lang="zh-CN" altLang="en-US" sz="1100" i="0" dirty="0">
              <a:effectLst/>
            </a:endParaRPr>
          </a:p>
          <a:p>
            <a:endParaRPr lang="en-US" altLang="zh-CN" sz="1100" i="0" dirty="0">
              <a:effectLst/>
            </a:endParaRPr>
          </a:p>
          <a:p>
            <a:r>
              <a:rPr lang="zh-CN" altLang="en-US" sz="1100" dirty="0">
                <a:effectLst/>
                <a:sym typeface="+mn-ea"/>
              </a:rPr>
              <a:t>关键是</a:t>
            </a:r>
            <a:r>
              <a:rPr lang="en-US" altLang="zh-CN" sz="1100" dirty="0">
                <a:effectLst/>
                <a:sym typeface="+mn-ea"/>
              </a:rPr>
              <a:t>——</a:t>
            </a:r>
            <a:r>
              <a:rPr lang="zh-CN" altLang="en-US" sz="1100" dirty="0">
                <a:effectLst/>
                <a:sym typeface="+mn-ea"/>
              </a:rPr>
              <a:t>一定要画大一点。</a:t>
            </a:r>
            <a:endParaRPr lang="zh-CN" altLang="en-US" sz="1100" i="0" dirty="0">
              <a:effectLst/>
            </a:endParaRPr>
          </a:p>
          <a:p>
            <a:endParaRPr lang="en-US" altLang="zh-CN" sz="1100" i="0" dirty="0">
              <a:effectLst/>
            </a:endParaRPr>
          </a:p>
          <a:p>
            <a:r>
              <a:rPr lang="zh-CN" altLang="en-US" sz="1100" dirty="0">
                <a:effectLst/>
                <a:sym typeface="+mn-ea"/>
              </a:rPr>
              <a:t>如果画得太小，思考也会不自觉地变得局促。</a:t>
            </a:r>
            <a:endParaRPr lang="zh-CN" altLang="en-US" sz="1100" i="0" dirty="0">
              <a:effectLst/>
            </a:endParaRPr>
          </a:p>
          <a:p>
            <a:r>
              <a:rPr lang="zh-CN" altLang="en-US" sz="1100" dirty="0">
                <a:effectLst/>
                <a:sym typeface="+mn-ea"/>
              </a:rPr>
              <a:t>刚开始练习时，甚至可以用一整页纸，豪迈地画两个大圆。</a:t>
            </a:r>
            <a:endParaRPr lang="zh-CN" altLang="en-US" sz="1100" i="0" dirty="0">
              <a:effectLst/>
            </a:endParaRPr>
          </a:p>
          <a:p>
            <a:endParaRPr lang="en-US" altLang="zh-CN" sz="1100" i="0" dirty="0">
              <a:effectLst/>
            </a:endParaRPr>
          </a:p>
          <a:p>
            <a:r>
              <a:rPr lang="zh-CN" altLang="en-US" sz="1100" dirty="0">
                <a:effectLst/>
                <a:sym typeface="+mn-ea"/>
              </a:rPr>
              <a:t>接着，在每个圆的上方写上</a:t>
            </a:r>
            <a:r>
              <a:rPr lang="en-US" altLang="zh-CN" sz="1100" dirty="0">
                <a:effectLst/>
                <a:sym typeface="+mn-ea"/>
              </a:rPr>
              <a:t>“</a:t>
            </a:r>
            <a:r>
              <a:rPr lang="zh-CN" altLang="en-US" sz="1100" dirty="0">
                <a:effectLst/>
                <a:sym typeface="+mn-ea"/>
              </a:rPr>
              <a:t>标签（问题）</a:t>
            </a:r>
            <a:r>
              <a:rPr lang="en-US" altLang="zh-CN" sz="1100" dirty="0">
                <a:effectLst/>
                <a:sym typeface="+mn-ea"/>
              </a:rPr>
              <a:t>”</a:t>
            </a:r>
            <a:r>
              <a:rPr lang="zh-CN" altLang="en-US" sz="1100" dirty="0">
                <a:effectLst/>
                <a:sym typeface="+mn-ea"/>
              </a:rPr>
              <a:t>。</a:t>
            </a:r>
            <a:endParaRPr lang="zh-CN" altLang="en-US" sz="1100" i="0" dirty="0">
              <a:effectLst/>
            </a:endParaRPr>
          </a:p>
          <a:p>
            <a:endParaRPr lang="en-US" altLang="zh-CN" sz="1100" i="0" dirty="0">
              <a:effectLst/>
            </a:endParaRPr>
          </a:p>
          <a:p>
            <a:r>
              <a:rPr lang="zh-CN" altLang="en-US" sz="1100" dirty="0">
                <a:effectLst/>
                <a:sym typeface="+mn-ea"/>
              </a:rPr>
              <a:t>这次我们的目的是整理</a:t>
            </a:r>
            <a:r>
              <a:rPr lang="en-US" altLang="zh-CN" sz="1100" dirty="0">
                <a:effectLst/>
                <a:sym typeface="+mn-ea"/>
              </a:rPr>
              <a:t>“</a:t>
            </a:r>
            <a:r>
              <a:rPr lang="zh-CN" altLang="en-US" sz="1100" dirty="0">
                <a:effectLst/>
                <a:sym typeface="+mn-ea"/>
              </a:rPr>
              <a:t>优先顺序</a:t>
            </a:r>
            <a:r>
              <a:rPr lang="en-US" altLang="zh-CN" sz="1100" dirty="0">
                <a:effectLst/>
                <a:sym typeface="+mn-ea"/>
              </a:rPr>
              <a:t>”</a:t>
            </a:r>
            <a:r>
              <a:rPr lang="zh-CN" altLang="en-US" sz="1100" dirty="0">
                <a:effectLst/>
                <a:sym typeface="+mn-ea"/>
              </a:rPr>
              <a:t>，</a:t>
            </a:r>
            <a:endParaRPr lang="zh-CN" altLang="en-US" sz="1100" i="0" dirty="0">
              <a:effectLst/>
            </a:endParaRPr>
          </a:p>
          <a:p>
            <a:r>
              <a:rPr lang="zh-CN" altLang="en-US" sz="1100" dirty="0">
                <a:effectLst/>
                <a:sym typeface="+mn-ea"/>
              </a:rPr>
              <a:t>可以这样写：</a:t>
            </a:r>
            <a:endParaRPr lang="zh-CN" altLang="en-US" sz="1100" i="0" dirty="0">
              <a:effectLst/>
            </a:endParaRPr>
          </a:p>
          <a:p>
            <a:endParaRPr lang="en-US" altLang="zh-CN" sz="1100" i="0" dirty="0">
              <a:effectLst/>
            </a:endParaRPr>
          </a:p>
          <a:p>
            <a:r>
              <a:rPr lang="zh-CN" altLang="en-US" sz="1100" dirty="0">
                <a:effectLst/>
                <a:sym typeface="+mn-ea"/>
              </a:rPr>
              <a:t>左边的〇：今天必须完成的事</a:t>
            </a:r>
            <a:endParaRPr lang="zh-CN" altLang="en-US" sz="1100" i="0" dirty="0">
              <a:effectLst/>
            </a:endParaRPr>
          </a:p>
          <a:p>
            <a:r>
              <a:rPr lang="zh-CN" altLang="en-US" sz="1100" dirty="0">
                <a:effectLst/>
                <a:sym typeface="+mn-ea"/>
              </a:rPr>
              <a:t>右边的〇：明天也可以做的事</a:t>
            </a:r>
            <a:endParaRPr lang="zh-CN" altLang="en-US" sz="1100" i="0" dirty="0">
              <a:effectLst/>
            </a:endParaRPr>
          </a:p>
          <a:p>
            <a:endParaRPr lang="en-US" altLang="zh-CN" sz="1100" i="0" dirty="0">
              <a:effectLst/>
            </a:endParaRPr>
          </a:p>
          <a:p>
            <a:r>
              <a:rPr lang="zh-CN" altLang="en-US" sz="1100" dirty="0">
                <a:effectLst/>
                <a:sym typeface="+mn-ea"/>
              </a:rPr>
              <a:t>有时你可能会纠结该如何设定标签。</a:t>
            </a:r>
            <a:endParaRPr lang="zh-CN" altLang="en-US" sz="1100" i="0" dirty="0">
              <a:effectLst/>
            </a:endParaRPr>
          </a:p>
          <a:p>
            <a:r>
              <a:rPr lang="zh-CN" altLang="en-US" sz="1100" dirty="0">
                <a:effectLst/>
                <a:sym typeface="+mn-ea"/>
              </a:rPr>
              <a:t>这时可以先</a:t>
            </a:r>
            <a:r>
              <a:rPr lang="en-US" altLang="zh-CN" sz="1100" dirty="0">
                <a:effectLst/>
                <a:sym typeface="+mn-ea"/>
              </a:rPr>
              <a:t>“</a:t>
            </a:r>
            <a:r>
              <a:rPr lang="zh-CN" altLang="en-US" sz="1100" dirty="0">
                <a:effectLst/>
                <a:sym typeface="+mn-ea"/>
              </a:rPr>
              <a:t>暂时设定</a:t>
            </a:r>
            <a:r>
              <a:rPr lang="en-US" altLang="zh-CN" sz="1100" dirty="0">
                <a:effectLst/>
                <a:sym typeface="+mn-ea"/>
              </a:rPr>
              <a:t>”</a:t>
            </a:r>
            <a:r>
              <a:rPr lang="zh-CN" altLang="en-US" sz="1100" dirty="0">
                <a:effectLst/>
                <a:sym typeface="+mn-ea"/>
              </a:rPr>
              <a:t>一个，之后再修改也没关系。</a:t>
            </a:r>
            <a:endParaRPr lang="zh-CN" altLang="en-US" sz="1100" i="0" dirty="0">
              <a:effectLst/>
            </a:endParaRPr>
          </a:p>
          <a:p>
            <a:r>
              <a:rPr lang="zh-CN" altLang="en-US" sz="1100" dirty="0">
                <a:effectLst/>
                <a:sym typeface="+mn-ea"/>
              </a:rPr>
              <a:t>先动起来，比追求完美更重要。</a:t>
            </a:r>
            <a:endParaRPr lang="zh-CN" altLang="en-US" sz="1100" i="0" dirty="0">
              <a:effectLst/>
            </a:endParaRPr>
          </a:p>
          <a:p>
            <a:endParaRPr lang="en-US" altLang="zh-CN" sz="1100" i="0" dirty="0">
              <a:effectLst/>
            </a:endParaRPr>
          </a:p>
          <a:p>
            <a:r>
              <a:rPr lang="zh-CN" altLang="en-US" sz="1100" dirty="0">
                <a:effectLst/>
                <a:sym typeface="+mn-ea"/>
              </a:rPr>
              <a:t>【标签示例】</a:t>
            </a:r>
            <a:endParaRPr lang="zh-CN" altLang="en-US" sz="1100" i="0" dirty="0">
              <a:effectLst/>
            </a:endParaRPr>
          </a:p>
          <a:p>
            <a:endParaRPr lang="en-US" altLang="zh-CN" sz="1100" i="0" dirty="0">
              <a:effectLst/>
            </a:endParaRPr>
          </a:p>
          <a:p>
            <a:r>
              <a:rPr lang="zh-CN" altLang="en-US" sz="1100" dirty="0">
                <a:effectLst/>
                <a:sym typeface="+mn-ea"/>
              </a:rPr>
              <a:t>如果你在犹豫</a:t>
            </a:r>
            <a:r>
              <a:rPr lang="en-US" altLang="zh-CN" sz="1100" dirty="0">
                <a:effectLst/>
                <a:sym typeface="+mn-ea"/>
              </a:rPr>
              <a:t>——</a:t>
            </a:r>
            <a:endParaRPr lang="en-US" altLang="zh-CN" sz="1100" i="0" dirty="0">
              <a:effectLst/>
            </a:endParaRPr>
          </a:p>
          <a:p>
            <a:endParaRPr lang="en-US" altLang="zh-CN" sz="1100" i="0" dirty="0">
              <a:effectLst/>
            </a:endParaRPr>
          </a:p>
          <a:p>
            <a:r>
              <a:rPr lang="zh-CN" altLang="en-US" sz="1100" dirty="0">
                <a:effectLst/>
                <a:sym typeface="+mn-ea"/>
              </a:rPr>
              <a:t>想做决策：</a:t>
            </a:r>
            <a:r>
              <a:rPr lang="en-US" altLang="zh-CN" sz="1100" dirty="0">
                <a:effectLst/>
                <a:sym typeface="+mn-ea"/>
              </a:rPr>
              <a:t>“</a:t>
            </a:r>
            <a:r>
              <a:rPr lang="zh-CN" altLang="en-US" sz="1100" dirty="0">
                <a:effectLst/>
                <a:sym typeface="+mn-ea"/>
              </a:rPr>
              <a:t>优点</a:t>
            </a:r>
            <a:r>
              <a:rPr lang="en-US" altLang="zh-CN" sz="1100" dirty="0">
                <a:effectLst/>
                <a:sym typeface="+mn-ea"/>
              </a:rPr>
              <a:t>” </a:t>
            </a:r>
            <a:r>
              <a:rPr lang="zh-CN" altLang="en-US" sz="1100" dirty="0">
                <a:effectLst/>
                <a:sym typeface="+mn-ea"/>
              </a:rPr>
              <a:t>和</a:t>
            </a:r>
            <a:r>
              <a:rPr lang="en-US" altLang="zh-CN" sz="1100" dirty="0">
                <a:effectLst/>
                <a:sym typeface="+mn-ea"/>
              </a:rPr>
              <a:t> “</a:t>
            </a:r>
            <a:r>
              <a:rPr lang="zh-CN" altLang="en-US" sz="1100" dirty="0">
                <a:effectLst/>
                <a:sym typeface="+mn-ea"/>
              </a:rPr>
              <a:t>缺点</a:t>
            </a:r>
            <a:r>
              <a:rPr lang="en-US" altLang="zh-CN" sz="1100" dirty="0">
                <a:effectLst/>
                <a:sym typeface="+mn-ea"/>
              </a:rPr>
              <a:t>”</a:t>
            </a:r>
            <a:endParaRPr lang="en-US" altLang="zh-CN" sz="1100" i="0" dirty="0">
              <a:effectLst/>
            </a:endParaRPr>
          </a:p>
          <a:p>
            <a:endParaRPr lang="en-US" altLang="zh-CN" sz="1100" i="0" dirty="0">
              <a:effectLst/>
            </a:endParaRPr>
          </a:p>
          <a:p>
            <a:r>
              <a:rPr lang="zh-CN" altLang="en-US" sz="1100" dirty="0">
                <a:effectLst/>
                <a:sym typeface="+mn-ea"/>
              </a:rPr>
              <a:t>整理观点：</a:t>
            </a:r>
            <a:r>
              <a:rPr lang="en-US" altLang="zh-CN" sz="1100" dirty="0">
                <a:effectLst/>
                <a:sym typeface="+mn-ea"/>
              </a:rPr>
              <a:t>“</a:t>
            </a:r>
            <a:r>
              <a:rPr lang="zh-CN" altLang="en-US" sz="1100" dirty="0">
                <a:effectLst/>
                <a:sym typeface="+mn-ea"/>
              </a:rPr>
              <a:t>主张</a:t>
            </a:r>
            <a:r>
              <a:rPr lang="en-US" altLang="zh-CN" sz="1100" dirty="0">
                <a:effectLst/>
                <a:sym typeface="+mn-ea"/>
              </a:rPr>
              <a:t>” </a:t>
            </a:r>
            <a:r>
              <a:rPr lang="zh-CN" altLang="en-US" sz="1100" dirty="0">
                <a:effectLst/>
                <a:sym typeface="+mn-ea"/>
              </a:rPr>
              <a:t>和</a:t>
            </a:r>
            <a:r>
              <a:rPr lang="en-US" altLang="zh-CN" sz="1100" dirty="0">
                <a:effectLst/>
                <a:sym typeface="+mn-ea"/>
              </a:rPr>
              <a:t> “</a:t>
            </a:r>
            <a:r>
              <a:rPr lang="zh-CN" altLang="en-US" sz="1100" dirty="0">
                <a:effectLst/>
                <a:sym typeface="+mn-ea"/>
              </a:rPr>
              <a:t>依据</a:t>
            </a:r>
            <a:r>
              <a:rPr lang="en-US" altLang="zh-CN" sz="1100" dirty="0">
                <a:effectLst/>
                <a:sym typeface="+mn-ea"/>
              </a:rPr>
              <a:t>”</a:t>
            </a:r>
            <a:endParaRPr lang="en-US" altLang="zh-CN" sz="1100" i="0" dirty="0">
              <a:effectLst/>
            </a:endParaRPr>
          </a:p>
          <a:p>
            <a:endParaRPr lang="en-US" altLang="zh-CN" sz="1100" i="0" dirty="0">
              <a:effectLst/>
            </a:endParaRPr>
          </a:p>
          <a:p>
            <a:r>
              <a:rPr lang="zh-CN" altLang="en-US" sz="1100" dirty="0">
                <a:effectLst/>
                <a:sym typeface="+mn-ea"/>
              </a:rPr>
              <a:t>人际问题：</a:t>
            </a:r>
            <a:r>
              <a:rPr lang="en-US" altLang="zh-CN" sz="1100" dirty="0">
                <a:effectLst/>
                <a:sym typeface="+mn-ea"/>
              </a:rPr>
              <a:t>“</a:t>
            </a:r>
            <a:r>
              <a:rPr lang="zh-CN" altLang="en-US" sz="1100" dirty="0">
                <a:effectLst/>
                <a:sym typeface="+mn-ea"/>
              </a:rPr>
              <a:t>自己</a:t>
            </a:r>
            <a:r>
              <a:rPr lang="en-US" altLang="zh-CN" sz="1100" dirty="0">
                <a:effectLst/>
                <a:sym typeface="+mn-ea"/>
              </a:rPr>
              <a:t>” </a:t>
            </a:r>
            <a:r>
              <a:rPr lang="zh-CN" altLang="en-US" sz="1100" dirty="0">
                <a:effectLst/>
                <a:sym typeface="+mn-ea"/>
              </a:rPr>
              <a:t>和</a:t>
            </a:r>
            <a:r>
              <a:rPr lang="en-US" altLang="zh-CN" sz="1100" dirty="0">
                <a:effectLst/>
                <a:sym typeface="+mn-ea"/>
              </a:rPr>
              <a:t> “</a:t>
            </a:r>
            <a:r>
              <a:rPr lang="zh-CN" altLang="en-US" sz="1100" dirty="0">
                <a:effectLst/>
                <a:sym typeface="+mn-ea"/>
              </a:rPr>
              <a:t>对方</a:t>
            </a:r>
            <a:r>
              <a:rPr lang="en-US" altLang="zh-CN" sz="1100" dirty="0">
                <a:effectLst/>
                <a:sym typeface="+mn-ea"/>
              </a:rPr>
              <a:t>”</a:t>
            </a:r>
            <a:endParaRPr lang="en-US" altLang="zh-CN" sz="1100" i="0" dirty="0">
              <a:effectLst/>
            </a:endParaRPr>
          </a:p>
          <a:p>
            <a:endParaRPr lang="en-US" altLang="zh-CN" sz="1100" i="0" dirty="0">
              <a:effectLst/>
            </a:endParaRPr>
          </a:p>
          <a:p>
            <a:r>
              <a:rPr lang="zh-CN" altLang="en-US" sz="1100" dirty="0">
                <a:effectLst/>
                <a:sym typeface="+mn-ea"/>
              </a:rPr>
              <a:t>只要有两个明确的视角，思考就会自然开始流动。</a:t>
            </a:r>
            <a:endParaRPr lang="zh-CN" altLang="en-US" sz="1100" i="0" dirty="0">
              <a:effectLst/>
            </a:endParaRPr>
          </a:p>
        </p:txBody>
      </p:sp>
      <p:pic>
        <p:nvPicPr>
          <p:cNvPr id="3" name="图片 2"/>
          <p:cNvPicPr>
            <a:picLocks noChangeAspect="1"/>
          </p:cNvPicPr>
          <p:nvPr/>
        </p:nvPicPr>
        <p:blipFill>
          <a:blip r:embed="rId1"/>
          <a:stretch>
            <a:fillRect/>
          </a:stretch>
        </p:blipFill>
        <p:spPr>
          <a:xfrm>
            <a:off x="309245" y="33655"/>
            <a:ext cx="759460" cy="1096645"/>
          </a:xfrm>
          <a:prstGeom prst="rect">
            <a:avLst/>
          </a:prstGeom>
        </p:spPr>
      </p:pic>
      <p:sp>
        <p:nvSpPr>
          <p:cNvPr id="5" name="角丸四角形 7"/>
          <p:cNvSpPr/>
          <p:nvPr/>
        </p:nvSpPr>
        <p:spPr>
          <a:xfrm>
            <a:off x="2894919" y="108036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2"/>
          <a:stretch>
            <a:fillRect/>
          </a:stretch>
        </p:blipFill>
        <p:spPr>
          <a:xfrm>
            <a:off x="3592830" y="6928485"/>
            <a:ext cx="2028190" cy="2931160"/>
          </a:xfrm>
          <a:prstGeom prst="rect">
            <a:avLst/>
          </a:prstGeom>
        </p:spPr>
      </p:pic>
      <p:pic>
        <p:nvPicPr>
          <p:cNvPr id="4" name="图片 3"/>
          <p:cNvPicPr>
            <a:picLocks noChangeAspect="1"/>
          </p:cNvPicPr>
          <p:nvPr/>
        </p:nvPicPr>
        <p:blipFill>
          <a:blip r:embed="rId3"/>
          <a:stretch>
            <a:fillRect/>
          </a:stretch>
        </p:blipFill>
        <p:spPr>
          <a:xfrm>
            <a:off x="631825" y="6858635"/>
            <a:ext cx="2168525" cy="3001010"/>
          </a:xfrm>
          <a:prstGeom prst="rect">
            <a:avLst/>
          </a:prstGeom>
        </p:spPr>
      </p:pic>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144145"/>
            <a:ext cx="6821170" cy="978662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烦恼，潜伏在每一个角落</a:t>
            </a:r>
            <a:endParaRPr lang="en-US" altLang="zh-CN" sz="1000" i="0" dirty="0">
              <a:effectLst/>
            </a:endParaRPr>
          </a:p>
          <a:p>
            <a:r>
              <a:rPr lang="zh-CN" altLang="en-US" sz="1000" i="0" dirty="0">
                <a:effectLst/>
              </a:rPr>
              <a:t>当你已经掌握了把</a:t>
            </a:r>
            <a:r>
              <a:rPr lang="en-US" altLang="zh-CN" sz="1000" i="0" dirty="0">
                <a:effectLst/>
              </a:rPr>
              <a:t>“</a:t>
            </a:r>
            <a:r>
              <a:rPr lang="zh-CN" altLang="en-US" sz="1000" i="0" dirty="0">
                <a:effectLst/>
              </a:rPr>
              <a:t>烦恼</a:t>
            </a:r>
            <a:r>
              <a:rPr lang="en-US" altLang="zh-CN" sz="1000" i="0" dirty="0">
                <a:effectLst/>
              </a:rPr>
              <a:t>”</a:t>
            </a:r>
            <a:r>
              <a:rPr lang="zh-CN" altLang="en-US" sz="1000" i="0" dirty="0">
                <a:effectLst/>
              </a:rPr>
              <a:t>转化为</a:t>
            </a:r>
            <a:r>
              <a:rPr lang="en-US" altLang="zh-CN" sz="1000" i="0" dirty="0">
                <a:effectLst/>
              </a:rPr>
              <a:t>“</a:t>
            </a:r>
            <a:r>
              <a:rPr lang="zh-CN" altLang="en-US" sz="1000" i="0" dirty="0">
                <a:effectLst/>
              </a:rPr>
              <a:t>思考</a:t>
            </a:r>
            <a:r>
              <a:rPr lang="en-US" altLang="zh-CN" sz="1000" i="0" dirty="0">
                <a:effectLst/>
              </a:rPr>
              <a:t>”</a:t>
            </a:r>
            <a:r>
              <a:rPr lang="zh-CN" altLang="en-US" sz="1000" i="0" dirty="0">
                <a:effectLst/>
              </a:rPr>
              <a:t>的有力工具，接下来要做的，就是在真实的工作场景中具体运用它。</a:t>
            </a:r>
            <a:endParaRPr lang="zh-CN" altLang="en-US" sz="1000" i="0" dirty="0">
              <a:effectLst/>
            </a:endParaRPr>
          </a:p>
          <a:p>
            <a:endParaRPr lang="en-US" altLang="zh-CN" sz="1000" i="0" dirty="0">
              <a:effectLst/>
            </a:endParaRPr>
          </a:p>
          <a:p>
            <a:r>
              <a:rPr lang="zh-CN" altLang="en-US" sz="1000" i="0" dirty="0">
                <a:effectLst/>
              </a:rPr>
              <a:t>在第一章，我们讲到思考也是有规则的；第二章介绍了最基本的</a:t>
            </a:r>
            <a:r>
              <a:rPr lang="en-US" altLang="zh-CN" sz="1000" i="0" dirty="0">
                <a:effectLst/>
              </a:rPr>
              <a:t>“</a:t>
            </a:r>
            <a:r>
              <a:rPr lang="zh-CN" altLang="en-US" sz="1000" i="0" dirty="0">
                <a:effectLst/>
              </a:rPr>
              <a:t>思考形式</a:t>
            </a:r>
            <a:r>
              <a:rPr lang="en-US" altLang="zh-CN" sz="1000" i="0" dirty="0">
                <a:effectLst/>
              </a:rPr>
              <a:t>”</a:t>
            </a:r>
            <a:r>
              <a:rPr lang="zh-CN" altLang="en-US" sz="1000" i="0" dirty="0">
                <a:effectLst/>
              </a:rPr>
              <a:t>；而这一章，则进入实战</a:t>
            </a:r>
            <a:r>
              <a:rPr lang="en-US" altLang="zh-CN" sz="1000" i="0" dirty="0">
                <a:effectLst/>
              </a:rPr>
              <a:t>——</a:t>
            </a:r>
            <a:r>
              <a:rPr lang="zh-CN" altLang="en-US" sz="1000" i="0" dirty="0">
                <a:effectLst/>
              </a:rPr>
              <a:t>在工作现场，究竟该如何使用。</a:t>
            </a:r>
            <a:endParaRPr lang="zh-CN" altLang="en-US" sz="1000" i="0" dirty="0">
              <a:effectLst/>
            </a:endParaRPr>
          </a:p>
          <a:p>
            <a:endParaRPr lang="en-US" altLang="zh-CN" sz="1000" i="0" dirty="0">
              <a:effectLst/>
            </a:endParaRPr>
          </a:p>
          <a:p>
            <a:r>
              <a:rPr lang="zh-CN" altLang="en-US" sz="1000" i="0" dirty="0">
                <a:effectLst/>
              </a:rPr>
              <a:t>在商业环境中，那些让我们停下手来、心里反复想着</a:t>
            </a:r>
            <a:r>
              <a:rPr lang="en-US" altLang="zh-CN" sz="1000" i="0" dirty="0">
                <a:effectLst/>
              </a:rPr>
              <a:t>“</a:t>
            </a:r>
            <a:r>
              <a:rPr lang="zh-CN" altLang="en-US" sz="1000" i="0" dirty="0">
                <a:effectLst/>
              </a:rPr>
              <a:t>该怎么想才对？</a:t>
            </a:r>
            <a:r>
              <a:rPr lang="en-US" altLang="zh-CN" sz="1000" i="0" dirty="0">
                <a:effectLst/>
              </a:rPr>
              <a:t>”</a:t>
            </a:r>
            <a:r>
              <a:rPr lang="zh-CN" altLang="en-US" sz="1000" i="0" dirty="0">
                <a:effectLst/>
              </a:rPr>
              <a:t>的时刻，其实往往存在某些共通的模式。</a:t>
            </a:r>
            <a:endParaRPr lang="zh-CN" altLang="en-US" sz="1000" i="0" dirty="0">
              <a:effectLst/>
            </a:endParaRPr>
          </a:p>
          <a:p>
            <a:endParaRPr lang="en-US" altLang="zh-CN" sz="1000" i="0" dirty="0">
              <a:effectLst/>
            </a:endParaRPr>
          </a:p>
          <a:p>
            <a:r>
              <a:rPr lang="zh-CN" altLang="en-US" sz="1000" i="0" dirty="0">
                <a:effectLst/>
              </a:rPr>
              <a:t>本章将介绍</a:t>
            </a:r>
            <a:r>
              <a:rPr lang="en-US" altLang="zh-CN" sz="1000" i="0" dirty="0">
                <a:effectLst/>
              </a:rPr>
              <a:t>7</a:t>
            </a:r>
            <a:r>
              <a:rPr lang="zh-CN" altLang="en-US" sz="1000" i="0" dirty="0">
                <a:effectLst/>
              </a:rPr>
              <a:t>种对</a:t>
            </a:r>
            <a:r>
              <a:rPr lang="en-US" altLang="zh-CN" sz="1000" i="0" dirty="0">
                <a:effectLst/>
              </a:rPr>
              <a:t>“</a:t>
            </a:r>
            <a:r>
              <a:rPr lang="zh-CN" altLang="en-US" sz="1000" i="0" dirty="0">
                <a:effectLst/>
              </a:rPr>
              <a:t>烦恼</a:t>
            </a:r>
            <a:r>
              <a:rPr lang="en-US" altLang="zh-CN" sz="1000" i="0" dirty="0">
                <a:effectLst/>
              </a:rPr>
              <a:t>”</a:t>
            </a:r>
            <a:r>
              <a:rPr lang="zh-CN" altLang="en-US" sz="1000" i="0" dirty="0">
                <a:effectLst/>
              </a:rPr>
              <a:t>具有即时效果的思考模型：</a:t>
            </a:r>
            <a:endParaRPr lang="zh-CN" altLang="en-US" sz="1000" i="0" dirty="0">
              <a:effectLst/>
            </a:endParaRPr>
          </a:p>
          <a:p>
            <a:endParaRPr lang="en-US" altLang="zh-CN" sz="1000" i="0" dirty="0">
              <a:effectLst/>
            </a:endParaRPr>
          </a:p>
          <a:p>
            <a:r>
              <a:rPr lang="zh-CN" altLang="en-US" sz="1000" i="0" dirty="0">
                <a:effectLst/>
              </a:rPr>
              <a:t>面对模糊信息、难以判断时</a:t>
            </a:r>
            <a:r>
              <a:rPr lang="en-US" altLang="zh-CN" sz="1000" i="0" dirty="0">
                <a:effectLst/>
              </a:rPr>
              <a:t> —— </a:t>
            </a:r>
            <a:r>
              <a:rPr lang="zh-CN" altLang="en-US" sz="1000" i="0" dirty="0">
                <a:effectLst/>
              </a:rPr>
              <a:t>用「解释」与「事实」</a:t>
            </a:r>
            <a:endParaRPr lang="zh-CN" altLang="en-US" sz="1000" i="0" dirty="0">
              <a:effectLst/>
            </a:endParaRPr>
          </a:p>
          <a:p>
            <a:endParaRPr lang="en-US" altLang="zh-CN" sz="1000" i="0" dirty="0">
              <a:effectLst/>
            </a:endParaRPr>
          </a:p>
          <a:p>
            <a:r>
              <a:rPr lang="zh-CN" altLang="en-US" sz="1000" i="0" dirty="0">
                <a:effectLst/>
              </a:rPr>
              <a:t>任务堆积如山、大脑宕机时</a:t>
            </a:r>
            <a:r>
              <a:rPr lang="en-US" altLang="zh-CN" sz="1000" i="0" dirty="0">
                <a:effectLst/>
              </a:rPr>
              <a:t> —— </a:t>
            </a:r>
            <a:r>
              <a:rPr lang="zh-CN" altLang="en-US" sz="1000" i="0" dirty="0">
                <a:effectLst/>
              </a:rPr>
              <a:t>用「目的」与「手段」</a:t>
            </a:r>
            <a:endParaRPr lang="zh-CN" altLang="en-US" sz="1000" i="0" dirty="0">
              <a:effectLst/>
            </a:endParaRPr>
          </a:p>
          <a:p>
            <a:endParaRPr lang="en-US" altLang="zh-CN" sz="1000" i="0" dirty="0">
              <a:effectLst/>
            </a:endParaRPr>
          </a:p>
          <a:p>
            <a:r>
              <a:rPr lang="zh-CN" altLang="en-US" sz="1000" i="0" dirty="0">
                <a:effectLst/>
              </a:rPr>
              <a:t>意见对立、争论陷入平行线时</a:t>
            </a:r>
            <a:r>
              <a:rPr lang="en-US" altLang="zh-CN" sz="1000" i="0" dirty="0">
                <a:effectLst/>
              </a:rPr>
              <a:t> —— </a:t>
            </a:r>
            <a:r>
              <a:rPr lang="zh-CN" altLang="en-US" sz="1000" i="0" dirty="0">
                <a:effectLst/>
              </a:rPr>
              <a:t>用「自己的想法」与「对方的想法」</a:t>
            </a:r>
            <a:endParaRPr lang="zh-CN" altLang="en-US" sz="1000" i="0" dirty="0">
              <a:effectLst/>
            </a:endParaRPr>
          </a:p>
          <a:p>
            <a:endParaRPr lang="en-US" altLang="zh-CN" sz="1000" i="0" dirty="0">
              <a:effectLst/>
            </a:endParaRPr>
          </a:p>
          <a:p>
            <a:r>
              <a:rPr lang="zh-CN" altLang="en-US" sz="1000" i="0" dirty="0">
                <a:effectLst/>
              </a:rPr>
              <a:t>提案总是通不过、打动不了人时</a:t>
            </a:r>
            <a:r>
              <a:rPr lang="en-US" altLang="zh-CN" sz="1000" i="0" dirty="0">
                <a:effectLst/>
              </a:rPr>
              <a:t> —— </a:t>
            </a:r>
            <a:r>
              <a:rPr lang="zh-CN" altLang="en-US" sz="1000" i="0" dirty="0">
                <a:effectLst/>
              </a:rPr>
              <a:t>用「主张」与「依据」</a:t>
            </a:r>
            <a:endParaRPr lang="zh-CN" altLang="en-US" sz="1000" i="0" dirty="0">
              <a:effectLst/>
            </a:endParaRPr>
          </a:p>
          <a:p>
            <a:endParaRPr lang="en-US" altLang="zh-CN" sz="1000" i="0" dirty="0">
              <a:effectLst/>
            </a:endParaRPr>
          </a:p>
          <a:p>
            <a:r>
              <a:rPr lang="zh-CN" altLang="en-US" sz="1000" i="0" dirty="0">
                <a:effectLst/>
              </a:rPr>
              <a:t>看不清未来方向时</a:t>
            </a:r>
            <a:r>
              <a:rPr lang="en-US" altLang="zh-CN" sz="1000" i="0" dirty="0">
                <a:effectLst/>
              </a:rPr>
              <a:t> —— </a:t>
            </a:r>
            <a:r>
              <a:rPr lang="zh-CN" altLang="en-US" sz="1000" i="0" dirty="0">
                <a:effectLst/>
              </a:rPr>
              <a:t>用「想做的事」与「能做的事」</a:t>
            </a:r>
            <a:endParaRPr lang="zh-CN" altLang="en-US" sz="1000" i="0" dirty="0">
              <a:effectLst/>
            </a:endParaRPr>
          </a:p>
          <a:p>
            <a:endParaRPr lang="en-US" altLang="zh-CN" sz="1000" i="0" dirty="0">
              <a:effectLst/>
            </a:endParaRPr>
          </a:p>
          <a:p>
            <a:r>
              <a:rPr lang="zh-CN" altLang="en-US" sz="1000" i="0" dirty="0">
                <a:effectLst/>
              </a:rPr>
              <a:t>迟迟无法决策、时间空转时</a:t>
            </a:r>
            <a:r>
              <a:rPr lang="en-US" altLang="zh-CN" sz="1000" i="0" dirty="0">
                <a:effectLst/>
              </a:rPr>
              <a:t> —— </a:t>
            </a:r>
            <a:r>
              <a:rPr lang="zh-CN" altLang="en-US" sz="1000" i="0" dirty="0">
                <a:effectLst/>
              </a:rPr>
              <a:t>用「优点」与「缺点」</a:t>
            </a:r>
            <a:endParaRPr lang="zh-CN" altLang="en-US" sz="1000" i="0" dirty="0">
              <a:effectLst/>
            </a:endParaRPr>
          </a:p>
          <a:p>
            <a:endParaRPr lang="en-US" altLang="zh-CN" sz="1000" i="0" dirty="0">
              <a:effectLst/>
            </a:endParaRPr>
          </a:p>
          <a:p>
            <a:r>
              <a:rPr lang="zh-CN" altLang="en-US" sz="1000" i="0" dirty="0">
                <a:effectLst/>
              </a:rPr>
              <a:t>对现状不满却无法改善时</a:t>
            </a:r>
            <a:r>
              <a:rPr lang="en-US" altLang="zh-CN" sz="1000" i="0" dirty="0">
                <a:effectLst/>
              </a:rPr>
              <a:t> —— </a:t>
            </a:r>
            <a:r>
              <a:rPr lang="zh-CN" altLang="en-US" sz="1000" i="0" dirty="0">
                <a:effectLst/>
              </a:rPr>
              <a:t>用「理想」与「现实」</a:t>
            </a:r>
            <a:endParaRPr lang="zh-CN" altLang="en-US" sz="1000" i="0" dirty="0">
              <a:effectLst/>
            </a:endParaRPr>
          </a:p>
          <a:p>
            <a:endParaRPr lang="en-US" altLang="zh-CN" sz="1000" i="0" dirty="0">
              <a:effectLst/>
            </a:endParaRPr>
          </a:p>
          <a:p>
            <a:r>
              <a:rPr lang="zh-CN" altLang="en-US" sz="1000" i="0" dirty="0">
                <a:effectLst/>
              </a:rPr>
              <a:t>书中会结合具体工作场景展开讲解。</a:t>
            </a:r>
            <a:endParaRPr lang="zh-CN" altLang="en-US" sz="1000" i="0" dirty="0">
              <a:effectLst/>
            </a:endParaRPr>
          </a:p>
          <a:p>
            <a:r>
              <a:rPr lang="zh-CN" altLang="en-US" sz="1000" i="0" dirty="0">
                <a:effectLst/>
              </a:rPr>
              <a:t>尤其是「事实与解释」、「自己的想法与对方的想法」这两种模式，在日常工作中极其常用，几乎可以应对七成问题。</a:t>
            </a:r>
            <a:endParaRPr lang="zh-CN" altLang="en-US" sz="1000" i="0" dirty="0">
              <a:effectLst/>
            </a:endParaRPr>
          </a:p>
          <a:p>
            <a:endParaRPr lang="en-US" altLang="zh-CN" sz="1000" i="0" dirty="0">
              <a:effectLst/>
            </a:endParaRPr>
          </a:p>
          <a:p>
            <a:r>
              <a:rPr lang="zh-CN" altLang="en-US" sz="1000" i="0" dirty="0">
                <a:effectLst/>
              </a:rPr>
              <a:t>请一边阅读，一边设想：</a:t>
            </a:r>
            <a:r>
              <a:rPr lang="en-US" altLang="zh-CN" sz="1000" i="0" dirty="0">
                <a:effectLst/>
              </a:rPr>
              <a:t>“</a:t>
            </a:r>
            <a:r>
              <a:rPr lang="zh-CN" altLang="en-US" sz="1000" i="0" dirty="0">
                <a:effectLst/>
              </a:rPr>
              <a:t>如果是我，会怎么想？</a:t>
            </a:r>
            <a:r>
              <a:rPr lang="en-US" altLang="zh-CN" sz="1000" i="0" dirty="0">
                <a:effectLst/>
              </a:rPr>
              <a:t>”</a:t>
            </a:r>
            <a:endParaRPr lang="en-US" altLang="zh-CN" sz="1000" i="0" dirty="0">
              <a:effectLst/>
            </a:endParaRPr>
          </a:p>
          <a:p>
            <a:r>
              <a:rPr lang="zh-CN" altLang="en-US" sz="1000" i="0" dirty="0">
                <a:effectLst/>
              </a:rPr>
              <a:t>看看在两个</a:t>
            </a:r>
            <a:r>
              <a:rPr lang="en-US" altLang="zh-CN" sz="1000" i="0" dirty="0">
                <a:effectLst/>
              </a:rPr>
              <a:t>“</a:t>
            </a:r>
            <a:r>
              <a:rPr lang="zh-CN" altLang="en-US" sz="1000" i="0" dirty="0">
                <a:effectLst/>
              </a:rPr>
              <a:t>〇</a:t>
            </a:r>
            <a:r>
              <a:rPr lang="en-US" altLang="zh-CN" sz="1000" i="0" dirty="0">
                <a:effectLst/>
              </a:rPr>
              <a:t>”</a:t>
            </a:r>
            <a:r>
              <a:rPr lang="zh-CN" altLang="en-US" sz="1000" i="0" dirty="0">
                <a:effectLst/>
              </a:rPr>
              <a:t>里写下什么，又是如何一步步找到答案。</a:t>
            </a:r>
            <a:endParaRPr lang="zh-CN" altLang="en-US" sz="1000" i="0" dirty="0">
              <a:effectLst/>
            </a:endParaRPr>
          </a:p>
          <a:p>
            <a:r>
              <a:rPr lang="zh-CN" altLang="en-US" sz="1000" i="0" dirty="0">
                <a:effectLst/>
              </a:rPr>
              <a:t>当你以当事人的视角去体验这个过程，自然就能掌握明天即可上手的技巧。</a:t>
            </a:r>
            <a:endParaRPr lang="zh-CN" altLang="en-US" sz="1000" i="0" dirty="0">
              <a:effectLst/>
            </a:endParaRPr>
          </a:p>
          <a:p>
            <a:endParaRPr lang="zh-CN" altLang="en-US" sz="1000" i="0" dirty="0">
              <a:effectLst/>
            </a:endParaRPr>
          </a:p>
          <a:p>
            <a:r>
              <a:rPr lang="zh-CN" altLang="en-US" sz="1000" i="0" dirty="0">
                <a:effectLst/>
              </a:rPr>
              <a:t>思考模型一</a:t>
            </a:r>
            <a:endParaRPr lang="zh-CN" altLang="en-US" sz="1000" i="0" dirty="0">
              <a:effectLst/>
            </a:endParaRPr>
          </a:p>
          <a:p>
            <a:r>
              <a:rPr lang="zh-CN" altLang="en-US" sz="1000" i="0" dirty="0">
                <a:effectLst/>
              </a:rPr>
              <a:t>事实</a:t>
            </a:r>
            <a:r>
              <a:rPr lang="en-US" altLang="zh-CN" sz="1000" i="0" dirty="0">
                <a:effectLst/>
              </a:rPr>
              <a:t> </a:t>
            </a:r>
            <a:r>
              <a:rPr lang="zh-CN" altLang="en-US" sz="1000" i="0" dirty="0">
                <a:effectLst/>
              </a:rPr>
              <a:t>与</a:t>
            </a:r>
            <a:r>
              <a:rPr lang="en-US" altLang="zh-CN" sz="1000" i="0" dirty="0">
                <a:effectLst/>
              </a:rPr>
              <a:t> </a:t>
            </a:r>
            <a:r>
              <a:rPr lang="zh-CN" altLang="en-US" sz="1000" i="0" dirty="0">
                <a:effectLst/>
              </a:rPr>
              <a:t>解释</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相当不错</a:t>
            </a:r>
            <a:r>
              <a:rPr lang="en-US" altLang="zh-CN" sz="1000" i="0" dirty="0">
                <a:effectLst/>
              </a:rPr>
              <a:t>”</a:t>
            </a:r>
            <a:r>
              <a:rPr lang="zh-CN" altLang="en-US" sz="1000" i="0" dirty="0">
                <a:effectLst/>
              </a:rPr>
              <a:t>到底有多不错？</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非常好</a:t>
            </a:r>
            <a:r>
              <a:rPr lang="en-US" altLang="zh-CN" sz="1000" i="0" dirty="0">
                <a:effectLst/>
              </a:rPr>
              <a:t>”“</a:t>
            </a:r>
            <a:r>
              <a:rPr lang="zh-CN" altLang="en-US" sz="1000" i="0" dirty="0">
                <a:effectLst/>
              </a:rPr>
              <a:t>相当多</a:t>
            </a:r>
            <a:r>
              <a:rPr lang="en-US" altLang="zh-CN" sz="1000" i="0" dirty="0">
                <a:effectLst/>
              </a:rPr>
              <a:t>”“</a:t>
            </a:r>
            <a:r>
              <a:rPr lang="zh-CN" altLang="en-US" sz="1000" i="0" dirty="0">
                <a:effectLst/>
              </a:rPr>
              <a:t>大家都同意了</a:t>
            </a:r>
            <a:r>
              <a:rPr lang="en-US" altLang="zh-CN" sz="1000" i="0" dirty="0">
                <a:effectLst/>
              </a:rPr>
              <a:t>”……</a:t>
            </a:r>
            <a:endParaRPr lang="en-US" altLang="zh-CN" sz="1000" i="0" dirty="0">
              <a:effectLst/>
            </a:endParaRPr>
          </a:p>
          <a:p>
            <a:r>
              <a:rPr lang="zh-CN" altLang="en-US" sz="1000" i="0" dirty="0">
                <a:effectLst/>
              </a:rPr>
              <a:t>在工作中，我们常常听到这样的表述。</a:t>
            </a:r>
            <a:endParaRPr lang="zh-CN" altLang="en-US" sz="1000" i="0" dirty="0">
              <a:effectLst/>
            </a:endParaRPr>
          </a:p>
          <a:p>
            <a:endParaRPr lang="en-US" altLang="zh-CN" sz="1000" i="0" dirty="0">
              <a:effectLst/>
            </a:endParaRPr>
          </a:p>
          <a:p>
            <a:r>
              <a:rPr lang="zh-CN" altLang="en-US" sz="1000" i="0" dirty="0">
                <a:effectLst/>
              </a:rPr>
              <a:t>但问题是，</a:t>
            </a:r>
            <a:r>
              <a:rPr lang="en-US" altLang="zh-CN" sz="1000" i="0" dirty="0">
                <a:effectLst/>
              </a:rPr>
              <a:t>“</a:t>
            </a:r>
            <a:r>
              <a:rPr lang="zh-CN" altLang="en-US" sz="1000" i="0" dirty="0">
                <a:effectLst/>
              </a:rPr>
              <a:t>非常好</a:t>
            </a:r>
            <a:r>
              <a:rPr lang="en-US" altLang="zh-CN" sz="1000" i="0" dirty="0">
                <a:effectLst/>
              </a:rPr>
              <a:t>”</a:t>
            </a:r>
            <a:r>
              <a:rPr lang="zh-CN" altLang="en-US" sz="1000" i="0" dirty="0">
                <a:effectLst/>
              </a:rPr>
              <a:t>到底有多好？</a:t>
            </a:r>
            <a:endParaRPr lang="zh-CN" altLang="en-US" sz="1000" i="0" dirty="0">
              <a:effectLst/>
            </a:endParaRPr>
          </a:p>
          <a:p>
            <a:r>
              <a:rPr lang="zh-CN" altLang="en-US" sz="1000" i="0" dirty="0">
                <a:effectLst/>
              </a:rPr>
              <a:t>如果在模糊的基础上做决策，很可能事后才发现：</a:t>
            </a:r>
            <a:r>
              <a:rPr lang="en-US" altLang="zh-CN" sz="1000" i="0" dirty="0">
                <a:effectLst/>
              </a:rPr>
              <a:t>“</a:t>
            </a:r>
            <a:r>
              <a:rPr lang="zh-CN" altLang="en-US" sz="1000" i="0" dirty="0">
                <a:effectLst/>
              </a:rPr>
              <a:t>咦？和我想的不一样</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这一节，我们将体验如何把</a:t>
            </a:r>
            <a:r>
              <a:rPr lang="en-US" altLang="zh-CN" sz="1000" i="0" dirty="0">
                <a:effectLst/>
              </a:rPr>
              <a:t>“</a:t>
            </a:r>
            <a:r>
              <a:rPr lang="zh-CN" altLang="en-US" sz="1000" i="0" dirty="0">
                <a:effectLst/>
              </a:rPr>
              <a:t>差不多</a:t>
            </a:r>
            <a:r>
              <a:rPr lang="en-US" altLang="zh-CN" sz="1000" i="0" dirty="0">
                <a:effectLst/>
              </a:rPr>
              <a:t>”</a:t>
            </a:r>
            <a:r>
              <a:rPr lang="zh-CN" altLang="en-US" sz="1000" i="0" dirty="0">
                <a:effectLst/>
              </a:rPr>
              <a:t>变成</a:t>
            </a:r>
            <a:r>
              <a:rPr lang="en-US" altLang="zh-CN" sz="1000" i="0" dirty="0">
                <a:effectLst/>
              </a:rPr>
              <a:t>“</a:t>
            </a:r>
            <a:r>
              <a:rPr lang="zh-CN" altLang="en-US" sz="1000" i="0" dirty="0">
                <a:effectLst/>
              </a:rPr>
              <a:t>具体</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假设你是一家游戏开发团队的负责人。</a:t>
            </a:r>
            <a:endParaRPr lang="zh-CN" altLang="en-US" sz="1000" i="0" dirty="0">
              <a:effectLst/>
            </a:endParaRPr>
          </a:p>
          <a:p>
            <a:r>
              <a:rPr lang="zh-CN" altLang="en-US" sz="1000" i="0" dirty="0">
                <a:effectLst/>
              </a:rPr>
              <a:t>历时两年开发的新作终于完成，现在召开会议讨论是否上线。</a:t>
            </a:r>
            <a:endParaRPr lang="zh-CN" altLang="en-US" sz="1000" i="0" dirty="0">
              <a:effectLst/>
            </a:endParaRPr>
          </a:p>
          <a:p>
            <a:endParaRPr lang="en-US" altLang="zh-CN" sz="1000" i="0" dirty="0">
              <a:effectLst/>
            </a:endParaRPr>
          </a:p>
          <a:p>
            <a:r>
              <a:rPr lang="zh-CN" altLang="en-US" sz="1000" i="0" dirty="0">
                <a:effectLst/>
              </a:rPr>
              <a:t>市场负责人田中说：</a:t>
            </a:r>
            <a:endParaRPr lang="zh-CN" altLang="en-US" sz="1000" i="0" dirty="0">
              <a:effectLst/>
            </a:endParaRPr>
          </a:p>
          <a:p>
            <a:r>
              <a:rPr lang="en-US" altLang="zh-CN" sz="1000" i="0" dirty="0">
                <a:effectLst/>
              </a:rPr>
              <a:t>“</a:t>
            </a:r>
            <a:r>
              <a:rPr lang="zh-CN" altLang="en-US" sz="1000" i="0" dirty="0">
                <a:effectLst/>
              </a:rPr>
              <a:t>测试版反响非常好！很多人说迫不及待想玩。</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测试负责人佐藤说：</a:t>
            </a:r>
            <a:endParaRPr lang="zh-CN" altLang="en-US" sz="1000" i="0" dirty="0">
              <a:effectLst/>
            </a:endParaRPr>
          </a:p>
          <a:p>
            <a:r>
              <a:rPr lang="en-US" altLang="zh-CN" sz="1000" i="0" dirty="0">
                <a:effectLst/>
              </a:rPr>
              <a:t>“</a:t>
            </a:r>
            <a:r>
              <a:rPr lang="zh-CN" altLang="en-US" sz="1000" i="0" dirty="0">
                <a:effectLst/>
              </a:rPr>
              <a:t>玩家问卷评价也相当高。</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工程师铃木说：</a:t>
            </a:r>
            <a:endParaRPr lang="zh-CN" altLang="en-US" sz="1000" i="0" dirty="0">
              <a:effectLst/>
            </a:endParaRPr>
          </a:p>
          <a:p>
            <a:r>
              <a:rPr lang="en-US" altLang="zh-CN" sz="1000" i="0" dirty="0">
                <a:effectLst/>
              </a:rPr>
              <a:t>“Bug</a:t>
            </a:r>
            <a:r>
              <a:rPr lang="zh-CN" altLang="en-US" sz="1000" i="0" dirty="0">
                <a:effectLst/>
              </a:rPr>
              <a:t>已经减少了，应该没问题。</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大家都很乐观，看起来似乎可以发布。</a:t>
            </a:r>
            <a:endParaRPr lang="zh-CN" altLang="en-US" sz="1000" i="0" dirty="0">
              <a:effectLst/>
            </a:endParaRPr>
          </a:p>
          <a:p>
            <a:r>
              <a:rPr lang="zh-CN" altLang="en-US" sz="1000" i="0" dirty="0">
                <a:effectLst/>
              </a:rPr>
              <a:t>但你心里却有一丝疑问：</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非常好</a:t>
            </a:r>
            <a:r>
              <a:rPr lang="en-US" altLang="zh-CN" sz="1000" i="0" dirty="0">
                <a:effectLst/>
              </a:rPr>
              <a:t>”</a:t>
            </a:r>
            <a:r>
              <a:rPr lang="zh-CN" altLang="en-US" sz="1000" i="0" dirty="0">
                <a:effectLst/>
              </a:rPr>
              <a:t>是指多少？</a:t>
            </a:r>
            <a:endParaRPr lang="zh-CN" altLang="en-US" sz="1000" i="0" dirty="0">
              <a:effectLst/>
            </a:endParaRPr>
          </a:p>
          <a:p>
            <a:r>
              <a:rPr lang="en-US" altLang="zh-CN" sz="1000" i="0" dirty="0">
                <a:effectLst/>
              </a:rPr>
              <a:t>“</a:t>
            </a:r>
            <a:r>
              <a:rPr lang="zh-CN" altLang="en-US" sz="1000" i="0" dirty="0">
                <a:effectLst/>
              </a:rPr>
              <a:t>很多人</a:t>
            </a:r>
            <a:r>
              <a:rPr lang="en-US" altLang="zh-CN" sz="1000" i="0" dirty="0">
                <a:effectLst/>
              </a:rPr>
              <a:t>”</a:t>
            </a:r>
            <a:r>
              <a:rPr lang="zh-CN" altLang="en-US" sz="1000" i="0" dirty="0">
                <a:effectLst/>
              </a:rPr>
              <a:t>到底是几个人？</a:t>
            </a:r>
            <a:endParaRPr lang="zh-CN" altLang="en-US" sz="1000" i="0" dirty="0">
              <a:effectLst/>
            </a:endParaRPr>
          </a:p>
          <a:p>
            <a:r>
              <a:rPr lang="en-US" altLang="zh-CN" sz="1000" i="0" dirty="0">
                <a:effectLst/>
              </a:rPr>
              <a:t>“</a:t>
            </a:r>
            <a:r>
              <a:rPr lang="zh-CN" altLang="en-US" sz="1000" i="0" dirty="0">
                <a:effectLst/>
              </a:rPr>
              <a:t>相当高</a:t>
            </a:r>
            <a:r>
              <a:rPr lang="en-US" altLang="zh-CN" sz="1000" i="0" dirty="0">
                <a:effectLst/>
              </a:rPr>
              <a:t>”</a:t>
            </a:r>
            <a:r>
              <a:rPr lang="zh-CN" altLang="en-US" sz="1000" i="0" dirty="0">
                <a:effectLst/>
              </a:rPr>
              <a:t>是多少分？</a:t>
            </a:r>
            <a:endParaRPr lang="zh-CN" altLang="en-US" sz="1000" i="0" dirty="0">
              <a:effectLst/>
            </a:endParaRPr>
          </a:p>
          <a:p>
            <a:r>
              <a:rPr lang="zh-CN" altLang="en-US" sz="1000" i="0" dirty="0">
                <a:effectLst/>
              </a:rPr>
              <a:t>这份模糊的不安，正是思考的起点。（接下页）</a:t>
            </a:r>
            <a:endParaRPr lang="zh-CN" altLang="en-US" sz="1000" i="0" dirty="0">
              <a:effectLst/>
            </a:endParaRPr>
          </a:p>
        </p:txBody>
      </p:sp>
      <p:sp>
        <p:nvSpPr>
          <p:cNvPr id="5" name="角丸四角形 7"/>
          <p:cNvSpPr/>
          <p:nvPr/>
        </p:nvSpPr>
        <p:spPr>
          <a:xfrm>
            <a:off x="5431109" y="14437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144145"/>
            <a:ext cx="6821170" cy="978662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第一步：把</a:t>
            </a:r>
            <a:r>
              <a:rPr lang="en-US" altLang="zh-CN" sz="1000" i="0" dirty="0">
                <a:effectLst/>
              </a:rPr>
              <a:t>“</a:t>
            </a:r>
            <a:r>
              <a:rPr lang="zh-CN" altLang="en-US" sz="1000" i="0" dirty="0">
                <a:effectLst/>
              </a:rPr>
              <a:t>解释</a:t>
            </a:r>
            <a:r>
              <a:rPr lang="en-US" altLang="zh-CN" sz="1000" i="0" dirty="0">
                <a:effectLst/>
              </a:rPr>
              <a:t>”</a:t>
            </a:r>
            <a:r>
              <a:rPr lang="zh-CN" altLang="en-US" sz="1000" i="0" dirty="0">
                <a:effectLst/>
              </a:rPr>
              <a:t>写进左边的〇</a:t>
            </a:r>
            <a:endParaRPr lang="zh-CN" altLang="en-US" sz="1000" i="0" dirty="0">
              <a:effectLst/>
            </a:endParaRPr>
          </a:p>
          <a:p>
            <a:endParaRPr lang="en-US" altLang="zh-CN" sz="1000" i="0" dirty="0">
              <a:effectLst/>
            </a:endParaRPr>
          </a:p>
          <a:p>
            <a:r>
              <a:rPr lang="zh-CN" altLang="en-US" sz="1000" i="0" dirty="0">
                <a:effectLst/>
              </a:rPr>
              <a:t>先把团队成员的话，原封不动写下来：</a:t>
            </a:r>
            <a:endParaRPr lang="zh-CN" altLang="en-US" sz="1000" i="0" dirty="0">
              <a:effectLst/>
            </a:endParaRPr>
          </a:p>
          <a:p>
            <a:endParaRPr lang="en-US" altLang="zh-CN" sz="1000" i="0" dirty="0">
              <a:effectLst/>
            </a:endParaRPr>
          </a:p>
          <a:p>
            <a:r>
              <a:rPr lang="zh-CN" altLang="en-US" sz="1000" i="0" dirty="0">
                <a:effectLst/>
              </a:rPr>
              <a:t>反响非常好</a:t>
            </a:r>
            <a:endParaRPr lang="zh-CN" altLang="en-US" sz="1000" i="0" dirty="0">
              <a:effectLst/>
            </a:endParaRPr>
          </a:p>
          <a:p>
            <a:endParaRPr lang="en-US" altLang="zh-CN" sz="1000" i="0" dirty="0">
              <a:effectLst/>
            </a:endParaRPr>
          </a:p>
          <a:p>
            <a:r>
              <a:rPr lang="zh-CN" altLang="en-US" sz="1000" i="0" dirty="0">
                <a:effectLst/>
              </a:rPr>
              <a:t>很多人说想早点玩</a:t>
            </a:r>
            <a:endParaRPr lang="zh-CN" altLang="en-US" sz="1000" i="0" dirty="0">
              <a:effectLst/>
            </a:endParaRPr>
          </a:p>
          <a:p>
            <a:endParaRPr lang="en-US" altLang="zh-CN" sz="1000" i="0" dirty="0">
              <a:effectLst/>
            </a:endParaRPr>
          </a:p>
          <a:p>
            <a:r>
              <a:rPr lang="zh-CN" altLang="en-US" sz="1000" i="0" dirty="0">
                <a:effectLst/>
              </a:rPr>
              <a:t>问卷评价相当高</a:t>
            </a:r>
            <a:endParaRPr lang="zh-CN" altLang="en-US" sz="1000" i="0" dirty="0">
              <a:effectLst/>
            </a:endParaRPr>
          </a:p>
          <a:p>
            <a:endParaRPr lang="en-US" altLang="zh-CN" sz="1000" i="0" dirty="0">
              <a:effectLst/>
            </a:endParaRPr>
          </a:p>
          <a:p>
            <a:r>
              <a:rPr lang="en-US" altLang="zh-CN" sz="1000" i="0" dirty="0">
                <a:effectLst/>
              </a:rPr>
              <a:t>Bug</a:t>
            </a:r>
            <a:r>
              <a:rPr lang="zh-CN" altLang="en-US" sz="1000" i="0" dirty="0">
                <a:effectLst/>
              </a:rPr>
              <a:t>减少了，没有问题</a:t>
            </a:r>
            <a:endParaRPr lang="zh-CN" altLang="en-US" sz="1000" i="0" dirty="0">
              <a:effectLst/>
            </a:endParaRPr>
          </a:p>
          <a:p>
            <a:endParaRPr lang="en-US" altLang="zh-CN" sz="1000" i="0" dirty="0">
              <a:effectLst/>
            </a:endParaRPr>
          </a:p>
          <a:p>
            <a:r>
              <a:rPr lang="zh-CN" altLang="en-US" sz="1000" i="0" dirty="0">
                <a:effectLst/>
              </a:rPr>
              <a:t>这些都是</a:t>
            </a:r>
            <a:r>
              <a:rPr lang="en-US" altLang="zh-CN" sz="1000" i="0" dirty="0">
                <a:effectLst/>
              </a:rPr>
              <a:t>“</a:t>
            </a:r>
            <a:r>
              <a:rPr lang="zh-CN" altLang="en-US" sz="1000" i="0" dirty="0">
                <a:effectLst/>
              </a:rPr>
              <a:t>解释</a:t>
            </a:r>
            <a:r>
              <a:rPr lang="en-US" altLang="zh-CN" sz="1000" i="0" dirty="0">
                <a:effectLst/>
              </a:rPr>
              <a:t>”——</a:t>
            </a:r>
            <a:r>
              <a:rPr lang="zh-CN" altLang="en-US" sz="1000" i="0" dirty="0">
                <a:effectLst/>
              </a:rPr>
              <a:t>带有主观判断的表达。</a:t>
            </a:r>
            <a:endParaRPr lang="zh-CN" altLang="en-US" sz="1000" i="0" dirty="0">
              <a:effectLst/>
            </a:endParaRPr>
          </a:p>
          <a:p>
            <a:endParaRPr lang="en-US" altLang="zh-CN" sz="1000" i="0" dirty="0">
              <a:effectLst/>
            </a:endParaRPr>
          </a:p>
          <a:p>
            <a:r>
              <a:rPr lang="zh-CN" altLang="en-US" sz="1000" i="0" dirty="0">
                <a:effectLst/>
              </a:rPr>
              <a:t>第二步：尝试写下</a:t>
            </a:r>
            <a:r>
              <a:rPr lang="en-US" altLang="zh-CN" sz="1000" i="0" dirty="0">
                <a:effectLst/>
              </a:rPr>
              <a:t>“</a:t>
            </a:r>
            <a:r>
              <a:rPr lang="zh-CN" altLang="en-US" sz="1000" i="0" dirty="0">
                <a:effectLst/>
              </a:rPr>
              <a:t>事实</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当你想在右边的〇写下</a:t>
            </a:r>
            <a:r>
              <a:rPr lang="en-US" altLang="zh-CN" sz="1000" i="0" dirty="0">
                <a:effectLst/>
              </a:rPr>
              <a:t>“</a:t>
            </a:r>
            <a:r>
              <a:rPr lang="zh-CN" altLang="en-US" sz="1000" i="0" dirty="0">
                <a:effectLst/>
              </a:rPr>
              <a:t>事实</a:t>
            </a:r>
            <a:r>
              <a:rPr lang="en-US" altLang="zh-CN" sz="1000" i="0" dirty="0">
                <a:effectLst/>
              </a:rPr>
              <a:t>”</a:t>
            </a:r>
            <a:r>
              <a:rPr lang="zh-CN" altLang="en-US" sz="1000" i="0" dirty="0">
                <a:effectLst/>
              </a:rPr>
              <a:t>时，也许会停住：</a:t>
            </a:r>
            <a:endParaRPr lang="zh-CN" altLang="en-US" sz="1000" i="0" dirty="0">
              <a:effectLst/>
            </a:endParaRPr>
          </a:p>
          <a:p>
            <a:endParaRPr lang="en-US" altLang="zh-CN" sz="1000" i="0" dirty="0">
              <a:effectLst/>
            </a:endParaRPr>
          </a:p>
          <a:p>
            <a:r>
              <a:rPr lang="zh-CN" altLang="en-US" sz="1000" i="0" dirty="0">
                <a:effectLst/>
              </a:rPr>
              <a:t>具体数字是多少？</a:t>
            </a:r>
            <a:endParaRPr lang="zh-CN" altLang="en-US" sz="1000" i="0" dirty="0">
              <a:effectLst/>
            </a:endParaRPr>
          </a:p>
          <a:p>
            <a:r>
              <a:rPr lang="zh-CN" altLang="en-US" sz="1000" i="0" dirty="0">
                <a:effectLst/>
              </a:rPr>
              <a:t>测试人数是多少？</a:t>
            </a:r>
            <a:endParaRPr lang="zh-CN" altLang="en-US" sz="1000" i="0" dirty="0">
              <a:effectLst/>
            </a:endParaRPr>
          </a:p>
          <a:p>
            <a:r>
              <a:rPr lang="zh-CN" altLang="en-US" sz="1000" i="0" dirty="0">
                <a:effectLst/>
              </a:rPr>
              <a:t>评分是多少分？</a:t>
            </a:r>
            <a:endParaRPr lang="zh-CN" altLang="en-US" sz="1000" i="0" dirty="0">
              <a:effectLst/>
            </a:endParaRPr>
          </a:p>
          <a:p>
            <a:endParaRPr lang="en-US" altLang="zh-CN" sz="1000" i="0" dirty="0">
              <a:effectLst/>
            </a:endParaRPr>
          </a:p>
          <a:p>
            <a:r>
              <a:rPr lang="zh-CN" altLang="en-US" sz="1000" i="0" dirty="0">
                <a:effectLst/>
              </a:rPr>
              <a:t>这个</a:t>
            </a:r>
            <a:r>
              <a:rPr lang="en-US" altLang="zh-CN" sz="1000" i="0" dirty="0">
                <a:effectLst/>
              </a:rPr>
              <a:t>“</a:t>
            </a:r>
            <a:r>
              <a:rPr lang="zh-CN" altLang="en-US" sz="1000" i="0" dirty="0">
                <a:effectLst/>
              </a:rPr>
              <a:t>停住</a:t>
            </a:r>
            <a:r>
              <a:rPr lang="en-US" altLang="zh-CN" sz="1000" i="0" dirty="0">
                <a:effectLst/>
              </a:rPr>
              <a:t>”</a:t>
            </a:r>
            <a:r>
              <a:rPr lang="zh-CN" altLang="en-US" sz="1000" i="0" dirty="0">
                <a:effectLst/>
              </a:rPr>
              <a:t>的瞬间，非常关键。</a:t>
            </a:r>
            <a:endParaRPr lang="zh-CN" altLang="en-US" sz="1000" i="0" dirty="0">
              <a:effectLst/>
            </a:endParaRPr>
          </a:p>
          <a:p>
            <a:r>
              <a:rPr lang="zh-CN" altLang="en-US" sz="1000" i="0" dirty="0">
                <a:effectLst/>
              </a:rPr>
              <a:t>因为你意识到</a:t>
            </a:r>
            <a:r>
              <a:rPr lang="en-US" altLang="zh-CN" sz="1000" i="0" dirty="0">
                <a:effectLst/>
              </a:rPr>
              <a:t>——</a:t>
            </a:r>
            <a:r>
              <a:rPr lang="zh-CN" altLang="en-US" sz="1000" i="0" dirty="0">
                <a:effectLst/>
              </a:rPr>
              <a:t>自己并不知道事实。</a:t>
            </a:r>
            <a:endParaRPr lang="zh-CN" altLang="en-US" sz="1000" i="0" dirty="0">
              <a:effectLst/>
            </a:endParaRPr>
          </a:p>
          <a:p>
            <a:endParaRPr lang="en-US" altLang="zh-CN" sz="1000" i="0" dirty="0">
              <a:effectLst/>
            </a:endParaRPr>
          </a:p>
          <a:p>
            <a:r>
              <a:rPr lang="zh-CN" altLang="en-US" sz="1000" i="0" dirty="0">
                <a:effectLst/>
              </a:rPr>
              <a:t>第三步：去确认</a:t>
            </a:r>
            <a:endParaRPr lang="zh-CN" altLang="en-US" sz="1000" i="0" dirty="0">
              <a:effectLst/>
            </a:endParaRPr>
          </a:p>
          <a:p>
            <a:endParaRPr lang="en-US" altLang="zh-CN" sz="1000" i="0" dirty="0">
              <a:effectLst/>
            </a:endParaRPr>
          </a:p>
          <a:p>
            <a:r>
              <a:rPr lang="zh-CN" altLang="en-US" sz="1000" i="0" dirty="0">
                <a:effectLst/>
              </a:rPr>
              <a:t>于是你追问：</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田中，具体听到了多少人这么说？</a:t>
            </a:r>
            <a:r>
              <a:rPr lang="en-US" altLang="zh-CN" sz="1000" i="0" dirty="0">
                <a:effectLst/>
              </a:rPr>
              <a:t>”</a:t>
            </a:r>
            <a:endParaRPr lang="en-US" altLang="zh-CN" sz="1000" i="0" dirty="0">
              <a:effectLst/>
            </a:endParaRPr>
          </a:p>
          <a:p>
            <a:r>
              <a:rPr lang="en-US" altLang="zh-CN" sz="1000" i="0" dirty="0">
                <a:effectLst/>
              </a:rPr>
              <a:t>“</a:t>
            </a:r>
            <a:r>
              <a:rPr lang="zh-CN" altLang="en-US" sz="1000" i="0" dirty="0">
                <a:effectLst/>
              </a:rPr>
              <a:t>佐藤，问卷平均分是多少？</a:t>
            </a:r>
            <a:r>
              <a:rPr lang="en-US" altLang="zh-CN" sz="1000" i="0" dirty="0">
                <a:effectLst/>
              </a:rPr>
              <a:t>”</a:t>
            </a:r>
            <a:endParaRPr lang="en-US" altLang="zh-CN" sz="1000" i="0" dirty="0">
              <a:effectLst/>
            </a:endParaRPr>
          </a:p>
          <a:p>
            <a:r>
              <a:rPr lang="en-US" altLang="zh-CN" sz="1000" i="0" dirty="0">
                <a:effectLst/>
              </a:rPr>
              <a:t>“</a:t>
            </a:r>
            <a:r>
              <a:rPr lang="zh-CN" altLang="en-US" sz="1000" i="0" dirty="0">
                <a:effectLst/>
              </a:rPr>
              <a:t>目前</a:t>
            </a:r>
            <a:r>
              <a:rPr lang="en-US" altLang="zh-CN" sz="1000" i="0" dirty="0">
                <a:effectLst/>
              </a:rPr>
              <a:t>Bug</a:t>
            </a:r>
            <a:r>
              <a:rPr lang="zh-CN" altLang="en-US" sz="1000" i="0" dirty="0">
                <a:effectLst/>
              </a:rPr>
              <a:t>数量是多少？</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得到答案后，把具体数字写进右边的〇。</a:t>
            </a:r>
            <a:endParaRPr lang="zh-CN" altLang="en-US" sz="1000" i="0" dirty="0">
              <a:effectLst/>
            </a:endParaRPr>
          </a:p>
          <a:p>
            <a:endParaRPr lang="en-US" altLang="zh-CN" sz="1000" i="0" dirty="0">
              <a:effectLst/>
            </a:endParaRPr>
          </a:p>
          <a:p>
            <a:r>
              <a:rPr lang="zh-CN" altLang="en-US" sz="1000" i="0" dirty="0">
                <a:effectLst/>
              </a:rPr>
              <a:t>第四步：对照两个〇</a:t>
            </a:r>
            <a:endParaRPr lang="zh-CN" altLang="en-US" sz="1000" i="0" dirty="0">
              <a:effectLst/>
            </a:endParaRPr>
          </a:p>
          <a:p>
            <a:endParaRPr lang="en-US" altLang="zh-CN" sz="1000" i="0" dirty="0">
              <a:effectLst/>
            </a:endParaRPr>
          </a:p>
          <a:p>
            <a:r>
              <a:rPr lang="zh-CN" altLang="en-US" sz="1000" i="0" dirty="0">
                <a:effectLst/>
              </a:rPr>
              <a:t>当你把</a:t>
            </a:r>
            <a:r>
              <a:rPr lang="en-US" altLang="zh-CN" sz="1000" i="0" dirty="0">
                <a:effectLst/>
              </a:rPr>
              <a:t>“</a:t>
            </a:r>
            <a:r>
              <a:rPr lang="zh-CN" altLang="en-US" sz="1000" i="0" dirty="0">
                <a:effectLst/>
              </a:rPr>
              <a:t>解释</a:t>
            </a:r>
            <a:r>
              <a:rPr lang="en-US" altLang="zh-CN" sz="1000" i="0" dirty="0">
                <a:effectLst/>
              </a:rPr>
              <a:t>”</a:t>
            </a:r>
            <a:r>
              <a:rPr lang="zh-CN" altLang="en-US" sz="1000" i="0" dirty="0">
                <a:effectLst/>
              </a:rPr>
              <a:t>与</a:t>
            </a:r>
            <a:r>
              <a:rPr lang="en-US" altLang="zh-CN" sz="1000" i="0" dirty="0">
                <a:effectLst/>
              </a:rPr>
              <a:t>“</a:t>
            </a:r>
            <a:r>
              <a:rPr lang="zh-CN" altLang="en-US" sz="1000" i="0" dirty="0">
                <a:effectLst/>
              </a:rPr>
              <a:t>事实</a:t>
            </a:r>
            <a:r>
              <a:rPr lang="en-US" altLang="zh-CN" sz="1000" i="0" dirty="0">
                <a:effectLst/>
              </a:rPr>
              <a:t>”</a:t>
            </a:r>
            <a:r>
              <a:rPr lang="zh-CN" altLang="en-US" sz="1000" i="0" dirty="0">
                <a:effectLst/>
              </a:rPr>
              <a:t>放在一起比较时，可能会发现：</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非常好</a:t>
            </a:r>
            <a:r>
              <a:rPr lang="en-US" altLang="zh-CN" sz="1000" i="0" dirty="0">
                <a:effectLst/>
              </a:rPr>
              <a:t>”</a:t>
            </a:r>
            <a:r>
              <a:rPr lang="zh-CN" altLang="en-US" sz="1000" i="0" dirty="0">
                <a:effectLst/>
              </a:rPr>
              <a:t>其实只有</a:t>
            </a:r>
            <a:r>
              <a:rPr lang="en-US" altLang="zh-CN" sz="1000" i="0" dirty="0">
                <a:effectLst/>
              </a:rPr>
              <a:t>60%</a:t>
            </a:r>
            <a:r>
              <a:rPr lang="zh-CN" altLang="en-US" sz="1000" i="0" dirty="0">
                <a:effectLst/>
              </a:rPr>
              <a:t>好评；</a:t>
            </a:r>
            <a:endParaRPr lang="zh-CN" altLang="en-US" sz="1000" i="0" dirty="0">
              <a:effectLst/>
            </a:endParaRPr>
          </a:p>
          <a:p>
            <a:r>
              <a:rPr lang="en-US" altLang="zh-CN" sz="1000" i="0" dirty="0">
                <a:effectLst/>
              </a:rPr>
              <a:t>“</a:t>
            </a:r>
            <a:r>
              <a:rPr lang="zh-CN" altLang="en-US" sz="1000" i="0" dirty="0">
                <a:effectLst/>
              </a:rPr>
              <a:t>相当高</a:t>
            </a:r>
            <a:r>
              <a:rPr lang="en-US" altLang="zh-CN" sz="1000" i="0" dirty="0">
                <a:effectLst/>
              </a:rPr>
              <a:t>”</a:t>
            </a:r>
            <a:r>
              <a:rPr lang="zh-CN" altLang="en-US" sz="1000" i="0" dirty="0">
                <a:effectLst/>
              </a:rPr>
              <a:t>其实是</a:t>
            </a:r>
            <a:r>
              <a:rPr lang="en-US" altLang="zh-CN" sz="1000" i="0" dirty="0">
                <a:effectLst/>
              </a:rPr>
              <a:t>3.8</a:t>
            </a:r>
            <a:r>
              <a:rPr lang="zh-CN" altLang="en-US" sz="1000" i="0" dirty="0">
                <a:effectLst/>
              </a:rPr>
              <a:t>分；</a:t>
            </a:r>
            <a:endParaRPr lang="zh-CN" altLang="en-US" sz="1000" i="0" dirty="0">
              <a:effectLst/>
            </a:endParaRPr>
          </a:p>
          <a:p>
            <a:r>
              <a:rPr lang="en-US" altLang="zh-CN" sz="1000" i="0" dirty="0">
                <a:effectLst/>
              </a:rPr>
              <a:t>“</a:t>
            </a:r>
            <a:r>
              <a:rPr lang="zh-CN" altLang="en-US" sz="1000" i="0" dirty="0">
                <a:effectLst/>
              </a:rPr>
              <a:t>没问题</a:t>
            </a:r>
            <a:r>
              <a:rPr lang="en-US" altLang="zh-CN" sz="1000" i="0" dirty="0">
                <a:effectLst/>
              </a:rPr>
              <a:t>”</a:t>
            </a:r>
            <a:r>
              <a:rPr lang="zh-CN" altLang="en-US" sz="1000" i="0" dirty="0">
                <a:effectLst/>
              </a:rPr>
              <a:t>实际上</a:t>
            </a:r>
            <a:r>
              <a:rPr lang="en-US" altLang="zh-CN" sz="1000" i="0" dirty="0">
                <a:effectLst/>
              </a:rPr>
              <a:t>Bug</a:t>
            </a:r>
            <a:r>
              <a:rPr lang="zh-CN" altLang="en-US" sz="1000" i="0" dirty="0">
                <a:effectLst/>
              </a:rPr>
              <a:t>数量仍是目标的两倍。</a:t>
            </a:r>
            <a:endParaRPr lang="zh-CN" altLang="en-US" sz="1000" i="0" dirty="0">
              <a:effectLst/>
            </a:endParaRPr>
          </a:p>
          <a:p>
            <a:endParaRPr lang="en-US" altLang="zh-CN" sz="1000" i="0" dirty="0">
              <a:effectLst/>
            </a:endParaRPr>
          </a:p>
          <a:p>
            <a:r>
              <a:rPr lang="zh-CN" altLang="en-US" sz="1000" i="0" dirty="0">
                <a:effectLst/>
              </a:rPr>
              <a:t>偏差浮现了。</a:t>
            </a:r>
            <a:endParaRPr lang="zh-CN" altLang="en-US" sz="1000" i="0" dirty="0">
              <a:effectLst/>
            </a:endParaRPr>
          </a:p>
          <a:p>
            <a:endParaRPr lang="en-US" altLang="zh-CN" sz="1000" i="0" dirty="0">
              <a:effectLst/>
            </a:endParaRPr>
          </a:p>
          <a:p>
            <a:r>
              <a:rPr lang="zh-CN" altLang="en-US" sz="1000" i="0" dirty="0">
                <a:effectLst/>
              </a:rPr>
              <a:t>第五步：产生新的判断</a:t>
            </a:r>
            <a:endParaRPr lang="zh-CN" altLang="en-US" sz="1000" i="0" dirty="0">
              <a:effectLst/>
            </a:endParaRPr>
          </a:p>
          <a:p>
            <a:endParaRPr lang="en-US" altLang="zh-CN" sz="1000" i="0" dirty="0">
              <a:effectLst/>
            </a:endParaRPr>
          </a:p>
          <a:p>
            <a:r>
              <a:rPr lang="zh-CN" altLang="en-US" sz="1000" i="0" dirty="0">
                <a:effectLst/>
              </a:rPr>
              <a:t>一旦看清</a:t>
            </a:r>
            <a:r>
              <a:rPr lang="en-US" altLang="zh-CN" sz="1000" i="0" dirty="0">
                <a:effectLst/>
              </a:rPr>
              <a:t>“</a:t>
            </a:r>
            <a:r>
              <a:rPr lang="zh-CN" altLang="en-US" sz="1000" i="0" dirty="0">
                <a:effectLst/>
              </a:rPr>
              <a:t>解释</a:t>
            </a:r>
            <a:r>
              <a:rPr lang="en-US" altLang="zh-CN" sz="1000" i="0" dirty="0">
                <a:effectLst/>
              </a:rPr>
              <a:t>”</a:t>
            </a:r>
            <a:r>
              <a:rPr lang="zh-CN" altLang="en-US" sz="1000" i="0" dirty="0">
                <a:effectLst/>
              </a:rPr>
              <a:t>与</a:t>
            </a:r>
            <a:r>
              <a:rPr lang="en-US" altLang="zh-CN" sz="1000" i="0" dirty="0">
                <a:effectLst/>
              </a:rPr>
              <a:t>“</a:t>
            </a:r>
            <a:r>
              <a:rPr lang="zh-CN" altLang="en-US" sz="1000" i="0" dirty="0">
                <a:effectLst/>
              </a:rPr>
              <a:t>事实</a:t>
            </a:r>
            <a:r>
              <a:rPr lang="en-US" altLang="zh-CN" sz="1000" i="0" dirty="0">
                <a:effectLst/>
              </a:rPr>
              <a:t>”</a:t>
            </a:r>
            <a:r>
              <a:rPr lang="zh-CN" altLang="en-US" sz="1000" i="0" dirty="0">
                <a:effectLst/>
              </a:rPr>
              <a:t>的差距，决策自然改变：</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评价不算差，但</a:t>
            </a:r>
            <a:r>
              <a:rPr lang="en-US" altLang="zh-CN" sz="1000" i="0" dirty="0">
                <a:effectLst/>
              </a:rPr>
              <a:t>Bug</a:t>
            </a:r>
            <a:r>
              <a:rPr lang="zh-CN" altLang="en-US" sz="1000" i="0" dirty="0">
                <a:effectLst/>
              </a:rPr>
              <a:t>仍然过多。现在发布还太早。</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通过两个〇，你先看清了事实，</a:t>
            </a:r>
            <a:endParaRPr lang="zh-CN" altLang="en-US" sz="1000" i="0" dirty="0">
              <a:effectLst/>
            </a:endParaRPr>
          </a:p>
          <a:p>
            <a:r>
              <a:rPr lang="zh-CN" altLang="en-US" sz="1000" i="0" dirty="0">
                <a:effectLst/>
              </a:rPr>
              <a:t>再基于事实形成新的解释。</a:t>
            </a:r>
            <a:endParaRPr lang="zh-CN" altLang="en-US" sz="1000" i="0" dirty="0">
              <a:effectLst/>
            </a:endParaRPr>
          </a:p>
          <a:p>
            <a:endParaRPr lang="en-US" altLang="zh-CN" sz="1000" i="0" dirty="0">
              <a:effectLst/>
            </a:endParaRPr>
          </a:p>
          <a:p>
            <a:r>
              <a:rPr lang="zh-CN" altLang="en-US" sz="1000" i="0" dirty="0">
                <a:effectLst/>
              </a:rPr>
              <a:t>思考，开始变得可靠。</a:t>
            </a:r>
            <a:endParaRPr lang="en-US" altLang="zh-CN" sz="1000" i="0" dirty="0">
              <a:effectLst/>
            </a:endParaRPr>
          </a:p>
          <a:p>
            <a:r>
              <a:rPr lang="zh-CN" altLang="en-US" sz="1000" i="0" dirty="0">
                <a:effectLst/>
              </a:rPr>
              <a:t>而这种方法，不只适用于游戏发布</a:t>
            </a:r>
            <a:r>
              <a:rPr lang="en-US" altLang="zh-CN" sz="1000" i="0" dirty="0">
                <a:effectLst/>
              </a:rPr>
              <a:t>——</a:t>
            </a:r>
            <a:endParaRPr lang="en-US" altLang="zh-CN" sz="1000" i="0" dirty="0">
              <a:effectLst/>
            </a:endParaRPr>
          </a:p>
          <a:p>
            <a:r>
              <a:rPr lang="zh-CN" altLang="en-US" sz="1000" i="0" dirty="0">
                <a:effectLst/>
              </a:rPr>
              <a:t>它适用于所有被模糊语言包围的决策场景。</a:t>
            </a:r>
            <a:endParaRPr lang="zh-CN" altLang="en-US" sz="1000" i="0" dirty="0">
              <a:effectLst/>
            </a:endParaRPr>
          </a:p>
          <a:p>
            <a:endParaRPr lang="en-US" altLang="zh-CN" sz="1000" i="0" dirty="0">
              <a:effectLst/>
            </a:endParaRPr>
          </a:p>
          <a:p>
            <a:r>
              <a:rPr lang="zh-CN" altLang="en-US" sz="1000" i="0" dirty="0">
                <a:effectLst/>
              </a:rPr>
              <a:t>只要你感觉</a:t>
            </a:r>
            <a:r>
              <a:rPr lang="en-US" altLang="zh-CN" sz="1000" i="0" dirty="0">
                <a:effectLst/>
              </a:rPr>
              <a:t>“</a:t>
            </a:r>
            <a:r>
              <a:rPr lang="zh-CN" altLang="en-US" sz="1000" i="0" dirty="0">
                <a:effectLst/>
              </a:rPr>
              <a:t>哪里怪怪的</a:t>
            </a:r>
            <a:r>
              <a:rPr lang="en-US" altLang="zh-CN" sz="1000" i="0" dirty="0">
                <a:effectLst/>
              </a:rPr>
              <a:t>”</a:t>
            </a:r>
            <a:r>
              <a:rPr lang="zh-CN" altLang="en-US" sz="1000" i="0" dirty="0">
                <a:effectLst/>
              </a:rPr>
              <a:t>，</a:t>
            </a:r>
            <a:endParaRPr lang="zh-CN" altLang="en-US" sz="1000" i="0" dirty="0">
              <a:effectLst/>
            </a:endParaRPr>
          </a:p>
          <a:p>
            <a:r>
              <a:rPr lang="zh-CN" altLang="en-US" sz="1000" i="0" dirty="0">
                <a:effectLst/>
              </a:rPr>
              <a:t>就画两个圆。</a:t>
            </a:r>
            <a:endParaRPr lang="zh-CN" altLang="en-US" sz="1000" i="0" dirty="0">
              <a:effectLst/>
            </a:endParaRPr>
          </a:p>
          <a:p>
            <a:endParaRPr lang="en-US" altLang="zh-CN" sz="1000" i="0" dirty="0">
              <a:effectLst/>
            </a:endParaRPr>
          </a:p>
          <a:p>
            <a:r>
              <a:rPr lang="zh-CN" altLang="en-US" sz="1000" i="0" dirty="0">
                <a:effectLst/>
              </a:rPr>
              <a:t>把</a:t>
            </a:r>
            <a:r>
              <a:rPr lang="en-US" altLang="zh-CN" sz="1000" i="0" dirty="0">
                <a:effectLst/>
              </a:rPr>
              <a:t>“</a:t>
            </a:r>
            <a:r>
              <a:rPr lang="zh-CN" altLang="en-US" sz="1000" i="0" dirty="0">
                <a:effectLst/>
              </a:rPr>
              <a:t>感觉</a:t>
            </a:r>
            <a:r>
              <a:rPr lang="en-US" altLang="zh-CN" sz="1000" i="0" dirty="0">
                <a:effectLst/>
              </a:rPr>
              <a:t>”</a:t>
            </a:r>
            <a:r>
              <a:rPr lang="zh-CN" altLang="en-US" sz="1000" i="0" dirty="0">
                <a:effectLst/>
              </a:rPr>
              <a:t>与</a:t>
            </a:r>
            <a:r>
              <a:rPr lang="en-US" altLang="zh-CN" sz="1000" i="0" dirty="0">
                <a:effectLst/>
              </a:rPr>
              <a:t>“</a:t>
            </a:r>
            <a:r>
              <a:rPr lang="zh-CN" altLang="en-US" sz="1000" i="0" dirty="0">
                <a:effectLst/>
              </a:rPr>
              <a:t>数据</a:t>
            </a:r>
            <a:r>
              <a:rPr lang="en-US" altLang="zh-CN" sz="1000" i="0" dirty="0">
                <a:effectLst/>
              </a:rPr>
              <a:t>”</a:t>
            </a:r>
            <a:r>
              <a:rPr lang="zh-CN" altLang="en-US" sz="1000" i="0" dirty="0">
                <a:effectLst/>
              </a:rPr>
              <a:t>分开，</a:t>
            </a:r>
            <a:endParaRPr lang="zh-CN" altLang="en-US" sz="1000" i="0" dirty="0">
              <a:effectLst/>
            </a:endParaRPr>
          </a:p>
          <a:p>
            <a:r>
              <a:rPr lang="zh-CN" altLang="en-US" sz="1000" i="0" dirty="0">
                <a:effectLst/>
              </a:rPr>
              <a:t>答案，就会自己浮现。</a:t>
            </a:r>
            <a:endParaRPr lang="zh-CN" altLang="en-US" sz="1000" i="0" dirty="0">
              <a:effectLst/>
            </a:endParaRPr>
          </a:p>
        </p:txBody>
      </p:sp>
      <p:sp>
        <p:nvSpPr>
          <p:cNvPr id="5" name="角丸四角形 7"/>
          <p:cNvSpPr/>
          <p:nvPr/>
        </p:nvSpPr>
        <p:spPr>
          <a:xfrm>
            <a:off x="5431109" y="14437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106805"/>
          </a:xfrm>
          <a:prstGeom prst="rect">
            <a:avLst/>
          </a:prstGeom>
          <a:noFill/>
        </p:spPr>
        <p:txBody>
          <a:bodyPr wrap="square" rtlCol="0">
            <a:sp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考</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えてるつもりがなくなる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978-4-7612-7862-5</a:t>
            </a:r>
            <a:endPar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田村悠揮</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6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240p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350645"/>
            <a:ext cx="682117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思考模型一</a:t>
            </a:r>
            <a:endParaRPr lang="zh-CN" altLang="en-US" sz="1100" i="0" dirty="0">
              <a:effectLst/>
            </a:endParaRPr>
          </a:p>
          <a:p>
            <a:r>
              <a:rPr lang="zh-CN" altLang="en-US" sz="1100" i="0" dirty="0">
                <a:effectLst/>
              </a:rPr>
              <a:t>事实</a:t>
            </a:r>
            <a:r>
              <a:rPr lang="en-US" altLang="zh-CN" sz="1100" i="0" dirty="0">
                <a:effectLst/>
              </a:rPr>
              <a:t> </a:t>
            </a:r>
            <a:r>
              <a:rPr lang="zh-CN" altLang="en-US" sz="1100" i="0" dirty="0">
                <a:effectLst/>
              </a:rPr>
              <a:t>与</a:t>
            </a:r>
            <a:r>
              <a:rPr lang="en-US" altLang="zh-CN" sz="1100" i="0" dirty="0">
                <a:effectLst/>
              </a:rPr>
              <a:t> </a:t>
            </a:r>
            <a:r>
              <a:rPr lang="zh-CN" altLang="en-US" sz="1100" i="0" dirty="0">
                <a:effectLst/>
              </a:rPr>
              <a:t>解释</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相当不错</a:t>
            </a:r>
            <a:r>
              <a:rPr lang="en-US" altLang="zh-CN" sz="1100" i="0" dirty="0">
                <a:effectLst/>
              </a:rPr>
              <a:t>”</a:t>
            </a:r>
            <a:r>
              <a:rPr lang="zh-CN" altLang="en-US" sz="1100" i="0" dirty="0">
                <a:effectLst/>
              </a:rPr>
              <a:t>到底有多不错？</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非常好</a:t>
            </a:r>
            <a:r>
              <a:rPr lang="en-US" altLang="zh-CN" sz="1100" i="0" dirty="0">
                <a:effectLst/>
              </a:rPr>
              <a:t>”“</a:t>
            </a:r>
            <a:r>
              <a:rPr lang="zh-CN" altLang="en-US" sz="1100" i="0" dirty="0">
                <a:effectLst/>
              </a:rPr>
              <a:t>相当多</a:t>
            </a:r>
            <a:r>
              <a:rPr lang="en-US" altLang="zh-CN" sz="1100" i="0" dirty="0">
                <a:effectLst/>
              </a:rPr>
              <a:t>”“</a:t>
            </a:r>
            <a:r>
              <a:rPr lang="zh-CN" altLang="en-US" sz="1100" i="0" dirty="0">
                <a:effectLst/>
              </a:rPr>
              <a:t>大家都同意了</a:t>
            </a:r>
            <a:r>
              <a:rPr lang="en-US" altLang="zh-CN" sz="1100" i="0" dirty="0">
                <a:effectLst/>
              </a:rPr>
              <a:t>”……</a:t>
            </a:r>
            <a:endParaRPr lang="en-US" altLang="zh-CN" sz="1100" i="0" dirty="0">
              <a:effectLst/>
            </a:endParaRPr>
          </a:p>
          <a:p>
            <a:r>
              <a:rPr lang="zh-CN" altLang="en-US" sz="1100" i="0" dirty="0">
                <a:effectLst/>
              </a:rPr>
              <a:t>在工作中，我们常常听到这样的表述。</a:t>
            </a:r>
            <a:endParaRPr lang="zh-CN" altLang="en-US" sz="1100" i="0" dirty="0">
              <a:effectLst/>
            </a:endParaRPr>
          </a:p>
          <a:p>
            <a:endParaRPr lang="en-US" altLang="zh-CN" sz="1100" i="0" dirty="0">
              <a:effectLst/>
            </a:endParaRPr>
          </a:p>
          <a:p>
            <a:r>
              <a:rPr lang="zh-CN" altLang="en-US" sz="1100" i="0" dirty="0">
                <a:effectLst/>
              </a:rPr>
              <a:t>但问题是，</a:t>
            </a:r>
            <a:r>
              <a:rPr lang="en-US" altLang="zh-CN" sz="1100" i="0" dirty="0">
                <a:effectLst/>
              </a:rPr>
              <a:t>“</a:t>
            </a:r>
            <a:r>
              <a:rPr lang="zh-CN" altLang="en-US" sz="1100" i="0" dirty="0">
                <a:effectLst/>
              </a:rPr>
              <a:t>非常好</a:t>
            </a:r>
            <a:r>
              <a:rPr lang="en-US" altLang="zh-CN" sz="1100" i="0" dirty="0">
                <a:effectLst/>
              </a:rPr>
              <a:t>”</a:t>
            </a:r>
            <a:r>
              <a:rPr lang="zh-CN" altLang="en-US" sz="1100" i="0" dirty="0">
                <a:effectLst/>
              </a:rPr>
              <a:t>到底有多好？</a:t>
            </a:r>
            <a:endParaRPr lang="zh-CN" altLang="en-US" sz="1100" i="0" dirty="0">
              <a:effectLst/>
            </a:endParaRPr>
          </a:p>
          <a:p>
            <a:r>
              <a:rPr lang="zh-CN" altLang="en-US" sz="1100" i="0" dirty="0">
                <a:effectLst/>
              </a:rPr>
              <a:t>如果在模糊的基础上做决策，很可能事后才发现：</a:t>
            </a:r>
            <a:r>
              <a:rPr lang="en-US" altLang="zh-CN" sz="1100" i="0" dirty="0">
                <a:effectLst/>
              </a:rPr>
              <a:t>“</a:t>
            </a:r>
            <a:r>
              <a:rPr lang="zh-CN" altLang="en-US" sz="1100" i="0" dirty="0">
                <a:effectLst/>
              </a:rPr>
              <a:t>咦？和我想的不一样</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这一节，我们将体验如何把</a:t>
            </a:r>
            <a:r>
              <a:rPr lang="en-US" altLang="zh-CN" sz="1100" i="0" dirty="0">
                <a:effectLst/>
              </a:rPr>
              <a:t>“</a:t>
            </a:r>
            <a:r>
              <a:rPr lang="zh-CN" altLang="en-US" sz="1100" i="0" dirty="0">
                <a:effectLst/>
              </a:rPr>
              <a:t>差不多</a:t>
            </a:r>
            <a:r>
              <a:rPr lang="en-US" altLang="zh-CN" sz="1100" i="0" dirty="0">
                <a:effectLst/>
              </a:rPr>
              <a:t>”</a:t>
            </a:r>
            <a:r>
              <a:rPr lang="zh-CN" altLang="en-US" sz="1100" i="0" dirty="0">
                <a:effectLst/>
              </a:rPr>
              <a:t>变成</a:t>
            </a:r>
            <a:r>
              <a:rPr lang="en-US" altLang="zh-CN" sz="1100" i="0" dirty="0">
                <a:effectLst/>
              </a:rPr>
              <a:t>“</a:t>
            </a:r>
            <a:r>
              <a:rPr lang="zh-CN" altLang="en-US" sz="1100" i="0" dirty="0">
                <a:effectLst/>
              </a:rPr>
              <a:t>具体</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假设你是一家游戏开发团队的负责人。</a:t>
            </a:r>
            <a:endParaRPr lang="zh-CN" altLang="en-US" sz="1100" i="0" dirty="0">
              <a:effectLst/>
            </a:endParaRPr>
          </a:p>
          <a:p>
            <a:r>
              <a:rPr lang="zh-CN" altLang="en-US" sz="1100" i="0" dirty="0">
                <a:effectLst/>
              </a:rPr>
              <a:t>历时两年开发的新作终于完成，现在召开会议讨论是否上线。</a:t>
            </a:r>
            <a:endParaRPr lang="zh-CN" altLang="en-US" sz="1100" i="0" dirty="0">
              <a:effectLst/>
            </a:endParaRPr>
          </a:p>
          <a:p>
            <a:endParaRPr lang="en-US" altLang="zh-CN" sz="1100" i="0" dirty="0">
              <a:effectLst/>
            </a:endParaRPr>
          </a:p>
          <a:p>
            <a:r>
              <a:rPr lang="zh-CN" altLang="en-US" sz="1100" i="0" dirty="0">
                <a:effectLst/>
              </a:rPr>
              <a:t>市场负责人田中说：</a:t>
            </a:r>
            <a:endParaRPr lang="zh-CN" altLang="en-US" sz="1100" i="0" dirty="0">
              <a:effectLst/>
            </a:endParaRPr>
          </a:p>
          <a:p>
            <a:r>
              <a:rPr lang="en-US" altLang="zh-CN" sz="1100" i="0" dirty="0">
                <a:effectLst/>
              </a:rPr>
              <a:t>“</a:t>
            </a:r>
            <a:r>
              <a:rPr lang="zh-CN" altLang="en-US" sz="1100" i="0" dirty="0">
                <a:effectLst/>
              </a:rPr>
              <a:t>测试版反响非常好！很多人说迫不及待想玩。</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测试负责人佐藤说：</a:t>
            </a:r>
            <a:endParaRPr lang="zh-CN" altLang="en-US" sz="1100" i="0" dirty="0">
              <a:effectLst/>
            </a:endParaRPr>
          </a:p>
          <a:p>
            <a:r>
              <a:rPr lang="en-US" altLang="zh-CN" sz="1100" i="0" dirty="0">
                <a:effectLst/>
              </a:rPr>
              <a:t>“</a:t>
            </a:r>
            <a:r>
              <a:rPr lang="zh-CN" altLang="en-US" sz="1100" i="0" dirty="0">
                <a:effectLst/>
              </a:rPr>
              <a:t>玩家问卷评价也相当高。</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工程师铃木说：</a:t>
            </a:r>
            <a:endParaRPr lang="zh-CN" altLang="en-US" sz="1100" i="0" dirty="0">
              <a:effectLst/>
            </a:endParaRPr>
          </a:p>
          <a:p>
            <a:r>
              <a:rPr lang="en-US" altLang="zh-CN" sz="1100" i="0" dirty="0">
                <a:effectLst/>
              </a:rPr>
              <a:t>“Bug</a:t>
            </a:r>
            <a:r>
              <a:rPr lang="zh-CN" altLang="en-US" sz="1100" i="0" dirty="0">
                <a:effectLst/>
              </a:rPr>
              <a:t>已经减少了，应该没问题。</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大家都很乐观，看起来似乎可以发布。</a:t>
            </a:r>
            <a:endParaRPr lang="zh-CN" altLang="en-US" sz="1100" i="0" dirty="0">
              <a:effectLst/>
            </a:endParaRPr>
          </a:p>
          <a:p>
            <a:r>
              <a:rPr lang="zh-CN" altLang="en-US" sz="1100" i="0" dirty="0">
                <a:effectLst/>
              </a:rPr>
              <a:t>但你心里却有一丝疑问：</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非常好</a:t>
            </a:r>
            <a:r>
              <a:rPr lang="en-US" altLang="zh-CN" sz="1100" i="0" dirty="0">
                <a:effectLst/>
              </a:rPr>
              <a:t>”</a:t>
            </a:r>
            <a:r>
              <a:rPr lang="zh-CN" altLang="en-US" sz="1100" i="0" dirty="0">
                <a:effectLst/>
              </a:rPr>
              <a:t>是指多少？</a:t>
            </a:r>
            <a:endParaRPr lang="zh-CN" altLang="en-US" sz="1100" i="0" dirty="0">
              <a:effectLst/>
            </a:endParaRPr>
          </a:p>
          <a:p>
            <a:r>
              <a:rPr lang="en-US" altLang="zh-CN" sz="1100" i="0" dirty="0">
                <a:effectLst/>
              </a:rPr>
              <a:t>“</a:t>
            </a:r>
            <a:r>
              <a:rPr lang="zh-CN" altLang="en-US" sz="1100" i="0" dirty="0">
                <a:effectLst/>
              </a:rPr>
              <a:t>很多人</a:t>
            </a:r>
            <a:r>
              <a:rPr lang="en-US" altLang="zh-CN" sz="1100" i="0" dirty="0">
                <a:effectLst/>
              </a:rPr>
              <a:t>”</a:t>
            </a:r>
            <a:r>
              <a:rPr lang="zh-CN" altLang="en-US" sz="1100" i="0" dirty="0">
                <a:effectLst/>
              </a:rPr>
              <a:t>到底是几个人？</a:t>
            </a:r>
            <a:endParaRPr lang="zh-CN" altLang="en-US" sz="1100" i="0" dirty="0">
              <a:effectLst/>
            </a:endParaRPr>
          </a:p>
          <a:p>
            <a:r>
              <a:rPr lang="en-US" altLang="zh-CN" sz="1100" i="0" dirty="0">
                <a:effectLst/>
              </a:rPr>
              <a:t>“</a:t>
            </a:r>
            <a:r>
              <a:rPr lang="zh-CN" altLang="en-US" sz="1100" i="0" dirty="0">
                <a:effectLst/>
              </a:rPr>
              <a:t>相当高</a:t>
            </a:r>
            <a:r>
              <a:rPr lang="en-US" altLang="zh-CN" sz="1100" i="0" dirty="0">
                <a:effectLst/>
              </a:rPr>
              <a:t>”</a:t>
            </a:r>
            <a:r>
              <a:rPr lang="zh-CN" altLang="en-US" sz="1100" i="0" dirty="0">
                <a:effectLst/>
              </a:rPr>
              <a:t>是多少分？</a:t>
            </a:r>
            <a:endParaRPr lang="zh-CN" altLang="en-US" sz="1100" i="0" dirty="0">
              <a:effectLst/>
            </a:endParaRPr>
          </a:p>
          <a:p>
            <a:endParaRPr lang="en-US" altLang="zh-CN" sz="1100" i="0" dirty="0">
              <a:effectLst/>
            </a:endParaRPr>
          </a:p>
          <a:p>
            <a:r>
              <a:rPr lang="zh-CN" altLang="en-US" sz="1100" i="0" dirty="0">
                <a:effectLst/>
              </a:rPr>
              <a:t>这份模糊的不安，正是思考的起点。</a:t>
            </a:r>
            <a:endParaRPr lang="zh-CN" altLang="en-US" sz="1100" i="0" dirty="0">
              <a:effectLst/>
            </a:endParaRPr>
          </a:p>
          <a:p>
            <a:endParaRPr lang="en-US" altLang="zh-CN" sz="1100" i="0" dirty="0">
              <a:effectLst/>
            </a:endParaRPr>
          </a:p>
          <a:p>
            <a:r>
              <a:rPr lang="zh-CN" altLang="en-US" sz="1100" i="0" dirty="0">
                <a:effectLst/>
              </a:rPr>
              <a:t>第一步：把</a:t>
            </a:r>
            <a:r>
              <a:rPr lang="en-US" altLang="zh-CN" sz="1100" i="0" dirty="0">
                <a:effectLst/>
              </a:rPr>
              <a:t>“</a:t>
            </a:r>
            <a:r>
              <a:rPr lang="zh-CN" altLang="en-US" sz="1100" i="0" dirty="0">
                <a:effectLst/>
              </a:rPr>
              <a:t>解释</a:t>
            </a:r>
            <a:r>
              <a:rPr lang="en-US" altLang="zh-CN" sz="1100" i="0" dirty="0">
                <a:effectLst/>
              </a:rPr>
              <a:t>”</a:t>
            </a:r>
            <a:r>
              <a:rPr lang="zh-CN" altLang="en-US" sz="1100" i="0" dirty="0">
                <a:effectLst/>
              </a:rPr>
              <a:t>写进左边的〇</a:t>
            </a:r>
            <a:endParaRPr lang="zh-CN" altLang="en-US" sz="1100" i="0" dirty="0">
              <a:effectLst/>
            </a:endParaRPr>
          </a:p>
          <a:p>
            <a:endParaRPr lang="en-US" altLang="zh-CN" sz="1100" i="0" dirty="0">
              <a:effectLst/>
            </a:endParaRPr>
          </a:p>
          <a:p>
            <a:r>
              <a:rPr lang="zh-CN" altLang="en-US" sz="1100" i="0" dirty="0">
                <a:effectLst/>
              </a:rPr>
              <a:t>先把团队成员的话，原封不动写下来：</a:t>
            </a:r>
            <a:endParaRPr lang="zh-CN" altLang="en-US" sz="1100" i="0" dirty="0">
              <a:effectLst/>
            </a:endParaRPr>
          </a:p>
          <a:p>
            <a:endParaRPr lang="en-US" altLang="zh-CN" sz="1100" i="0" dirty="0">
              <a:effectLst/>
            </a:endParaRPr>
          </a:p>
          <a:p>
            <a:r>
              <a:rPr lang="zh-CN" altLang="en-US" sz="1100" i="0" dirty="0">
                <a:effectLst/>
              </a:rPr>
              <a:t>反响非常好</a:t>
            </a:r>
            <a:endParaRPr lang="zh-CN" altLang="en-US" sz="1100" i="0" dirty="0">
              <a:effectLst/>
            </a:endParaRPr>
          </a:p>
          <a:p>
            <a:endParaRPr lang="en-US" altLang="zh-CN" sz="1100" i="0" dirty="0">
              <a:effectLst/>
            </a:endParaRPr>
          </a:p>
          <a:p>
            <a:r>
              <a:rPr lang="zh-CN" altLang="en-US" sz="1100" i="0" dirty="0">
                <a:effectLst/>
              </a:rPr>
              <a:t>很多人说想早点玩</a:t>
            </a:r>
            <a:endParaRPr lang="zh-CN" altLang="en-US" sz="1100" i="0" dirty="0">
              <a:effectLst/>
            </a:endParaRPr>
          </a:p>
          <a:p>
            <a:endParaRPr lang="en-US" altLang="zh-CN" sz="1100" i="0" dirty="0">
              <a:effectLst/>
            </a:endParaRPr>
          </a:p>
          <a:p>
            <a:r>
              <a:rPr lang="zh-CN" altLang="en-US" sz="1100" i="0" dirty="0">
                <a:effectLst/>
              </a:rPr>
              <a:t>问卷评价相当高</a:t>
            </a:r>
            <a:endParaRPr lang="zh-CN" altLang="en-US" sz="1100" i="0" dirty="0">
              <a:effectLst/>
            </a:endParaRPr>
          </a:p>
          <a:p>
            <a:endParaRPr lang="en-US" altLang="zh-CN" sz="1100" i="0" dirty="0">
              <a:effectLst/>
            </a:endParaRPr>
          </a:p>
          <a:p>
            <a:r>
              <a:rPr lang="en-US" altLang="zh-CN" sz="1100" i="0" dirty="0">
                <a:effectLst/>
              </a:rPr>
              <a:t>Bug</a:t>
            </a:r>
            <a:r>
              <a:rPr lang="zh-CN" altLang="en-US" sz="1100" i="0" dirty="0">
                <a:effectLst/>
              </a:rPr>
              <a:t>减少了，没有问题</a:t>
            </a:r>
            <a:endParaRPr lang="zh-CN" altLang="en-US" sz="1100" i="0" dirty="0">
              <a:effectLst/>
            </a:endParaRPr>
          </a:p>
          <a:p>
            <a:endParaRPr lang="en-US" altLang="zh-CN" sz="1100" i="0" dirty="0">
              <a:effectLst/>
            </a:endParaRPr>
          </a:p>
          <a:p>
            <a:r>
              <a:rPr lang="zh-CN" altLang="en-US" sz="1100" i="0" dirty="0">
                <a:effectLst/>
              </a:rPr>
              <a:t>这些都是</a:t>
            </a:r>
            <a:r>
              <a:rPr lang="en-US" altLang="zh-CN" sz="1100" i="0" dirty="0">
                <a:effectLst/>
              </a:rPr>
              <a:t>“</a:t>
            </a:r>
            <a:r>
              <a:rPr lang="zh-CN" altLang="en-US" sz="1100" i="0" dirty="0">
                <a:effectLst/>
              </a:rPr>
              <a:t>解释</a:t>
            </a:r>
            <a:r>
              <a:rPr lang="en-US" altLang="zh-CN" sz="1100" i="0" dirty="0">
                <a:effectLst/>
              </a:rPr>
              <a:t>”——</a:t>
            </a:r>
            <a:r>
              <a:rPr lang="zh-CN" altLang="en-US" sz="1100" i="0" dirty="0">
                <a:effectLst/>
              </a:rPr>
              <a:t>带有主观判断的表达。</a:t>
            </a:r>
            <a:endParaRPr lang="zh-CN" altLang="en-US" sz="1100" i="0" dirty="0">
              <a:effectLst/>
            </a:endParaRPr>
          </a:p>
          <a:p>
            <a:endParaRPr lang="en-US" altLang="zh-CN" sz="1100" i="0" dirty="0">
              <a:effectLst/>
            </a:endParaRPr>
          </a:p>
          <a:p>
            <a:r>
              <a:rPr lang="zh-CN" altLang="en-US" sz="1100" i="0" dirty="0">
                <a:effectLst/>
              </a:rPr>
              <a:t>（接下页）</a:t>
            </a:r>
            <a:endParaRPr lang="en-US" altLang="zh-CN" sz="1100" i="0" dirty="0">
              <a:effectLst/>
            </a:endParaRPr>
          </a:p>
          <a:p>
            <a:endParaRPr lang="zh-CN" altLang="en-US" sz="1100" i="0" dirty="0">
              <a:effectLst/>
            </a:endParaRPr>
          </a:p>
        </p:txBody>
      </p:sp>
      <p:pic>
        <p:nvPicPr>
          <p:cNvPr id="3" name="图片 2"/>
          <p:cNvPicPr>
            <a:picLocks noChangeAspect="1"/>
          </p:cNvPicPr>
          <p:nvPr/>
        </p:nvPicPr>
        <p:blipFill>
          <a:blip r:embed="rId1"/>
          <a:stretch>
            <a:fillRect/>
          </a:stretch>
        </p:blipFill>
        <p:spPr>
          <a:xfrm>
            <a:off x="309245" y="33655"/>
            <a:ext cx="759460" cy="1096645"/>
          </a:xfrm>
          <a:prstGeom prst="rect">
            <a:avLst/>
          </a:prstGeom>
        </p:spPr>
      </p:pic>
      <p:sp>
        <p:nvSpPr>
          <p:cNvPr id="5" name="角丸四角形 7"/>
          <p:cNvSpPr/>
          <p:nvPr/>
        </p:nvSpPr>
        <p:spPr>
          <a:xfrm>
            <a:off x="2894919" y="108036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106805"/>
          </a:xfrm>
          <a:prstGeom prst="rect">
            <a:avLst/>
          </a:prstGeom>
          <a:noFill/>
        </p:spPr>
        <p:txBody>
          <a:bodyPr wrap="square" rtlCol="0">
            <a:sp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考</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えてるつもりがなくなる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978-4-7612-7862-5</a:t>
            </a:r>
            <a:endPar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田村悠揮</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6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240p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350645"/>
            <a:ext cx="682117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effectLst/>
                <a:sym typeface="+mn-ea"/>
              </a:rPr>
              <a:t>第二步：尝试写下</a:t>
            </a:r>
            <a:r>
              <a:rPr lang="en-US" altLang="zh-CN" sz="1100" dirty="0">
                <a:effectLst/>
                <a:sym typeface="+mn-ea"/>
              </a:rPr>
              <a:t>“</a:t>
            </a:r>
            <a:r>
              <a:rPr lang="zh-CN" altLang="en-US" sz="1100" dirty="0">
                <a:effectLst/>
                <a:sym typeface="+mn-ea"/>
              </a:rPr>
              <a:t>事实</a:t>
            </a:r>
            <a:r>
              <a:rPr lang="en-US" altLang="zh-CN" sz="1100" dirty="0">
                <a:effectLst/>
                <a:sym typeface="+mn-ea"/>
              </a:rPr>
              <a:t>”</a:t>
            </a:r>
            <a:endParaRPr lang="en-US" altLang="zh-CN" sz="1100" i="0" dirty="0">
              <a:effectLst/>
            </a:endParaRPr>
          </a:p>
          <a:p>
            <a:endParaRPr lang="en-US" altLang="zh-CN" sz="1100" i="0" dirty="0">
              <a:effectLst/>
            </a:endParaRPr>
          </a:p>
          <a:p>
            <a:r>
              <a:rPr lang="zh-CN" altLang="en-US" sz="1100" dirty="0">
                <a:effectLst/>
                <a:sym typeface="+mn-ea"/>
              </a:rPr>
              <a:t>当你想在右边的〇写下</a:t>
            </a:r>
            <a:r>
              <a:rPr lang="en-US" altLang="zh-CN" sz="1100" dirty="0">
                <a:effectLst/>
                <a:sym typeface="+mn-ea"/>
              </a:rPr>
              <a:t>“</a:t>
            </a:r>
            <a:r>
              <a:rPr lang="zh-CN" altLang="en-US" sz="1100" dirty="0">
                <a:effectLst/>
                <a:sym typeface="+mn-ea"/>
              </a:rPr>
              <a:t>事实</a:t>
            </a:r>
            <a:r>
              <a:rPr lang="en-US" altLang="zh-CN" sz="1100" dirty="0">
                <a:effectLst/>
                <a:sym typeface="+mn-ea"/>
              </a:rPr>
              <a:t>”</a:t>
            </a:r>
            <a:r>
              <a:rPr lang="zh-CN" altLang="en-US" sz="1100" dirty="0">
                <a:effectLst/>
                <a:sym typeface="+mn-ea"/>
              </a:rPr>
              <a:t>时，也许会停住：</a:t>
            </a:r>
            <a:endParaRPr lang="zh-CN" altLang="en-US" sz="1100" i="0" dirty="0">
              <a:effectLst/>
            </a:endParaRPr>
          </a:p>
          <a:p>
            <a:endParaRPr lang="en-US" altLang="zh-CN" sz="1100" i="0" dirty="0">
              <a:effectLst/>
            </a:endParaRPr>
          </a:p>
          <a:p>
            <a:r>
              <a:rPr lang="zh-CN" altLang="en-US" sz="1100" dirty="0">
                <a:effectLst/>
                <a:sym typeface="+mn-ea"/>
              </a:rPr>
              <a:t>具体数字是多少？</a:t>
            </a:r>
            <a:endParaRPr lang="zh-CN" altLang="en-US" sz="1100" i="0" dirty="0">
              <a:effectLst/>
            </a:endParaRPr>
          </a:p>
          <a:p>
            <a:r>
              <a:rPr lang="zh-CN" altLang="en-US" sz="1100" dirty="0">
                <a:effectLst/>
                <a:sym typeface="+mn-ea"/>
              </a:rPr>
              <a:t>测试人数是多少？</a:t>
            </a:r>
            <a:endParaRPr lang="zh-CN" altLang="en-US" sz="1100" i="0" dirty="0">
              <a:effectLst/>
            </a:endParaRPr>
          </a:p>
          <a:p>
            <a:r>
              <a:rPr lang="zh-CN" altLang="en-US" sz="1100" dirty="0">
                <a:effectLst/>
                <a:sym typeface="+mn-ea"/>
              </a:rPr>
              <a:t>评分是多少分？</a:t>
            </a:r>
            <a:endParaRPr lang="zh-CN" altLang="en-US" sz="1100" i="0" dirty="0">
              <a:effectLst/>
            </a:endParaRPr>
          </a:p>
          <a:p>
            <a:endParaRPr lang="en-US" altLang="zh-CN" sz="1100" i="0" dirty="0">
              <a:effectLst/>
            </a:endParaRPr>
          </a:p>
          <a:p>
            <a:r>
              <a:rPr lang="zh-CN" altLang="en-US" sz="1100" dirty="0">
                <a:effectLst/>
                <a:sym typeface="+mn-ea"/>
              </a:rPr>
              <a:t>这个</a:t>
            </a:r>
            <a:r>
              <a:rPr lang="en-US" altLang="zh-CN" sz="1100" dirty="0">
                <a:effectLst/>
                <a:sym typeface="+mn-ea"/>
              </a:rPr>
              <a:t>“</a:t>
            </a:r>
            <a:r>
              <a:rPr lang="zh-CN" altLang="en-US" sz="1100" dirty="0">
                <a:effectLst/>
                <a:sym typeface="+mn-ea"/>
              </a:rPr>
              <a:t>停住</a:t>
            </a:r>
            <a:r>
              <a:rPr lang="en-US" altLang="zh-CN" sz="1100" dirty="0">
                <a:effectLst/>
                <a:sym typeface="+mn-ea"/>
              </a:rPr>
              <a:t>”</a:t>
            </a:r>
            <a:r>
              <a:rPr lang="zh-CN" altLang="en-US" sz="1100" dirty="0">
                <a:effectLst/>
                <a:sym typeface="+mn-ea"/>
              </a:rPr>
              <a:t>的瞬间，非常关键。</a:t>
            </a:r>
            <a:endParaRPr lang="zh-CN" altLang="en-US" sz="1100" i="0" dirty="0">
              <a:effectLst/>
            </a:endParaRPr>
          </a:p>
          <a:p>
            <a:r>
              <a:rPr lang="zh-CN" altLang="en-US" sz="1100" dirty="0">
                <a:effectLst/>
                <a:sym typeface="+mn-ea"/>
              </a:rPr>
              <a:t>因为你意识到</a:t>
            </a:r>
            <a:r>
              <a:rPr lang="en-US" altLang="zh-CN" sz="1100" dirty="0">
                <a:effectLst/>
                <a:sym typeface="+mn-ea"/>
              </a:rPr>
              <a:t>——</a:t>
            </a:r>
            <a:r>
              <a:rPr lang="zh-CN" altLang="en-US" sz="1100" dirty="0">
                <a:effectLst/>
                <a:sym typeface="+mn-ea"/>
              </a:rPr>
              <a:t>自己并不知道事实。</a:t>
            </a:r>
            <a:endParaRPr lang="zh-CN" altLang="en-US" sz="1100" i="0" dirty="0">
              <a:effectLst/>
            </a:endParaRPr>
          </a:p>
          <a:p>
            <a:endParaRPr lang="en-US" altLang="zh-CN" sz="1100" i="0" dirty="0">
              <a:effectLst/>
            </a:endParaRPr>
          </a:p>
          <a:p>
            <a:r>
              <a:rPr lang="zh-CN" altLang="en-US" sz="1100" dirty="0">
                <a:effectLst/>
                <a:sym typeface="+mn-ea"/>
              </a:rPr>
              <a:t>第三步：去确认</a:t>
            </a:r>
            <a:endParaRPr lang="zh-CN" altLang="en-US" sz="1100" i="0" dirty="0">
              <a:effectLst/>
            </a:endParaRPr>
          </a:p>
          <a:p>
            <a:endParaRPr lang="en-US" altLang="zh-CN" sz="1100" i="0" dirty="0">
              <a:effectLst/>
            </a:endParaRPr>
          </a:p>
          <a:p>
            <a:r>
              <a:rPr lang="zh-CN" altLang="en-US" sz="1100" dirty="0">
                <a:effectLst/>
                <a:sym typeface="+mn-ea"/>
              </a:rPr>
              <a:t>于是你追问：</a:t>
            </a:r>
            <a:endParaRPr lang="zh-CN" altLang="en-US" sz="1100" i="0" dirty="0">
              <a:effectLst/>
            </a:endParaRPr>
          </a:p>
          <a:p>
            <a:endParaRPr lang="en-US" altLang="zh-CN" sz="1100" i="0" dirty="0">
              <a:effectLst/>
            </a:endParaRPr>
          </a:p>
          <a:p>
            <a:r>
              <a:rPr lang="en-US" altLang="zh-CN" sz="1100" dirty="0">
                <a:effectLst/>
                <a:sym typeface="+mn-ea"/>
              </a:rPr>
              <a:t>“</a:t>
            </a:r>
            <a:r>
              <a:rPr lang="zh-CN" altLang="en-US" sz="1100" dirty="0">
                <a:effectLst/>
                <a:sym typeface="+mn-ea"/>
              </a:rPr>
              <a:t>田中，具体听到了多少人这么说？</a:t>
            </a:r>
            <a:r>
              <a:rPr lang="en-US" altLang="zh-CN" sz="1100" dirty="0">
                <a:effectLst/>
                <a:sym typeface="+mn-ea"/>
              </a:rPr>
              <a:t>”</a:t>
            </a:r>
            <a:endParaRPr lang="en-US" altLang="zh-CN" sz="1100" i="0" dirty="0">
              <a:effectLst/>
            </a:endParaRPr>
          </a:p>
          <a:p>
            <a:r>
              <a:rPr lang="en-US" altLang="zh-CN" sz="1100" dirty="0">
                <a:effectLst/>
                <a:sym typeface="+mn-ea"/>
              </a:rPr>
              <a:t>“</a:t>
            </a:r>
            <a:r>
              <a:rPr lang="zh-CN" altLang="en-US" sz="1100" dirty="0">
                <a:effectLst/>
                <a:sym typeface="+mn-ea"/>
              </a:rPr>
              <a:t>佐藤，问卷平均分是多少？</a:t>
            </a:r>
            <a:r>
              <a:rPr lang="en-US" altLang="zh-CN" sz="1100" dirty="0">
                <a:effectLst/>
                <a:sym typeface="+mn-ea"/>
              </a:rPr>
              <a:t>”</a:t>
            </a:r>
            <a:endParaRPr lang="en-US" altLang="zh-CN" sz="1100" i="0" dirty="0">
              <a:effectLst/>
            </a:endParaRPr>
          </a:p>
          <a:p>
            <a:r>
              <a:rPr lang="en-US" altLang="zh-CN" sz="1100" dirty="0">
                <a:effectLst/>
                <a:sym typeface="+mn-ea"/>
              </a:rPr>
              <a:t>“</a:t>
            </a:r>
            <a:r>
              <a:rPr lang="zh-CN" altLang="en-US" sz="1100" dirty="0">
                <a:effectLst/>
                <a:sym typeface="+mn-ea"/>
              </a:rPr>
              <a:t>目前</a:t>
            </a:r>
            <a:r>
              <a:rPr lang="en-US" altLang="zh-CN" sz="1100" dirty="0">
                <a:effectLst/>
                <a:sym typeface="+mn-ea"/>
              </a:rPr>
              <a:t>Bug</a:t>
            </a:r>
            <a:r>
              <a:rPr lang="zh-CN" altLang="en-US" sz="1100" dirty="0">
                <a:effectLst/>
                <a:sym typeface="+mn-ea"/>
              </a:rPr>
              <a:t>数量是多少？</a:t>
            </a:r>
            <a:r>
              <a:rPr lang="en-US" altLang="zh-CN" sz="1100" dirty="0">
                <a:effectLst/>
                <a:sym typeface="+mn-ea"/>
              </a:rPr>
              <a:t>”</a:t>
            </a:r>
            <a:endParaRPr lang="en-US" altLang="zh-CN" sz="1100" i="0" dirty="0">
              <a:effectLst/>
            </a:endParaRPr>
          </a:p>
          <a:p>
            <a:endParaRPr lang="en-US" altLang="zh-CN" sz="1100" i="0" dirty="0">
              <a:effectLst/>
            </a:endParaRPr>
          </a:p>
          <a:p>
            <a:r>
              <a:rPr lang="zh-CN" altLang="en-US" sz="1100" dirty="0">
                <a:effectLst/>
                <a:sym typeface="+mn-ea"/>
              </a:rPr>
              <a:t>得到答案后，把具体数字写进右边的〇。</a:t>
            </a:r>
            <a:endParaRPr lang="zh-CN" altLang="en-US" sz="1100" i="0" dirty="0">
              <a:effectLst/>
            </a:endParaRPr>
          </a:p>
          <a:p>
            <a:endParaRPr lang="en-US" altLang="zh-CN" sz="1100" i="0" dirty="0">
              <a:effectLst/>
            </a:endParaRPr>
          </a:p>
          <a:p>
            <a:r>
              <a:rPr lang="zh-CN" altLang="en-US" sz="1100" dirty="0">
                <a:effectLst/>
                <a:sym typeface="+mn-ea"/>
              </a:rPr>
              <a:t>第四步：对照两个〇</a:t>
            </a:r>
            <a:endParaRPr lang="zh-CN" altLang="en-US" sz="1100" i="0" dirty="0">
              <a:effectLst/>
            </a:endParaRPr>
          </a:p>
          <a:p>
            <a:endParaRPr lang="en-US" altLang="zh-CN" sz="1100" i="0" dirty="0">
              <a:effectLst/>
            </a:endParaRPr>
          </a:p>
          <a:p>
            <a:r>
              <a:rPr lang="zh-CN" altLang="en-US" sz="1100" dirty="0">
                <a:effectLst/>
                <a:sym typeface="+mn-ea"/>
              </a:rPr>
              <a:t>当你把</a:t>
            </a:r>
            <a:r>
              <a:rPr lang="en-US" altLang="zh-CN" sz="1100" dirty="0">
                <a:effectLst/>
                <a:sym typeface="+mn-ea"/>
              </a:rPr>
              <a:t>“</a:t>
            </a:r>
            <a:r>
              <a:rPr lang="zh-CN" altLang="en-US" sz="1100" dirty="0">
                <a:effectLst/>
                <a:sym typeface="+mn-ea"/>
              </a:rPr>
              <a:t>解释</a:t>
            </a:r>
            <a:r>
              <a:rPr lang="en-US" altLang="zh-CN" sz="1100" dirty="0">
                <a:effectLst/>
                <a:sym typeface="+mn-ea"/>
              </a:rPr>
              <a:t>”</a:t>
            </a:r>
            <a:r>
              <a:rPr lang="zh-CN" altLang="en-US" sz="1100" dirty="0">
                <a:effectLst/>
                <a:sym typeface="+mn-ea"/>
              </a:rPr>
              <a:t>与</a:t>
            </a:r>
            <a:r>
              <a:rPr lang="en-US" altLang="zh-CN" sz="1100" dirty="0">
                <a:effectLst/>
                <a:sym typeface="+mn-ea"/>
              </a:rPr>
              <a:t>“</a:t>
            </a:r>
            <a:r>
              <a:rPr lang="zh-CN" altLang="en-US" sz="1100" dirty="0">
                <a:effectLst/>
                <a:sym typeface="+mn-ea"/>
              </a:rPr>
              <a:t>事实</a:t>
            </a:r>
            <a:r>
              <a:rPr lang="en-US" altLang="zh-CN" sz="1100" dirty="0">
                <a:effectLst/>
                <a:sym typeface="+mn-ea"/>
              </a:rPr>
              <a:t>”</a:t>
            </a:r>
            <a:r>
              <a:rPr lang="zh-CN" altLang="en-US" sz="1100" dirty="0">
                <a:effectLst/>
                <a:sym typeface="+mn-ea"/>
              </a:rPr>
              <a:t>放在一起比较时，可能会发现：</a:t>
            </a:r>
            <a:endParaRPr lang="zh-CN" altLang="en-US" sz="1100" i="0" dirty="0">
              <a:effectLst/>
            </a:endParaRPr>
          </a:p>
          <a:p>
            <a:endParaRPr lang="en-US" altLang="zh-CN" sz="1100" i="0" dirty="0">
              <a:effectLst/>
            </a:endParaRPr>
          </a:p>
          <a:p>
            <a:r>
              <a:rPr lang="en-US" altLang="zh-CN" sz="1100" dirty="0">
                <a:effectLst/>
                <a:sym typeface="+mn-ea"/>
              </a:rPr>
              <a:t>“</a:t>
            </a:r>
            <a:r>
              <a:rPr lang="zh-CN" altLang="en-US" sz="1100" dirty="0">
                <a:effectLst/>
                <a:sym typeface="+mn-ea"/>
              </a:rPr>
              <a:t>非常好</a:t>
            </a:r>
            <a:r>
              <a:rPr lang="en-US" altLang="zh-CN" sz="1100" dirty="0">
                <a:effectLst/>
                <a:sym typeface="+mn-ea"/>
              </a:rPr>
              <a:t>”</a:t>
            </a:r>
            <a:r>
              <a:rPr lang="zh-CN" altLang="en-US" sz="1100" dirty="0">
                <a:effectLst/>
                <a:sym typeface="+mn-ea"/>
              </a:rPr>
              <a:t>其实只有</a:t>
            </a:r>
            <a:r>
              <a:rPr lang="en-US" altLang="zh-CN" sz="1100" dirty="0">
                <a:effectLst/>
                <a:sym typeface="+mn-ea"/>
              </a:rPr>
              <a:t>60%</a:t>
            </a:r>
            <a:r>
              <a:rPr lang="zh-CN" altLang="en-US" sz="1100" dirty="0">
                <a:effectLst/>
                <a:sym typeface="+mn-ea"/>
              </a:rPr>
              <a:t>好评；</a:t>
            </a:r>
            <a:endParaRPr lang="zh-CN" altLang="en-US" sz="1100" i="0" dirty="0">
              <a:effectLst/>
            </a:endParaRPr>
          </a:p>
          <a:p>
            <a:r>
              <a:rPr lang="en-US" altLang="zh-CN" sz="1100" dirty="0">
                <a:effectLst/>
                <a:sym typeface="+mn-ea"/>
              </a:rPr>
              <a:t>“</a:t>
            </a:r>
            <a:r>
              <a:rPr lang="zh-CN" altLang="en-US" sz="1100" dirty="0">
                <a:effectLst/>
                <a:sym typeface="+mn-ea"/>
              </a:rPr>
              <a:t>相当高</a:t>
            </a:r>
            <a:r>
              <a:rPr lang="en-US" altLang="zh-CN" sz="1100" dirty="0">
                <a:effectLst/>
                <a:sym typeface="+mn-ea"/>
              </a:rPr>
              <a:t>”</a:t>
            </a:r>
            <a:r>
              <a:rPr lang="zh-CN" altLang="en-US" sz="1100" dirty="0">
                <a:effectLst/>
                <a:sym typeface="+mn-ea"/>
              </a:rPr>
              <a:t>其实是</a:t>
            </a:r>
            <a:r>
              <a:rPr lang="en-US" altLang="zh-CN" sz="1100" dirty="0">
                <a:effectLst/>
                <a:sym typeface="+mn-ea"/>
              </a:rPr>
              <a:t>3.8</a:t>
            </a:r>
            <a:r>
              <a:rPr lang="zh-CN" altLang="en-US" sz="1100" dirty="0">
                <a:effectLst/>
                <a:sym typeface="+mn-ea"/>
              </a:rPr>
              <a:t>分；</a:t>
            </a:r>
            <a:endParaRPr lang="zh-CN" altLang="en-US" sz="1100" i="0" dirty="0">
              <a:effectLst/>
            </a:endParaRPr>
          </a:p>
          <a:p>
            <a:r>
              <a:rPr lang="en-US" altLang="zh-CN" sz="1100" dirty="0">
                <a:effectLst/>
                <a:sym typeface="+mn-ea"/>
              </a:rPr>
              <a:t>“</a:t>
            </a:r>
            <a:r>
              <a:rPr lang="zh-CN" altLang="en-US" sz="1100" dirty="0">
                <a:effectLst/>
                <a:sym typeface="+mn-ea"/>
              </a:rPr>
              <a:t>没问题</a:t>
            </a:r>
            <a:r>
              <a:rPr lang="en-US" altLang="zh-CN" sz="1100" dirty="0">
                <a:effectLst/>
                <a:sym typeface="+mn-ea"/>
              </a:rPr>
              <a:t>”</a:t>
            </a:r>
            <a:r>
              <a:rPr lang="zh-CN" altLang="en-US" sz="1100" dirty="0">
                <a:effectLst/>
                <a:sym typeface="+mn-ea"/>
              </a:rPr>
              <a:t>实际上</a:t>
            </a:r>
            <a:r>
              <a:rPr lang="en-US" altLang="zh-CN" sz="1100" dirty="0">
                <a:effectLst/>
                <a:sym typeface="+mn-ea"/>
              </a:rPr>
              <a:t>Bug</a:t>
            </a:r>
            <a:r>
              <a:rPr lang="zh-CN" altLang="en-US" sz="1100" dirty="0">
                <a:effectLst/>
                <a:sym typeface="+mn-ea"/>
              </a:rPr>
              <a:t>数量仍是目标的两倍。</a:t>
            </a:r>
            <a:endParaRPr lang="zh-CN" altLang="en-US" sz="1100" i="0" dirty="0">
              <a:effectLst/>
            </a:endParaRPr>
          </a:p>
          <a:p>
            <a:endParaRPr lang="en-US" altLang="zh-CN" sz="1100" i="0" dirty="0">
              <a:effectLst/>
            </a:endParaRPr>
          </a:p>
          <a:p>
            <a:r>
              <a:rPr lang="zh-CN" altLang="en-US" sz="1100" dirty="0">
                <a:effectLst/>
                <a:sym typeface="+mn-ea"/>
              </a:rPr>
              <a:t>偏差浮现了。</a:t>
            </a:r>
            <a:endParaRPr lang="zh-CN" altLang="en-US" sz="1100" i="0" dirty="0">
              <a:effectLst/>
            </a:endParaRPr>
          </a:p>
          <a:p>
            <a:endParaRPr lang="en-US" altLang="zh-CN" sz="1100" i="0" dirty="0">
              <a:effectLst/>
            </a:endParaRPr>
          </a:p>
          <a:p>
            <a:r>
              <a:rPr lang="zh-CN" altLang="en-US" sz="1100" dirty="0">
                <a:effectLst/>
                <a:sym typeface="+mn-ea"/>
              </a:rPr>
              <a:t>第五步：产生新的判断</a:t>
            </a:r>
            <a:endParaRPr lang="zh-CN" altLang="en-US" sz="1100" i="0" dirty="0">
              <a:effectLst/>
            </a:endParaRPr>
          </a:p>
          <a:p>
            <a:endParaRPr lang="en-US" altLang="zh-CN" sz="1100" i="0" dirty="0">
              <a:effectLst/>
            </a:endParaRPr>
          </a:p>
          <a:p>
            <a:r>
              <a:rPr lang="zh-CN" altLang="en-US" sz="1100" dirty="0">
                <a:effectLst/>
                <a:sym typeface="+mn-ea"/>
              </a:rPr>
              <a:t>一旦看清</a:t>
            </a:r>
            <a:r>
              <a:rPr lang="en-US" altLang="zh-CN" sz="1100" dirty="0">
                <a:effectLst/>
                <a:sym typeface="+mn-ea"/>
              </a:rPr>
              <a:t>“</a:t>
            </a:r>
            <a:r>
              <a:rPr lang="zh-CN" altLang="en-US" sz="1100" dirty="0">
                <a:effectLst/>
                <a:sym typeface="+mn-ea"/>
              </a:rPr>
              <a:t>解释</a:t>
            </a:r>
            <a:r>
              <a:rPr lang="en-US" altLang="zh-CN" sz="1100" dirty="0">
                <a:effectLst/>
                <a:sym typeface="+mn-ea"/>
              </a:rPr>
              <a:t>”</a:t>
            </a:r>
            <a:r>
              <a:rPr lang="zh-CN" altLang="en-US" sz="1100" dirty="0">
                <a:effectLst/>
                <a:sym typeface="+mn-ea"/>
              </a:rPr>
              <a:t>与</a:t>
            </a:r>
            <a:r>
              <a:rPr lang="en-US" altLang="zh-CN" sz="1100" dirty="0">
                <a:effectLst/>
                <a:sym typeface="+mn-ea"/>
              </a:rPr>
              <a:t>“</a:t>
            </a:r>
            <a:r>
              <a:rPr lang="zh-CN" altLang="en-US" sz="1100" dirty="0">
                <a:effectLst/>
                <a:sym typeface="+mn-ea"/>
              </a:rPr>
              <a:t>事实</a:t>
            </a:r>
            <a:r>
              <a:rPr lang="en-US" altLang="zh-CN" sz="1100" dirty="0">
                <a:effectLst/>
                <a:sym typeface="+mn-ea"/>
              </a:rPr>
              <a:t>”</a:t>
            </a:r>
            <a:r>
              <a:rPr lang="zh-CN" altLang="en-US" sz="1100" dirty="0">
                <a:effectLst/>
                <a:sym typeface="+mn-ea"/>
              </a:rPr>
              <a:t>的差距，决策自然改变：</a:t>
            </a:r>
            <a:endParaRPr lang="zh-CN" altLang="en-US" sz="1100" i="0" dirty="0">
              <a:effectLst/>
            </a:endParaRPr>
          </a:p>
          <a:p>
            <a:endParaRPr lang="en-US" altLang="zh-CN" sz="1100" i="0" dirty="0">
              <a:effectLst/>
            </a:endParaRPr>
          </a:p>
          <a:p>
            <a:r>
              <a:rPr lang="en-US" altLang="zh-CN" sz="1100" dirty="0">
                <a:effectLst/>
                <a:sym typeface="+mn-ea"/>
              </a:rPr>
              <a:t>“</a:t>
            </a:r>
            <a:r>
              <a:rPr lang="zh-CN" altLang="en-US" sz="1100" dirty="0">
                <a:effectLst/>
                <a:sym typeface="+mn-ea"/>
              </a:rPr>
              <a:t>评价不算差，但</a:t>
            </a:r>
            <a:r>
              <a:rPr lang="en-US" altLang="zh-CN" sz="1100" dirty="0">
                <a:effectLst/>
                <a:sym typeface="+mn-ea"/>
              </a:rPr>
              <a:t>Bug</a:t>
            </a:r>
            <a:r>
              <a:rPr lang="zh-CN" altLang="en-US" sz="1100" dirty="0">
                <a:effectLst/>
                <a:sym typeface="+mn-ea"/>
              </a:rPr>
              <a:t>仍然过多。现在发布还太早。</a:t>
            </a:r>
            <a:r>
              <a:rPr lang="en-US" altLang="zh-CN" sz="1100" dirty="0">
                <a:effectLst/>
                <a:sym typeface="+mn-ea"/>
              </a:rPr>
              <a:t>”</a:t>
            </a:r>
            <a:endParaRPr lang="en-US" altLang="zh-CN" sz="1100" i="0" dirty="0">
              <a:effectLst/>
            </a:endParaRPr>
          </a:p>
          <a:p>
            <a:endParaRPr lang="en-US" altLang="zh-CN" sz="1100" i="0" dirty="0">
              <a:effectLst/>
            </a:endParaRPr>
          </a:p>
          <a:p>
            <a:r>
              <a:rPr lang="zh-CN" altLang="en-US" sz="1100" dirty="0">
                <a:effectLst/>
                <a:sym typeface="+mn-ea"/>
              </a:rPr>
              <a:t>通过两个〇，你先看清了事实，</a:t>
            </a:r>
            <a:endParaRPr lang="zh-CN" altLang="en-US" sz="1100" i="0" dirty="0">
              <a:effectLst/>
            </a:endParaRPr>
          </a:p>
          <a:p>
            <a:r>
              <a:rPr lang="zh-CN" altLang="en-US" sz="1100" dirty="0">
                <a:effectLst/>
                <a:sym typeface="+mn-ea"/>
              </a:rPr>
              <a:t>再基于事实形成新的解释。</a:t>
            </a:r>
            <a:endParaRPr lang="zh-CN" altLang="en-US" sz="1100" i="0" dirty="0">
              <a:effectLst/>
            </a:endParaRPr>
          </a:p>
          <a:p>
            <a:endParaRPr lang="en-US" altLang="zh-CN" sz="1100" i="0" dirty="0">
              <a:effectLst/>
            </a:endParaRPr>
          </a:p>
          <a:p>
            <a:r>
              <a:rPr lang="zh-CN" altLang="en-US" sz="1100" dirty="0">
                <a:effectLst/>
                <a:sym typeface="+mn-ea"/>
              </a:rPr>
              <a:t>思考，开始变得可靠。</a:t>
            </a:r>
            <a:endParaRPr lang="zh-CN" altLang="en-US" sz="1100" i="0" dirty="0">
              <a:effectLst/>
            </a:endParaRPr>
          </a:p>
          <a:p>
            <a:endParaRPr lang="en-US" altLang="zh-CN" sz="1100" i="0" dirty="0">
              <a:effectLst/>
            </a:endParaRPr>
          </a:p>
          <a:p>
            <a:r>
              <a:rPr lang="zh-CN" altLang="en-US" sz="1100" dirty="0">
                <a:effectLst/>
                <a:sym typeface="+mn-ea"/>
              </a:rPr>
              <a:t>而这种方法，不只适用于游戏发布</a:t>
            </a:r>
            <a:r>
              <a:rPr lang="en-US" altLang="zh-CN" sz="1100" dirty="0">
                <a:effectLst/>
                <a:sym typeface="+mn-ea"/>
              </a:rPr>
              <a:t>——</a:t>
            </a:r>
            <a:endParaRPr lang="en-US" altLang="zh-CN" sz="1100" i="0" dirty="0">
              <a:effectLst/>
            </a:endParaRPr>
          </a:p>
          <a:p>
            <a:r>
              <a:rPr lang="zh-CN" altLang="en-US" sz="1100" dirty="0">
                <a:effectLst/>
                <a:sym typeface="+mn-ea"/>
              </a:rPr>
              <a:t>它适用于所有被模糊语言包围的决策场景。</a:t>
            </a:r>
            <a:endParaRPr lang="zh-CN" altLang="en-US" sz="1100" i="0" dirty="0">
              <a:effectLst/>
            </a:endParaRPr>
          </a:p>
          <a:p>
            <a:endParaRPr lang="en-US" altLang="zh-CN" sz="1100" i="0" dirty="0">
              <a:effectLst/>
            </a:endParaRPr>
          </a:p>
          <a:p>
            <a:r>
              <a:rPr lang="zh-CN" altLang="en-US" sz="1100" dirty="0">
                <a:effectLst/>
                <a:sym typeface="+mn-ea"/>
              </a:rPr>
              <a:t>只要你感觉</a:t>
            </a:r>
            <a:r>
              <a:rPr lang="en-US" altLang="zh-CN" sz="1100" dirty="0">
                <a:effectLst/>
                <a:sym typeface="+mn-ea"/>
              </a:rPr>
              <a:t>“</a:t>
            </a:r>
            <a:r>
              <a:rPr lang="zh-CN" altLang="en-US" sz="1100" dirty="0">
                <a:effectLst/>
                <a:sym typeface="+mn-ea"/>
              </a:rPr>
              <a:t>哪里怪怪的</a:t>
            </a:r>
            <a:r>
              <a:rPr lang="en-US" altLang="zh-CN" sz="1100" dirty="0">
                <a:effectLst/>
                <a:sym typeface="+mn-ea"/>
              </a:rPr>
              <a:t>”</a:t>
            </a:r>
            <a:r>
              <a:rPr lang="zh-CN" altLang="en-US" sz="1100" dirty="0">
                <a:effectLst/>
                <a:sym typeface="+mn-ea"/>
              </a:rPr>
              <a:t>，</a:t>
            </a:r>
            <a:endParaRPr lang="zh-CN" altLang="en-US" sz="1100" i="0" dirty="0">
              <a:effectLst/>
            </a:endParaRPr>
          </a:p>
          <a:p>
            <a:r>
              <a:rPr lang="zh-CN" altLang="en-US" sz="1100" dirty="0">
                <a:effectLst/>
                <a:sym typeface="+mn-ea"/>
              </a:rPr>
              <a:t>就画两个圆。</a:t>
            </a:r>
            <a:endParaRPr lang="zh-CN" altLang="en-US" sz="1100" i="0" dirty="0">
              <a:effectLst/>
            </a:endParaRPr>
          </a:p>
          <a:p>
            <a:endParaRPr lang="en-US" altLang="zh-CN" sz="1100" i="0" dirty="0">
              <a:effectLst/>
            </a:endParaRPr>
          </a:p>
          <a:p>
            <a:r>
              <a:rPr lang="zh-CN" altLang="en-US" sz="1100" dirty="0">
                <a:effectLst/>
                <a:sym typeface="+mn-ea"/>
              </a:rPr>
              <a:t>把</a:t>
            </a:r>
            <a:r>
              <a:rPr lang="en-US" altLang="zh-CN" sz="1100" dirty="0">
                <a:effectLst/>
                <a:sym typeface="+mn-ea"/>
              </a:rPr>
              <a:t>“</a:t>
            </a:r>
            <a:r>
              <a:rPr lang="zh-CN" altLang="en-US" sz="1100" dirty="0">
                <a:effectLst/>
                <a:sym typeface="+mn-ea"/>
              </a:rPr>
              <a:t>感觉</a:t>
            </a:r>
            <a:r>
              <a:rPr lang="en-US" altLang="zh-CN" sz="1100" dirty="0">
                <a:effectLst/>
                <a:sym typeface="+mn-ea"/>
              </a:rPr>
              <a:t>”</a:t>
            </a:r>
            <a:r>
              <a:rPr lang="zh-CN" altLang="en-US" sz="1100" dirty="0">
                <a:effectLst/>
                <a:sym typeface="+mn-ea"/>
              </a:rPr>
              <a:t>与</a:t>
            </a:r>
            <a:r>
              <a:rPr lang="en-US" altLang="zh-CN" sz="1100" dirty="0">
                <a:effectLst/>
                <a:sym typeface="+mn-ea"/>
              </a:rPr>
              <a:t>“</a:t>
            </a:r>
            <a:r>
              <a:rPr lang="zh-CN" altLang="en-US" sz="1100" dirty="0">
                <a:effectLst/>
                <a:sym typeface="+mn-ea"/>
              </a:rPr>
              <a:t>数据</a:t>
            </a:r>
            <a:r>
              <a:rPr lang="en-US" altLang="zh-CN" sz="1100" dirty="0">
                <a:effectLst/>
                <a:sym typeface="+mn-ea"/>
              </a:rPr>
              <a:t>”</a:t>
            </a:r>
            <a:r>
              <a:rPr lang="zh-CN" altLang="en-US" sz="1100" dirty="0">
                <a:effectLst/>
                <a:sym typeface="+mn-ea"/>
              </a:rPr>
              <a:t>分开，</a:t>
            </a:r>
            <a:endParaRPr lang="zh-CN" altLang="en-US" sz="1100" i="0" dirty="0">
              <a:effectLst/>
            </a:endParaRPr>
          </a:p>
          <a:p>
            <a:r>
              <a:rPr lang="zh-CN" altLang="en-US" sz="1100" dirty="0">
                <a:effectLst/>
                <a:sym typeface="+mn-ea"/>
              </a:rPr>
              <a:t>答案，就会自己浮现。</a:t>
            </a:r>
            <a:endParaRPr lang="zh-CN" altLang="en-US" sz="1100" i="0" dirty="0">
              <a:effectLst/>
            </a:endParaRPr>
          </a:p>
        </p:txBody>
      </p:sp>
      <p:pic>
        <p:nvPicPr>
          <p:cNvPr id="3" name="图片 2"/>
          <p:cNvPicPr>
            <a:picLocks noChangeAspect="1"/>
          </p:cNvPicPr>
          <p:nvPr/>
        </p:nvPicPr>
        <p:blipFill>
          <a:blip r:embed="rId1"/>
          <a:stretch>
            <a:fillRect/>
          </a:stretch>
        </p:blipFill>
        <p:spPr>
          <a:xfrm>
            <a:off x="309245" y="33655"/>
            <a:ext cx="759460" cy="1096645"/>
          </a:xfrm>
          <a:prstGeom prst="rect">
            <a:avLst/>
          </a:prstGeom>
        </p:spPr>
      </p:pic>
      <p:sp>
        <p:nvSpPr>
          <p:cNvPr id="5" name="角丸四角形 7"/>
          <p:cNvSpPr/>
          <p:nvPr/>
        </p:nvSpPr>
        <p:spPr>
          <a:xfrm>
            <a:off x="2894919" y="108036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考</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えてるつもりがなくなる</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978-4-7612-7862-5</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田村悠揮</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240p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2606675"/>
            <a:ext cx="6821170" cy="61855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有意识地确认</a:t>
            </a:r>
            <a:r>
              <a:rPr lang="en-US" altLang="zh-CN" sz="1100" i="0" dirty="0">
                <a:effectLst/>
              </a:rPr>
              <a:t>“</a:t>
            </a:r>
            <a:r>
              <a:rPr lang="zh-CN" altLang="en-US" sz="1100" i="0" dirty="0">
                <a:effectLst/>
              </a:rPr>
              <a:t>语言</a:t>
            </a:r>
            <a:r>
              <a:rPr lang="en-US" altLang="zh-CN" sz="1100" i="0" dirty="0">
                <a:effectLst/>
              </a:rPr>
              <a:t>”</a:t>
            </a:r>
            <a:r>
              <a:rPr lang="zh-CN" altLang="en-US" sz="1100" i="0" dirty="0">
                <a:effectLst/>
              </a:rPr>
              <a:t>的定义</a:t>
            </a:r>
            <a:endParaRPr lang="zh-CN" altLang="en-US" sz="1100" i="0" dirty="0">
              <a:effectLst/>
            </a:endParaRPr>
          </a:p>
          <a:p>
            <a:endParaRPr lang="en-US" altLang="zh-CN" sz="1100" i="0" dirty="0">
              <a:effectLst/>
            </a:endParaRPr>
          </a:p>
          <a:p>
            <a:r>
              <a:rPr lang="zh-CN" altLang="en-US" sz="1100" i="0" dirty="0">
                <a:effectLst/>
              </a:rPr>
              <a:t>当团队开始使用</a:t>
            </a:r>
            <a:r>
              <a:rPr lang="en-US" altLang="zh-CN" sz="1100" i="0" dirty="0">
                <a:effectLst/>
              </a:rPr>
              <a:t>“</a:t>
            </a:r>
            <a:r>
              <a:rPr lang="zh-CN" altLang="en-US" sz="1100" i="0" dirty="0">
                <a:effectLst/>
              </a:rPr>
              <a:t>两个〇</a:t>
            </a:r>
            <a:r>
              <a:rPr lang="en-US" altLang="zh-CN" sz="1100" i="0" dirty="0">
                <a:effectLst/>
              </a:rPr>
              <a:t>”</a:t>
            </a:r>
            <a:r>
              <a:rPr lang="zh-CN" altLang="en-US" sz="1100" i="0" dirty="0">
                <a:effectLst/>
              </a:rPr>
              <a:t>时，讨论的框架</a:t>
            </a:r>
            <a:r>
              <a:rPr lang="en-US" altLang="zh-CN" sz="1100" i="0" dirty="0">
                <a:effectLst/>
              </a:rPr>
              <a:t>——</a:t>
            </a:r>
            <a:r>
              <a:rPr lang="zh-CN" altLang="en-US" sz="1100" i="0" dirty="0">
                <a:effectLst/>
              </a:rPr>
              <a:t>也就是共同语言</a:t>
            </a:r>
            <a:r>
              <a:rPr lang="en-US" altLang="zh-CN" sz="1100" i="0" dirty="0">
                <a:effectLst/>
              </a:rPr>
              <a:t>——</a:t>
            </a:r>
            <a:r>
              <a:rPr lang="zh-CN" altLang="en-US" sz="1100" i="0" dirty="0">
                <a:effectLst/>
              </a:rPr>
              <a:t>确实建立起来了。但与此同时，还有一件同样重要的事情需要重视，那就是对</a:t>
            </a:r>
            <a:r>
              <a:rPr lang="en-US" altLang="zh-CN" sz="1100" i="0" dirty="0">
                <a:effectLst/>
              </a:rPr>
              <a:t>“</a:t>
            </a:r>
            <a:r>
              <a:rPr lang="zh-CN" altLang="en-US" sz="1100" i="0" dirty="0">
                <a:effectLst/>
              </a:rPr>
              <a:t>词语定义</a:t>
            </a:r>
            <a:r>
              <a:rPr lang="en-US" altLang="zh-CN" sz="1100" i="0" dirty="0">
                <a:effectLst/>
              </a:rPr>
              <a:t>”</a:t>
            </a:r>
            <a:r>
              <a:rPr lang="zh-CN" altLang="en-US" sz="1100" i="0" dirty="0">
                <a:effectLst/>
              </a:rPr>
              <a:t>的确认。</a:t>
            </a:r>
            <a:endParaRPr lang="zh-CN" altLang="en-US" sz="1100" i="0" dirty="0">
              <a:effectLst/>
            </a:endParaRPr>
          </a:p>
          <a:p>
            <a:endParaRPr lang="en-US" altLang="zh-CN" sz="1100" i="0" dirty="0">
              <a:effectLst/>
            </a:endParaRPr>
          </a:p>
          <a:p>
            <a:r>
              <a:rPr lang="zh-CN" altLang="en-US" sz="1100" i="0" dirty="0">
                <a:effectLst/>
              </a:rPr>
              <a:t>即便大家都在使用</a:t>
            </a:r>
            <a:r>
              <a:rPr lang="en-US" altLang="zh-CN" sz="1100" i="0" dirty="0">
                <a:effectLst/>
              </a:rPr>
              <a:t>“</a:t>
            </a:r>
            <a:r>
              <a:rPr lang="zh-CN" altLang="en-US" sz="1100" i="0" dirty="0">
                <a:effectLst/>
              </a:rPr>
              <a:t>两个〇</a:t>
            </a:r>
            <a:r>
              <a:rPr lang="en-US" altLang="zh-CN" sz="1100" i="0" dirty="0">
                <a:effectLst/>
              </a:rPr>
              <a:t>”</a:t>
            </a:r>
            <a:r>
              <a:rPr lang="zh-CN" altLang="en-US" sz="1100" i="0" dirty="0">
                <a:effectLst/>
              </a:rPr>
              <a:t>这一共同规则，如果彼此对其中使用的词语理解不同，讨论依然无法对齐。</a:t>
            </a:r>
            <a:endParaRPr lang="zh-CN" altLang="en-US" sz="1100" i="0" dirty="0">
              <a:effectLst/>
            </a:endParaRPr>
          </a:p>
          <a:p>
            <a:endParaRPr lang="en-US" altLang="zh-CN" sz="1100" i="0" dirty="0">
              <a:effectLst/>
            </a:endParaRPr>
          </a:p>
          <a:p>
            <a:r>
              <a:rPr lang="zh-CN" altLang="en-US" sz="1100" i="0" dirty="0">
                <a:effectLst/>
              </a:rPr>
              <a:t>我曾在法务部门负责合同起草工作。在那个领域里，哪怕只是一个词语解释上的偏差，都可能在日后引发巨大的纠纷。因此，我逐渐养成了一个习惯</a:t>
            </a:r>
            <a:r>
              <a:rPr lang="en-US" altLang="zh-CN" sz="1100" i="0" dirty="0">
                <a:effectLst/>
              </a:rPr>
              <a:t>——</a:t>
            </a:r>
            <a:r>
              <a:rPr lang="zh-CN" altLang="en-US" sz="1100" i="0" dirty="0">
                <a:effectLst/>
              </a:rPr>
              <a:t>绝不让</a:t>
            </a:r>
            <a:r>
              <a:rPr lang="en-US" altLang="zh-CN" sz="1100" i="0" dirty="0">
                <a:effectLst/>
              </a:rPr>
              <a:t>“</a:t>
            </a:r>
            <a:r>
              <a:rPr lang="zh-CN" altLang="en-US" sz="1100" i="0" dirty="0">
                <a:effectLst/>
              </a:rPr>
              <a:t>词语的意义</a:t>
            </a:r>
            <a:r>
              <a:rPr lang="en-US" altLang="zh-CN" sz="1100" i="0" dirty="0">
                <a:effectLst/>
              </a:rPr>
              <a:t>”</a:t>
            </a:r>
            <a:r>
              <a:rPr lang="zh-CN" altLang="en-US" sz="1100" i="0" dirty="0">
                <a:effectLst/>
              </a:rPr>
              <a:t>含糊不清。</a:t>
            </a:r>
            <a:endParaRPr lang="zh-CN" altLang="en-US" sz="1100" i="0" dirty="0">
              <a:effectLst/>
            </a:endParaRPr>
          </a:p>
          <a:p>
            <a:endParaRPr lang="en-US" altLang="zh-CN" sz="1100" i="0" dirty="0">
              <a:effectLst/>
            </a:endParaRPr>
          </a:p>
          <a:p>
            <a:r>
              <a:rPr lang="zh-CN" altLang="en-US" sz="1100" i="0" dirty="0">
                <a:effectLst/>
              </a:rPr>
              <a:t>而这个习惯，在离开法务岗位之后，依然在各种工作场景中帮助着我。因为很多时候，当我们追溯工作不顺利的原因，往往会发现，问题出在</a:t>
            </a:r>
            <a:r>
              <a:rPr lang="en-US" altLang="zh-CN" sz="1100" i="0" dirty="0">
                <a:effectLst/>
              </a:rPr>
              <a:t>——</a:t>
            </a:r>
            <a:r>
              <a:rPr lang="zh-CN" altLang="en-US" sz="1100" i="0" dirty="0">
                <a:effectLst/>
              </a:rPr>
              <a:t>对同一个词语的理解不同。</a:t>
            </a:r>
            <a:endParaRPr lang="zh-CN" altLang="en-US" sz="1100" i="0" dirty="0">
              <a:effectLst/>
            </a:endParaRPr>
          </a:p>
          <a:p>
            <a:endParaRPr lang="en-US" altLang="zh-CN" sz="1100" i="0" dirty="0">
              <a:effectLst/>
            </a:endParaRPr>
          </a:p>
          <a:p>
            <a:r>
              <a:rPr lang="zh-CN" altLang="en-US" sz="1100" i="0" dirty="0">
                <a:effectLst/>
              </a:rPr>
              <a:t>比想象中更多的</a:t>
            </a:r>
            <a:r>
              <a:rPr lang="en-US" altLang="zh-CN" sz="1100" i="0" dirty="0">
                <a:effectLst/>
              </a:rPr>
              <a:t>“</a:t>
            </a:r>
            <a:r>
              <a:rPr lang="zh-CN" altLang="en-US" sz="1100" i="0" dirty="0">
                <a:effectLst/>
              </a:rPr>
              <a:t>模糊词语</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在日常工作和生活中，我们频繁使用各种模糊表达。</a:t>
            </a:r>
            <a:endParaRPr lang="zh-CN" altLang="en-US" sz="1100" i="0" dirty="0">
              <a:effectLst/>
            </a:endParaRPr>
          </a:p>
          <a:p>
            <a:endParaRPr lang="en-US" altLang="zh-CN" sz="1100" i="0" dirty="0">
              <a:effectLst/>
            </a:endParaRPr>
          </a:p>
          <a:p>
            <a:r>
              <a:rPr lang="zh-CN" altLang="en-US" sz="1100" i="0" dirty="0">
                <a:effectLst/>
              </a:rPr>
              <a:t>比如，当有人说</a:t>
            </a:r>
            <a:r>
              <a:rPr lang="en-US" altLang="zh-CN" sz="1100" i="0" dirty="0">
                <a:effectLst/>
              </a:rPr>
              <a:t>“</a:t>
            </a:r>
            <a:r>
              <a:rPr lang="zh-CN" altLang="en-US" sz="1100" i="0" dirty="0">
                <a:effectLst/>
              </a:rPr>
              <a:t>尽快处理</a:t>
            </a:r>
            <a:r>
              <a:rPr lang="en-US" altLang="zh-CN" sz="1100" i="0" dirty="0">
                <a:effectLst/>
              </a:rPr>
              <a:t>”</a:t>
            </a:r>
            <a:r>
              <a:rPr lang="zh-CN" altLang="en-US" sz="1100" i="0" dirty="0">
                <a:effectLst/>
              </a:rPr>
              <a:t>，你会理解成什么时候？</a:t>
            </a:r>
            <a:endParaRPr lang="zh-CN" altLang="en-US" sz="1100" i="0" dirty="0">
              <a:effectLst/>
            </a:endParaRPr>
          </a:p>
          <a:p>
            <a:r>
              <a:rPr lang="zh-CN" altLang="en-US" sz="1100" i="0" dirty="0">
                <a:effectLst/>
              </a:rPr>
              <a:t>一小时内？今天之内？还是本周之内？</a:t>
            </a:r>
            <a:endParaRPr lang="zh-CN" altLang="en-US" sz="1100" i="0" dirty="0">
              <a:effectLst/>
            </a:endParaRPr>
          </a:p>
          <a:p>
            <a:endParaRPr lang="en-US" altLang="zh-CN" sz="1100" i="0" dirty="0">
              <a:effectLst/>
            </a:endParaRPr>
          </a:p>
          <a:p>
            <a:r>
              <a:rPr lang="zh-CN" altLang="en-US" sz="1100" i="0" dirty="0">
                <a:effectLst/>
              </a:rPr>
              <a:t>再比如，商业场景中常出现的</a:t>
            </a:r>
            <a:r>
              <a:rPr lang="en-US" altLang="zh-CN" sz="1100" i="0" dirty="0">
                <a:effectLst/>
              </a:rPr>
              <a:t>“</a:t>
            </a:r>
            <a:r>
              <a:rPr lang="zh-CN" altLang="en-US" sz="1100" i="0" dirty="0">
                <a:effectLst/>
              </a:rPr>
              <a:t>概念</a:t>
            </a:r>
            <a:r>
              <a:rPr lang="en-US" altLang="zh-CN" sz="1100" i="0" dirty="0">
                <a:effectLst/>
              </a:rPr>
              <a:t>”“</a:t>
            </a:r>
            <a:r>
              <a:rPr lang="zh-CN" altLang="en-US" sz="1100" i="0" dirty="0">
                <a:effectLst/>
              </a:rPr>
              <a:t>有趣的企划</a:t>
            </a:r>
            <a:r>
              <a:rPr lang="en-US" altLang="zh-CN" sz="1100" i="0" dirty="0">
                <a:effectLst/>
              </a:rPr>
              <a:t>”</a:t>
            </a:r>
            <a:r>
              <a:rPr lang="zh-CN" altLang="en-US" sz="1100" i="0" dirty="0">
                <a:effectLst/>
              </a:rPr>
              <a:t>之类的词。</a:t>
            </a:r>
            <a:endParaRPr lang="zh-CN" altLang="en-US" sz="1100" i="0" dirty="0">
              <a:effectLst/>
            </a:endParaRPr>
          </a:p>
          <a:p>
            <a:r>
              <a:rPr lang="zh-CN" altLang="en-US" sz="1100" i="0" dirty="0">
                <a:effectLst/>
              </a:rPr>
              <a:t>听到</a:t>
            </a:r>
            <a:r>
              <a:rPr lang="en-US" altLang="zh-CN" sz="1100" i="0" dirty="0">
                <a:effectLst/>
              </a:rPr>
              <a:t>“</a:t>
            </a:r>
            <a:r>
              <a:rPr lang="zh-CN" altLang="en-US" sz="1100" i="0" dirty="0">
                <a:effectLst/>
              </a:rPr>
              <a:t>概念</a:t>
            </a:r>
            <a:r>
              <a:rPr lang="en-US" altLang="zh-CN" sz="1100" i="0" dirty="0">
                <a:effectLst/>
              </a:rPr>
              <a:t>”</a:t>
            </a:r>
            <a:r>
              <a:rPr lang="zh-CN" altLang="en-US" sz="1100" i="0" dirty="0">
                <a:effectLst/>
              </a:rPr>
              <a:t>，有人想到的是</a:t>
            </a:r>
            <a:r>
              <a:rPr lang="en-US" altLang="zh-CN" sz="1100" i="0" dirty="0">
                <a:effectLst/>
              </a:rPr>
              <a:t>“</a:t>
            </a:r>
            <a:r>
              <a:rPr lang="zh-CN" altLang="en-US" sz="1100" i="0" dirty="0">
                <a:effectLst/>
              </a:rPr>
              <a:t>广告语</a:t>
            </a:r>
            <a:r>
              <a:rPr lang="en-US" altLang="zh-CN" sz="1100" i="0" dirty="0">
                <a:effectLst/>
              </a:rPr>
              <a:t>”</a:t>
            </a:r>
            <a:r>
              <a:rPr lang="zh-CN" altLang="en-US" sz="1100" i="0" dirty="0">
                <a:effectLst/>
              </a:rPr>
              <a:t>，有人想到的是</a:t>
            </a:r>
            <a:r>
              <a:rPr lang="en-US" altLang="zh-CN" sz="1100" i="0" dirty="0">
                <a:effectLst/>
              </a:rPr>
              <a:t>“</a:t>
            </a:r>
            <a:r>
              <a:rPr lang="zh-CN" altLang="en-US" sz="1100" i="0" dirty="0">
                <a:effectLst/>
              </a:rPr>
              <a:t>商业战略方向</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同一个词，却可能对应完全不同的画面。</a:t>
            </a:r>
            <a:endParaRPr lang="zh-CN" altLang="en-US" sz="1100" i="0" dirty="0">
              <a:effectLst/>
            </a:endParaRPr>
          </a:p>
          <a:p>
            <a:endParaRPr lang="en-US" altLang="zh-CN" sz="1100" i="0" dirty="0">
              <a:effectLst/>
            </a:endParaRPr>
          </a:p>
          <a:p>
            <a:r>
              <a:rPr lang="zh-CN" altLang="en-US" sz="1100" i="0" dirty="0">
                <a:effectLst/>
              </a:rPr>
              <a:t>如果在这样的偏差下继续推进工作，会发生什么？</a:t>
            </a:r>
            <a:endParaRPr lang="zh-CN" altLang="en-US" sz="1100" i="0" dirty="0">
              <a:effectLst/>
            </a:endParaRPr>
          </a:p>
          <a:p>
            <a:endParaRPr lang="en-US" altLang="zh-CN" sz="1100" i="0" dirty="0">
              <a:effectLst/>
            </a:endParaRPr>
          </a:p>
          <a:p>
            <a:r>
              <a:rPr lang="zh-CN" altLang="en-US" sz="1100" i="0" dirty="0">
                <a:effectLst/>
              </a:rPr>
              <a:t>即便使用</a:t>
            </a:r>
            <a:r>
              <a:rPr lang="en-US" altLang="zh-CN" sz="1100" i="0" dirty="0">
                <a:effectLst/>
              </a:rPr>
              <a:t>“</a:t>
            </a:r>
            <a:r>
              <a:rPr lang="zh-CN" altLang="en-US" sz="1100" i="0" dirty="0">
                <a:effectLst/>
              </a:rPr>
              <a:t>两个〇</a:t>
            </a:r>
            <a:r>
              <a:rPr lang="en-US" altLang="zh-CN" sz="1100" i="0" dirty="0">
                <a:effectLst/>
              </a:rPr>
              <a:t>”</a:t>
            </a:r>
            <a:r>
              <a:rPr lang="zh-CN" altLang="en-US" sz="1100" i="0" dirty="0">
                <a:effectLst/>
              </a:rPr>
              <a:t>统一了思考结构，如果写进去的词语本身含义各异，讨论最终还是会南辕北辙。</a:t>
            </a:r>
            <a:endParaRPr lang="zh-CN" altLang="en-US" sz="1100" i="0" dirty="0">
              <a:effectLst/>
            </a:endParaRPr>
          </a:p>
          <a:p>
            <a:endParaRPr lang="en-US" altLang="zh-CN" sz="1100" i="0" dirty="0">
              <a:effectLst/>
            </a:endParaRPr>
          </a:p>
          <a:p>
            <a:r>
              <a:rPr lang="zh-CN" altLang="en-US" sz="1100" i="0" dirty="0">
                <a:effectLst/>
              </a:rPr>
              <a:t>因此，当出现可能存在多种解释的词语时，请暂停一下，主动对齐认知：</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你说的</a:t>
            </a:r>
            <a:r>
              <a:rPr lang="en-US" altLang="zh-CN" sz="1100" i="0" dirty="0">
                <a:effectLst/>
              </a:rPr>
              <a:t>‘</a:t>
            </a:r>
            <a:r>
              <a:rPr lang="zh-CN" altLang="en-US" sz="1100" i="0" dirty="0">
                <a:effectLst/>
              </a:rPr>
              <a:t>有趣</a:t>
            </a:r>
            <a:r>
              <a:rPr lang="en-US" altLang="zh-CN" sz="1100" i="0" dirty="0">
                <a:effectLst/>
              </a:rPr>
              <a:t>’</a:t>
            </a:r>
            <a:r>
              <a:rPr lang="zh-CN" altLang="en-US" sz="1100" i="0" dirty="0">
                <a:effectLst/>
              </a:rPr>
              <a:t>，具体指什么样的状态？</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我们团队所说的</a:t>
            </a:r>
            <a:r>
              <a:rPr lang="en-US" altLang="zh-CN" sz="1100" i="0" dirty="0">
                <a:effectLst/>
              </a:rPr>
              <a:t>‘</a:t>
            </a:r>
            <a:r>
              <a:rPr lang="zh-CN" altLang="en-US" sz="1100" i="0" dirty="0">
                <a:effectLst/>
              </a:rPr>
              <a:t>概念</a:t>
            </a:r>
            <a:r>
              <a:rPr lang="en-US" altLang="zh-CN" sz="1100" i="0" dirty="0">
                <a:effectLst/>
              </a:rPr>
              <a:t>’</a:t>
            </a:r>
            <a:r>
              <a:rPr lang="zh-CN" altLang="en-US" sz="1100" i="0" dirty="0">
                <a:effectLst/>
              </a:rPr>
              <a:t>，到底是指什么？</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一旦词语的意义达成一致，讨论和判断都会变得异常顺畅。</a:t>
            </a:r>
            <a:endParaRPr lang="zh-CN" altLang="en-US" sz="1100" i="0" dirty="0">
              <a:effectLst/>
            </a:endParaRPr>
          </a:p>
          <a:p>
            <a:endParaRPr lang="zh-CN" altLang="en-US" sz="1100" i="0" dirty="0">
              <a:effectLst/>
            </a:endParaRPr>
          </a:p>
          <a:p>
            <a:r>
              <a:rPr lang="zh-CN" altLang="en-US" sz="1100" i="0" dirty="0">
                <a:effectLst/>
              </a:rPr>
              <a:t>（接下页）</a:t>
            </a:r>
            <a:endParaRPr lang="zh-CN" altLang="en-US" sz="1100" i="0" dirty="0">
              <a:effectLst/>
            </a:endParaRPr>
          </a:p>
        </p:txBody>
      </p:sp>
      <p:pic>
        <p:nvPicPr>
          <p:cNvPr id="3" name="图片 2"/>
          <p:cNvPicPr>
            <a:picLocks noChangeAspect="1"/>
          </p:cNvPicPr>
          <p:nvPr/>
        </p:nvPicPr>
        <p:blipFill>
          <a:blip r:embed="rId1"/>
          <a:stretch>
            <a:fillRect/>
          </a:stretch>
        </p:blipFill>
        <p:spPr>
          <a:xfrm>
            <a:off x="309245" y="33655"/>
            <a:ext cx="1114425" cy="1609090"/>
          </a:xfrm>
          <a:prstGeom prst="rect">
            <a:avLst/>
          </a:prstGeom>
        </p:spPr>
      </p:pic>
      <p:sp>
        <p:nvSpPr>
          <p:cNvPr id="5" name="角丸四角形 7"/>
          <p:cNvSpPr/>
          <p:nvPr/>
        </p:nvSpPr>
        <p:spPr>
          <a:xfrm>
            <a:off x="2693624" y="203984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考</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えてるつもりがなくなる</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978-4-7612-7862-5</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田村悠揮</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240p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2453005"/>
            <a:ext cx="6821170" cy="6692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词语会改变思考的方向</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语言</a:t>
            </a:r>
            <a:r>
              <a:rPr lang="en-US" altLang="zh-CN" sz="1100" i="0" dirty="0">
                <a:effectLst/>
              </a:rPr>
              <a:t>”</a:t>
            </a:r>
            <a:r>
              <a:rPr lang="zh-CN" altLang="en-US" sz="1100" i="0" dirty="0">
                <a:effectLst/>
              </a:rPr>
              <a:t>还有另一种力量</a:t>
            </a:r>
            <a:r>
              <a:rPr lang="en-US" altLang="zh-CN" sz="1100" i="0" dirty="0">
                <a:effectLst/>
              </a:rPr>
              <a:t>——</a:t>
            </a:r>
            <a:endParaRPr lang="en-US" altLang="zh-CN" sz="1100" i="0" dirty="0">
              <a:effectLst/>
            </a:endParaRPr>
          </a:p>
          <a:p>
            <a:r>
              <a:rPr lang="zh-CN" altLang="en-US" sz="1100" i="0" dirty="0">
                <a:effectLst/>
              </a:rPr>
              <a:t>它会悄悄影响思考的方向。</a:t>
            </a:r>
            <a:endParaRPr lang="zh-CN" altLang="en-US" sz="1100" i="0" dirty="0">
              <a:effectLst/>
            </a:endParaRPr>
          </a:p>
          <a:p>
            <a:endParaRPr lang="en-US" altLang="zh-CN" sz="1100" i="0" dirty="0">
              <a:effectLst/>
            </a:endParaRPr>
          </a:p>
          <a:p>
            <a:r>
              <a:rPr lang="zh-CN" altLang="en-US" sz="1100" i="0" dirty="0">
                <a:effectLst/>
              </a:rPr>
              <a:t>我曾经历过一次活动结束后的会议。</a:t>
            </a:r>
            <a:endParaRPr lang="zh-CN" altLang="en-US" sz="1100" i="0" dirty="0">
              <a:effectLst/>
            </a:endParaRPr>
          </a:p>
          <a:p>
            <a:r>
              <a:rPr lang="zh-CN" altLang="en-US" sz="1100" i="0" dirty="0">
                <a:effectLst/>
              </a:rPr>
              <a:t>会议原本的名称是</a:t>
            </a:r>
            <a:r>
              <a:rPr lang="en-US" altLang="zh-CN" sz="1100" i="0" dirty="0">
                <a:effectLst/>
              </a:rPr>
              <a:t>——“</a:t>
            </a:r>
            <a:r>
              <a:rPr lang="zh-CN" altLang="en-US" sz="1100" i="0" dirty="0">
                <a:effectLst/>
              </a:rPr>
              <a:t>活动反省会</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目的当然是为了让下一次活动做得更好。</a:t>
            </a:r>
            <a:endParaRPr lang="zh-CN" altLang="en-US" sz="1100" i="0" dirty="0">
              <a:effectLst/>
            </a:endParaRPr>
          </a:p>
          <a:p>
            <a:r>
              <a:rPr lang="zh-CN" altLang="en-US" sz="1100" i="0" dirty="0">
                <a:effectLst/>
              </a:rPr>
              <a:t>但会议一开始，空气却异常沉重。</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引导不够顺畅。</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前台让客户等太久了。</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发言几乎全是对问题的指责。</a:t>
            </a:r>
            <a:endParaRPr lang="zh-CN" altLang="en-US" sz="1100" i="0" dirty="0">
              <a:effectLst/>
            </a:endParaRPr>
          </a:p>
          <a:p>
            <a:r>
              <a:rPr lang="zh-CN" altLang="en-US" sz="1100" i="0" dirty="0">
                <a:effectLst/>
              </a:rPr>
              <a:t>负责人的表情逐渐僵硬，会议变成了一场</a:t>
            </a:r>
            <a:r>
              <a:rPr lang="en-US" altLang="zh-CN" sz="1100" i="0" dirty="0">
                <a:effectLst/>
              </a:rPr>
              <a:t>“</a:t>
            </a:r>
            <a:r>
              <a:rPr lang="zh-CN" altLang="en-US" sz="1100" i="0" dirty="0">
                <a:effectLst/>
              </a:rPr>
              <a:t>追责大会</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后来，在下一次活动结束后，我把会议名称改成：</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如何让下一次活动更好？</a:t>
            </a:r>
            <a:r>
              <a:rPr lang="en-US" altLang="zh-CN" sz="1100" i="0" dirty="0">
                <a:effectLst/>
              </a:rPr>
              <a:t>”</a:t>
            </a:r>
            <a:r>
              <a:rPr lang="zh-CN" altLang="en-US" sz="1100" i="0" dirty="0">
                <a:effectLst/>
              </a:rPr>
              <a:t>会议</a:t>
            </a:r>
            <a:endParaRPr lang="zh-CN" altLang="en-US" sz="1100" i="0" dirty="0">
              <a:effectLst/>
            </a:endParaRPr>
          </a:p>
          <a:p>
            <a:endParaRPr lang="en-US" altLang="zh-CN" sz="1100" i="0" dirty="0">
              <a:effectLst/>
            </a:endParaRPr>
          </a:p>
          <a:p>
            <a:r>
              <a:rPr lang="zh-CN" altLang="en-US" sz="1100" i="0" dirty="0">
                <a:effectLst/>
              </a:rPr>
              <a:t>结果，讨论的氛围完全不同了。</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前台确实很忙，下次如果发放号码牌，应该会更顺畅。</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这个环节很受欢迎，明年可以扩大规模。</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同样的成员，同样的经历，</a:t>
            </a:r>
            <a:endParaRPr lang="zh-CN" altLang="en-US" sz="1100" i="0" dirty="0">
              <a:effectLst/>
            </a:endParaRPr>
          </a:p>
          <a:p>
            <a:r>
              <a:rPr lang="zh-CN" altLang="en-US" sz="1100" i="0" dirty="0">
                <a:effectLst/>
              </a:rPr>
              <a:t>仅仅因为标题不同，思考的方向就从</a:t>
            </a:r>
            <a:r>
              <a:rPr lang="en-US" altLang="zh-CN" sz="1100" i="0" dirty="0">
                <a:effectLst/>
              </a:rPr>
              <a:t>“</a:t>
            </a:r>
            <a:r>
              <a:rPr lang="zh-CN" altLang="en-US" sz="1100" i="0" dirty="0">
                <a:effectLst/>
              </a:rPr>
              <a:t>找错误</a:t>
            </a:r>
            <a:r>
              <a:rPr lang="en-US" altLang="zh-CN" sz="1100" i="0" dirty="0">
                <a:effectLst/>
              </a:rPr>
              <a:t>”</a:t>
            </a:r>
            <a:r>
              <a:rPr lang="zh-CN" altLang="en-US" sz="1100" i="0" dirty="0">
                <a:effectLst/>
              </a:rPr>
              <a:t>转向了</a:t>
            </a:r>
            <a:r>
              <a:rPr lang="en-US" altLang="zh-CN" sz="1100" i="0" dirty="0">
                <a:effectLst/>
              </a:rPr>
              <a:t>“</a:t>
            </a:r>
            <a:r>
              <a:rPr lang="zh-CN" altLang="en-US" sz="1100" i="0" dirty="0">
                <a:effectLst/>
              </a:rPr>
              <a:t>找办法</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当看到</a:t>
            </a:r>
            <a:r>
              <a:rPr lang="en-US" altLang="zh-CN" sz="1100" i="0" dirty="0">
                <a:effectLst/>
              </a:rPr>
              <a:t>“</a:t>
            </a:r>
            <a:r>
              <a:rPr lang="zh-CN" altLang="en-US" sz="1100" i="0" dirty="0">
                <a:effectLst/>
              </a:rPr>
              <a:t>反省</a:t>
            </a:r>
            <a:r>
              <a:rPr lang="en-US" altLang="zh-CN" sz="1100" i="0" dirty="0">
                <a:effectLst/>
              </a:rPr>
              <a:t>”</a:t>
            </a:r>
            <a:r>
              <a:rPr lang="zh-CN" altLang="en-US" sz="1100" i="0" dirty="0">
                <a:effectLst/>
              </a:rPr>
              <a:t>这个词，大脑自然会去寻找失败之处；</a:t>
            </a:r>
            <a:endParaRPr lang="zh-CN" altLang="en-US" sz="1100" i="0" dirty="0">
              <a:effectLst/>
            </a:endParaRPr>
          </a:p>
          <a:p>
            <a:r>
              <a:rPr lang="zh-CN" altLang="en-US" sz="1100" i="0" dirty="0">
                <a:effectLst/>
              </a:rPr>
              <a:t>而当听到</a:t>
            </a:r>
            <a:r>
              <a:rPr lang="en-US" altLang="zh-CN" sz="1100" i="0" dirty="0">
                <a:effectLst/>
              </a:rPr>
              <a:t>“</a:t>
            </a:r>
            <a:r>
              <a:rPr lang="zh-CN" altLang="en-US" sz="1100" i="0" dirty="0">
                <a:effectLst/>
              </a:rPr>
              <a:t>如何变得更好</a:t>
            </a:r>
            <a:r>
              <a:rPr lang="en-US" altLang="zh-CN" sz="1100" i="0" dirty="0">
                <a:effectLst/>
              </a:rPr>
              <a:t>”</a:t>
            </a:r>
            <a:r>
              <a:rPr lang="zh-CN" altLang="en-US" sz="1100" i="0" dirty="0">
                <a:effectLst/>
              </a:rPr>
              <a:t>，大脑则会自动转向解决方案。</a:t>
            </a:r>
            <a:endParaRPr lang="zh-CN" altLang="en-US" sz="1100" i="0" dirty="0">
              <a:effectLst/>
            </a:endParaRPr>
          </a:p>
          <a:p>
            <a:endParaRPr lang="en-US" altLang="zh-CN" sz="1100" i="0" dirty="0">
              <a:effectLst/>
            </a:endParaRPr>
          </a:p>
          <a:p>
            <a:r>
              <a:rPr lang="zh-CN" altLang="en-US" sz="1100" i="0" dirty="0">
                <a:effectLst/>
              </a:rPr>
              <a:t>因此，如果你感觉会议或讨论进展不顺，</a:t>
            </a:r>
            <a:endParaRPr lang="zh-CN" altLang="en-US" sz="1100" i="0" dirty="0">
              <a:effectLst/>
            </a:endParaRPr>
          </a:p>
          <a:p>
            <a:r>
              <a:rPr lang="zh-CN" altLang="en-US" sz="1100" i="0" dirty="0">
                <a:effectLst/>
              </a:rPr>
              <a:t>不妨先检查一下</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我们正在使用什么样的词语？</a:t>
            </a:r>
            <a:endParaRPr lang="zh-CN" altLang="en-US" sz="1100" i="0" dirty="0">
              <a:effectLst/>
            </a:endParaRPr>
          </a:p>
          <a:p>
            <a:endParaRPr lang="en-US" altLang="zh-CN" sz="1100" i="0" dirty="0">
              <a:effectLst/>
            </a:endParaRPr>
          </a:p>
          <a:p>
            <a:r>
              <a:rPr lang="zh-CN" altLang="en-US" sz="1100" i="0" dirty="0">
                <a:effectLst/>
              </a:rPr>
              <a:t>也许，只需改变一个表达，</a:t>
            </a:r>
            <a:endParaRPr lang="zh-CN" altLang="en-US" sz="1100" i="0" dirty="0">
              <a:effectLst/>
            </a:endParaRPr>
          </a:p>
          <a:p>
            <a:r>
              <a:rPr lang="zh-CN" altLang="en-US" sz="1100" i="0" dirty="0">
                <a:effectLst/>
              </a:rPr>
              <a:t>思考的方向，就会随之改变。</a:t>
            </a:r>
            <a:endParaRPr lang="zh-CN" altLang="en-US" sz="1100" i="0" dirty="0">
              <a:effectLst/>
            </a:endParaRPr>
          </a:p>
        </p:txBody>
      </p:sp>
      <p:pic>
        <p:nvPicPr>
          <p:cNvPr id="3" name="图片 2"/>
          <p:cNvPicPr>
            <a:picLocks noChangeAspect="1"/>
          </p:cNvPicPr>
          <p:nvPr/>
        </p:nvPicPr>
        <p:blipFill>
          <a:blip r:embed="rId1"/>
          <a:stretch>
            <a:fillRect/>
          </a:stretch>
        </p:blipFill>
        <p:spPr>
          <a:xfrm>
            <a:off x="309245" y="33655"/>
            <a:ext cx="995680" cy="1437640"/>
          </a:xfrm>
          <a:prstGeom prst="rect">
            <a:avLst/>
          </a:prstGeom>
        </p:spPr>
      </p:pic>
      <p:sp>
        <p:nvSpPr>
          <p:cNvPr id="5" name="角丸四角形 7"/>
          <p:cNvSpPr/>
          <p:nvPr/>
        </p:nvSpPr>
        <p:spPr>
          <a:xfrm>
            <a:off x="3025729" y="187411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106805"/>
          </a:xfrm>
          <a:prstGeom prst="rect">
            <a:avLst/>
          </a:prstGeom>
          <a:noFill/>
        </p:spPr>
        <p:txBody>
          <a:bodyPr wrap="square" rtlCol="0">
            <a:sp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考</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えてるつもりがなくなる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978-4-7612-7862-5</a:t>
            </a:r>
            <a:endPar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田村悠揮</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6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240p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350645"/>
            <a:ext cx="6821170" cy="8047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a:t>
            </a:r>
            <a:r>
              <a:rPr lang="en-US" altLang="zh-CN" sz="1100" i="0" dirty="0">
                <a:effectLst/>
              </a:rPr>
              <a:t>1</a:t>
            </a:r>
            <a:r>
              <a:rPr lang="zh-CN" altLang="en-US" sz="1100" i="0" dirty="0">
                <a:effectLst/>
              </a:rPr>
              <a:t>章</a:t>
            </a:r>
            <a:r>
              <a:rPr lang="en-US" altLang="zh-CN" sz="1100" i="0" dirty="0">
                <a:effectLst/>
              </a:rPr>
              <a:t> </a:t>
            </a:r>
            <a:r>
              <a:rPr lang="zh-CN" altLang="en-US" sz="1100" i="0" dirty="0">
                <a:effectLst/>
              </a:rPr>
              <a:t>把</a:t>
            </a:r>
            <a:r>
              <a:rPr lang="en-US" altLang="zh-CN" sz="1100" i="0" dirty="0">
                <a:effectLst/>
              </a:rPr>
              <a:t>“</a:t>
            </a:r>
            <a:r>
              <a:rPr lang="zh-CN" altLang="en-US" sz="1100" i="0" dirty="0">
                <a:effectLst/>
              </a:rPr>
              <a:t>烦恼</a:t>
            </a:r>
            <a:r>
              <a:rPr lang="en-US" altLang="zh-CN" sz="1100" i="0" dirty="0">
                <a:effectLst/>
              </a:rPr>
              <a:t>”</a:t>
            </a:r>
            <a:r>
              <a:rPr lang="zh-CN" altLang="en-US" sz="1100" i="0" dirty="0">
                <a:effectLst/>
              </a:rPr>
              <a:t>变成</a:t>
            </a:r>
            <a:r>
              <a:rPr lang="en-US" altLang="zh-CN" sz="1100" i="0" dirty="0">
                <a:effectLst/>
              </a:rPr>
              <a:t>“</a:t>
            </a:r>
            <a:r>
              <a:rPr lang="zh-CN" altLang="en-US" sz="1100" i="0" dirty="0">
                <a:effectLst/>
              </a:rPr>
              <a:t>思考</a:t>
            </a:r>
            <a:r>
              <a:rPr lang="en-US" altLang="zh-CN" sz="1100" i="0" dirty="0">
                <a:effectLst/>
              </a:rPr>
              <a:t>”</a:t>
            </a:r>
            <a:endParaRPr lang="en-US" altLang="zh-CN" sz="1100" i="0" dirty="0">
              <a:effectLst/>
            </a:endParaRPr>
          </a:p>
          <a:p>
            <a:endParaRPr lang="en-US" altLang="zh-CN" sz="1100" i="0" dirty="0">
              <a:effectLst/>
            </a:endParaRPr>
          </a:p>
          <a:p>
            <a:endParaRPr lang="en-US" altLang="zh-CN" sz="1100" i="0" dirty="0">
              <a:effectLst/>
            </a:endParaRPr>
          </a:p>
          <a:p>
            <a:r>
              <a:rPr lang="zh-CN" altLang="en-US" sz="1100" i="0" dirty="0">
                <a:effectLst/>
              </a:rPr>
              <a:t>通过一个</a:t>
            </a:r>
            <a:r>
              <a:rPr lang="en-US" altLang="zh-CN" sz="1100" i="0" dirty="0">
                <a:effectLst/>
              </a:rPr>
              <a:t>“</a:t>
            </a:r>
            <a:r>
              <a:rPr lang="zh-CN" altLang="en-US" sz="1100" i="0" dirty="0">
                <a:effectLst/>
              </a:rPr>
              <a:t>思维实验</a:t>
            </a:r>
            <a:r>
              <a:rPr lang="en-US" altLang="zh-CN" sz="1100" i="0" dirty="0">
                <a:effectLst/>
              </a:rPr>
              <a:t>”</a:t>
            </a:r>
            <a:r>
              <a:rPr lang="zh-CN" altLang="en-US" sz="1100" i="0" dirty="0">
                <a:effectLst/>
              </a:rPr>
              <a:t>了解你的思考类型</a:t>
            </a:r>
            <a:endParaRPr lang="zh-CN" altLang="en-US" sz="1100" i="0" dirty="0">
              <a:effectLst/>
            </a:endParaRPr>
          </a:p>
          <a:p>
            <a:r>
              <a:rPr lang="zh-CN" altLang="en-US" sz="1100" i="0" dirty="0">
                <a:effectLst/>
              </a:rPr>
              <a:t>过于自由，人反而会卡住</a:t>
            </a:r>
            <a:endParaRPr lang="zh-CN" altLang="en-US" sz="1100" i="0" dirty="0">
              <a:effectLst/>
            </a:endParaRPr>
          </a:p>
          <a:p>
            <a:r>
              <a:rPr lang="zh-CN" altLang="en-US" sz="1100" i="0" dirty="0">
                <a:effectLst/>
              </a:rPr>
              <a:t>为什么</a:t>
            </a:r>
            <a:r>
              <a:rPr lang="en-US" altLang="zh-CN" sz="1100" i="0" dirty="0">
                <a:effectLst/>
              </a:rPr>
              <a:t>“</a:t>
            </a:r>
            <a:r>
              <a:rPr lang="zh-CN" altLang="en-US" sz="1100" i="0" dirty="0">
                <a:effectLst/>
              </a:rPr>
              <a:t>没有规则</a:t>
            </a:r>
            <a:r>
              <a:rPr lang="en-US" altLang="zh-CN" sz="1100" i="0" dirty="0">
                <a:effectLst/>
              </a:rPr>
              <a:t>”</a:t>
            </a:r>
            <a:r>
              <a:rPr lang="zh-CN" altLang="en-US" sz="1100" i="0" dirty="0">
                <a:effectLst/>
              </a:rPr>
              <a:t>会让人痛苦？</a:t>
            </a:r>
            <a:endParaRPr lang="zh-CN" altLang="en-US" sz="1100" i="0" dirty="0">
              <a:effectLst/>
            </a:endParaRPr>
          </a:p>
          <a:p>
            <a:r>
              <a:rPr lang="zh-CN" altLang="en-US" sz="1100" i="0" dirty="0">
                <a:effectLst/>
              </a:rPr>
              <a:t>陷入</a:t>
            </a:r>
            <a:r>
              <a:rPr lang="en-US" altLang="zh-CN" sz="1100" i="0" dirty="0">
                <a:effectLst/>
              </a:rPr>
              <a:t>“</a:t>
            </a:r>
            <a:r>
              <a:rPr lang="zh-CN" altLang="en-US" sz="1100" i="0" dirty="0">
                <a:effectLst/>
              </a:rPr>
              <a:t>烦恼</a:t>
            </a:r>
            <a:r>
              <a:rPr lang="en-US" altLang="zh-CN" sz="1100" i="0" dirty="0">
                <a:effectLst/>
              </a:rPr>
              <a:t>”</a:t>
            </a:r>
            <a:r>
              <a:rPr lang="zh-CN" altLang="en-US" sz="1100" i="0" dirty="0">
                <a:effectLst/>
              </a:rPr>
              <a:t>循环会发生什么</a:t>
            </a:r>
            <a:r>
              <a:rPr lang="en-US" altLang="zh-CN" sz="1100" i="0" dirty="0">
                <a:effectLst/>
              </a:rPr>
              <a:t> —— kintone</a:t>
            </a:r>
            <a:r>
              <a:rPr lang="zh-CN" altLang="en-US" sz="1100" i="0" dirty="0">
                <a:effectLst/>
              </a:rPr>
              <a:t>的启动案例</a:t>
            </a:r>
            <a:endParaRPr lang="zh-CN" altLang="en-US" sz="1100" i="0" dirty="0">
              <a:effectLst/>
            </a:endParaRPr>
          </a:p>
          <a:p>
            <a:r>
              <a:rPr lang="zh-CN" altLang="en-US" sz="1100" i="0" dirty="0">
                <a:effectLst/>
              </a:rPr>
              <a:t>把</a:t>
            </a:r>
            <a:r>
              <a:rPr lang="en-US" altLang="zh-CN" sz="1100" i="0" dirty="0">
                <a:effectLst/>
              </a:rPr>
              <a:t>“</a:t>
            </a:r>
            <a:r>
              <a:rPr lang="zh-CN" altLang="en-US" sz="1100" i="0" dirty="0">
                <a:effectLst/>
              </a:rPr>
              <a:t>思考</a:t>
            </a:r>
            <a:r>
              <a:rPr lang="en-US" altLang="zh-CN" sz="1100" i="0" dirty="0">
                <a:effectLst/>
              </a:rPr>
              <a:t>”</a:t>
            </a:r>
            <a:r>
              <a:rPr lang="zh-CN" altLang="en-US" sz="1100" i="0" dirty="0">
                <a:effectLst/>
              </a:rPr>
              <a:t>变成</a:t>
            </a:r>
            <a:r>
              <a:rPr lang="en-US" altLang="zh-CN" sz="1100" i="0" dirty="0">
                <a:effectLst/>
              </a:rPr>
              <a:t>“</a:t>
            </a:r>
            <a:r>
              <a:rPr lang="zh-CN" altLang="en-US" sz="1100" i="0" dirty="0">
                <a:effectLst/>
              </a:rPr>
              <a:t>行动</a:t>
            </a:r>
            <a:r>
              <a:rPr lang="en-US" altLang="zh-CN" sz="1100" i="0" dirty="0">
                <a:effectLst/>
              </a:rPr>
              <a:t>”</a:t>
            </a:r>
            <a:r>
              <a:rPr lang="zh-CN" altLang="en-US" sz="1100" i="0" dirty="0">
                <a:effectLst/>
              </a:rPr>
              <a:t>的魔法</a:t>
            </a:r>
            <a:endParaRPr lang="zh-CN" altLang="en-US" sz="1100" i="0" dirty="0">
              <a:effectLst/>
            </a:endParaRPr>
          </a:p>
          <a:p>
            <a:r>
              <a:rPr lang="zh-CN" altLang="en-US" sz="1100" i="0" dirty="0">
                <a:effectLst/>
              </a:rPr>
              <a:t>为什么</a:t>
            </a:r>
            <a:r>
              <a:rPr lang="en-US" altLang="zh-CN" sz="1100" i="0" dirty="0">
                <a:effectLst/>
              </a:rPr>
              <a:t>“</a:t>
            </a:r>
            <a:r>
              <a:rPr lang="zh-CN" altLang="en-US" sz="1100" i="0" dirty="0">
                <a:effectLst/>
              </a:rPr>
              <a:t>框架</a:t>
            </a:r>
            <a:r>
              <a:rPr lang="en-US" altLang="zh-CN" sz="1100" i="0" dirty="0">
                <a:effectLst/>
              </a:rPr>
              <a:t>”</a:t>
            </a:r>
            <a:r>
              <a:rPr lang="zh-CN" altLang="en-US" sz="1100" i="0" dirty="0">
                <a:effectLst/>
              </a:rPr>
              <a:t>难以使用？</a:t>
            </a:r>
            <a:endParaRPr lang="zh-CN" altLang="en-US" sz="1100" i="0" dirty="0">
              <a:effectLst/>
            </a:endParaRPr>
          </a:p>
          <a:p>
            <a:r>
              <a:rPr lang="zh-CN" altLang="en-US" sz="1100" i="0" dirty="0">
                <a:effectLst/>
              </a:rPr>
              <a:t>世界上最简单的方法：</a:t>
            </a:r>
            <a:r>
              <a:rPr lang="en-US" altLang="zh-CN" sz="1100" i="0" dirty="0">
                <a:effectLst/>
              </a:rPr>
              <a:t>“</a:t>
            </a:r>
            <a:r>
              <a:rPr lang="zh-CN" altLang="en-US" sz="1100" i="0" dirty="0">
                <a:effectLst/>
              </a:rPr>
              <a:t>写下两个〇</a:t>
            </a:r>
            <a:r>
              <a:rPr lang="en-US" altLang="zh-CN" sz="1100" i="0" dirty="0">
                <a:effectLst/>
              </a:rPr>
              <a:t>”</a:t>
            </a:r>
            <a:endParaRPr lang="en-US" altLang="zh-CN" sz="1100" i="0" dirty="0">
              <a:effectLst/>
            </a:endParaRPr>
          </a:p>
          <a:p>
            <a:r>
              <a:rPr lang="zh-CN" altLang="en-US" sz="1100" i="0" dirty="0">
                <a:effectLst/>
              </a:rPr>
              <a:t>为什么</a:t>
            </a:r>
            <a:r>
              <a:rPr lang="en-US" altLang="zh-CN" sz="1100" i="0" dirty="0">
                <a:effectLst/>
              </a:rPr>
              <a:t>“</a:t>
            </a:r>
            <a:r>
              <a:rPr lang="zh-CN" altLang="en-US" sz="1100" i="0" dirty="0">
                <a:effectLst/>
              </a:rPr>
              <a:t>两个</a:t>
            </a:r>
            <a:r>
              <a:rPr lang="en-US" altLang="zh-CN" sz="1100" i="0" dirty="0">
                <a:effectLst/>
              </a:rPr>
              <a:t>”</a:t>
            </a:r>
            <a:r>
              <a:rPr lang="zh-CN" altLang="en-US" sz="1100" i="0" dirty="0">
                <a:effectLst/>
              </a:rPr>
              <a:t>刚刚好？</a:t>
            </a:r>
            <a:endParaRPr lang="zh-CN" altLang="en-US" sz="1100" i="0" dirty="0">
              <a:effectLst/>
            </a:endParaRPr>
          </a:p>
          <a:p>
            <a:r>
              <a:rPr lang="en-US" altLang="zh-CN" sz="1100" i="0" dirty="0">
                <a:effectLst/>
              </a:rPr>
              <a:t>“</a:t>
            </a:r>
            <a:r>
              <a:rPr lang="zh-CN" altLang="en-US" sz="1100" i="0" dirty="0">
                <a:effectLst/>
              </a:rPr>
              <a:t>拓宽视野</a:t>
            </a:r>
            <a:r>
              <a:rPr lang="en-US" altLang="zh-CN" sz="1100" i="0" dirty="0">
                <a:effectLst/>
              </a:rPr>
              <a:t>”</a:t>
            </a:r>
            <a:r>
              <a:rPr lang="zh-CN" altLang="en-US" sz="1100" i="0" dirty="0">
                <a:effectLst/>
              </a:rPr>
              <a:t>其实是最难的建议</a:t>
            </a:r>
            <a:endParaRPr lang="zh-CN" altLang="en-US" sz="1100" i="0" dirty="0">
              <a:effectLst/>
            </a:endParaRPr>
          </a:p>
          <a:p>
            <a:r>
              <a:rPr lang="en-US" altLang="zh-CN" sz="1100" i="0" dirty="0">
                <a:effectLst/>
              </a:rPr>
              <a:t>“</a:t>
            </a:r>
            <a:r>
              <a:rPr lang="zh-CN" altLang="en-US" sz="1100" i="0" dirty="0">
                <a:effectLst/>
              </a:rPr>
              <a:t>两个</a:t>
            </a:r>
            <a:r>
              <a:rPr lang="en-US" altLang="zh-CN" sz="1100" i="0" dirty="0">
                <a:effectLst/>
              </a:rPr>
              <a:t>”</a:t>
            </a:r>
            <a:r>
              <a:rPr lang="zh-CN" altLang="en-US" sz="1100" i="0" dirty="0">
                <a:effectLst/>
              </a:rPr>
              <a:t>，是建立关系的最小单位</a:t>
            </a:r>
            <a:endParaRPr lang="zh-CN" altLang="en-US" sz="1100" i="0" dirty="0">
              <a:effectLst/>
            </a:endParaRPr>
          </a:p>
          <a:p>
            <a:r>
              <a:rPr lang="en-US" altLang="zh-CN" sz="1100" i="0" dirty="0">
                <a:effectLst/>
              </a:rPr>
              <a:t>“</a:t>
            </a:r>
            <a:r>
              <a:rPr lang="zh-CN" altLang="en-US" sz="1100" i="0" dirty="0">
                <a:effectLst/>
              </a:rPr>
              <a:t>提出问题</a:t>
            </a:r>
            <a:r>
              <a:rPr lang="en-US" altLang="zh-CN" sz="1100" i="0" dirty="0">
                <a:effectLst/>
              </a:rPr>
              <a:t>”</a:t>
            </a:r>
            <a:r>
              <a:rPr lang="zh-CN" altLang="en-US" sz="1100" i="0" dirty="0">
                <a:effectLst/>
              </a:rPr>
              <a:t>，其实可以非常简单</a:t>
            </a:r>
            <a:endParaRPr lang="zh-CN" altLang="en-US" sz="1100" i="0" dirty="0">
              <a:effectLst/>
            </a:endParaRPr>
          </a:p>
          <a:p>
            <a:r>
              <a:rPr lang="zh-CN" altLang="en-US" sz="1100" i="0" dirty="0">
                <a:effectLst/>
              </a:rPr>
              <a:t>不用绞尽脑汁，机械式设定也可以</a:t>
            </a:r>
            <a:endParaRPr lang="zh-CN" altLang="en-US" sz="1100" i="0" dirty="0">
              <a:effectLst/>
            </a:endParaRPr>
          </a:p>
          <a:p>
            <a:r>
              <a:rPr lang="zh-CN" altLang="en-US" sz="1100" i="0" dirty="0">
                <a:effectLst/>
              </a:rPr>
              <a:t>思考能力因为有规则，才能被打磨</a:t>
            </a:r>
            <a:endParaRPr lang="zh-CN" altLang="en-US" sz="1100" i="0" dirty="0">
              <a:effectLst/>
            </a:endParaRPr>
          </a:p>
          <a:p>
            <a:r>
              <a:rPr lang="zh-CN" altLang="en-US" sz="1100" i="0" dirty="0">
                <a:effectLst/>
              </a:rPr>
              <a:t>迷茫型、直觉型、踏实型、专业型</a:t>
            </a:r>
            <a:r>
              <a:rPr lang="en-US" altLang="zh-CN" sz="1100" i="0" dirty="0">
                <a:effectLst/>
              </a:rPr>
              <a:t>……</a:t>
            </a:r>
            <a:r>
              <a:rPr lang="zh-CN" altLang="en-US" sz="1100" i="0" dirty="0">
                <a:effectLst/>
              </a:rPr>
              <a:t>你是哪一型？</a:t>
            </a:r>
            <a:endParaRPr lang="zh-CN" altLang="en-US" sz="1100" i="0" dirty="0">
              <a:effectLst/>
            </a:endParaRPr>
          </a:p>
          <a:p>
            <a:r>
              <a:rPr lang="zh-CN" altLang="en-US" sz="1100" i="0" dirty="0">
                <a:effectLst/>
              </a:rPr>
              <a:t>思考能力是</a:t>
            </a:r>
            <a:r>
              <a:rPr lang="en-US" altLang="zh-CN" sz="1100" i="0" dirty="0">
                <a:effectLst/>
              </a:rPr>
              <a:t>“</a:t>
            </a:r>
            <a:r>
              <a:rPr lang="zh-CN" altLang="en-US" sz="1100" i="0" dirty="0">
                <a:effectLst/>
              </a:rPr>
              <a:t>训练</a:t>
            </a:r>
            <a:r>
              <a:rPr lang="en-US" altLang="zh-CN" sz="1100" i="0" dirty="0">
                <a:effectLst/>
              </a:rPr>
              <a:t>”</a:t>
            </a:r>
            <a:r>
              <a:rPr lang="zh-CN" altLang="en-US" sz="1100" i="0" dirty="0">
                <a:effectLst/>
              </a:rPr>
              <a:t>，规则是</a:t>
            </a:r>
            <a:r>
              <a:rPr lang="en-US" altLang="zh-CN" sz="1100" i="0" dirty="0">
                <a:effectLst/>
              </a:rPr>
              <a:t>“</a:t>
            </a:r>
            <a:r>
              <a:rPr lang="zh-CN" altLang="en-US" sz="1100" i="0" dirty="0">
                <a:effectLst/>
              </a:rPr>
              <a:t>开关</a:t>
            </a:r>
            <a:r>
              <a:rPr lang="en-US" altLang="zh-CN" sz="1100" i="0" dirty="0">
                <a:effectLst/>
              </a:rPr>
              <a:t>”</a:t>
            </a:r>
            <a:endParaRPr lang="en-US" altLang="zh-CN" sz="1100" i="0" dirty="0">
              <a:effectLst/>
            </a:endParaRPr>
          </a:p>
          <a:p>
            <a:r>
              <a:rPr lang="zh-CN" altLang="en-US" sz="1100" i="0" dirty="0">
                <a:effectLst/>
              </a:rPr>
              <a:t>能力提升后会发生的两个变化</a:t>
            </a:r>
            <a:endParaRPr lang="zh-CN" altLang="en-US" sz="1100" i="0" dirty="0">
              <a:effectLst/>
            </a:endParaRPr>
          </a:p>
          <a:p>
            <a:r>
              <a:rPr lang="zh-CN" altLang="en-US" sz="1100" i="0" dirty="0">
                <a:effectLst/>
              </a:rPr>
              <a:t>获得</a:t>
            </a:r>
            <a:r>
              <a:rPr lang="en-US" altLang="zh-CN" sz="1100" i="0" dirty="0">
                <a:effectLst/>
              </a:rPr>
              <a:t>“</a:t>
            </a:r>
            <a:r>
              <a:rPr lang="zh-CN" altLang="en-US" sz="1100" i="0" dirty="0">
                <a:effectLst/>
              </a:rPr>
              <a:t>一生受用的武器</a:t>
            </a:r>
            <a:r>
              <a:rPr lang="en-US" altLang="zh-CN" sz="1100" i="0" dirty="0">
                <a:effectLst/>
              </a:rPr>
              <a:t>”</a:t>
            </a:r>
            <a:endParaRPr lang="en-US" altLang="zh-CN" sz="1100" i="0" dirty="0">
              <a:effectLst/>
            </a:endParaRPr>
          </a:p>
          <a:p>
            <a:r>
              <a:rPr lang="zh-CN" altLang="en-US" sz="1100" i="0" dirty="0">
                <a:effectLst/>
              </a:rPr>
              <a:t>在</a:t>
            </a:r>
            <a:r>
              <a:rPr lang="en-US" altLang="zh-CN" sz="1100" i="0" dirty="0">
                <a:effectLst/>
              </a:rPr>
              <a:t>AI</a:t>
            </a:r>
            <a:r>
              <a:rPr lang="zh-CN" altLang="en-US" sz="1100" i="0" dirty="0">
                <a:effectLst/>
              </a:rPr>
              <a:t>时代，你</a:t>
            </a:r>
            <a:r>
              <a:rPr lang="en-US" altLang="zh-CN" sz="1100" i="0" dirty="0">
                <a:effectLst/>
              </a:rPr>
              <a:t>“</a:t>
            </a:r>
            <a:r>
              <a:rPr lang="zh-CN" altLang="en-US" sz="1100" i="0" dirty="0">
                <a:effectLst/>
              </a:rPr>
              <a:t>思考</a:t>
            </a:r>
            <a:r>
              <a:rPr lang="en-US" altLang="zh-CN" sz="1100" i="0" dirty="0">
                <a:effectLst/>
              </a:rPr>
              <a:t>”</a:t>
            </a:r>
            <a:r>
              <a:rPr lang="zh-CN" altLang="en-US" sz="1100" i="0" dirty="0">
                <a:effectLst/>
              </a:rPr>
              <a:t>的价值是什么？</a:t>
            </a:r>
            <a:endParaRPr lang="zh-CN" altLang="en-US" sz="1100" i="0" dirty="0">
              <a:effectLst/>
            </a:endParaRPr>
          </a:p>
          <a:p>
            <a:r>
              <a:rPr lang="zh-CN" altLang="en-US" sz="1100" i="0" dirty="0">
                <a:effectLst/>
              </a:rPr>
              <a:t>思考力是</a:t>
            </a:r>
            <a:r>
              <a:rPr lang="en-US" altLang="zh-CN" sz="1100" i="0" dirty="0">
                <a:effectLst/>
              </a:rPr>
              <a:t>AI</a:t>
            </a:r>
            <a:r>
              <a:rPr lang="zh-CN" altLang="en-US" sz="1100" i="0" dirty="0">
                <a:effectLst/>
              </a:rPr>
              <a:t>无法取代的</a:t>
            </a:r>
            <a:endParaRPr lang="zh-CN" altLang="en-US" sz="1100" i="0" dirty="0">
              <a:effectLst/>
            </a:endParaRPr>
          </a:p>
          <a:p>
            <a:r>
              <a:rPr lang="zh-CN" altLang="en-US" sz="1100" i="0" dirty="0">
                <a:effectLst/>
              </a:rPr>
              <a:t>最终做出判断的，永远是</a:t>
            </a:r>
            <a:r>
              <a:rPr lang="en-US" altLang="zh-CN" sz="1100" i="0" dirty="0">
                <a:effectLst/>
              </a:rPr>
              <a:t>“</a:t>
            </a:r>
            <a:r>
              <a:rPr lang="zh-CN" altLang="en-US" sz="1100" i="0" dirty="0">
                <a:effectLst/>
              </a:rPr>
              <a:t>你</a:t>
            </a:r>
            <a:r>
              <a:rPr lang="en-US" altLang="zh-CN" sz="1100" i="0" dirty="0">
                <a:effectLst/>
              </a:rPr>
              <a:t>”</a:t>
            </a:r>
            <a:endParaRPr lang="en-US" altLang="zh-CN" sz="1100" i="0" dirty="0">
              <a:effectLst/>
            </a:endParaRPr>
          </a:p>
          <a:p>
            <a:endParaRPr lang="en-US" altLang="zh-CN" sz="1100" i="0" dirty="0">
              <a:effectLst/>
            </a:endParaRPr>
          </a:p>
          <a:p>
            <a:endParaRPr lang="en-US" altLang="zh-CN" sz="1100" i="0" dirty="0">
              <a:effectLst/>
            </a:endParaRPr>
          </a:p>
          <a:p>
            <a:r>
              <a:rPr lang="zh-CN" altLang="en-US" sz="1100" i="0" dirty="0">
                <a:effectLst/>
              </a:rPr>
              <a:t>第</a:t>
            </a:r>
            <a:r>
              <a:rPr lang="en-US" altLang="zh-CN" sz="1100" i="0" dirty="0">
                <a:effectLst/>
              </a:rPr>
              <a:t>2</a:t>
            </a:r>
            <a:r>
              <a:rPr lang="zh-CN" altLang="en-US" sz="1100" i="0" dirty="0">
                <a:effectLst/>
              </a:rPr>
              <a:t>章</a:t>
            </a:r>
            <a:r>
              <a:rPr lang="en-US" altLang="zh-CN" sz="1100" i="0" dirty="0">
                <a:effectLst/>
              </a:rPr>
              <a:t> </a:t>
            </a:r>
            <a:r>
              <a:rPr lang="zh-CN" altLang="en-US" sz="1100" i="0" dirty="0">
                <a:effectLst/>
              </a:rPr>
              <a:t>用两个〇让思考动起来</a:t>
            </a:r>
            <a:endParaRPr lang="zh-CN" altLang="en-US" sz="1100" i="0" dirty="0">
              <a:effectLst/>
            </a:endParaRPr>
          </a:p>
          <a:p>
            <a:endParaRPr lang="zh-CN" altLang="en-US" sz="1100" i="0" dirty="0">
              <a:effectLst/>
            </a:endParaRPr>
          </a:p>
          <a:p>
            <a:r>
              <a:rPr lang="zh-CN" altLang="en-US" sz="1100" i="0" dirty="0">
                <a:effectLst/>
              </a:rPr>
              <a:t>使用的</a:t>
            </a:r>
            <a:r>
              <a:rPr lang="en-US" altLang="zh-CN" sz="1100" i="0" dirty="0">
                <a:effectLst/>
              </a:rPr>
              <a:t>“</a:t>
            </a:r>
            <a:r>
              <a:rPr lang="zh-CN" altLang="en-US" sz="1100" i="0" dirty="0">
                <a:effectLst/>
              </a:rPr>
              <a:t>工具</a:t>
            </a:r>
            <a:r>
              <a:rPr lang="en-US" altLang="zh-CN" sz="1100" i="0" dirty="0">
                <a:effectLst/>
              </a:rPr>
              <a:t>”</a:t>
            </a:r>
            <a:r>
              <a:rPr lang="zh-CN" altLang="en-US" sz="1100" i="0" dirty="0">
                <a:effectLst/>
              </a:rPr>
              <a:t>本身就有意义</a:t>
            </a:r>
            <a:endParaRPr lang="zh-CN" altLang="en-US" sz="1100" i="0" dirty="0">
              <a:effectLst/>
            </a:endParaRPr>
          </a:p>
          <a:p>
            <a:r>
              <a:rPr lang="zh-CN" altLang="en-US" sz="1100" i="0" dirty="0">
                <a:effectLst/>
              </a:rPr>
              <a:t>你是手写派？还是数字派？</a:t>
            </a:r>
            <a:endParaRPr lang="zh-CN" altLang="en-US" sz="1100" i="0" dirty="0">
              <a:effectLst/>
            </a:endParaRPr>
          </a:p>
          <a:p>
            <a:r>
              <a:rPr lang="en-US" altLang="zh-CN" sz="1100" i="0" dirty="0">
                <a:effectLst/>
              </a:rPr>
              <a:t>“</a:t>
            </a:r>
            <a:r>
              <a:rPr lang="zh-CN" altLang="en-US" sz="1100" i="0" dirty="0">
                <a:effectLst/>
              </a:rPr>
              <a:t>手写</a:t>
            </a:r>
            <a:r>
              <a:rPr lang="en-US" altLang="zh-CN" sz="1100" i="0" dirty="0">
                <a:effectLst/>
              </a:rPr>
              <a:t>”</a:t>
            </a:r>
            <a:r>
              <a:rPr lang="zh-CN" altLang="en-US" sz="1100" i="0" dirty="0">
                <a:effectLst/>
              </a:rPr>
              <a:t>更好的两个理由</a:t>
            </a:r>
            <a:endParaRPr lang="zh-CN" altLang="en-US" sz="1100" i="0" dirty="0">
              <a:effectLst/>
            </a:endParaRPr>
          </a:p>
          <a:p>
            <a:r>
              <a:rPr lang="zh-CN" altLang="en-US" sz="1100" i="0" dirty="0">
                <a:effectLst/>
              </a:rPr>
              <a:t>不妨准备自己喜欢的工具</a:t>
            </a:r>
            <a:endParaRPr lang="zh-CN" altLang="en-US" sz="1100" i="0" dirty="0">
              <a:effectLst/>
            </a:endParaRPr>
          </a:p>
          <a:p>
            <a:r>
              <a:rPr lang="zh-CN" altLang="en-US" sz="1100" i="0" dirty="0">
                <a:effectLst/>
              </a:rPr>
              <a:t>让思考动起来的</a:t>
            </a:r>
            <a:r>
              <a:rPr lang="en-US" altLang="zh-CN" sz="1100" i="0" dirty="0">
                <a:effectLst/>
              </a:rPr>
              <a:t>——</a:t>
            </a:r>
            <a:r>
              <a:rPr lang="zh-CN" altLang="en-US" sz="1100" i="0" dirty="0">
                <a:effectLst/>
              </a:rPr>
              <a:t>两个〇的两个步骤</a:t>
            </a:r>
            <a:endParaRPr lang="zh-CN" altLang="en-US" sz="1100" i="0" dirty="0">
              <a:effectLst/>
            </a:endParaRPr>
          </a:p>
          <a:p>
            <a:r>
              <a:rPr lang="zh-CN" altLang="en-US" sz="1100" i="0" dirty="0">
                <a:effectLst/>
              </a:rPr>
              <a:t>深入阅读的两个诀窍</a:t>
            </a:r>
            <a:endParaRPr lang="zh-CN" altLang="en-US" sz="1100" i="0" dirty="0">
              <a:effectLst/>
            </a:endParaRPr>
          </a:p>
          <a:p>
            <a:r>
              <a:rPr lang="zh-CN" altLang="en-US" sz="1100" i="0" dirty="0">
                <a:effectLst/>
              </a:rPr>
              <a:t>从</a:t>
            </a:r>
            <a:r>
              <a:rPr lang="en-US" altLang="zh-CN" sz="1100" i="0" dirty="0">
                <a:effectLst/>
              </a:rPr>
              <a:t>“</a:t>
            </a:r>
            <a:r>
              <a:rPr lang="zh-CN" altLang="en-US" sz="1100" i="0" dirty="0">
                <a:effectLst/>
              </a:rPr>
              <a:t>偏差</a:t>
            </a:r>
            <a:r>
              <a:rPr lang="en-US" altLang="zh-CN" sz="1100" i="0" dirty="0">
                <a:effectLst/>
              </a:rPr>
              <a:t>”</a:t>
            </a:r>
            <a:r>
              <a:rPr lang="zh-CN" altLang="en-US" sz="1100" i="0" dirty="0">
                <a:effectLst/>
              </a:rPr>
              <a:t>中能看见什么</a:t>
            </a:r>
            <a:endParaRPr lang="zh-CN" altLang="en-US" sz="1100" i="0" dirty="0">
              <a:effectLst/>
            </a:endParaRPr>
          </a:p>
          <a:p>
            <a:r>
              <a:rPr lang="zh-CN" altLang="en-US" sz="1100" i="0" dirty="0">
                <a:effectLst/>
              </a:rPr>
              <a:t>把线连起来能看见什么</a:t>
            </a:r>
            <a:endParaRPr lang="zh-CN" altLang="en-US" sz="1100" i="0" dirty="0">
              <a:effectLst/>
            </a:endParaRPr>
          </a:p>
          <a:p>
            <a:r>
              <a:rPr lang="zh-CN" altLang="en-US" sz="1100" i="0" dirty="0">
                <a:effectLst/>
              </a:rPr>
              <a:t>打上</a:t>
            </a:r>
            <a:r>
              <a:rPr lang="en-US" altLang="zh-CN" sz="1100" i="0" dirty="0">
                <a:effectLst/>
              </a:rPr>
              <a:t>“</a:t>
            </a:r>
            <a:r>
              <a:rPr lang="en-US" altLang="en-US" sz="1100" i="0" dirty="0">
                <a:effectLst/>
              </a:rPr>
              <a:t>×</a:t>
            </a:r>
            <a:r>
              <a:rPr lang="en-US" altLang="zh-CN" sz="1100" i="0" dirty="0">
                <a:effectLst/>
              </a:rPr>
              <a:t>”</a:t>
            </a:r>
            <a:r>
              <a:rPr lang="zh-CN" altLang="en-US" sz="1100" i="0" dirty="0">
                <a:effectLst/>
              </a:rPr>
              <a:t>后能看见什么</a:t>
            </a:r>
            <a:endParaRPr lang="zh-CN" altLang="en-US" sz="1100" i="0" dirty="0">
              <a:effectLst/>
            </a:endParaRPr>
          </a:p>
          <a:p>
            <a:r>
              <a:rPr lang="zh-CN" altLang="en-US" sz="1100" i="0" dirty="0">
                <a:effectLst/>
              </a:rPr>
              <a:t>当</a:t>
            </a:r>
            <a:r>
              <a:rPr lang="en-US" altLang="zh-CN" sz="1100" i="0" dirty="0">
                <a:effectLst/>
              </a:rPr>
              <a:t>“</a:t>
            </a:r>
            <a:r>
              <a:rPr lang="zh-CN" altLang="en-US" sz="1100" i="0" dirty="0">
                <a:effectLst/>
              </a:rPr>
              <a:t>烦恼</a:t>
            </a:r>
            <a:r>
              <a:rPr lang="en-US" altLang="zh-CN" sz="1100" i="0" dirty="0">
                <a:effectLst/>
              </a:rPr>
              <a:t>”</a:t>
            </a:r>
            <a:r>
              <a:rPr lang="zh-CN" altLang="en-US" sz="1100" i="0" dirty="0">
                <a:effectLst/>
              </a:rPr>
              <a:t>循环停不下来时的做法</a:t>
            </a:r>
            <a:endParaRPr lang="zh-CN" altLang="en-US" sz="1100" i="0" dirty="0">
              <a:effectLst/>
            </a:endParaRPr>
          </a:p>
          <a:p>
            <a:r>
              <a:rPr lang="zh-CN" altLang="en-US" sz="1100" i="0" dirty="0">
                <a:effectLst/>
              </a:rPr>
              <a:t>给自己</a:t>
            </a:r>
            <a:r>
              <a:rPr lang="en-US" altLang="zh-CN" sz="1100" i="0" dirty="0">
                <a:effectLst/>
              </a:rPr>
              <a:t>5</a:t>
            </a:r>
            <a:r>
              <a:rPr lang="zh-CN" altLang="en-US" sz="1100" i="0" dirty="0">
                <a:effectLst/>
              </a:rPr>
              <a:t>分钟，限定时间</a:t>
            </a:r>
            <a:endParaRPr lang="zh-CN" altLang="en-US" sz="1100" i="0" dirty="0">
              <a:effectLst/>
            </a:endParaRPr>
          </a:p>
          <a:p>
            <a:r>
              <a:rPr lang="zh-CN" altLang="en-US" sz="1100" i="0" dirty="0">
                <a:effectLst/>
              </a:rPr>
              <a:t>做到</a:t>
            </a:r>
            <a:r>
              <a:rPr lang="en-US" altLang="zh-CN" sz="1100" i="0" dirty="0">
                <a:effectLst/>
              </a:rPr>
              <a:t>60</a:t>
            </a:r>
            <a:r>
              <a:rPr lang="zh-CN" altLang="en-US" sz="1100" i="0" dirty="0">
                <a:effectLst/>
              </a:rPr>
              <a:t>分就可以</a:t>
            </a:r>
            <a:endParaRPr lang="zh-CN" altLang="en-US" sz="1100" i="0" dirty="0">
              <a:effectLst/>
            </a:endParaRPr>
          </a:p>
          <a:p>
            <a:r>
              <a:rPr lang="zh-CN" altLang="en-US" sz="1100" i="0" dirty="0">
                <a:effectLst/>
              </a:rPr>
              <a:t>换时间或换地点</a:t>
            </a:r>
            <a:endParaRPr lang="zh-CN" altLang="en-US" sz="1100" i="0" dirty="0">
              <a:effectLst/>
            </a:endParaRPr>
          </a:p>
          <a:p>
            <a:r>
              <a:rPr lang="zh-CN" altLang="en-US" sz="1100" i="0" dirty="0">
                <a:effectLst/>
              </a:rPr>
              <a:t>启动思考的两个信号</a:t>
            </a:r>
            <a:endParaRPr lang="zh-CN" altLang="en-US" sz="1100" i="0" dirty="0">
              <a:effectLst/>
            </a:endParaRPr>
          </a:p>
          <a:p>
            <a:r>
              <a:rPr lang="zh-CN" altLang="en-US" sz="1100" i="0" dirty="0">
                <a:effectLst/>
              </a:rPr>
              <a:t>为什么是〇？</a:t>
            </a:r>
            <a:endParaRPr lang="zh-CN" altLang="en-US" sz="1100" i="0" dirty="0">
              <a:effectLst/>
            </a:endParaRPr>
          </a:p>
          <a:p>
            <a:r>
              <a:rPr lang="zh-CN" altLang="en-US" sz="1100" i="0" dirty="0">
                <a:effectLst/>
              </a:rPr>
              <a:t>〇能创造思考的框架</a:t>
            </a:r>
            <a:endParaRPr lang="zh-CN" altLang="en-US" sz="1100" i="0" dirty="0">
              <a:effectLst/>
            </a:endParaRPr>
          </a:p>
          <a:p>
            <a:r>
              <a:rPr lang="zh-CN" altLang="en-US" sz="1100" i="0" dirty="0">
                <a:effectLst/>
              </a:rPr>
              <a:t>〇因为可以移动，所以能带来新发现</a:t>
            </a:r>
            <a:endParaRPr lang="zh-CN" altLang="en-US" sz="1100" i="0" dirty="0">
              <a:effectLst/>
            </a:endParaRPr>
          </a:p>
          <a:p>
            <a:r>
              <a:rPr lang="zh-CN" altLang="en-US" sz="1100" i="0" dirty="0">
                <a:effectLst/>
              </a:rPr>
              <a:t>【实践】用两个〇，深入整理内心</a:t>
            </a:r>
            <a:endParaRPr lang="zh-CN" altLang="en-US" sz="1100" i="0" dirty="0">
              <a:effectLst/>
            </a:endParaRPr>
          </a:p>
          <a:p>
            <a:r>
              <a:rPr lang="zh-CN" altLang="en-US" sz="1100" i="0" dirty="0">
                <a:effectLst/>
              </a:rPr>
              <a:t>第一次和第二次有什么不同？</a:t>
            </a:r>
            <a:endParaRPr lang="zh-CN" altLang="en-US" sz="1100" i="0" dirty="0">
              <a:effectLst/>
            </a:endParaRPr>
          </a:p>
          <a:p>
            <a:r>
              <a:rPr lang="zh-CN" altLang="en-US" sz="1100" i="0" dirty="0">
                <a:effectLst/>
              </a:rPr>
              <a:t>两个〇，适用于任何场景</a:t>
            </a:r>
            <a:endParaRPr lang="zh-CN" altLang="en-US" sz="1100" i="0" dirty="0">
              <a:effectLst/>
            </a:endParaRPr>
          </a:p>
        </p:txBody>
      </p:sp>
      <p:pic>
        <p:nvPicPr>
          <p:cNvPr id="3" name="图片 2"/>
          <p:cNvPicPr>
            <a:picLocks noChangeAspect="1"/>
          </p:cNvPicPr>
          <p:nvPr/>
        </p:nvPicPr>
        <p:blipFill>
          <a:blip r:embed="rId1"/>
          <a:stretch>
            <a:fillRect/>
          </a:stretch>
        </p:blipFill>
        <p:spPr>
          <a:xfrm>
            <a:off x="309245" y="33655"/>
            <a:ext cx="759460" cy="1096645"/>
          </a:xfrm>
          <a:prstGeom prst="rect">
            <a:avLst/>
          </a:prstGeom>
        </p:spPr>
      </p:pic>
      <p:sp>
        <p:nvSpPr>
          <p:cNvPr id="5" name="角丸四角形 7"/>
          <p:cNvSpPr/>
          <p:nvPr/>
        </p:nvSpPr>
        <p:spPr>
          <a:xfrm>
            <a:off x="2894919" y="108036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106805"/>
          </a:xfrm>
          <a:prstGeom prst="rect">
            <a:avLst/>
          </a:prstGeom>
          <a:noFill/>
        </p:spPr>
        <p:txBody>
          <a:bodyPr wrap="square" rtlCol="0">
            <a:sp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考</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えてるつもりがなくなる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978-4-7612-7862-5</a:t>
            </a:r>
            <a:endPar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田村悠揮</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6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240p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232535"/>
            <a:ext cx="6821170" cy="609282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第</a:t>
            </a:r>
            <a:r>
              <a:rPr lang="en-US" altLang="zh-CN" sz="1000" i="0" dirty="0">
                <a:effectLst/>
              </a:rPr>
              <a:t>3</a:t>
            </a:r>
            <a:r>
              <a:rPr lang="zh-CN" altLang="en-US" sz="1000" i="0" dirty="0">
                <a:effectLst/>
              </a:rPr>
              <a:t>章</a:t>
            </a:r>
            <a:endParaRPr lang="zh-CN" altLang="en-US" sz="1000" i="0" dirty="0">
              <a:effectLst/>
            </a:endParaRPr>
          </a:p>
          <a:p>
            <a:r>
              <a:rPr lang="zh-CN" altLang="en-US" sz="1000" i="0" dirty="0">
                <a:effectLst/>
              </a:rPr>
              <a:t>会工作的人具备的</a:t>
            </a:r>
            <a:r>
              <a:rPr lang="en-US" altLang="zh-CN" sz="1000" i="0" dirty="0">
                <a:effectLst/>
              </a:rPr>
              <a:t>“7</a:t>
            </a:r>
            <a:r>
              <a:rPr lang="zh-CN" altLang="en-US" sz="1000" i="0" dirty="0">
                <a:effectLst/>
              </a:rPr>
              <a:t>种思考模式</a:t>
            </a:r>
            <a:r>
              <a:rPr lang="en-US" altLang="zh-CN" sz="1000" i="0" dirty="0">
                <a:effectLst/>
              </a:rPr>
              <a:t>”</a:t>
            </a:r>
            <a:endParaRPr lang="en-US" altLang="zh-CN" sz="1000" i="0" dirty="0">
              <a:effectLst/>
            </a:endParaRPr>
          </a:p>
          <a:p>
            <a:r>
              <a:rPr lang="zh-CN" altLang="en-US" sz="1000" i="0" dirty="0">
                <a:effectLst/>
              </a:rPr>
              <a:t>让人烦恼的问题，无处不在</a:t>
            </a:r>
            <a:endParaRPr lang="zh-CN" altLang="en-US" sz="1000" i="0" dirty="0">
              <a:effectLst/>
            </a:endParaRPr>
          </a:p>
          <a:p>
            <a:r>
              <a:rPr lang="zh-CN" altLang="en-US" sz="1000" i="0" dirty="0">
                <a:effectLst/>
              </a:rPr>
              <a:t>思考模式</a:t>
            </a:r>
            <a:r>
              <a:rPr lang="en-US" altLang="en-US" sz="1000" i="0" dirty="0">
                <a:effectLst/>
              </a:rPr>
              <a:t>①</a:t>
            </a:r>
            <a:r>
              <a:rPr lang="zh-CN" altLang="en-US" sz="1000" i="0" dirty="0">
                <a:effectLst/>
              </a:rPr>
              <a:t>：事实与解释</a:t>
            </a:r>
            <a:endParaRPr lang="zh-CN" altLang="en-US" sz="1000" i="0" dirty="0">
              <a:effectLst/>
            </a:endParaRPr>
          </a:p>
          <a:p>
            <a:r>
              <a:rPr lang="en-US" altLang="zh-CN" sz="1000" i="0" dirty="0">
                <a:effectLst/>
              </a:rPr>
              <a:t>——“</a:t>
            </a:r>
            <a:r>
              <a:rPr lang="zh-CN" altLang="en-US" sz="1000" i="0" dirty="0">
                <a:effectLst/>
              </a:rPr>
              <a:t>相当不错！</a:t>
            </a:r>
            <a:r>
              <a:rPr lang="en-US" altLang="zh-CN" sz="1000" i="0" dirty="0">
                <a:effectLst/>
              </a:rPr>
              <a:t>”</a:t>
            </a:r>
            <a:r>
              <a:rPr lang="zh-CN" altLang="en-US" sz="1000" i="0" dirty="0">
                <a:effectLst/>
              </a:rPr>
              <a:t>到底是多不错？</a:t>
            </a:r>
            <a:endParaRPr lang="zh-CN" altLang="en-US" sz="1000" i="0" dirty="0">
              <a:effectLst/>
            </a:endParaRPr>
          </a:p>
          <a:p>
            <a:r>
              <a:rPr lang="zh-CN" altLang="en-US" sz="1000" i="0" dirty="0">
                <a:effectLst/>
              </a:rPr>
              <a:t>思考模式</a:t>
            </a:r>
            <a:r>
              <a:rPr lang="en-US" altLang="en-US" sz="1000" i="0" dirty="0">
                <a:effectLst/>
              </a:rPr>
              <a:t>②</a:t>
            </a:r>
            <a:r>
              <a:rPr lang="zh-CN" altLang="en-US" sz="1000" i="0" dirty="0">
                <a:effectLst/>
              </a:rPr>
              <a:t>：目的与手段</a:t>
            </a:r>
            <a:endParaRPr lang="zh-CN" altLang="en-US" sz="1000" i="0" dirty="0">
              <a:effectLst/>
            </a:endParaRPr>
          </a:p>
          <a:p>
            <a:r>
              <a:rPr lang="en-US" altLang="zh-CN" sz="1000" i="0" dirty="0">
                <a:effectLst/>
              </a:rPr>
              <a:t>——</a:t>
            </a:r>
            <a:r>
              <a:rPr lang="zh-CN" altLang="en-US" sz="1000" i="0" dirty="0">
                <a:effectLst/>
              </a:rPr>
              <a:t>当</a:t>
            </a:r>
            <a:r>
              <a:rPr lang="en-US" altLang="zh-CN" sz="1000" i="0" dirty="0">
                <a:effectLst/>
              </a:rPr>
              <a:t>“</a:t>
            </a:r>
            <a:r>
              <a:rPr lang="zh-CN" altLang="en-US" sz="1000" i="0" dirty="0">
                <a:effectLst/>
              </a:rPr>
              <a:t>任务堆积如山</a:t>
            </a:r>
            <a:r>
              <a:rPr lang="en-US" altLang="zh-CN" sz="1000" i="0" dirty="0">
                <a:effectLst/>
              </a:rPr>
              <a:t>”</a:t>
            </a:r>
            <a:r>
              <a:rPr lang="zh-CN" altLang="en-US" sz="1000" i="0" dirty="0">
                <a:effectLst/>
              </a:rPr>
              <a:t>而大脑卡住时</a:t>
            </a:r>
            <a:endParaRPr lang="zh-CN" altLang="en-US" sz="1000" i="0" dirty="0">
              <a:effectLst/>
            </a:endParaRPr>
          </a:p>
          <a:p>
            <a:r>
              <a:rPr lang="zh-CN" altLang="en-US" sz="1000" i="0" dirty="0">
                <a:effectLst/>
              </a:rPr>
              <a:t>会工作的人拥有的</a:t>
            </a:r>
            <a:r>
              <a:rPr lang="en-US" altLang="zh-CN" sz="1000" i="0" dirty="0">
                <a:effectLst/>
              </a:rPr>
              <a:t>“7</a:t>
            </a:r>
            <a:r>
              <a:rPr lang="zh-CN" altLang="en-US" sz="1000" i="0" dirty="0">
                <a:effectLst/>
              </a:rPr>
              <a:t>种思考模式</a:t>
            </a:r>
            <a:r>
              <a:rPr lang="en-US" altLang="zh-CN" sz="1000" i="0" dirty="0">
                <a:effectLst/>
              </a:rPr>
              <a:t>”</a:t>
            </a:r>
            <a:endParaRPr lang="en-US" altLang="zh-CN" sz="1000" i="0" dirty="0">
              <a:effectLst/>
            </a:endParaRPr>
          </a:p>
          <a:p>
            <a:r>
              <a:rPr lang="zh-CN" altLang="en-US" sz="1000" i="0" dirty="0">
                <a:effectLst/>
              </a:rPr>
              <a:t>思考模式</a:t>
            </a:r>
            <a:r>
              <a:rPr lang="en-US" altLang="en-US" sz="1000" i="0" dirty="0">
                <a:effectLst/>
              </a:rPr>
              <a:t>③</a:t>
            </a:r>
            <a:r>
              <a:rPr lang="zh-CN" altLang="en-US" sz="1000" i="0" dirty="0">
                <a:effectLst/>
              </a:rPr>
              <a:t>：自己的想法与对方的想法</a:t>
            </a:r>
            <a:endParaRPr lang="zh-CN" altLang="en-US" sz="1000" i="0" dirty="0">
              <a:effectLst/>
            </a:endParaRPr>
          </a:p>
          <a:p>
            <a:r>
              <a:rPr lang="en-US" altLang="zh-CN" sz="1000" i="0" dirty="0">
                <a:effectLst/>
              </a:rPr>
              <a:t>——</a:t>
            </a:r>
            <a:r>
              <a:rPr lang="zh-CN" altLang="en-US" sz="1000" i="0" dirty="0">
                <a:effectLst/>
              </a:rPr>
              <a:t>当你感到</a:t>
            </a:r>
            <a:r>
              <a:rPr lang="en-US" altLang="zh-CN" sz="1000" i="0" dirty="0">
                <a:effectLst/>
              </a:rPr>
              <a:t>“</a:t>
            </a:r>
            <a:r>
              <a:rPr lang="zh-CN" altLang="en-US" sz="1000" i="0" dirty="0">
                <a:effectLst/>
              </a:rPr>
              <a:t>沟通不畅</a:t>
            </a:r>
            <a:r>
              <a:rPr lang="en-US" altLang="zh-CN" sz="1000" i="0" dirty="0">
                <a:effectLst/>
              </a:rPr>
              <a:t>”</a:t>
            </a:r>
            <a:r>
              <a:rPr lang="zh-CN" altLang="en-US" sz="1000" i="0" dirty="0">
                <a:effectLst/>
              </a:rPr>
              <a:t>的烦躁时</a:t>
            </a:r>
            <a:endParaRPr lang="zh-CN" altLang="en-US" sz="1000" i="0" dirty="0">
              <a:effectLst/>
            </a:endParaRPr>
          </a:p>
          <a:p>
            <a:r>
              <a:rPr lang="zh-CN" altLang="en-US" sz="1000" i="0" dirty="0">
                <a:effectLst/>
              </a:rPr>
              <a:t>思考模式</a:t>
            </a:r>
            <a:r>
              <a:rPr lang="en-US" altLang="en-US" sz="1000" i="0" dirty="0">
                <a:effectLst/>
              </a:rPr>
              <a:t>④</a:t>
            </a:r>
            <a:r>
              <a:rPr lang="zh-CN" altLang="en-US" sz="1000" i="0" dirty="0">
                <a:effectLst/>
              </a:rPr>
              <a:t>：主张与依据</a:t>
            </a:r>
            <a:endParaRPr lang="zh-CN" altLang="en-US" sz="1000" i="0" dirty="0">
              <a:effectLst/>
            </a:endParaRPr>
          </a:p>
          <a:p>
            <a:r>
              <a:rPr lang="en-US" altLang="zh-CN" sz="1000" i="0" dirty="0">
                <a:effectLst/>
              </a:rPr>
              <a:t>——</a:t>
            </a:r>
            <a:r>
              <a:rPr lang="zh-CN" altLang="en-US" sz="1000" i="0" dirty="0">
                <a:effectLst/>
              </a:rPr>
              <a:t>当被说</a:t>
            </a:r>
            <a:r>
              <a:rPr lang="en-US" altLang="zh-CN" sz="1000" i="0" dirty="0">
                <a:effectLst/>
              </a:rPr>
              <a:t>“</a:t>
            </a:r>
            <a:r>
              <a:rPr lang="zh-CN" altLang="en-US" sz="1000" i="0" dirty="0">
                <a:effectLst/>
              </a:rPr>
              <a:t>论据太弱</a:t>
            </a:r>
            <a:r>
              <a:rPr lang="en-US" altLang="zh-CN" sz="1000" i="0" dirty="0">
                <a:effectLst/>
              </a:rPr>
              <a:t>”</a:t>
            </a:r>
            <a:r>
              <a:rPr lang="zh-CN" altLang="en-US" sz="1000" i="0" dirty="0">
                <a:effectLst/>
              </a:rPr>
              <a:t>时</a:t>
            </a:r>
            <a:endParaRPr lang="zh-CN" altLang="en-US" sz="1000" i="0" dirty="0">
              <a:effectLst/>
            </a:endParaRPr>
          </a:p>
          <a:p>
            <a:r>
              <a:rPr lang="zh-CN" altLang="en-US" sz="1000" i="0" dirty="0">
                <a:effectLst/>
              </a:rPr>
              <a:t>思考模式</a:t>
            </a:r>
            <a:r>
              <a:rPr lang="en-US" altLang="en-US" sz="1000" i="0" dirty="0">
                <a:effectLst/>
              </a:rPr>
              <a:t>⑤</a:t>
            </a:r>
            <a:r>
              <a:rPr lang="zh-CN" altLang="en-US" sz="1000" i="0" dirty="0">
                <a:effectLst/>
              </a:rPr>
              <a:t>：想做的事与能做的事</a:t>
            </a:r>
            <a:endParaRPr lang="zh-CN" altLang="en-US" sz="1000" i="0" dirty="0">
              <a:effectLst/>
            </a:endParaRPr>
          </a:p>
          <a:p>
            <a:r>
              <a:rPr lang="en-US" altLang="zh-CN" sz="1000" i="0" dirty="0">
                <a:effectLst/>
              </a:rPr>
              <a:t>——</a:t>
            </a:r>
            <a:r>
              <a:rPr lang="zh-CN" altLang="en-US" sz="1000" i="0" dirty="0">
                <a:effectLst/>
              </a:rPr>
              <a:t>当你在人生职业道路上迷茫时</a:t>
            </a:r>
            <a:endParaRPr lang="zh-CN" altLang="en-US" sz="1000" i="0" dirty="0">
              <a:effectLst/>
            </a:endParaRPr>
          </a:p>
          <a:p>
            <a:r>
              <a:rPr lang="zh-CN" altLang="en-US" sz="1000" i="0" dirty="0">
                <a:effectLst/>
              </a:rPr>
              <a:t>思考模式</a:t>
            </a:r>
            <a:r>
              <a:rPr lang="en-US" altLang="en-US" sz="1000" i="0" dirty="0">
                <a:effectLst/>
              </a:rPr>
              <a:t>⑥</a:t>
            </a:r>
            <a:r>
              <a:rPr lang="zh-CN" altLang="en-US" sz="1000" i="0" dirty="0">
                <a:effectLst/>
              </a:rPr>
              <a:t>：优点与缺点</a:t>
            </a:r>
            <a:endParaRPr lang="zh-CN" altLang="en-US" sz="1000" i="0" dirty="0">
              <a:effectLst/>
            </a:endParaRPr>
          </a:p>
          <a:p>
            <a:r>
              <a:rPr lang="en-US" altLang="zh-CN" sz="1000" i="0" dirty="0">
                <a:effectLst/>
              </a:rPr>
              <a:t>——</a:t>
            </a:r>
            <a:r>
              <a:rPr lang="zh-CN" altLang="en-US" sz="1000" i="0" dirty="0">
                <a:effectLst/>
              </a:rPr>
              <a:t>必须做决定却迟迟无法下定决心时</a:t>
            </a:r>
            <a:endParaRPr lang="zh-CN" altLang="en-US" sz="1000" i="0" dirty="0">
              <a:effectLst/>
            </a:endParaRPr>
          </a:p>
          <a:p>
            <a:r>
              <a:rPr lang="zh-CN" altLang="en-US" sz="1000" i="0" dirty="0">
                <a:effectLst/>
              </a:rPr>
              <a:t>思考模式</a:t>
            </a:r>
            <a:r>
              <a:rPr lang="en-US" altLang="en-US" sz="1000" i="0" dirty="0">
                <a:effectLst/>
              </a:rPr>
              <a:t>⑦</a:t>
            </a:r>
            <a:r>
              <a:rPr lang="zh-CN" altLang="en-US" sz="1000" i="0" dirty="0">
                <a:effectLst/>
              </a:rPr>
              <a:t>：理想与现实</a:t>
            </a:r>
            <a:endParaRPr lang="zh-CN" altLang="en-US" sz="1000" i="0" dirty="0">
              <a:effectLst/>
            </a:endParaRPr>
          </a:p>
          <a:p>
            <a:r>
              <a:rPr lang="en-US" altLang="zh-CN" sz="1000" i="0" dirty="0">
                <a:effectLst/>
              </a:rPr>
              <a:t>——</a:t>
            </a:r>
            <a:r>
              <a:rPr lang="zh-CN" altLang="en-US" sz="1000" i="0" dirty="0">
                <a:effectLst/>
              </a:rPr>
              <a:t>当团队弥漫着</a:t>
            </a:r>
            <a:r>
              <a:rPr lang="en-US" altLang="zh-CN" sz="1000" i="0" dirty="0">
                <a:effectLst/>
              </a:rPr>
              <a:t>“</a:t>
            </a:r>
            <a:r>
              <a:rPr lang="zh-CN" altLang="en-US" sz="1000" i="0" dirty="0">
                <a:effectLst/>
              </a:rPr>
              <a:t>说不清的不满</a:t>
            </a:r>
            <a:r>
              <a:rPr lang="en-US" altLang="zh-CN" sz="1000" i="0" dirty="0">
                <a:effectLst/>
              </a:rPr>
              <a:t>”</a:t>
            </a:r>
            <a:r>
              <a:rPr lang="zh-CN" altLang="en-US" sz="1000" i="0" dirty="0">
                <a:effectLst/>
              </a:rPr>
              <a:t>时</a:t>
            </a:r>
            <a:endParaRPr lang="zh-CN" altLang="en-US" sz="1000" i="0" dirty="0">
              <a:effectLst/>
            </a:endParaRPr>
          </a:p>
          <a:p>
            <a:r>
              <a:rPr lang="zh-CN" altLang="en-US" sz="1000" i="0" dirty="0">
                <a:effectLst/>
              </a:rPr>
              <a:t>第</a:t>
            </a:r>
            <a:r>
              <a:rPr lang="en-US" altLang="zh-CN" sz="1000" i="0" dirty="0">
                <a:effectLst/>
              </a:rPr>
              <a:t>4</a:t>
            </a:r>
            <a:r>
              <a:rPr lang="zh-CN" altLang="en-US" sz="1000" i="0" dirty="0">
                <a:effectLst/>
              </a:rPr>
              <a:t>章</a:t>
            </a:r>
            <a:endParaRPr lang="zh-CN" altLang="en-US" sz="1000" i="0" dirty="0">
              <a:effectLst/>
            </a:endParaRPr>
          </a:p>
          <a:p>
            <a:r>
              <a:rPr lang="zh-CN" altLang="en-US" sz="1000" i="0" dirty="0">
                <a:effectLst/>
              </a:rPr>
              <a:t>从</a:t>
            </a:r>
            <a:r>
              <a:rPr lang="en-US" altLang="zh-CN" sz="1000" i="0" dirty="0">
                <a:effectLst/>
              </a:rPr>
              <a:t>“</a:t>
            </a:r>
            <a:r>
              <a:rPr lang="zh-CN" altLang="en-US" sz="1000" i="0" dirty="0">
                <a:effectLst/>
              </a:rPr>
              <a:t>烦恼</a:t>
            </a:r>
            <a:r>
              <a:rPr lang="en-US" altLang="zh-CN" sz="1000" i="0" dirty="0">
                <a:effectLst/>
              </a:rPr>
              <a:t>”</a:t>
            </a:r>
            <a:r>
              <a:rPr lang="zh-CN" altLang="en-US" sz="1000" i="0" dirty="0">
                <a:effectLst/>
              </a:rPr>
              <a:t>到</a:t>
            </a:r>
            <a:r>
              <a:rPr lang="en-US" altLang="zh-CN" sz="1000" i="0" dirty="0">
                <a:effectLst/>
              </a:rPr>
              <a:t>“</a:t>
            </a:r>
            <a:r>
              <a:rPr lang="zh-CN" altLang="en-US" sz="1000" i="0" dirty="0">
                <a:effectLst/>
              </a:rPr>
              <a:t>思考</a:t>
            </a:r>
            <a:r>
              <a:rPr lang="en-US" altLang="zh-CN" sz="1000" i="0" dirty="0">
                <a:effectLst/>
              </a:rPr>
              <a:t>”</a:t>
            </a:r>
            <a:r>
              <a:rPr lang="zh-CN" altLang="en-US" sz="1000" i="0" dirty="0">
                <a:effectLst/>
              </a:rPr>
              <a:t>，再到</a:t>
            </a:r>
            <a:r>
              <a:rPr lang="en-US" altLang="zh-CN" sz="1000" i="0" dirty="0">
                <a:effectLst/>
              </a:rPr>
              <a:t>“</a:t>
            </a:r>
            <a:r>
              <a:rPr lang="zh-CN" altLang="en-US" sz="1000" i="0" dirty="0">
                <a:effectLst/>
              </a:rPr>
              <a:t>做到</a:t>
            </a:r>
            <a:r>
              <a:rPr lang="en-US" altLang="zh-CN" sz="1000" i="0" dirty="0">
                <a:effectLst/>
              </a:rPr>
              <a:t>”</a:t>
            </a:r>
            <a:endParaRPr lang="en-US" altLang="zh-CN" sz="1000" i="0" dirty="0">
              <a:effectLst/>
            </a:endParaRPr>
          </a:p>
          <a:p>
            <a:r>
              <a:rPr lang="zh-CN" altLang="en-US" sz="1000" i="0" dirty="0">
                <a:effectLst/>
              </a:rPr>
              <a:t>让两个〇成为团队的</a:t>
            </a:r>
            <a:r>
              <a:rPr lang="en-US" altLang="zh-CN" sz="1000" i="0" dirty="0">
                <a:effectLst/>
              </a:rPr>
              <a:t>“</a:t>
            </a:r>
            <a:r>
              <a:rPr lang="zh-CN" altLang="en-US" sz="1000" i="0" dirty="0">
                <a:effectLst/>
              </a:rPr>
              <a:t>共同语言</a:t>
            </a:r>
            <a:r>
              <a:rPr lang="en-US" altLang="zh-CN" sz="1000" i="0" dirty="0">
                <a:effectLst/>
              </a:rPr>
              <a:t>”</a:t>
            </a:r>
            <a:endParaRPr lang="en-US" altLang="zh-CN" sz="1000" i="0" dirty="0">
              <a:effectLst/>
            </a:endParaRPr>
          </a:p>
          <a:p>
            <a:r>
              <a:rPr lang="en-US" altLang="zh-CN" sz="1000" i="0" dirty="0">
                <a:effectLst/>
              </a:rPr>
              <a:t>“</a:t>
            </a:r>
            <a:r>
              <a:rPr lang="zh-CN" altLang="en-US" sz="1000" i="0" dirty="0">
                <a:effectLst/>
              </a:rPr>
              <a:t>对不上焦点的讨论</a:t>
            </a:r>
            <a:r>
              <a:rPr lang="en-US" altLang="zh-CN" sz="1000" i="0" dirty="0">
                <a:effectLst/>
              </a:rPr>
              <a:t>”</a:t>
            </a:r>
            <a:r>
              <a:rPr lang="zh-CN" altLang="en-US" sz="1000" i="0" dirty="0">
                <a:effectLst/>
              </a:rPr>
              <a:t>的真相</a:t>
            </a:r>
            <a:endParaRPr lang="zh-CN" altLang="en-US" sz="1000" i="0" dirty="0">
              <a:effectLst/>
            </a:endParaRPr>
          </a:p>
          <a:p>
            <a:r>
              <a:rPr lang="zh-CN" altLang="en-US" sz="1000" i="0" dirty="0">
                <a:effectLst/>
              </a:rPr>
              <a:t>有共同语言后，会发生什么变化？</a:t>
            </a:r>
            <a:endParaRPr lang="zh-CN" altLang="en-US" sz="1000" i="0" dirty="0">
              <a:effectLst/>
            </a:endParaRPr>
          </a:p>
          <a:p>
            <a:r>
              <a:rPr lang="zh-CN" altLang="en-US" sz="1000" i="0" dirty="0">
                <a:effectLst/>
              </a:rPr>
              <a:t>为什么在团队中使用两个〇更有效？</a:t>
            </a:r>
            <a:endParaRPr lang="zh-CN" altLang="en-US" sz="1000" i="0" dirty="0">
              <a:effectLst/>
            </a:endParaRPr>
          </a:p>
          <a:p>
            <a:r>
              <a:rPr lang="zh-CN" altLang="en-US" sz="1000" i="0" dirty="0">
                <a:effectLst/>
              </a:rPr>
              <a:t>在团队中推广的</a:t>
            </a:r>
            <a:r>
              <a:rPr lang="en-US" altLang="zh-CN" sz="1000" i="0" dirty="0">
                <a:effectLst/>
              </a:rPr>
              <a:t>“</a:t>
            </a:r>
            <a:r>
              <a:rPr lang="zh-CN" altLang="en-US" sz="1000" i="0" dirty="0">
                <a:effectLst/>
              </a:rPr>
              <a:t>导入步骤</a:t>
            </a:r>
            <a:r>
              <a:rPr lang="en-US" altLang="zh-CN" sz="1000" i="0" dirty="0">
                <a:effectLst/>
              </a:rPr>
              <a:t>”</a:t>
            </a:r>
            <a:endParaRPr lang="en-US" altLang="zh-CN" sz="1000" i="0" dirty="0">
              <a:effectLst/>
            </a:endParaRPr>
          </a:p>
          <a:p>
            <a:r>
              <a:rPr lang="zh-CN" altLang="en-US" sz="1000" i="0" dirty="0">
                <a:effectLst/>
              </a:rPr>
              <a:t>有意识地确认</a:t>
            </a:r>
            <a:r>
              <a:rPr lang="en-US" altLang="zh-CN" sz="1000" i="0" dirty="0">
                <a:effectLst/>
              </a:rPr>
              <a:t>“</a:t>
            </a:r>
            <a:r>
              <a:rPr lang="zh-CN" altLang="en-US" sz="1000" i="0" dirty="0">
                <a:effectLst/>
              </a:rPr>
              <a:t>词语</a:t>
            </a:r>
            <a:r>
              <a:rPr lang="en-US" altLang="zh-CN" sz="1000" i="0" dirty="0">
                <a:effectLst/>
              </a:rPr>
              <a:t>”</a:t>
            </a:r>
            <a:r>
              <a:rPr lang="zh-CN" altLang="en-US" sz="1000" i="0" dirty="0">
                <a:effectLst/>
              </a:rPr>
              <a:t>的定义</a:t>
            </a:r>
            <a:endParaRPr lang="zh-CN" altLang="en-US" sz="1000" i="0" dirty="0">
              <a:effectLst/>
            </a:endParaRPr>
          </a:p>
          <a:p>
            <a:r>
              <a:rPr lang="zh-CN" altLang="en-US" sz="1000" i="0" dirty="0">
                <a:effectLst/>
              </a:rPr>
              <a:t>比想象中更多的模糊表达</a:t>
            </a:r>
            <a:endParaRPr lang="zh-CN" altLang="en-US" sz="1000" i="0" dirty="0">
              <a:effectLst/>
            </a:endParaRPr>
          </a:p>
          <a:p>
            <a:r>
              <a:rPr lang="en-US" altLang="zh-CN" sz="1000" i="0" dirty="0">
                <a:effectLst/>
              </a:rPr>
              <a:t>“</a:t>
            </a:r>
            <a:r>
              <a:rPr lang="zh-CN" altLang="en-US" sz="1000" i="0" dirty="0">
                <a:effectLst/>
              </a:rPr>
              <a:t>词语</a:t>
            </a:r>
            <a:r>
              <a:rPr lang="en-US" altLang="zh-CN" sz="1000" i="0" dirty="0">
                <a:effectLst/>
              </a:rPr>
              <a:t>”</a:t>
            </a:r>
            <a:r>
              <a:rPr lang="zh-CN" altLang="en-US" sz="1000" i="0" dirty="0">
                <a:effectLst/>
              </a:rPr>
              <a:t>决定思考的方向</a:t>
            </a:r>
            <a:endParaRPr lang="zh-CN" altLang="en-US" sz="1000" i="0" dirty="0">
              <a:effectLst/>
            </a:endParaRPr>
          </a:p>
          <a:p>
            <a:r>
              <a:rPr lang="zh-CN" altLang="en-US" sz="1000" i="0" dirty="0">
                <a:effectLst/>
              </a:rPr>
              <a:t>先打好</a:t>
            </a:r>
            <a:r>
              <a:rPr lang="en-US" altLang="zh-CN" sz="1000" i="0" dirty="0">
                <a:effectLst/>
              </a:rPr>
              <a:t>“</a:t>
            </a:r>
            <a:r>
              <a:rPr lang="zh-CN" altLang="en-US" sz="1000" i="0" dirty="0">
                <a:effectLst/>
              </a:rPr>
              <a:t>语言</a:t>
            </a:r>
            <a:r>
              <a:rPr lang="en-US" altLang="zh-CN" sz="1000" i="0" dirty="0">
                <a:effectLst/>
              </a:rPr>
              <a:t>”</a:t>
            </a:r>
            <a:r>
              <a:rPr lang="zh-CN" altLang="en-US" sz="1000" i="0" dirty="0">
                <a:effectLst/>
              </a:rPr>
              <a:t>这个地基</a:t>
            </a:r>
            <a:endParaRPr lang="zh-CN" altLang="en-US" sz="1000" i="0" dirty="0">
              <a:effectLst/>
            </a:endParaRPr>
          </a:p>
          <a:p>
            <a:r>
              <a:rPr lang="zh-CN" altLang="en-US" sz="1000" i="0" dirty="0">
                <a:effectLst/>
              </a:rPr>
              <a:t>因为简单，所以可以无限延展应用</a:t>
            </a:r>
            <a:endParaRPr lang="zh-CN" altLang="en-US" sz="1000" i="0" dirty="0">
              <a:effectLst/>
            </a:endParaRPr>
          </a:p>
          <a:p>
            <a:r>
              <a:rPr lang="zh-CN" altLang="en-US" sz="1000" i="0" dirty="0">
                <a:effectLst/>
              </a:rPr>
              <a:t>支撑超过</a:t>
            </a:r>
            <a:r>
              <a:rPr lang="en-US" altLang="zh-CN" sz="1000" i="0" dirty="0">
                <a:effectLst/>
              </a:rPr>
              <a:t>1000</a:t>
            </a:r>
            <a:r>
              <a:rPr lang="zh-CN" altLang="en-US" sz="1000" i="0" dirty="0">
                <a:effectLst/>
              </a:rPr>
              <a:t>场讲座的</a:t>
            </a:r>
            <a:r>
              <a:rPr lang="en-US" altLang="zh-CN" sz="1000" i="0" dirty="0">
                <a:effectLst/>
              </a:rPr>
              <a:t>“</a:t>
            </a:r>
            <a:r>
              <a:rPr lang="zh-CN" altLang="en-US" sz="1000" i="0" dirty="0">
                <a:effectLst/>
              </a:rPr>
              <a:t>个人规则</a:t>
            </a:r>
            <a:r>
              <a:rPr lang="en-US" altLang="zh-CN" sz="1000" i="0" dirty="0">
                <a:effectLst/>
              </a:rPr>
              <a:t>”</a:t>
            </a:r>
            <a:endParaRPr lang="en-US" altLang="zh-CN" sz="1000" i="0" dirty="0">
              <a:effectLst/>
            </a:endParaRPr>
          </a:p>
          <a:p>
            <a:r>
              <a:rPr lang="en-US" altLang="zh-CN" sz="1000" i="0" dirty="0">
                <a:effectLst/>
              </a:rPr>
              <a:t>“</a:t>
            </a:r>
            <a:r>
              <a:rPr lang="zh-CN" altLang="en-US" sz="1000" i="0" dirty="0">
                <a:effectLst/>
              </a:rPr>
              <a:t>深入</a:t>
            </a:r>
            <a:r>
              <a:rPr lang="en-US" altLang="zh-CN" sz="1000" i="0" dirty="0">
                <a:effectLst/>
              </a:rPr>
              <a:t>”</a:t>
            </a:r>
            <a:r>
              <a:rPr lang="zh-CN" altLang="en-US" sz="1000" i="0" dirty="0">
                <a:effectLst/>
              </a:rPr>
              <a:t>的终极形态</a:t>
            </a:r>
            <a:endParaRPr lang="zh-CN" altLang="en-US" sz="1000" i="0" dirty="0">
              <a:effectLst/>
            </a:endParaRPr>
          </a:p>
          <a:p>
            <a:r>
              <a:rPr lang="zh-CN" altLang="en-US" sz="1000" i="0" dirty="0">
                <a:effectLst/>
              </a:rPr>
              <a:t>为什么越会思考的人，头脑越聪明？</a:t>
            </a:r>
            <a:endParaRPr lang="zh-CN" altLang="en-US" sz="1000" i="0" dirty="0">
              <a:effectLst/>
            </a:endParaRPr>
          </a:p>
          <a:p>
            <a:r>
              <a:rPr lang="zh-CN" altLang="en-US" sz="1000" i="0" dirty="0">
                <a:effectLst/>
              </a:rPr>
              <a:t>笔记会成为独一无二的</a:t>
            </a:r>
            <a:r>
              <a:rPr lang="en-US" altLang="zh-CN" sz="1000" i="0" dirty="0">
                <a:effectLst/>
              </a:rPr>
              <a:t>“</a:t>
            </a:r>
            <a:r>
              <a:rPr lang="zh-CN" altLang="en-US" sz="1000" i="0" dirty="0">
                <a:effectLst/>
              </a:rPr>
              <a:t>思考对手</a:t>
            </a:r>
            <a:r>
              <a:rPr lang="en-US" altLang="zh-CN" sz="1000" i="0" dirty="0">
                <a:effectLst/>
              </a:rPr>
              <a:t>”</a:t>
            </a:r>
            <a:endParaRPr lang="en-US" altLang="zh-CN" sz="1000" i="0" dirty="0">
              <a:effectLst/>
            </a:endParaRPr>
          </a:p>
          <a:p>
            <a:r>
              <a:rPr lang="zh-CN" altLang="en-US" sz="1000" i="0" dirty="0">
                <a:effectLst/>
              </a:rPr>
              <a:t>成为会工作的人，只需两个方法</a:t>
            </a:r>
            <a:endParaRPr lang="zh-CN" altLang="en-US" sz="1000" i="0" dirty="0">
              <a:effectLst/>
            </a:endParaRPr>
          </a:p>
          <a:p>
            <a:r>
              <a:rPr lang="zh-CN" altLang="en-US" sz="1000" i="0" dirty="0">
                <a:effectLst/>
              </a:rPr>
              <a:t>即使不写，也能思考</a:t>
            </a:r>
            <a:endParaRPr lang="zh-CN" altLang="en-US" sz="1000" i="0" dirty="0">
              <a:effectLst/>
            </a:endParaRPr>
          </a:p>
          <a:p>
            <a:r>
              <a:rPr lang="zh-CN" altLang="en-US" sz="1000" i="0" dirty="0">
                <a:effectLst/>
              </a:rPr>
              <a:t>养成习惯的诀窍</a:t>
            </a:r>
            <a:endParaRPr lang="zh-CN" altLang="en-US" sz="1000" i="0" dirty="0">
              <a:effectLst/>
            </a:endParaRPr>
          </a:p>
          <a:p>
            <a:r>
              <a:rPr lang="zh-CN" altLang="en-US" sz="1000" i="0" dirty="0">
                <a:effectLst/>
              </a:rPr>
              <a:t>因为每天都能用，所以能坚持</a:t>
            </a:r>
            <a:endParaRPr lang="zh-CN" altLang="en-US" sz="1000" i="0" dirty="0">
              <a:effectLst/>
            </a:endParaRPr>
          </a:p>
          <a:p>
            <a:r>
              <a:rPr lang="zh-CN" altLang="en-US" sz="1000" i="0" dirty="0">
                <a:effectLst/>
              </a:rPr>
              <a:t>后记</a:t>
            </a:r>
            <a:endParaRPr lang="zh-CN" altLang="en-US" sz="1000" i="0" dirty="0">
              <a:effectLst/>
            </a:endParaRPr>
          </a:p>
        </p:txBody>
      </p:sp>
      <p:pic>
        <p:nvPicPr>
          <p:cNvPr id="3" name="图片 2"/>
          <p:cNvPicPr>
            <a:picLocks noChangeAspect="1"/>
          </p:cNvPicPr>
          <p:nvPr/>
        </p:nvPicPr>
        <p:blipFill>
          <a:blip r:embed="rId1"/>
          <a:stretch>
            <a:fillRect/>
          </a:stretch>
        </p:blipFill>
        <p:spPr>
          <a:xfrm>
            <a:off x="309245" y="33655"/>
            <a:ext cx="759460" cy="1096645"/>
          </a:xfrm>
          <a:prstGeom prst="rect">
            <a:avLst/>
          </a:prstGeom>
        </p:spPr>
      </p:pic>
      <p:sp>
        <p:nvSpPr>
          <p:cNvPr id="5" name="角丸四角形 7"/>
          <p:cNvSpPr/>
          <p:nvPr/>
        </p:nvSpPr>
        <p:spPr>
          <a:xfrm>
            <a:off x="3487374" y="45234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2" name="角丸四角形 7"/>
          <p:cNvSpPr/>
          <p:nvPr/>
        </p:nvSpPr>
        <p:spPr>
          <a:xfrm>
            <a:off x="2913334" y="732558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sp>
        <p:nvSpPr>
          <p:cNvPr id="4" name="テキスト ボックス 6"/>
          <p:cNvSpPr txBox="1"/>
          <p:nvPr/>
        </p:nvSpPr>
        <p:spPr>
          <a:xfrm>
            <a:off x="36830" y="7681595"/>
            <a:ext cx="6821170" cy="20916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000" i="0" dirty="0">
                <a:effectLst/>
              </a:rPr>
              <a:t>1981</a:t>
            </a:r>
            <a:r>
              <a:rPr lang="zh-CN" altLang="en-US" sz="1000" i="0" dirty="0">
                <a:effectLst/>
              </a:rPr>
              <a:t>年出生于日本秋田县鹿角市。大学毕业后进入赛博兹株式会社工作，在法务部门任职</a:t>
            </a:r>
            <a:r>
              <a:rPr lang="en-US" altLang="zh-CN" sz="1000" i="0" dirty="0">
                <a:effectLst/>
              </a:rPr>
              <a:t>5</a:t>
            </a:r>
            <a:r>
              <a:rPr lang="zh-CN" altLang="en-US" sz="1000" i="0" dirty="0">
                <a:effectLst/>
              </a:rPr>
              <a:t>年，负责合同事务、知识产权及公司治理等相关工作。在实践中不断整理复杂事务，锤炼逻辑思维能力。</a:t>
            </a:r>
            <a:endParaRPr lang="zh-CN" altLang="en-US" sz="1000" i="0" dirty="0">
              <a:effectLst/>
            </a:endParaRPr>
          </a:p>
          <a:p>
            <a:endParaRPr lang="en-US" altLang="zh-CN" sz="1000" i="0" dirty="0">
              <a:effectLst/>
            </a:endParaRPr>
          </a:p>
          <a:p>
            <a:r>
              <a:rPr lang="zh-CN" altLang="en-US" sz="1000" i="0" dirty="0">
                <a:effectLst/>
              </a:rPr>
              <a:t>随后，作为事业负责人参与公司</a:t>
            </a:r>
            <a:r>
              <a:rPr lang="en-US" altLang="zh-CN" sz="1000" i="0" dirty="0">
                <a:effectLst/>
              </a:rPr>
              <a:t>SaaS</a:t>
            </a:r>
            <a:r>
              <a:rPr lang="zh-CN" altLang="en-US" sz="1000" i="0" dirty="0">
                <a:effectLst/>
              </a:rPr>
              <a:t>新产品「</a:t>
            </a:r>
            <a:r>
              <a:rPr lang="en-US" altLang="zh-CN" sz="1000" i="0" dirty="0">
                <a:effectLst/>
              </a:rPr>
              <a:t>kintone</a:t>
            </a:r>
            <a:r>
              <a:rPr lang="zh-CN" altLang="en-US" sz="1000" i="0" dirty="0">
                <a:effectLst/>
              </a:rPr>
              <a:t>」的创立与启动，从零开始进行业务设计与团队运营。作为公司首任</a:t>
            </a:r>
            <a:r>
              <a:rPr lang="en-US" altLang="zh-CN" sz="1000" i="0" dirty="0">
                <a:effectLst/>
              </a:rPr>
              <a:t>“</a:t>
            </a:r>
            <a:r>
              <a:rPr lang="zh-CN" altLang="en-US" sz="1000" i="0" dirty="0">
                <a:effectLst/>
              </a:rPr>
              <a:t>布道师（</a:t>
            </a:r>
            <a:r>
              <a:rPr lang="en-US" altLang="zh-CN" sz="1000" i="0" dirty="0">
                <a:effectLst/>
              </a:rPr>
              <a:t>Evangelist</a:t>
            </a:r>
            <a:r>
              <a:rPr lang="zh-CN" altLang="en-US" sz="1000" i="0" dirty="0">
                <a:effectLst/>
              </a:rPr>
              <a:t>）</a:t>
            </a:r>
            <a:r>
              <a:rPr lang="en-US" altLang="zh-CN" sz="1000" i="0" dirty="0">
                <a:effectLst/>
              </a:rPr>
              <a:t>”</a:t>
            </a:r>
            <a:r>
              <a:rPr lang="zh-CN" altLang="en-US" sz="1000" i="0" dirty="0">
                <a:effectLst/>
              </a:rPr>
              <a:t>，即便离职之后，至今仍持续十余年负责策划与执行各类研讨会，持续打磨将复杂事物清晰传达的能力。</a:t>
            </a:r>
            <a:endParaRPr lang="zh-CN" altLang="en-US" sz="1000" i="0" dirty="0">
              <a:effectLst/>
            </a:endParaRPr>
          </a:p>
          <a:p>
            <a:endParaRPr lang="en-US" altLang="zh-CN" sz="1000" i="0" dirty="0">
              <a:effectLst/>
            </a:endParaRPr>
          </a:p>
          <a:p>
            <a:r>
              <a:rPr lang="en-US" altLang="zh-CN" sz="1000" i="0" dirty="0">
                <a:effectLst/>
              </a:rPr>
              <a:t>2015</a:t>
            </a:r>
            <a:r>
              <a:rPr lang="zh-CN" altLang="en-US" sz="1000" i="0" dirty="0">
                <a:effectLst/>
              </a:rPr>
              <a:t>年独立创业后，以</a:t>
            </a:r>
            <a:r>
              <a:rPr lang="en-US" altLang="zh-CN" sz="1000" i="0" dirty="0">
                <a:effectLst/>
              </a:rPr>
              <a:t>“</a:t>
            </a:r>
            <a:r>
              <a:rPr lang="zh-CN" altLang="en-US" sz="1000" i="0" dirty="0">
                <a:effectLst/>
              </a:rPr>
              <a:t>多重职业者</a:t>
            </a:r>
            <a:r>
              <a:rPr lang="en-US" altLang="zh-CN" sz="1000" i="0" dirty="0">
                <a:effectLst/>
              </a:rPr>
              <a:t>”</a:t>
            </a:r>
            <a:r>
              <a:rPr lang="zh-CN" altLang="en-US" sz="1000" i="0" dirty="0">
                <a:effectLst/>
              </a:rPr>
              <a:t>的身份，同时参与多个项目。尤其在株式会社</a:t>
            </a:r>
            <a:r>
              <a:rPr lang="en-US" altLang="zh-CN" sz="1000" i="0" dirty="0">
                <a:effectLst/>
              </a:rPr>
              <a:t>Trust Bank</a:t>
            </a:r>
            <a:r>
              <a:rPr lang="zh-CN" altLang="en-US" sz="1000" i="0" dirty="0">
                <a:effectLst/>
              </a:rPr>
              <a:t>担任经营战略室室长，负责组织设计、活动策划以及</a:t>
            </a:r>
            <a:r>
              <a:rPr lang="en-US" altLang="zh-CN" sz="1000" i="0" dirty="0">
                <a:effectLst/>
              </a:rPr>
              <a:t>PR</a:t>
            </a:r>
            <a:r>
              <a:rPr lang="zh-CN" altLang="en-US" sz="1000" i="0" dirty="0">
                <a:effectLst/>
              </a:rPr>
              <a:t>门店的启动等多领域项目。同时作为</a:t>
            </a:r>
            <a:r>
              <a:rPr lang="en-US" altLang="zh-CN" sz="1000" i="0" dirty="0">
                <a:effectLst/>
              </a:rPr>
              <a:t>“</a:t>
            </a:r>
            <a:r>
              <a:rPr lang="zh-CN" altLang="en-US" sz="1000" i="0" dirty="0">
                <a:effectLst/>
              </a:rPr>
              <a:t>故乡纳税（</a:t>
            </a:r>
            <a:r>
              <a:rPr lang="ja-JP" altLang="en-US" sz="1000" i="0" dirty="0">
                <a:effectLst/>
              </a:rPr>
              <a:t>ふるさと</a:t>
            </a:r>
            <a:r>
              <a:rPr lang="zh-CN" altLang="en-US" sz="1000" i="0" dirty="0">
                <a:effectLst/>
              </a:rPr>
              <a:t>納税）布道师</a:t>
            </a:r>
            <a:r>
              <a:rPr lang="en-US" altLang="zh-CN" sz="1000" i="0" dirty="0">
                <a:effectLst/>
              </a:rPr>
              <a:t>”</a:t>
            </a:r>
            <a:r>
              <a:rPr lang="zh-CN" altLang="en-US" sz="1000" i="0" dirty="0">
                <a:effectLst/>
              </a:rPr>
              <a:t>，在日本全国各地开展数百场以上讲演。</a:t>
            </a:r>
            <a:endParaRPr lang="zh-CN" altLang="en-US" sz="1000" i="0" dirty="0">
              <a:effectLst/>
            </a:endParaRPr>
          </a:p>
          <a:p>
            <a:endParaRPr lang="en-US" altLang="zh-CN" sz="1000" i="0" dirty="0">
              <a:effectLst/>
            </a:endParaRPr>
          </a:p>
          <a:p>
            <a:r>
              <a:rPr lang="zh-CN" altLang="en-US" sz="1000" i="0" dirty="0">
                <a:effectLst/>
              </a:rPr>
              <a:t>目前，除继续以</a:t>
            </a:r>
            <a:r>
              <a:rPr lang="en-US" altLang="zh-CN" sz="1000" i="0" dirty="0">
                <a:effectLst/>
              </a:rPr>
              <a:t>kintone</a:t>
            </a:r>
            <a:r>
              <a:rPr lang="zh-CN" altLang="en-US" sz="1000" i="0" dirty="0">
                <a:effectLst/>
              </a:rPr>
              <a:t>布道师身份开展活动外，还担任多家创业公司及外资</a:t>
            </a:r>
            <a:r>
              <a:rPr lang="en-US" altLang="zh-CN" sz="1000" i="0" dirty="0">
                <a:effectLst/>
              </a:rPr>
              <a:t>IT</a:t>
            </a:r>
            <a:r>
              <a:rPr lang="zh-CN" altLang="en-US" sz="1000" i="0" dirty="0">
                <a:effectLst/>
              </a:rPr>
              <a:t>企业的顾问，为企业经营者提供战略讨论与思考支持。同时作为长野县白马村的副业型地方振兴创业人才，参与策划并推动村庄粉丝社群的建立与发展。</a:t>
            </a:r>
            <a:endParaRPr lang="zh-CN" altLang="en-US" sz="1000" i="0" dirty="0">
              <a:effectLst/>
            </a:endParaRPr>
          </a:p>
        </p:txBody>
      </p:sp>
      <p:pic>
        <p:nvPicPr>
          <p:cNvPr id="8" name="图片 7"/>
          <p:cNvPicPr>
            <a:picLocks noChangeAspect="1"/>
          </p:cNvPicPr>
          <p:nvPr/>
        </p:nvPicPr>
        <p:blipFill>
          <a:blip r:embed="rId2"/>
          <a:stretch>
            <a:fillRect/>
          </a:stretch>
        </p:blipFill>
        <p:spPr>
          <a:xfrm>
            <a:off x="3347720" y="2249170"/>
            <a:ext cx="3510280" cy="432371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658360" cy="1692910"/>
          </a:xfrm>
          <a:prstGeom prst="rect">
            <a:avLst/>
          </a:prstGeom>
          <a:noFill/>
        </p:spPr>
        <p:txBody>
          <a:bodyPr wrap="square" rtlCol="0">
            <a:no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顧客</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で</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9</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上</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げる</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「沼</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るファン</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のつくり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978-4-7612-7877-9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清水群</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280p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352550"/>
            <a:ext cx="6821170" cy="609282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训练</a:t>
            </a:r>
            <a:r>
              <a:rPr lang="en-US" altLang="zh-CN" sz="1000" i="0" dirty="0">
                <a:effectLst/>
              </a:rPr>
              <a:t>1 </a:t>
            </a:r>
            <a:r>
              <a:rPr lang="en-US" altLang="en-US" sz="1000" i="0" dirty="0">
                <a:effectLst/>
              </a:rPr>
              <a:t>▼</a:t>
            </a:r>
            <a:r>
              <a:rPr lang="en-US" altLang="zh-CN" sz="1000" i="0" dirty="0">
                <a:effectLst/>
              </a:rPr>
              <a:t> </a:t>
            </a:r>
            <a:r>
              <a:rPr lang="zh-CN" altLang="en-US" sz="1000" i="0" dirty="0">
                <a:effectLst/>
              </a:rPr>
              <a:t>看图说一句话</a:t>
            </a:r>
            <a:endParaRPr lang="zh-CN" altLang="en-US" sz="1000" i="0" dirty="0">
              <a:effectLst/>
            </a:endParaRPr>
          </a:p>
          <a:p>
            <a:endParaRPr lang="en-US" altLang="zh-CN" sz="1000" i="0" dirty="0">
              <a:effectLst/>
            </a:endParaRPr>
          </a:p>
          <a:p>
            <a:r>
              <a:rPr lang="zh-CN" altLang="en-US" sz="1000" i="0" dirty="0">
                <a:effectLst/>
              </a:rPr>
              <a:t>这并不是那种</a:t>
            </a:r>
            <a:r>
              <a:rPr lang="en-US" altLang="zh-CN" sz="1000" i="0" dirty="0">
                <a:effectLst/>
              </a:rPr>
              <a:t>“</a:t>
            </a:r>
            <a:r>
              <a:rPr lang="zh-CN" altLang="en-US" sz="1000" i="0" dirty="0">
                <a:effectLst/>
              </a:rPr>
              <a:t>看着照片讲搞笑段子</a:t>
            </a:r>
            <a:r>
              <a:rPr lang="en-US" altLang="zh-CN" sz="1000" i="0" dirty="0">
                <a:effectLst/>
              </a:rPr>
              <a:t>”</a:t>
            </a:r>
            <a:r>
              <a:rPr lang="zh-CN" altLang="en-US" sz="1000" i="0" dirty="0">
                <a:effectLst/>
              </a:rPr>
              <a:t>的即兴大喜利游戏。</a:t>
            </a:r>
            <a:endParaRPr lang="zh-CN" altLang="en-US" sz="1000" i="0" dirty="0">
              <a:effectLst/>
            </a:endParaRPr>
          </a:p>
          <a:p>
            <a:endParaRPr lang="en-US" altLang="zh-CN" sz="1000" i="0" dirty="0">
              <a:effectLst/>
            </a:endParaRPr>
          </a:p>
          <a:p>
            <a:r>
              <a:rPr lang="zh-CN" altLang="en-US" sz="1000" i="0" dirty="0">
                <a:effectLst/>
              </a:rPr>
              <a:t>首先，两人组成一组。假设为</a:t>
            </a:r>
            <a:r>
              <a:rPr lang="en-US" altLang="zh-CN" sz="1000" i="0" dirty="0">
                <a:effectLst/>
              </a:rPr>
              <a:t>A</a:t>
            </a:r>
            <a:r>
              <a:rPr lang="zh-CN" altLang="en-US" sz="1000" i="0" dirty="0">
                <a:effectLst/>
              </a:rPr>
              <a:t>和</a:t>
            </a:r>
            <a:r>
              <a:rPr lang="en-US" altLang="zh-CN" sz="1000" i="0" dirty="0">
                <a:effectLst/>
              </a:rPr>
              <a:t>B</a:t>
            </a:r>
            <a:r>
              <a:rPr lang="zh-CN" altLang="en-US" sz="1000" i="0" dirty="0">
                <a:effectLst/>
              </a:rPr>
              <a:t>。</a:t>
            </a:r>
            <a:endParaRPr lang="zh-CN" altLang="en-US" sz="1000" i="0" dirty="0">
              <a:effectLst/>
            </a:endParaRPr>
          </a:p>
          <a:p>
            <a:endParaRPr lang="en-US" altLang="zh-CN" sz="1000" i="0" dirty="0">
              <a:effectLst/>
            </a:endParaRPr>
          </a:p>
          <a:p>
            <a:r>
              <a:rPr lang="en-US" altLang="zh-CN" sz="1000" i="0" dirty="0">
                <a:effectLst/>
              </a:rPr>
              <a:t>A</a:t>
            </a:r>
            <a:r>
              <a:rPr lang="zh-CN" altLang="en-US" sz="1000" i="0" dirty="0">
                <a:effectLst/>
              </a:rPr>
              <a:t>向</a:t>
            </a:r>
            <a:r>
              <a:rPr lang="en-US" altLang="zh-CN" sz="1000" i="0" dirty="0">
                <a:effectLst/>
              </a:rPr>
              <a:t>B</a:t>
            </a:r>
            <a:r>
              <a:rPr lang="zh-CN" altLang="en-US" sz="1000" i="0" dirty="0">
                <a:effectLst/>
              </a:rPr>
              <a:t>展示一张照片。</a:t>
            </a:r>
            <a:endParaRPr lang="zh-CN" altLang="en-US" sz="1000" i="0" dirty="0">
              <a:effectLst/>
            </a:endParaRPr>
          </a:p>
          <a:p>
            <a:endParaRPr lang="en-US" altLang="zh-CN" sz="1000" i="0" dirty="0">
              <a:effectLst/>
            </a:endParaRPr>
          </a:p>
          <a:p>
            <a:r>
              <a:rPr lang="zh-CN" altLang="en-US" sz="1000" i="0" dirty="0">
                <a:effectLst/>
              </a:rPr>
              <a:t>只要是不涉及隐私、可以给别人看的照片，来源与内容都不限。看到照片后，</a:t>
            </a:r>
            <a:r>
              <a:rPr lang="en-US" altLang="zh-CN" sz="1000" i="0" dirty="0">
                <a:effectLst/>
              </a:rPr>
              <a:t>B</a:t>
            </a:r>
            <a:r>
              <a:rPr lang="zh-CN" altLang="en-US" sz="1000" i="0" dirty="0">
                <a:effectLst/>
              </a:rPr>
              <a:t>需要围绕照片中的内容与</a:t>
            </a:r>
            <a:r>
              <a:rPr lang="en-US" altLang="zh-CN" sz="1000" i="0" dirty="0">
                <a:effectLst/>
              </a:rPr>
              <a:t>A</a:t>
            </a:r>
            <a:r>
              <a:rPr lang="zh-CN" altLang="en-US" sz="1000" i="0" dirty="0">
                <a:effectLst/>
              </a:rPr>
              <a:t>展开对话。</a:t>
            </a:r>
            <a:endParaRPr lang="zh-CN" altLang="en-US" sz="1000" i="0" dirty="0">
              <a:effectLst/>
            </a:endParaRPr>
          </a:p>
          <a:p>
            <a:endParaRPr lang="en-US" altLang="zh-CN" sz="1000" i="0" dirty="0">
              <a:effectLst/>
            </a:endParaRPr>
          </a:p>
          <a:p>
            <a:r>
              <a:rPr lang="zh-CN" altLang="en-US" sz="1000" i="0" dirty="0">
                <a:effectLst/>
              </a:rPr>
              <a:t>例如下面这样的照片。</a:t>
            </a:r>
            <a:endParaRPr lang="zh-CN" altLang="en-US" sz="1000" i="0" dirty="0">
              <a:effectLst/>
            </a:endParaRPr>
          </a:p>
          <a:p>
            <a:endParaRPr lang="en-US" altLang="zh-CN" sz="1000" i="0" dirty="0">
              <a:effectLst/>
            </a:endParaRPr>
          </a:p>
          <a:p>
            <a:r>
              <a:rPr lang="zh-CN" altLang="en-US" sz="1000" i="0" dirty="0">
                <a:effectLst/>
              </a:rPr>
              <a:t>这是我去日本香川县时，在一家乌冬面店拍摄的照片。</a:t>
            </a:r>
            <a:endParaRPr lang="zh-CN" altLang="en-US" sz="1000" i="0" dirty="0">
              <a:effectLst/>
            </a:endParaRPr>
          </a:p>
          <a:p>
            <a:endParaRPr lang="en-US" altLang="zh-CN" sz="1000" i="0" dirty="0">
              <a:effectLst/>
            </a:endParaRPr>
          </a:p>
          <a:p>
            <a:r>
              <a:rPr lang="zh-CN" altLang="en-US" sz="1000" i="0" dirty="0">
                <a:effectLst/>
              </a:rPr>
              <a:t>规则是：</a:t>
            </a:r>
            <a:endParaRPr lang="zh-CN" altLang="en-US" sz="1000" i="0" dirty="0">
              <a:effectLst/>
            </a:endParaRPr>
          </a:p>
          <a:p>
            <a:endParaRPr lang="en-US" altLang="zh-CN" sz="1000" i="0" dirty="0">
              <a:effectLst/>
            </a:endParaRPr>
          </a:p>
          <a:p>
            <a:r>
              <a:rPr lang="zh-CN" altLang="en-US" sz="1000" i="0" dirty="0">
                <a:effectLst/>
              </a:rPr>
              <a:t>只能围绕</a:t>
            </a:r>
            <a:r>
              <a:rPr lang="en-US" altLang="zh-CN" sz="1000" i="0" dirty="0">
                <a:effectLst/>
              </a:rPr>
              <a:t>“</a:t>
            </a:r>
            <a:r>
              <a:rPr lang="zh-CN" altLang="en-US" sz="1000" i="0" dirty="0">
                <a:effectLst/>
              </a:rPr>
              <a:t>主角之外</a:t>
            </a:r>
            <a:r>
              <a:rPr lang="en-US" altLang="zh-CN" sz="1000" i="0" dirty="0">
                <a:effectLst/>
              </a:rPr>
              <a:t>”</a:t>
            </a:r>
            <a:r>
              <a:rPr lang="zh-CN" altLang="en-US" sz="1000" i="0" dirty="0">
                <a:effectLst/>
              </a:rPr>
              <a:t>的内容进行对话。</a:t>
            </a:r>
            <a:endParaRPr lang="zh-CN" altLang="en-US" sz="1000" i="0" dirty="0">
              <a:effectLst/>
            </a:endParaRPr>
          </a:p>
          <a:p>
            <a:endParaRPr lang="en-US" altLang="zh-CN" sz="1000" i="0" dirty="0">
              <a:effectLst/>
            </a:endParaRPr>
          </a:p>
          <a:p>
            <a:r>
              <a:rPr lang="zh-CN" altLang="en-US" sz="1000" i="0" dirty="0">
                <a:effectLst/>
              </a:rPr>
              <a:t>因为这是在乌冬面店拍的照片，所以照片中央的乌冬面就是</a:t>
            </a:r>
            <a:r>
              <a:rPr lang="en-US" altLang="zh-CN" sz="1000" i="0" dirty="0">
                <a:effectLst/>
              </a:rPr>
              <a:t>“</a:t>
            </a:r>
            <a:r>
              <a:rPr lang="zh-CN" altLang="en-US" sz="1000" i="0" dirty="0">
                <a:effectLst/>
              </a:rPr>
              <a:t>主角</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因此，不能讨论乌冬面本身。</a:t>
            </a:r>
            <a:endParaRPr lang="zh-CN" altLang="en-US" sz="1000" i="0" dirty="0">
              <a:effectLst/>
            </a:endParaRPr>
          </a:p>
          <a:p>
            <a:endParaRPr lang="en-US" altLang="zh-CN" sz="1000" i="0" dirty="0">
              <a:effectLst/>
            </a:endParaRPr>
          </a:p>
          <a:p>
            <a:r>
              <a:rPr lang="zh-CN" altLang="en-US" sz="1000" i="0" dirty="0">
                <a:effectLst/>
              </a:rPr>
              <a:t>照片中除了乌冬面之外，还有一次性筷子、托盘、天妇罗、水杯等其他元素。</a:t>
            </a:r>
            <a:endParaRPr lang="zh-CN" altLang="en-US" sz="1000" i="0" dirty="0">
              <a:effectLst/>
            </a:endParaRPr>
          </a:p>
          <a:p>
            <a:endParaRPr lang="en-US" altLang="zh-CN" sz="1000" i="0" dirty="0">
              <a:effectLst/>
            </a:endParaRPr>
          </a:p>
          <a:p>
            <a:r>
              <a:rPr lang="zh-CN" altLang="en-US" sz="1000" i="0" dirty="0">
                <a:effectLst/>
              </a:rPr>
              <a:t>对话必须围绕这些内容展开。</a:t>
            </a:r>
            <a:endParaRPr lang="zh-CN" altLang="en-US" sz="1000" i="0" dirty="0">
              <a:effectLst/>
            </a:endParaRPr>
          </a:p>
          <a:p>
            <a:endParaRPr lang="en-US" altLang="zh-CN" sz="1000" i="0" dirty="0">
              <a:effectLst/>
            </a:endParaRPr>
          </a:p>
          <a:p>
            <a:r>
              <a:rPr lang="zh-CN" altLang="en-US" sz="1000" i="0" dirty="0">
                <a:effectLst/>
              </a:rPr>
              <a:t>例如，可以像这样：</a:t>
            </a:r>
            <a:endParaRPr lang="zh-CN" altLang="en-US" sz="1000" i="0" dirty="0">
              <a:effectLst/>
            </a:endParaRPr>
          </a:p>
          <a:p>
            <a:endParaRPr lang="en-US" altLang="zh-CN" sz="1000" i="0" dirty="0">
              <a:effectLst/>
            </a:endParaRPr>
          </a:p>
          <a:p>
            <a:r>
              <a:rPr lang="en-US" altLang="zh-CN" sz="1000" i="0" dirty="0">
                <a:effectLst/>
              </a:rPr>
              <a:t>B</a:t>
            </a:r>
            <a:r>
              <a:rPr lang="zh-CN" altLang="en-US" sz="1000" i="0" dirty="0">
                <a:effectLst/>
              </a:rPr>
              <a:t>：右上角那个是天妇罗吗？</a:t>
            </a:r>
            <a:endParaRPr lang="zh-CN" altLang="en-US" sz="1000" i="0" dirty="0">
              <a:effectLst/>
            </a:endParaRPr>
          </a:p>
          <a:p>
            <a:r>
              <a:rPr lang="en-US" altLang="zh-CN" sz="1000" i="0" dirty="0">
                <a:effectLst/>
              </a:rPr>
              <a:t>A</a:t>
            </a:r>
            <a:r>
              <a:rPr lang="zh-CN" altLang="en-US" sz="1000" i="0" dirty="0">
                <a:effectLst/>
              </a:rPr>
              <a:t>：对。</a:t>
            </a:r>
            <a:endParaRPr lang="zh-CN" altLang="en-US" sz="1000" i="0" dirty="0">
              <a:effectLst/>
            </a:endParaRPr>
          </a:p>
          <a:p>
            <a:endParaRPr lang="en-US" altLang="zh-CN" sz="1000" i="0" dirty="0">
              <a:effectLst/>
            </a:endParaRPr>
          </a:p>
          <a:p>
            <a:r>
              <a:rPr lang="en-US" altLang="zh-CN" sz="1000" i="0" dirty="0">
                <a:effectLst/>
              </a:rPr>
              <a:t>B</a:t>
            </a:r>
            <a:r>
              <a:rPr lang="zh-CN" altLang="en-US" sz="1000" i="0" dirty="0">
                <a:effectLst/>
              </a:rPr>
              <a:t>：是什么天妇罗？</a:t>
            </a:r>
            <a:endParaRPr lang="zh-CN" altLang="en-US" sz="1000" i="0" dirty="0">
              <a:effectLst/>
            </a:endParaRPr>
          </a:p>
          <a:p>
            <a:r>
              <a:rPr lang="en-US" altLang="zh-CN" sz="1000" i="0" dirty="0">
                <a:effectLst/>
              </a:rPr>
              <a:t>A</a:t>
            </a:r>
            <a:r>
              <a:rPr lang="zh-CN" altLang="en-US" sz="1000" i="0" dirty="0">
                <a:effectLst/>
              </a:rPr>
              <a:t>：红薯和竹轮。</a:t>
            </a:r>
            <a:endParaRPr lang="zh-CN" altLang="en-US" sz="1000" i="0" dirty="0">
              <a:effectLst/>
            </a:endParaRPr>
          </a:p>
          <a:p>
            <a:endParaRPr lang="en-US" altLang="zh-CN" sz="1000" i="0" dirty="0">
              <a:effectLst/>
            </a:endParaRPr>
          </a:p>
          <a:p>
            <a:r>
              <a:rPr lang="en-US" altLang="zh-CN" sz="1000" i="0" dirty="0">
                <a:effectLst/>
              </a:rPr>
              <a:t>B</a:t>
            </a:r>
            <a:r>
              <a:rPr lang="zh-CN" altLang="en-US" sz="1000" i="0" dirty="0">
                <a:effectLst/>
              </a:rPr>
              <a:t>：您平时吃乌冬面的时候，也会一起点天妇罗吗？</a:t>
            </a:r>
            <a:endParaRPr lang="zh-CN" altLang="en-US" sz="1000" i="0" dirty="0">
              <a:effectLst/>
            </a:endParaRPr>
          </a:p>
          <a:p>
            <a:endParaRPr lang="en-US" altLang="zh-CN" sz="1000" i="0" dirty="0">
              <a:effectLst/>
            </a:endParaRPr>
          </a:p>
          <a:p>
            <a:r>
              <a:rPr lang="zh-CN" altLang="en-US" sz="1000" i="0" dirty="0">
                <a:effectLst/>
              </a:rPr>
              <a:t>在约定好的对话轮数结束后，双方交换角色。</a:t>
            </a:r>
            <a:endParaRPr lang="zh-CN" altLang="en-US" sz="1000" i="0" dirty="0">
              <a:effectLst/>
            </a:endParaRPr>
          </a:p>
          <a:p>
            <a:endParaRPr lang="en-US" altLang="zh-CN" sz="1000" i="0" dirty="0">
              <a:effectLst/>
            </a:endParaRPr>
          </a:p>
          <a:p>
            <a:r>
              <a:rPr lang="zh-CN" altLang="en-US" sz="1000" i="0" dirty="0">
                <a:effectLst/>
              </a:rPr>
              <a:t>由</a:t>
            </a:r>
            <a:r>
              <a:rPr lang="en-US" altLang="zh-CN" sz="1000" i="0" dirty="0">
                <a:effectLst/>
              </a:rPr>
              <a:t>B</a:t>
            </a:r>
            <a:r>
              <a:rPr lang="zh-CN" altLang="en-US" sz="1000" i="0" dirty="0">
                <a:effectLst/>
              </a:rPr>
              <a:t>向</a:t>
            </a:r>
            <a:r>
              <a:rPr lang="en-US" altLang="zh-CN" sz="1000" i="0" dirty="0">
                <a:effectLst/>
              </a:rPr>
              <a:t>A</a:t>
            </a:r>
            <a:r>
              <a:rPr lang="zh-CN" altLang="en-US" sz="1000" i="0" dirty="0">
                <a:effectLst/>
              </a:rPr>
              <a:t>展示照片，再由</a:t>
            </a:r>
            <a:r>
              <a:rPr lang="en-US" altLang="zh-CN" sz="1000" i="0" dirty="0">
                <a:effectLst/>
              </a:rPr>
              <a:t>A</a:t>
            </a:r>
            <a:r>
              <a:rPr lang="zh-CN" altLang="en-US" sz="1000" i="0" dirty="0">
                <a:effectLst/>
              </a:rPr>
              <a:t>开始提问与对话。</a:t>
            </a:r>
            <a:endParaRPr lang="zh-CN" altLang="en-US" sz="1000" i="0" dirty="0">
              <a:effectLst/>
            </a:endParaRPr>
          </a:p>
        </p:txBody>
      </p:sp>
      <p:pic>
        <p:nvPicPr>
          <p:cNvPr id="2" name="图片 1"/>
          <p:cNvPicPr>
            <a:picLocks noChangeAspect="1"/>
          </p:cNvPicPr>
          <p:nvPr/>
        </p:nvPicPr>
        <p:blipFill>
          <a:blip r:embed="rId1"/>
          <a:stretch>
            <a:fillRect/>
          </a:stretch>
        </p:blipFill>
        <p:spPr>
          <a:xfrm>
            <a:off x="251460" y="45720"/>
            <a:ext cx="847090" cy="1190625"/>
          </a:xfrm>
          <a:prstGeom prst="rect">
            <a:avLst/>
          </a:prstGeom>
        </p:spPr>
      </p:pic>
      <p:sp>
        <p:nvSpPr>
          <p:cNvPr id="5" name="角丸四角形 7"/>
          <p:cNvSpPr/>
          <p:nvPr/>
        </p:nvSpPr>
        <p:spPr>
          <a:xfrm>
            <a:off x="3962989" y="74508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pic>
        <p:nvPicPr>
          <p:cNvPr id="3" name="图片 2"/>
          <p:cNvPicPr>
            <a:picLocks noChangeAspect="1"/>
          </p:cNvPicPr>
          <p:nvPr/>
        </p:nvPicPr>
        <p:blipFill>
          <a:blip r:embed="rId2"/>
          <a:stretch>
            <a:fillRect/>
          </a:stretch>
        </p:blipFill>
        <p:spPr>
          <a:xfrm>
            <a:off x="1629410" y="7445375"/>
            <a:ext cx="3128010" cy="2403475"/>
          </a:xfrm>
          <a:prstGeom prst="rect">
            <a:avLst/>
          </a:prstGeom>
        </p:spPr>
      </p:pic>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234565" y="122555"/>
            <a:ext cx="3036570" cy="130683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行動経済学</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トレーニング</a:t>
            </a:r>
            <a:endPar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978-4-7612-7859-5</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竹林正樹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208p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72390" y="1293495"/>
            <a:ext cx="6786245"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行为经济学实战课。我们为什么总会做出错误的选择？从认知偏差到行动改变。像</a:t>
            </a:r>
            <a:r>
              <a:rPr lang="en-US" altLang="zh-CN" sz="1100" i="0" dirty="0">
                <a:effectLst/>
              </a:rPr>
              <a:t>MBA</a:t>
            </a:r>
            <a:r>
              <a:rPr lang="zh-CN" altLang="en-US" sz="1100" i="0" dirty="0">
                <a:effectLst/>
              </a:rPr>
              <a:t>一样训练你的行为决策力，一学就能用的行为经济学训练书</a:t>
            </a:r>
            <a:endParaRPr lang="zh-CN" altLang="en-US" sz="1100" i="0" dirty="0">
              <a:effectLst/>
            </a:endParaRPr>
          </a:p>
          <a:p>
            <a:endParaRPr lang="zh-CN" altLang="en-US" sz="1100" i="0" dirty="0">
              <a:effectLst/>
            </a:endParaRPr>
          </a:p>
          <a:p>
            <a:r>
              <a:rPr lang="zh-CN" altLang="en-US" sz="1100" i="0" dirty="0">
                <a:effectLst/>
              </a:rPr>
              <a:t>本书是一部以</a:t>
            </a:r>
            <a:r>
              <a:rPr lang="en-US" altLang="zh-CN" sz="1100" i="0" dirty="0">
                <a:effectLst/>
              </a:rPr>
              <a:t>“</a:t>
            </a:r>
            <a:r>
              <a:rPr lang="zh-CN" altLang="en-US" sz="1100" i="0" dirty="0">
                <a:effectLst/>
              </a:rPr>
              <a:t>真正能用得上的行为经济学</a:t>
            </a:r>
            <a:r>
              <a:rPr lang="en-US" altLang="zh-CN" sz="1100" i="0" dirty="0">
                <a:effectLst/>
              </a:rPr>
              <a:t>”</a:t>
            </a:r>
            <a:r>
              <a:rPr lang="zh-CN" altLang="en-US" sz="1100" i="0" dirty="0">
                <a:effectLst/>
              </a:rPr>
              <a:t>为目标而写成的实践型入门书。</a:t>
            </a:r>
            <a:endParaRPr lang="zh-CN" altLang="en-US" sz="1100" i="0" dirty="0">
              <a:effectLst/>
            </a:endParaRPr>
          </a:p>
          <a:p>
            <a:endParaRPr lang="zh-CN" altLang="en-US" sz="1100" i="0" dirty="0">
              <a:effectLst/>
            </a:endParaRPr>
          </a:p>
          <a:p>
            <a:r>
              <a:rPr lang="zh-CN" altLang="en-US" sz="1100" i="0" dirty="0">
                <a:effectLst/>
              </a:rPr>
              <a:t>作者既是行为经济学研究者，也是长期从事知识普及的讲师，他在书中不断强调：行为经济学并不是用来操纵他人或制造不公平优势的工具，而是一门能够帮助人们更好理解自己、改善决策、解决现实困扰的学问。</a:t>
            </a:r>
            <a:endParaRPr lang="zh-CN" altLang="en-US" sz="1100" i="0" dirty="0">
              <a:effectLst/>
            </a:endParaRPr>
          </a:p>
          <a:p>
            <a:endParaRPr lang="en-US" altLang="zh-CN" sz="1100" i="0" dirty="0">
              <a:effectLst/>
            </a:endParaRPr>
          </a:p>
          <a:p>
            <a:r>
              <a:rPr lang="zh-CN" altLang="en-US" sz="1100" i="0" dirty="0">
                <a:effectLst/>
              </a:rPr>
              <a:t>在现实生活中，我们几乎每天都会遇到这样的矛盾：明明知道早睡早起更健康，却总是忍不住刷手机；明明清楚该立刻开始学习或工作，却偏偏先去整理桌面；明明在理性上做出了选择，事后却后悔不已。行为经济学正是为了解释并应对这些</a:t>
            </a:r>
            <a:r>
              <a:rPr lang="en-US" altLang="zh-CN" sz="1100" i="0" dirty="0">
                <a:effectLst/>
              </a:rPr>
              <a:t>“</a:t>
            </a:r>
            <a:r>
              <a:rPr lang="zh-CN" altLang="en-US" sz="1100" i="0" dirty="0">
                <a:effectLst/>
              </a:rPr>
              <a:t>头脑明白、行动失控</a:t>
            </a:r>
            <a:r>
              <a:rPr lang="en-US" altLang="zh-CN" sz="1100" i="0" dirty="0">
                <a:effectLst/>
              </a:rPr>
              <a:t>”</a:t>
            </a:r>
            <a:r>
              <a:rPr lang="zh-CN" altLang="en-US" sz="1100" i="0" dirty="0">
                <a:effectLst/>
              </a:rPr>
              <a:t>的现象而诞生的。本书正是从这些人人熟悉的困境出发，带领读者理解隐藏在日常行为背后的心理机制，并学习如何用更温和、有效的方式改变结果。</a:t>
            </a:r>
            <a:endParaRPr lang="zh-CN" altLang="en-US" sz="1100" i="0" dirty="0">
              <a:effectLst/>
            </a:endParaRPr>
          </a:p>
          <a:p>
            <a:endParaRPr lang="en-US" altLang="zh-CN" sz="1100" i="0" dirty="0">
              <a:effectLst/>
            </a:endParaRPr>
          </a:p>
          <a:p>
            <a:r>
              <a:rPr lang="zh-CN" altLang="en-US" sz="1100" i="0" dirty="0">
                <a:effectLst/>
              </a:rPr>
              <a:t>与传统偏重理论或模型的入门书不同，本书采用了类似</a:t>
            </a:r>
            <a:r>
              <a:rPr lang="en-US" altLang="zh-CN" sz="1100" i="0" dirty="0">
                <a:effectLst/>
              </a:rPr>
              <a:t>MBA</a:t>
            </a:r>
            <a:r>
              <a:rPr lang="zh-CN" altLang="en-US" sz="1100" i="0" dirty="0">
                <a:effectLst/>
              </a:rPr>
              <a:t>课程中的案例教学方式。</a:t>
            </a:r>
            <a:endParaRPr lang="zh-CN" altLang="en-US" sz="1100" i="0" dirty="0">
              <a:effectLst/>
            </a:endParaRPr>
          </a:p>
          <a:p>
            <a:endParaRPr lang="zh-CN" altLang="en-US" sz="1100" i="0" dirty="0">
              <a:effectLst/>
            </a:endParaRPr>
          </a:p>
          <a:p>
            <a:r>
              <a:rPr lang="zh-CN" altLang="en-US" sz="1100" i="0" dirty="0">
                <a:effectLst/>
              </a:rPr>
              <a:t>作者将自己在美国商学院学习与研究的经验，转化为适合忙碌读者阅读的轻量化案例：篇幅短小、不使用复杂图表、不要求统计背景，却依然保留了基于证据的思考路径。读者不是被动接受定义，而是被邀请站在</a:t>
            </a:r>
            <a:r>
              <a:rPr lang="en-US" altLang="zh-CN" sz="1100" i="0" dirty="0">
                <a:effectLst/>
              </a:rPr>
              <a:t>“</a:t>
            </a:r>
            <a:r>
              <a:rPr lang="zh-CN" altLang="en-US" sz="1100" i="0" dirty="0">
                <a:effectLst/>
              </a:rPr>
              <a:t>如果是我，我会怎么做</a:t>
            </a:r>
            <a:r>
              <a:rPr lang="en-US" altLang="zh-CN" sz="1100" i="0" dirty="0">
                <a:effectLst/>
              </a:rPr>
              <a:t>”</a:t>
            </a:r>
            <a:r>
              <a:rPr lang="zh-CN" altLang="en-US" sz="1100" i="0" dirty="0">
                <a:effectLst/>
              </a:rPr>
              <a:t>的立场上，逐步训练行为经济学的思维方式。</a:t>
            </a:r>
            <a:endParaRPr lang="zh-CN" altLang="en-US" sz="1100" i="0" dirty="0">
              <a:effectLst/>
            </a:endParaRPr>
          </a:p>
          <a:p>
            <a:endParaRPr lang="en-US" altLang="zh-CN" sz="1100" i="0" dirty="0">
              <a:effectLst/>
            </a:endParaRPr>
          </a:p>
          <a:p>
            <a:r>
              <a:rPr lang="zh-CN" altLang="en-US" sz="1100" i="0" dirty="0">
                <a:effectLst/>
              </a:rPr>
              <a:t>书中首先帮助读者澄清关于行为经济学的常见误解，例如它并非单纯为了赚钱，也不等同于营销技巧，更不是只有精通数学才能理解的高门槛学科。作者指出，人类的大多数判断依赖直觉，而直觉本身并非错误，只是容易受到</a:t>
            </a:r>
            <a:r>
              <a:rPr lang="en-US" altLang="zh-CN" sz="1100" i="0" dirty="0">
                <a:effectLst/>
              </a:rPr>
              <a:t>“</a:t>
            </a:r>
            <a:r>
              <a:rPr lang="zh-CN" altLang="en-US" sz="1100" i="0" dirty="0">
                <a:effectLst/>
              </a:rPr>
              <a:t>认知偏差</a:t>
            </a:r>
            <a:r>
              <a:rPr lang="en-US" altLang="zh-CN" sz="1100" i="0" dirty="0">
                <a:effectLst/>
              </a:rPr>
              <a:t>”</a:t>
            </a:r>
            <a:r>
              <a:rPr lang="zh-CN" altLang="en-US" sz="1100" i="0" dirty="0">
                <a:effectLst/>
              </a:rPr>
              <a:t>的影响。行为经济学并不要求我们变得完全理性，而是承认人的不完美，在此基础上寻找成功概率更高的选择。</a:t>
            </a:r>
            <a:endParaRPr lang="zh-CN" altLang="en-US" sz="1100" i="0" dirty="0">
              <a:effectLst/>
            </a:endParaRPr>
          </a:p>
          <a:p>
            <a:endParaRPr lang="en-US" altLang="zh-CN" sz="1100" i="0" dirty="0">
              <a:effectLst/>
            </a:endParaRPr>
          </a:p>
          <a:p>
            <a:r>
              <a:rPr lang="zh-CN" altLang="en-US" sz="1100" i="0" dirty="0">
                <a:effectLst/>
              </a:rPr>
              <a:t>在理解这一前提后，书中系统性地整理了人类常见的认知偏差类型。作者并未将这些偏差视为需要彻底消灭的</a:t>
            </a:r>
            <a:r>
              <a:rPr lang="en-US" altLang="zh-CN" sz="1100" i="0" dirty="0">
                <a:effectLst/>
              </a:rPr>
              <a:t>“</a:t>
            </a:r>
            <a:r>
              <a:rPr lang="zh-CN" altLang="en-US" sz="1100" i="0" dirty="0">
                <a:effectLst/>
              </a:rPr>
              <a:t>敌人</a:t>
            </a:r>
            <a:r>
              <a:rPr lang="en-US" altLang="zh-CN" sz="1100" i="0" dirty="0">
                <a:effectLst/>
              </a:rPr>
              <a:t>”</a:t>
            </a:r>
            <a:r>
              <a:rPr lang="zh-CN" altLang="en-US" sz="1100" i="0" dirty="0">
                <a:effectLst/>
              </a:rPr>
              <a:t>，而是指出它们往往源自大脑节省能量的本能。从怕麻烦、讨厌损失、在意他人眼光，到容易被时机与环境左右，人类的判断模式呈现出高度一致的规律。正因为这些规律可被识别，行为也就有可能被设计和引导。</a:t>
            </a:r>
            <a:endParaRPr lang="zh-CN" altLang="en-US" sz="1100" i="0" dirty="0">
              <a:effectLst/>
            </a:endParaRPr>
          </a:p>
          <a:p>
            <a:endParaRPr lang="en-US" altLang="zh-CN" sz="1100" i="0" dirty="0">
              <a:effectLst/>
            </a:endParaRPr>
          </a:p>
          <a:p>
            <a:r>
              <a:rPr lang="zh-CN" altLang="en-US" sz="1100" i="0" dirty="0">
                <a:effectLst/>
              </a:rPr>
              <a:t>围绕这些认知特性，作者引入了</a:t>
            </a:r>
            <a:r>
              <a:rPr lang="en-US" altLang="zh-CN" sz="1100" i="0" dirty="0">
                <a:effectLst/>
              </a:rPr>
              <a:t>“</a:t>
            </a:r>
            <a:r>
              <a:rPr lang="zh-CN" altLang="en-US" sz="1100" i="0" dirty="0">
                <a:effectLst/>
              </a:rPr>
              <a:t>助推</a:t>
            </a:r>
            <a:r>
              <a:rPr lang="en-US" altLang="zh-CN" sz="1100" i="0" dirty="0">
                <a:effectLst/>
              </a:rPr>
              <a:t>”</a:t>
            </a:r>
            <a:r>
              <a:rPr lang="zh-CN" altLang="en-US" sz="1100" i="0" dirty="0">
                <a:effectLst/>
              </a:rPr>
              <a:t>（</a:t>
            </a:r>
            <a:r>
              <a:rPr lang="en-US" altLang="zh-CN" sz="1100" i="0" dirty="0">
                <a:effectLst/>
              </a:rPr>
              <a:t>Nudge</a:t>
            </a:r>
            <a:r>
              <a:rPr lang="zh-CN" altLang="en-US" sz="1100" i="0" dirty="0">
                <a:effectLst/>
              </a:rPr>
              <a:t>）的概念，并强调助推并非操控，而是通过环境与选择结构的微调，让更好的行为变得更容易发生。书中反复使用</a:t>
            </a:r>
            <a:r>
              <a:rPr lang="en-US" altLang="zh-CN" sz="1100" i="0" dirty="0">
                <a:effectLst/>
              </a:rPr>
              <a:t>“</a:t>
            </a:r>
            <a:r>
              <a:rPr lang="zh-CN" altLang="en-US" sz="1100" i="0" dirty="0">
                <a:effectLst/>
              </a:rPr>
              <a:t>简化、吸引、社会性、及时性</a:t>
            </a:r>
            <a:r>
              <a:rPr lang="en-US" altLang="zh-CN" sz="1100" i="0" dirty="0">
                <a:effectLst/>
              </a:rPr>
              <a:t>”</a:t>
            </a:r>
            <a:r>
              <a:rPr lang="zh-CN" altLang="en-US" sz="1100" i="0" dirty="0">
                <a:effectLst/>
              </a:rPr>
              <a:t>这一思考框架，引导读者理解：不同类型的认知偏差，需要匹配不同形式的助推方式，错误的设计不仅无效，甚至可能适得其反。</a:t>
            </a:r>
            <a:endParaRPr lang="zh-CN" altLang="en-US" sz="1100" i="0" dirty="0">
              <a:effectLst/>
            </a:endParaRPr>
          </a:p>
          <a:p>
            <a:endParaRPr lang="en-US" altLang="zh-CN" sz="1100" i="0" dirty="0">
              <a:effectLst/>
            </a:endParaRPr>
          </a:p>
          <a:p>
            <a:r>
              <a:rPr lang="zh-CN" altLang="en-US" sz="1100" i="0" dirty="0">
                <a:effectLst/>
              </a:rPr>
              <a:t>在此基础上，本书进入大量贴近日常的训练案例。无论是个人习惯的养成与失败、职场中的评价与沟通偏差、商业与营销中的价格感知、社会关系中的冲突与误解，还是育儿、公共政策与社会问题中的行为难题，作者都以具体情境为切入口，拆解其中的心理盲点，并示范如何用行为经济学的视角重新构建选择环境。读者在阅读过程中，会逐渐发现：很多长期困扰自己的问题，并非意志力不足，而是设计本身不合理。</a:t>
            </a:r>
            <a:endParaRPr lang="zh-CN" altLang="en-US" sz="1100" i="0" dirty="0">
              <a:effectLst/>
            </a:endParaRPr>
          </a:p>
          <a:p>
            <a:endParaRPr lang="en-US" altLang="zh-CN" sz="1100" i="0" dirty="0">
              <a:effectLst/>
            </a:endParaRPr>
          </a:p>
          <a:p>
            <a:r>
              <a:rPr lang="zh-CN" altLang="en-US" sz="1100" i="0" dirty="0">
                <a:effectLst/>
              </a:rPr>
              <a:t>值得一提的是，作者并未给出</a:t>
            </a:r>
            <a:r>
              <a:rPr lang="en-US" altLang="zh-CN" sz="1100" i="0" dirty="0">
                <a:effectLst/>
              </a:rPr>
              <a:t>“</a:t>
            </a:r>
            <a:r>
              <a:rPr lang="zh-CN" altLang="en-US" sz="1100" i="0" dirty="0">
                <a:effectLst/>
              </a:rPr>
              <a:t>万能答案</a:t>
            </a:r>
            <a:r>
              <a:rPr lang="en-US" altLang="zh-CN" sz="1100" i="0" dirty="0">
                <a:effectLst/>
              </a:rPr>
              <a:t>”</a:t>
            </a:r>
            <a:r>
              <a:rPr lang="zh-CN" altLang="en-US" sz="1100" i="0" dirty="0">
                <a:effectLst/>
              </a:rPr>
              <a:t>。他反复提醒，人的行为不存在绝对正确的解法，但可以通过理解认知偏差，提高做出更优选择的概率。这种以训练思考为目的的写作方式，使本书不仅是一本文字浅显的入门书，更像一门可反复练习的思维课程。</a:t>
            </a:r>
            <a:endParaRPr lang="zh-CN" altLang="en-US" sz="1100" i="0" dirty="0">
              <a:effectLst/>
            </a:endParaRPr>
          </a:p>
          <a:p>
            <a:endParaRPr lang="en-US" altLang="zh-CN" sz="1100" i="0" dirty="0">
              <a:effectLst/>
            </a:endParaRPr>
          </a:p>
          <a:p>
            <a:r>
              <a:rPr lang="zh-CN" altLang="en-US" sz="1100" i="0" dirty="0">
                <a:effectLst/>
              </a:rPr>
              <a:t>合上书页时，读者收获的并非一堆名词，而是一种新的观察角度：开始意识到自己和他人的行为为何会如此展开，也开始思考如何在不强迫、不对抗的情况下，让生活、工作与社会运作得更顺畅。</a:t>
            </a:r>
            <a:endParaRPr lang="zh-CN" altLang="en-US" sz="1100" i="0" dirty="0">
              <a:effectLst/>
            </a:endParaRPr>
          </a:p>
          <a:p>
            <a:endParaRPr lang="zh-CN" altLang="en-US" sz="1100" i="0" dirty="0">
              <a:effectLst/>
            </a:endParaRPr>
          </a:p>
          <a:p>
            <a:r>
              <a:rPr lang="zh-CN" altLang="en-US" sz="1100" i="0" dirty="0">
                <a:effectLst/>
              </a:rPr>
              <a:t>正如作者在书中所期待的那样，读完本书，人们往往会产生一种冲动</a:t>
            </a:r>
            <a:r>
              <a:rPr lang="en-US" altLang="zh-CN" sz="1100" i="0" dirty="0">
                <a:effectLst/>
              </a:rPr>
              <a:t>——“</a:t>
            </a:r>
            <a:r>
              <a:rPr lang="zh-CN" altLang="en-US" sz="1100" i="0" dirty="0">
                <a:effectLst/>
              </a:rPr>
              <a:t>想试试看把行为经济学用起来，也想把它介绍给身边的人</a:t>
            </a:r>
            <a:r>
              <a:rPr lang="en-US" altLang="zh-CN" sz="1100" i="0" dirty="0">
                <a:effectLst/>
              </a:rPr>
              <a:t>”</a:t>
            </a:r>
            <a:r>
              <a:rPr lang="zh-CN" altLang="en-US" sz="1100" i="0" dirty="0">
                <a:effectLst/>
              </a:rPr>
              <a:t>。</a:t>
            </a:r>
            <a:endParaRPr lang="zh-CN" altLang="en-US" sz="1100" i="0" dirty="0">
              <a:effectLst/>
            </a:endParaRPr>
          </a:p>
          <a:p>
            <a:endParaRPr lang="zh-CN" altLang="en-US" sz="1100" i="0" dirty="0">
              <a:effectLst/>
            </a:endParaRPr>
          </a:p>
          <a:p>
            <a:r>
              <a:rPr lang="zh-CN" altLang="en-US" sz="1100" i="0" dirty="0">
                <a:effectLst/>
              </a:rPr>
              <a:t>这正是</a:t>
            </a:r>
            <a:r>
              <a:rPr lang="zh-CN" sz="1100" i="0" dirty="0">
                <a:effectLst/>
              </a:rPr>
              <a:t>这本书</a:t>
            </a:r>
            <a:r>
              <a:rPr lang="zh-CN" altLang="en-US" sz="1100" i="0" dirty="0">
                <a:effectLst/>
              </a:rPr>
              <a:t>最核心的价值所在。</a:t>
            </a:r>
            <a:endParaRPr lang="zh-CN" altLang="en-US" sz="1100" i="0" dirty="0">
              <a:effectLst/>
            </a:endParaRPr>
          </a:p>
        </p:txBody>
      </p:sp>
      <p:pic>
        <p:nvPicPr>
          <p:cNvPr id="2" name="图片 1"/>
          <p:cNvPicPr>
            <a:picLocks noChangeAspect="1"/>
          </p:cNvPicPr>
          <p:nvPr/>
        </p:nvPicPr>
        <p:blipFill>
          <a:blip r:embed="rId1"/>
          <a:stretch>
            <a:fillRect/>
          </a:stretch>
        </p:blipFill>
        <p:spPr>
          <a:xfrm>
            <a:off x="470535" y="60960"/>
            <a:ext cx="858520" cy="1084580"/>
          </a:xfrm>
          <a:prstGeom prst="rect">
            <a:avLst/>
          </a:prstGeom>
        </p:spPr>
      </p:pic>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91440" y="91440"/>
            <a:ext cx="6684010" cy="90170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只要</a:t>
            </a:r>
            <a:r>
              <a:rPr lang="en-US" altLang="zh-CN" sz="1000" i="0" dirty="0">
                <a:effectLst/>
              </a:rPr>
              <a:t>“</a:t>
            </a:r>
            <a:r>
              <a:rPr lang="zh-CN" altLang="en-US" sz="1000" i="0" dirty="0">
                <a:effectLst/>
              </a:rPr>
              <a:t>知道</a:t>
            </a:r>
            <a:r>
              <a:rPr lang="en-US" altLang="zh-CN" sz="1000" i="0" dirty="0">
                <a:effectLst/>
              </a:rPr>
              <a:t>”</a:t>
            </a:r>
            <a:r>
              <a:rPr lang="zh-CN" altLang="en-US" sz="1000" i="0" dirty="0">
                <a:effectLst/>
              </a:rPr>
              <a:t>，人生就会发生翻天覆地的变化吗？</a:t>
            </a:r>
            <a:endParaRPr lang="zh-CN" altLang="en-US" sz="1000" i="0" dirty="0">
              <a:effectLst/>
            </a:endParaRPr>
          </a:p>
          <a:p>
            <a:r>
              <a:rPr lang="zh-CN" altLang="en-US" sz="1000" i="0" dirty="0">
                <a:effectLst/>
              </a:rPr>
              <a:t>学习行为经济学的「四大意义」</a:t>
            </a:r>
            <a:endParaRPr lang="zh-CN" altLang="en-US" sz="1000" i="0" dirty="0">
              <a:effectLst/>
            </a:endParaRPr>
          </a:p>
          <a:p>
            <a:endParaRPr lang="en-US" altLang="zh-CN" sz="1000" i="0" dirty="0">
              <a:effectLst/>
            </a:endParaRPr>
          </a:p>
          <a:p>
            <a:r>
              <a:rPr lang="zh-CN" altLang="en-US" sz="1000" i="0" dirty="0">
                <a:effectLst/>
              </a:rPr>
              <a:t>在第一章的最后，作者将学习行为经济学的意义整理为四点加以介绍。理解了学习行为经济学究竟</a:t>
            </a:r>
            <a:r>
              <a:rPr lang="en-US" altLang="zh-CN" sz="1000" i="0" dirty="0">
                <a:effectLst/>
              </a:rPr>
              <a:t>“</a:t>
            </a:r>
            <a:r>
              <a:rPr lang="zh-CN" altLang="en-US" sz="1000" i="0" dirty="0">
                <a:effectLst/>
              </a:rPr>
              <a:t>有什么用</a:t>
            </a:r>
            <a:r>
              <a:rPr lang="en-US" altLang="zh-CN" sz="1000" i="0" dirty="0">
                <a:effectLst/>
              </a:rPr>
              <a:t>”</a:t>
            </a:r>
            <a:r>
              <a:rPr lang="zh-CN" altLang="en-US" sz="1000" i="0" dirty="0">
                <a:effectLst/>
              </a:rPr>
              <a:t>，读者对这门学问的整体理解也会随之加深。</a:t>
            </a:r>
            <a:endParaRPr lang="zh-CN" altLang="en-US" sz="1000" i="0" dirty="0">
              <a:effectLst/>
            </a:endParaRPr>
          </a:p>
          <a:p>
            <a:endParaRPr lang="en-US" altLang="zh-CN" sz="1000" i="0" dirty="0">
              <a:effectLst/>
            </a:endParaRPr>
          </a:p>
          <a:p>
            <a:r>
              <a:rPr lang="zh-CN" altLang="en-US" sz="1000" i="0" dirty="0">
                <a:effectLst/>
              </a:rPr>
              <a:t>意义一：战胜</a:t>
            </a:r>
            <a:r>
              <a:rPr lang="en-US" altLang="zh-CN" sz="1000" i="0" dirty="0">
                <a:effectLst/>
              </a:rPr>
              <a:t>“</a:t>
            </a:r>
            <a:r>
              <a:rPr lang="zh-CN" altLang="en-US" sz="1000" i="0" dirty="0">
                <a:effectLst/>
              </a:rPr>
              <a:t>嫌麻烦</a:t>
            </a:r>
            <a:r>
              <a:rPr lang="en-US" altLang="zh-CN" sz="1000" i="0" dirty="0">
                <a:effectLst/>
              </a:rPr>
              <a:t>”</a:t>
            </a:r>
            <a:r>
              <a:rPr lang="zh-CN" altLang="en-US" sz="1000" i="0" dirty="0">
                <a:effectLst/>
              </a:rPr>
              <a:t>，让自己真正行动起来</a:t>
            </a:r>
            <a:endParaRPr lang="zh-CN" altLang="en-US" sz="1000" i="0" dirty="0">
              <a:effectLst/>
            </a:endParaRPr>
          </a:p>
          <a:p>
            <a:endParaRPr lang="en-US" altLang="zh-CN" sz="1000" i="0" dirty="0">
              <a:effectLst/>
            </a:endParaRPr>
          </a:p>
          <a:p>
            <a:r>
              <a:rPr lang="zh-CN" altLang="en-US" sz="1000" i="0" dirty="0">
                <a:effectLst/>
              </a:rPr>
              <a:t>学习行为经济学最重要的意义，在于让人能够推动自己采取行动。</a:t>
            </a:r>
            <a:endParaRPr lang="zh-CN" altLang="en-US" sz="1000" i="0" dirty="0">
              <a:effectLst/>
            </a:endParaRPr>
          </a:p>
          <a:p>
            <a:r>
              <a:rPr lang="zh-CN" altLang="en-US" sz="1000" i="0" dirty="0">
                <a:effectLst/>
              </a:rPr>
              <a:t>具体来说，就是面对那些因为</a:t>
            </a:r>
            <a:r>
              <a:rPr lang="en-US" altLang="zh-CN" sz="1000" i="0" dirty="0">
                <a:effectLst/>
              </a:rPr>
              <a:t>“</a:t>
            </a:r>
            <a:r>
              <a:rPr lang="zh-CN" altLang="en-US" sz="1000" i="0" dirty="0">
                <a:effectLst/>
              </a:rPr>
              <a:t>太麻烦</a:t>
            </a:r>
            <a:r>
              <a:rPr lang="en-US" altLang="zh-CN" sz="1000" i="0" dirty="0">
                <a:effectLst/>
              </a:rPr>
              <a:t>”</a:t>
            </a:r>
            <a:r>
              <a:rPr lang="zh-CN" altLang="en-US" sz="1000" i="0" dirty="0">
                <a:effectLst/>
              </a:rPr>
              <a:t>而被一拖再拖的事情，能够主动迈出第一步。</a:t>
            </a:r>
            <a:endParaRPr lang="zh-CN" altLang="en-US" sz="1000" i="0" dirty="0">
              <a:effectLst/>
            </a:endParaRPr>
          </a:p>
          <a:p>
            <a:endParaRPr lang="en-US" altLang="zh-CN" sz="1000" i="0" dirty="0">
              <a:effectLst/>
            </a:endParaRPr>
          </a:p>
          <a:p>
            <a:r>
              <a:rPr lang="zh-CN" altLang="en-US" sz="1000" i="0" dirty="0">
                <a:effectLst/>
              </a:rPr>
              <a:t>很多人并不清楚自己究竟受到哪些认知偏差的影响。即便意识到认知偏差的存在，也往往会乐观地认为：</a:t>
            </a:r>
            <a:r>
              <a:rPr lang="en-US" altLang="zh-CN" sz="1000" i="0" dirty="0">
                <a:effectLst/>
              </a:rPr>
              <a:t>“</a:t>
            </a:r>
            <a:r>
              <a:rPr lang="zh-CN" altLang="en-US" sz="1000" i="0" dirty="0">
                <a:effectLst/>
              </a:rPr>
              <a:t>这种程度的偏差，靠意志力就能克服。</a:t>
            </a:r>
            <a:r>
              <a:rPr lang="en-US" altLang="zh-CN" sz="1000" i="0" dirty="0">
                <a:effectLst/>
              </a:rPr>
              <a:t>”</a:t>
            </a:r>
            <a:endParaRPr lang="en-US" altLang="zh-CN" sz="1000" i="0" dirty="0">
              <a:effectLst/>
            </a:endParaRPr>
          </a:p>
          <a:p>
            <a:r>
              <a:rPr lang="zh-CN" altLang="en-US" sz="1000" i="0" dirty="0">
                <a:effectLst/>
              </a:rPr>
              <a:t>然而，除非是极少数近乎超人的存在，否则单靠意志力几乎不可能战胜认知偏差。</a:t>
            </a:r>
            <a:endParaRPr lang="zh-CN" altLang="en-US" sz="1000" i="0" dirty="0">
              <a:effectLst/>
            </a:endParaRPr>
          </a:p>
          <a:p>
            <a:endParaRPr lang="en-US" altLang="zh-CN" sz="1000" i="0" dirty="0">
              <a:effectLst/>
            </a:endParaRPr>
          </a:p>
          <a:p>
            <a:r>
              <a:rPr lang="zh-CN" altLang="en-US" sz="1000" i="0" dirty="0">
                <a:effectLst/>
              </a:rPr>
              <a:t>正因如此，大多数人反复陷入</a:t>
            </a:r>
            <a:r>
              <a:rPr lang="en-US" altLang="zh-CN" sz="1000" i="0" dirty="0">
                <a:effectLst/>
              </a:rPr>
              <a:t>“</a:t>
            </a:r>
            <a:r>
              <a:rPr lang="zh-CN" altLang="en-US" sz="1000" i="0" dirty="0">
                <a:effectLst/>
              </a:rPr>
              <a:t>明明知道该做，却就是做不到</a:t>
            </a:r>
            <a:r>
              <a:rPr lang="en-US" altLang="zh-CN" sz="1000" i="0" dirty="0">
                <a:effectLst/>
              </a:rPr>
              <a:t>”</a:t>
            </a:r>
            <a:r>
              <a:rPr lang="zh-CN" altLang="en-US" sz="1000" i="0" dirty="0">
                <a:effectLst/>
              </a:rPr>
              <a:t>的状态，持续被认知偏差左右，停滞不前。</a:t>
            </a:r>
            <a:endParaRPr lang="zh-CN" altLang="en-US" sz="1000" i="0" dirty="0">
              <a:effectLst/>
            </a:endParaRPr>
          </a:p>
          <a:p>
            <a:endParaRPr lang="en-US" altLang="zh-CN" sz="1000" i="0" dirty="0">
              <a:effectLst/>
            </a:endParaRPr>
          </a:p>
          <a:p>
            <a:r>
              <a:rPr lang="zh-CN" altLang="en-US" sz="1000" i="0" dirty="0">
                <a:effectLst/>
              </a:rPr>
              <a:t>在经济学中，这种无法觉察自身认知偏差的人，被称为</a:t>
            </a:r>
            <a:r>
              <a:rPr lang="en-US" altLang="zh-CN" sz="1000" i="0" dirty="0">
                <a:effectLst/>
              </a:rPr>
              <a:t>“</a:t>
            </a:r>
            <a:r>
              <a:rPr lang="zh-CN" altLang="en-US" sz="1000" i="0" dirty="0">
                <a:effectLst/>
              </a:rPr>
              <a:t>天真型（</a:t>
            </a:r>
            <a:r>
              <a:rPr lang="en-US" altLang="zh-CN" sz="1000" i="0" dirty="0">
                <a:effectLst/>
              </a:rPr>
              <a:t>naive</a:t>
            </a:r>
            <a:r>
              <a:rPr lang="zh-CN" altLang="en-US" sz="1000" i="0" dirty="0">
                <a:effectLst/>
              </a:rPr>
              <a:t>）的人</a:t>
            </a:r>
            <a:r>
              <a:rPr lang="en-US" altLang="zh-CN" sz="1000" i="0" dirty="0">
                <a:effectLst/>
              </a:rPr>
              <a:t>”</a:t>
            </a:r>
            <a:r>
              <a:rPr lang="zh-CN" altLang="en-US" sz="1000" i="0" dirty="0">
                <a:effectLst/>
              </a:rPr>
              <a:t>。当你掌握了行为经济学的思维方式，就能从这种</a:t>
            </a:r>
            <a:r>
              <a:rPr lang="en-US" altLang="zh-CN" sz="1000" i="0" dirty="0">
                <a:effectLst/>
              </a:rPr>
              <a:t>“</a:t>
            </a:r>
            <a:r>
              <a:rPr lang="zh-CN" altLang="en-US" sz="1000" i="0" dirty="0">
                <a:effectLst/>
              </a:rPr>
              <a:t>天真状态</a:t>
            </a:r>
            <a:r>
              <a:rPr lang="en-US" altLang="zh-CN" sz="1000" i="0" dirty="0">
                <a:effectLst/>
              </a:rPr>
              <a:t>”</a:t>
            </a:r>
            <a:r>
              <a:rPr lang="zh-CN" altLang="en-US" sz="1000" i="0" dirty="0">
                <a:effectLst/>
              </a:rPr>
              <a:t>中脱身，学会如何与自己的认知偏差共处。</a:t>
            </a:r>
            <a:endParaRPr lang="zh-CN" altLang="en-US" sz="1000" i="0" dirty="0">
              <a:effectLst/>
            </a:endParaRPr>
          </a:p>
          <a:p>
            <a:endParaRPr lang="en-US" altLang="zh-CN" sz="1000" i="0" dirty="0">
              <a:effectLst/>
            </a:endParaRPr>
          </a:p>
          <a:p>
            <a:r>
              <a:rPr lang="zh-CN" altLang="en-US" sz="1000" i="0" dirty="0">
                <a:effectLst/>
              </a:rPr>
              <a:t>事实上，大多数</a:t>
            </a:r>
            <a:r>
              <a:rPr lang="en-US" altLang="zh-CN" sz="1000" i="0" dirty="0">
                <a:effectLst/>
              </a:rPr>
              <a:t>“</a:t>
            </a:r>
            <a:r>
              <a:rPr lang="zh-CN" altLang="en-US" sz="1000" i="0" dirty="0">
                <a:effectLst/>
              </a:rPr>
              <a:t>助推</a:t>
            </a:r>
            <a:r>
              <a:rPr lang="en-US" altLang="zh-CN" sz="1000" i="0" dirty="0">
                <a:effectLst/>
              </a:rPr>
              <a:t>”</a:t>
            </a:r>
            <a:r>
              <a:rPr lang="zh-CN" altLang="en-US" sz="1000" i="0" dirty="0">
                <a:effectLst/>
              </a:rPr>
              <a:t>（</a:t>
            </a:r>
            <a:r>
              <a:rPr lang="en-US" altLang="zh-CN" sz="1000" i="0" dirty="0">
                <a:effectLst/>
              </a:rPr>
              <a:t>Nudge</a:t>
            </a:r>
            <a:r>
              <a:rPr lang="zh-CN" altLang="en-US" sz="1000" i="0" dirty="0">
                <a:effectLst/>
              </a:rPr>
              <a:t>）都是作为一种</a:t>
            </a:r>
            <a:r>
              <a:rPr lang="en-US" altLang="zh-CN" sz="1000" i="0" dirty="0">
                <a:effectLst/>
              </a:rPr>
              <a:t>**“</a:t>
            </a:r>
            <a:r>
              <a:rPr lang="zh-CN" altLang="en-US" sz="1000" i="0" dirty="0">
                <a:effectLst/>
              </a:rPr>
              <a:t>自我助推（</a:t>
            </a:r>
            <a:r>
              <a:rPr lang="en-US" altLang="zh-CN" sz="1000" i="0" dirty="0">
                <a:effectLst/>
              </a:rPr>
              <a:t>Self-Nudge</a:t>
            </a:r>
            <a:r>
              <a:rPr lang="zh-CN" altLang="en-US" sz="1000" i="0" dirty="0">
                <a:effectLst/>
              </a:rPr>
              <a:t>）</a:t>
            </a:r>
            <a:r>
              <a:rPr lang="en-US" altLang="zh-CN" sz="1000" i="0" dirty="0">
                <a:effectLst/>
              </a:rPr>
              <a:t>”**</a:t>
            </a:r>
            <a:r>
              <a:rPr lang="zh-CN" altLang="en-US" sz="1000" i="0" dirty="0">
                <a:effectLst/>
              </a:rPr>
              <a:t>来使用的</a:t>
            </a:r>
            <a:r>
              <a:rPr lang="en-US" altLang="zh-CN" sz="1000" i="0" dirty="0">
                <a:effectLst/>
              </a:rPr>
              <a:t>——</a:t>
            </a:r>
            <a:r>
              <a:rPr lang="zh-CN" altLang="en-US" sz="1000" i="0" dirty="0">
                <a:effectLst/>
              </a:rPr>
              <a:t>帮助那个在认知偏差影响下难以行动的自己，更顺畅地迈向理性行为。</a:t>
            </a:r>
            <a:endParaRPr lang="zh-CN" altLang="en-US" sz="1000" i="0" dirty="0">
              <a:effectLst/>
            </a:endParaRPr>
          </a:p>
          <a:p>
            <a:endParaRPr lang="en-US" altLang="zh-CN" sz="1000" i="0" dirty="0">
              <a:effectLst/>
            </a:endParaRPr>
          </a:p>
          <a:p>
            <a:r>
              <a:rPr lang="zh-CN" altLang="en-US" sz="1000" i="0" dirty="0">
                <a:effectLst/>
              </a:rPr>
              <a:t>意义二：改善沟通，在不伤关系的前提下推动他人行动</a:t>
            </a:r>
            <a:endParaRPr lang="zh-CN" altLang="en-US" sz="1000" i="0" dirty="0">
              <a:effectLst/>
            </a:endParaRPr>
          </a:p>
          <a:p>
            <a:endParaRPr lang="en-US" altLang="zh-CN" sz="1000" i="0" dirty="0">
              <a:effectLst/>
            </a:endParaRPr>
          </a:p>
          <a:p>
            <a:r>
              <a:rPr lang="zh-CN" altLang="en-US" sz="1000" i="0" dirty="0">
                <a:effectLst/>
              </a:rPr>
              <a:t>学习行为经济学，还能让人在不破坏人际关系的情况下，引导他人做出更理想的行为。</a:t>
            </a:r>
            <a:endParaRPr lang="zh-CN" altLang="en-US" sz="1000" i="0" dirty="0">
              <a:effectLst/>
            </a:endParaRPr>
          </a:p>
          <a:p>
            <a:endParaRPr lang="en-US" altLang="zh-CN" sz="1000" i="0" dirty="0">
              <a:effectLst/>
            </a:endParaRPr>
          </a:p>
          <a:p>
            <a:r>
              <a:rPr lang="zh-CN" altLang="en-US" sz="1000" i="0" dirty="0">
                <a:effectLst/>
              </a:rPr>
              <a:t>如果只是凭感觉、靠摸索去改变他人的行为，结果往往以失败告终。而当你具备行为经济学的视角，就能顺应认知偏差的特性，在合适的时机轻轻</a:t>
            </a:r>
            <a:r>
              <a:rPr lang="en-US" altLang="zh-CN" sz="1000" i="0" dirty="0">
                <a:effectLst/>
              </a:rPr>
              <a:t>“</a:t>
            </a:r>
            <a:r>
              <a:rPr lang="zh-CN" altLang="en-US" sz="1000" i="0" dirty="0">
                <a:effectLst/>
              </a:rPr>
              <a:t>推一把</a:t>
            </a:r>
            <a:r>
              <a:rPr lang="en-US" altLang="zh-CN" sz="1000" i="0" dirty="0">
                <a:effectLst/>
              </a:rPr>
              <a:t>”</a:t>
            </a:r>
            <a:r>
              <a:rPr lang="zh-CN" altLang="en-US" sz="1000" i="0" dirty="0">
                <a:effectLst/>
              </a:rPr>
              <a:t>，甚至帮助情绪不佳的人卸下心理防备。</a:t>
            </a:r>
            <a:endParaRPr lang="zh-CN" altLang="en-US" sz="1000" i="0" dirty="0">
              <a:effectLst/>
            </a:endParaRPr>
          </a:p>
          <a:p>
            <a:endParaRPr lang="en-US" altLang="zh-CN" sz="1000" i="0" dirty="0">
              <a:effectLst/>
            </a:endParaRPr>
          </a:p>
          <a:p>
            <a:r>
              <a:rPr lang="zh-CN" altLang="en-US" sz="1000" i="0" dirty="0">
                <a:effectLst/>
              </a:rPr>
              <a:t>这样一来，你就能在不制造压力、不引发对立的情况下，让他人愿意配合行动，从而大幅降低冲突与摩擦发生的概率。</a:t>
            </a:r>
            <a:endParaRPr lang="zh-CN" altLang="en-US" sz="1000" i="0" dirty="0">
              <a:effectLst/>
            </a:endParaRPr>
          </a:p>
          <a:p>
            <a:endParaRPr lang="en-US" altLang="zh-CN" sz="1000" i="0" dirty="0">
              <a:effectLst/>
            </a:endParaRPr>
          </a:p>
          <a:p>
            <a:r>
              <a:rPr lang="zh-CN" altLang="en-US" sz="1000" i="0" dirty="0">
                <a:effectLst/>
              </a:rPr>
              <a:t>意义三：看清</a:t>
            </a:r>
            <a:r>
              <a:rPr lang="en-US" altLang="zh-CN" sz="1000" i="0" dirty="0">
                <a:effectLst/>
              </a:rPr>
              <a:t>“</a:t>
            </a:r>
            <a:r>
              <a:rPr lang="zh-CN" altLang="en-US" sz="1000" i="0" dirty="0">
                <a:effectLst/>
              </a:rPr>
              <a:t>不该再继续纠缠的人</a:t>
            </a:r>
            <a:r>
              <a:rPr lang="en-US" altLang="zh-CN" sz="1000" i="0" dirty="0">
                <a:effectLst/>
              </a:rPr>
              <a:t>”</a:t>
            </a:r>
            <a:endParaRPr lang="en-US" altLang="zh-CN" sz="1000" i="0" dirty="0">
              <a:effectLst/>
            </a:endParaRPr>
          </a:p>
          <a:p>
            <a:endParaRPr lang="en-US" altLang="zh-CN" sz="1000" i="0" dirty="0">
              <a:effectLst/>
            </a:endParaRPr>
          </a:p>
          <a:p>
            <a:r>
              <a:rPr lang="en-US" altLang="zh-CN" sz="1000" i="0" dirty="0">
                <a:effectLst/>
              </a:rPr>
              <a:t>“</a:t>
            </a:r>
            <a:r>
              <a:rPr lang="zh-CN" altLang="en-US" sz="1000" i="0" dirty="0">
                <a:effectLst/>
              </a:rPr>
              <a:t>只要多沟通，所有问题都能解决</a:t>
            </a:r>
            <a:r>
              <a:rPr lang="en-US" altLang="zh-CN" sz="1000" i="0" dirty="0">
                <a:effectLst/>
              </a:rPr>
              <a:t>”——</a:t>
            </a:r>
            <a:r>
              <a:rPr lang="zh-CN" altLang="en-US" sz="1000" i="0" dirty="0">
                <a:effectLst/>
              </a:rPr>
              <a:t>这是一个美好的幻想。</a:t>
            </a:r>
            <a:endParaRPr lang="zh-CN" altLang="en-US" sz="1000" i="0" dirty="0">
              <a:effectLst/>
            </a:endParaRPr>
          </a:p>
          <a:p>
            <a:endParaRPr lang="en-US" altLang="zh-CN" sz="1000" i="0" dirty="0">
              <a:effectLst/>
            </a:endParaRPr>
          </a:p>
          <a:p>
            <a:r>
              <a:rPr lang="zh-CN" altLang="en-US" sz="1000" i="0" dirty="0">
                <a:effectLst/>
              </a:rPr>
              <a:t>现实中，确实存在一部分人，他们受到认知偏差的影响过于强烈，无论采用何种方式，都无法真正沟通与理解彼此。</a:t>
            </a:r>
            <a:endParaRPr lang="zh-CN" altLang="en-US" sz="1000" i="0" dirty="0">
              <a:effectLst/>
            </a:endParaRPr>
          </a:p>
          <a:p>
            <a:endParaRPr lang="en-US" altLang="zh-CN" sz="1000" i="0" dirty="0">
              <a:effectLst/>
            </a:endParaRPr>
          </a:p>
          <a:p>
            <a:r>
              <a:rPr lang="zh-CN" altLang="en-US" sz="1000" i="0" dirty="0">
                <a:effectLst/>
              </a:rPr>
              <a:t>通过学习行为经济学，人们会更容易识别出这类对象，从而接受</a:t>
            </a:r>
            <a:r>
              <a:rPr lang="en-US" altLang="zh-CN" sz="1000" i="0" dirty="0">
                <a:effectLst/>
              </a:rPr>
              <a:t>“</a:t>
            </a:r>
            <a:r>
              <a:rPr lang="zh-CN" altLang="en-US" sz="1000" i="0" dirty="0">
                <a:effectLst/>
              </a:rPr>
              <a:t>再继续纠缠下去也没有意义</a:t>
            </a:r>
            <a:r>
              <a:rPr lang="en-US" altLang="zh-CN" sz="1000" i="0" dirty="0">
                <a:effectLst/>
              </a:rPr>
              <a:t>”</a:t>
            </a:r>
            <a:r>
              <a:rPr lang="zh-CN" altLang="en-US" sz="1000" i="0" dirty="0">
                <a:effectLst/>
              </a:rPr>
              <a:t>这一事实，学会适时放手，减少不必要的心理消耗。</a:t>
            </a:r>
            <a:endParaRPr lang="zh-CN" altLang="en-US" sz="1000" i="0" dirty="0">
              <a:effectLst/>
            </a:endParaRPr>
          </a:p>
          <a:p>
            <a:endParaRPr lang="en-US" altLang="zh-CN" sz="1000" i="0" dirty="0">
              <a:effectLst/>
            </a:endParaRPr>
          </a:p>
          <a:p>
            <a:r>
              <a:rPr lang="zh-CN" altLang="en-US" sz="1000" i="0" dirty="0">
                <a:effectLst/>
              </a:rPr>
              <a:t>在行为经济学研究中，人类的心理与行为往往会用向量函数或效果量来表示。当双方的</a:t>
            </a:r>
            <a:r>
              <a:rPr lang="en-US" altLang="zh-CN" sz="1000" i="0" dirty="0">
                <a:effectLst/>
              </a:rPr>
              <a:t>“</a:t>
            </a:r>
            <a:r>
              <a:rPr lang="zh-CN" altLang="en-US" sz="1000" i="0" dirty="0">
                <a:effectLst/>
              </a:rPr>
              <a:t>行为向量</a:t>
            </a:r>
            <a:r>
              <a:rPr lang="en-US" altLang="zh-CN" sz="1000" i="0" dirty="0">
                <a:effectLst/>
              </a:rPr>
              <a:t>”</a:t>
            </a:r>
            <a:r>
              <a:rPr lang="zh-CN" altLang="en-US" sz="1000" i="0" dirty="0">
                <a:effectLst/>
              </a:rPr>
              <a:t>差距过大时，几乎不可能相互影响或改变。</a:t>
            </a:r>
            <a:endParaRPr lang="zh-CN" altLang="en-US" sz="1000" i="0" dirty="0">
              <a:effectLst/>
            </a:endParaRPr>
          </a:p>
          <a:p>
            <a:endParaRPr lang="en-US" altLang="zh-CN" sz="1000" i="0" dirty="0">
              <a:effectLst/>
            </a:endParaRPr>
          </a:p>
          <a:p>
            <a:r>
              <a:rPr lang="zh-CN" altLang="en-US" sz="1000" i="0" dirty="0">
                <a:effectLst/>
              </a:rPr>
              <a:t>虽然本书并未涉及这些专业概念，但通过行为经济学的学习，读者依然可以以更科学的方式，为人际关系划清界限。</a:t>
            </a:r>
            <a:endParaRPr lang="zh-CN" altLang="en-US" sz="1000" i="0" dirty="0">
              <a:effectLst/>
            </a:endParaRPr>
          </a:p>
          <a:p>
            <a:endParaRPr lang="en-US" altLang="zh-CN" sz="1000" i="0" dirty="0">
              <a:effectLst/>
            </a:endParaRPr>
          </a:p>
          <a:p>
            <a:r>
              <a:rPr lang="zh-CN" altLang="en-US" sz="1000" i="0" dirty="0">
                <a:effectLst/>
              </a:rPr>
              <a:t>意义四：识破不良营销与诈骗手法</a:t>
            </a:r>
            <a:endParaRPr lang="zh-CN" altLang="en-US" sz="1000" i="0" dirty="0">
              <a:effectLst/>
            </a:endParaRPr>
          </a:p>
          <a:p>
            <a:endParaRPr lang="en-US" altLang="zh-CN" sz="1000" i="0" dirty="0">
              <a:effectLst/>
            </a:endParaRPr>
          </a:p>
          <a:p>
            <a:r>
              <a:rPr lang="zh-CN" altLang="en-US" sz="1000" i="0" dirty="0">
                <a:effectLst/>
              </a:rPr>
              <a:t>大量研究表明，即便当事人意识到</a:t>
            </a:r>
            <a:r>
              <a:rPr lang="en-US" altLang="zh-CN" sz="1000" i="0" dirty="0">
                <a:effectLst/>
              </a:rPr>
              <a:t>“</a:t>
            </a:r>
            <a:r>
              <a:rPr lang="zh-CN" altLang="en-US" sz="1000" i="0" dirty="0">
                <a:effectLst/>
              </a:rPr>
              <a:t>助推</a:t>
            </a:r>
            <a:r>
              <a:rPr lang="en-US" altLang="zh-CN" sz="1000" i="0" dirty="0">
                <a:effectLst/>
              </a:rPr>
              <a:t>”</a:t>
            </a:r>
            <a:r>
              <a:rPr lang="zh-CN" altLang="en-US" sz="1000" i="0" dirty="0">
                <a:effectLst/>
              </a:rPr>
              <a:t>的存在，助推本身的效果也不会因此消失。</a:t>
            </a:r>
            <a:endParaRPr lang="zh-CN" altLang="en-US" sz="1000" i="0" dirty="0">
              <a:effectLst/>
            </a:endParaRPr>
          </a:p>
          <a:p>
            <a:endParaRPr lang="en-US" altLang="zh-CN" sz="1000" i="0" dirty="0">
              <a:effectLst/>
            </a:endParaRPr>
          </a:p>
          <a:p>
            <a:r>
              <a:rPr lang="zh-CN" altLang="en-US" sz="1000" i="0" dirty="0">
                <a:effectLst/>
              </a:rPr>
              <a:t>作者本人在日常生活中经常能察觉到各种助推设计的存在，并且在理解其原理之后，仍然会欣然接受那些</a:t>
            </a:r>
            <a:r>
              <a:rPr lang="en-US" altLang="zh-CN" sz="1000" i="0" dirty="0">
                <a:effectLst/>
              </a:rPr>
              <a:t>“</a:t>
            </a:r>
            <a:r>
              <a:rPr lang="zh-CN" altLang="en-US" sz="1000" i="0" dirty="0">
                <a:effectLst/>
              </a:rPr>
              <a:t>设计得很好的助推</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当你能够识别助推的存在，自然也就更容易察觉它被滥用的情况。结果就是，你能更早发现</a:t>
            </a:r>
            <a:r>
              <a:rPr lang="en-US" altLang="zh-CN" sz="1000" i="0" dirty="0">
                <a:effectLst/>
              </a:rPr>
              <a:t>“</a:t>
            </a:r>
            <a:r>
              <a:rPr lang="zh-CN" altLang="en-US" sz="1000" i="0" dirty="0">
                <a:effectLst/>
              </a:rPr>
              <a:t>被设计来欺骗你的地方</a:t>
            </a:r>
            <a:r>
              <a:rPr lang="en-US" altLang="zh-CN" sz="1000" i="0" dirty="0">
                <a:effectLst/>
              </a:rPr>
              <a:t>”</a:t>
            </a:r>
            <a:r>
              <a:rPr lang="zh-CN" altLang="en-US" sz="1000" i="0" dirty="0">
                <a:effectLst/>
              </a:rPr>
              <a:t>，从而在早期阶段识破不良营销与诈骗行为。</a:t>
            </a:r>
            <a:endParaRPr lang="zh-CN" altLang="en-US" sz="1000" i="0" dirty="0">
              <a:effectLst/>
            </a:endParaRPr>
          </a:p>
          <a:p>
            <a:endParaRPr lang="en-US" altLang="zh-CN" sz="1000" i="0" dirty="0">
              <a:effectLst/>
            </a:endParaRPr>
          </a:p>
          <a:p>
            <a:r>
              <a:rPr lang="zh-CN" altLang="en-US" sz="1000" i="0" dirty="0">
                <a:effectLst/>
              </a:rPr>
              <a:t>以上四点意义，都围绕着行为经济学的两个核心关键词</a:t>
            </a:r>
            <a:r>
              <a:rPr lang="en-US" altLang="zh-CN" sz="1000" i="0" dirty="0">
                <a:effectLst/>
              </a:rPr>
              <a:t>——**“</a:t>
            </a:r>
            <a:r>
              <a:rPr lang="zh-CN" altLang="en-US" sz="1000" i="0" dirty="0">
                <a:effectLst/>
              </a:rPr>
              <a:t>认知偏差</a:t>
            </a:r>
            <a:r>
              <a:rPr lang="en-US" altLang="zh-CN" sz="1000" i="0" dirty="0">
                <a:effectLst/>
              </a:rPr>
              <a:t>”</a:t>
            </a:r>
            <a:r>
              <a:rPr lang="zh-CN" altLang="en-US" sz="1000" i="0" dirty="0">
                <a:effectLst/>
              </a:rPr>
              <a:t>与</a:t>
            </a:r>
            <a:r>
              <a:rPr lang="en-US" altLang="zh-CN" sz="1000" i="0" dirty="0">
                <a:effectLst/>
              </a:rPr>
              <a:t>“</a:t>
            </a:r>
            <a:r>
              <a:rPr lang="zh-CN" altLang="en-US" sz="1000" i="0" dirty="0">
                <a:effectLst/>
              </a:rPr>
              <a:t>助推</a:t>
            </a:r>
            <a:r>
              <a:rPr lang="en-US" altLang="zh-CN" sz="1000" i="0" dirty="0">
                <a:effectLst/>
              </a:rPr>
              <a:t>”**</a:t>
            </a:r>
            <a:r>
              <a:rPr lang="zh-CN" altLang="en-US" sz="1000" i="0" dirty="0">
                <a:effectLst/>
              </a:rPr>
              <a:t>展开。</a:t>
            </a:r>
            <a:endParaRPr lang="zh-CN" altLang="en-US" sz="1000" i="0" dirty="0">
              <a:effectLst/>
            </a:endParaRPr>
          </a:p>
          <a:p>
            <a:r>
              <a:rPr lang="zh-CN" altLang="en-US" sz="1000" i="0" dirty="0">
                <a:effectLst/>
              </a:rPr>
              <a:t>因此，在第二章中，作者将对主要的认知偏差类型与助推方法进行更加具体、系统的介绍。</a:t>
            </a:r>
            <a:endParaRPr lang="zh-CN" altLang="en-US" sz="1000" i="0" dirty="0">
              <a:effectLst/>
            </a:endParaRPr>
          </a:p>
        </p:txBody>
      </p:sp>
      <p:sp>
        <p:nvSpPr>
          <p:cNvPr id="5" name="角丸四角形 7"/>
          <p:cNvSpPr/>
          <p:nvPr/>
        </p:nvSpPr>
        <p:spPr>
          <a:xfrm>
            <a:off x="5687649" y="2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91440" y="91440"/>
            <a:ext cx="6684010" cy="978662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900" i="0" dirty="0">
                <a:effectLst/>
              </a:rPr>
              <a:t>模式三：在意他人</a:t>
            </a:r>
            <a:endParaRPr lang="zh-CN" altLang="en-US" sz="900" i="0" dirty="0">
              <a:effectLst/>
            </a:endParaRPr>
          </a:p>
          <a:p>
            <a:endParaRPr lang="en-US" altLang="zh-CN" sz="900" i="0" dirty="0">
              <a:effectLst/>
            </a:endParaRPr>
          </a:p>
          <a:p>
            <a:r>
              <a:rPr lang="zh-CN" altLang="en-US" sz="900" i="0" dirty="0">
                <a:effectLst/>
              </a:rPr>
              <a:t>人无法独自生存</a:t>
            </a:r>
            <a:endParaRPr lang="zh-CN" altLang="en-US" sz="900" i="0" dirty="0">
              <a:effectLst/>
            </a:endParaRPr>
          </a:p>
          <a:p>
            <a:endParaRPr lang="en-US" altLang="zh-CN" sz="900" i="0" dirty="0">
              <a:effectLst/>
            </a:endParaRPr>
          </a:p>
          <a:p>
            <a:r>
              <a:rPr lang="zh-CN" altLang="en-US" sz="900" i="0" dirty="0">
                <a:effectLst/>
              </a:rPr>
              <a:t>几乎没有人能够完全无视他人的目光。大多数人都会在无意识中在意他人的言行与视角。正因如此，人类的大脑逐渐强化了以下几种与</a:t>
            </a:r>
            <a:r>
              <a:rPr lang="en-US" altLang="zh-CN" sz="900" i="0" dirty="0">
                <a:effectLst/>
              </a:rPr>
              <a:t>“</a:t>
            </a:r>
            <a:r>
              <a:rPr lang="zh-CN" altLang="en-US" sz="900" i="0" dirty="0">
                <a:effectLst/>
              </a:rPr>
              <a:t>他人</a:t>
            </a:r>
            <a:r>
              <a:rPr lang="en-US" altLang="zh-CN" sz="900" i="0" dirty="0">
                <a:effectLst/>
              </a:rPr>
              <a:t>”</a:t>
            </a:r>
            <a:r>
              <a:rPr lang="zh-CN" altLang="en-US" sz="900" i="0" dirty="0">
                <a:effectLst/>
              </a:rPr>
              <a:t>相关的认知偏差。</a:t>
            </a:r>
            <a:endParaRPr lang="zh-CN" altLang="en-US" sz="900" i="0" dirty="0">
              <a:effectLst/>
            </a:endParaRPr>
          </a:p>
          <a:p>
            <a:endParaRPr lang="en-US" altLang="zh-CN" sz="900" i="0" dirty="0">
              <a:effectLst/>
            </a:endParaRPr>
          </a:p>
          <a:p>
            <a:r>
              <a:rPr lang="zh-CN" altLang="en-US" sz="900" i="0" dirty="0">
                <a:effectLst/>
              </a:rPr>
              <a:t>和他人在一起会更安心</a:t>
            </a:r>
            <a:endParaRPr lang="zh-CN" altLang="en-US" sz="900" i="0" dirty="0">
              <a:effectLst/>
            </a:endParaRPr>
          </a:p>
          <a:p>
            <a:endParaRPr lang="en-US" altLang="zh-CN" sz="900" i="0" dirty="0">
              <a:effectLst/>
            </a:endParaRPr>
          </a:p>
          <a:p>
            <a:r>
              <a:rPr lang="zh-CN" altLang="en-US" sz="900" i="0" dirty="0">
                <a:effectLst/>
              </a:rPr>
              <a:t>从众偏差</a:t>
            </a:r>
            <a:endParaRPr lang="zh-CN" altLang="en-US" sz="900" i="0" dirty="0">
              <a:effectLst/>
            </a:endParaRPr>
          </a:p>
          <a:p>
            <a:endParaRPr lang="en-US" altLang="zh-CN" sz="900" i="0" dirty="0">
              <a:effectLst/>
            </a:endParaRPr>
          </a:p>
          <a:p>
            <a:r>
              <a:rPr lang="zh-CN" altLang="en-US" sz="900" i="0" dirty="0">
                <a:effectLst/>
              </a:rPr>
              <a:t>只要和大家采取相同的言行，就不容易犯下严重错误，也会让人感到安心。正因如此，人类逐渐形成了想要与他人保持一致的倾向，这种心理被称为</a:t>
            </a:r>
            <a:r>
              <a:rPr lang="en-US" altLang="zh-CN" sz="900" i="0" dirty="0">
                <a:effectLst/>
              </a:rPr>
              <a:t>“</a:t>
            </a:r>
            <a:r>
              <a:rPr lang="zh-CN" altLang="en-US" sz="900" i="0" dirty="0">
                <a:effectLst/>
              </a:rPr>
              <a:t>从众偏差</a:t>
            </a:r>
            <a:r>
              <a:rPr lang="en-US" altLang="zh-CN" sz="900" i="0" dirty="0">
                <a:effectLst/>
              </a:rPr>
              <a:t>”</a:t>
            </a:r>
            <a:r>
              <a:rPr lang="zh-CN" altLang="en-US" sz="900" i="0" dirty="0">
                <a:effectLst/>
              </a:rPr>
              <a:t>。</a:t>
            </a:r>
            <a:endParaRPr lang="zh-CN" altLang="en-US" sz="900" i="0" dirty="0">
              <a:effectLst/>
            </a:endParaRPr>
          </a:p>
          <a:p>
            <a:endParaRPr lang="en-US" altLang="zh-CN" sz="900" i="0" dirty="0">
              <a:effectLst/>
            </a:endParaRPr>
          </a:p>
          <a:p>
            <a:r>
              <a:rPr lang="zh-CN" altLang="en-US" sz="900" i="0" dirty="0">
                <a:effectLst/>
              </a:rPr>
              <a:t>尤其当周围的人比自己稍微优秀一些时，更容易受到积极影响，从而产生</a:t>
            </a:r>
            <a:r>
              <a:rPr lang="en-US" altLang="zh-CN" sz="900" i="0" dirty="0">
                <a:effectLst/>
              </a:rPr>
              <a:t>“</a:t>
            </a:r>
            <a:r>
              <a:rPr lang="zh-CN" altLang="en-US" sz="900" i="0" dirty="0">
                <a:effectLst/>
              </a:rPr>
              <a:t>正向从众偏差</a:t>
            </a:r>
            <a:r>
              <a:rPr lang="en-US" altLang="zh-CN" sz="900" i="0" dirty="0">
                <a:effectLst/>
              </a:rPr>
              <a:t>”</a:t>
            </a:r>
            <a:r>
              <a:rPr lang="zh-CN" altLang="en-US" sz="900" i="0" dirty="0">
                <a:effectLst/>
              </a:rPr>
              <a:t>。</a:t>
            </a:r>
            <a:endParaRPr lang="zh-CN" altLang="en-US" sz="900" i="0" dirty="0">
              <a:effectLst/>
            </a:endParaRPr>
          </a:p>
          <a:p>
            <a:r>
              <a:rPr lang="zh-CN" altLang="en-US" sz="900" i="0" dirty="0">
                <a:effectLst/>
              </a:rPr>
              <a:t>不过，如果彼此之间的能力差距过大，也可能引发</a:t>
            </a:r>
            <a:r>
              <a:rPr lang="en-US" altLang="zh-CN" sz="900" i="0" dirty="0">
                <a:effectLst/>
              </a:rPr>
              <a:t>“</a:t>
            </a:r>
            <a:r>
              <a:rPr lang="zh-CN" altLang="en-US" sz="900" i="0" dirty="0">
                <a:effectLst/>
              </a:rPr>
              <a:t>反正我也做不到</a:t>
            </a:r>
            <a:r>
              <a:rPr lang="en-US" altLang="zh-CN" sz="900" i="0" dirty="0">
                <a:effectLst/>
              </a:rPr>
              <a:t>”</a:t>
            </a:r>
            <a:r>
              <a:rPr lang="zh-CN" altLang="en-US" sz="900" i="0" dirty="0">
                <a:effectLst/>
              </a:rPr>
              <a:t>的挫败感，这一点需要特别注意。</a:t>
            </a:r>
            <a:endParaRPr lang="zh-CN" altLang="en-US" sz="900" i="0" dirty="0">
              <a:effectLst/>
            </a:endParaRPr>
          </a:p>
          <a:p>
            <a:endParaRPr lang="en-US" altLang="zh-CN" sz="900" i="0" dirty="0">
              <a:effectLst/>
            </a:endParaRPr>
          </a:p>
          <a:p>
            <a:r>
              <a:rPr lang="zh-CN" altLang="en-US" sz="900" i="0" dirty="0">
                <a:effectLst/>
              </a:rPr>
              <a:t>事实上，已有大量研究表明，由随机分配的大学宿舍室友不同，学生的学习成绩与生活习惯都会产生显著变化。</a:t>
            </a:r>
            <a:endParaRPr lang="zh-CN" altLang="en-US" sz="900" i="0" dirty="0">
              <a:effectLst/>
            </a:endParaRPr>
          </a:p>
          <a:p>
            <a:endParaRPr lang="en-US" altLang="zh-CN" sz="900" i="0" dirty="0">
              <a:effectLst/>
            </a:endParaRPr>
          </a:p>
          <a:p>
            <a:r>
              <a:rPr lang="zh-CN" altLang="en-US" sz="900" i="0" dirty="0">
                <a:effectLst/>
              </a:rPr>
              <a:t>另一方面，即便是能力优秀的人，一旦长期被缺乏干劲的人包围，也可能被带向不理想的行为方向，这种现象被称为</a:t>
            </a:r>
            <a:r>
              <a:rPr lang="en-US" altLang="zh-CN" sz="900" i="0" dirty="0">
                <a:effectLst/>
              </a:rPr>
              <a:t>“</a:t>
            </a:r>
            <a:r>
              <a:rPr lang="zh-CN" altLang="en-US" sz="900" i="0" dirty="0">
                <a:effectLst/>
              </a:rPr>
              <a:t>负向从众偏差</a:t>
            </a:r>
            <a:r>
              <a:rPr lang="en-US" altLang="zh-CN" sz="900" i="0" dirty="0">
                <a:effectLst/>
              </a:rPr>
              <a:t>”</a:t>
            </a:r>
            <a:r>
              <a:rPr lang="zh-CN" altLang="en-US" sz="900" i="0" dirty="0">
                <a:effectLst/>
              </a:rPr>
              <a:t>。</a:t>
            </a:r>
            <a:endParaRPr lang="zh-CN" altLang="en-US" sz="900" i="0" dirty="0">
              <a:effectLst/>
            </a:endParaRPr>
          </a:p>
          <a:p>
            <a:r>
              <a:rPr lang="en-US" altLang="zh-CN" sz="900" i="0" dirty="0">
                <a:effectLst/>
              </a:rPr>
              <a:t>“</a:t>
            </a:r>
            <a:r>
              <a:rPr lang="zh-CN" altLang="en-US" sz="900" i="0" dirty="0">
                <a:effectLst/>
              </a:rPr>
              <a:t>红灯大家一起闯就不可怕</a:t>
            </a:r>
            <a:r>
              <a:rPr lang="en-US" altLang="zh-CN" sz="900" i="0" dirty="0">
                <a:effectLst/>
              </a:rPr>
              <a:t>”</a:t>
            </a:r>
            <a:r>
              <a:rPr lang="zh-CN" altLang="en-US" sz="900" i="0" dirty="0">
                <a:effectLst/>
              </a:rPr>
              <a:t>正是负向从众偏差的典型例子</a:t>
            </a:r>
            <a:r>
              <a:rPr lang="en-US" altLang="zh-CN" sz="900" i="0" dirty="0">
                <a:effectLst/>
              </a:rPr>
              <a:t>——</a:t>
            </a:r>
            <a:r>
              <a:rPr lang="zh-CN" altLang="en-US" sz="900" i="0" dirty="0">
                <a:effectLst/>
              </a:rPr>
              <a:t>在群体中，人往往会做出平时不会做的行为。</a:t>
            </a:r>
            <a:endParaRPr lang="zh-CN" altLang="en-US" sz="900" i="0" dirty="0">
              <a:effectLst/>
            </a:endParaRPr>
          </a:p>
          <a:p>
            <a:endParaRPr lang="en-US" altLang="zh-CN" sz="900" i="0" dirty="0">
              <a:effectLst/>
            </a:endParaRPr>
          </a:p>
          <a:p>
            <a:r>
              <a:rPr lang="zh-CN" altLang="en-US" sz="900" i="0" dirty="0">
                <a:effectLst/>
              </a:rPr>
              <a:t>当然，也存在一种</a:t>
            </a:r>
            <a:r>
              <a:rPr lang="en-US" altLang="zh-CN" sz="900" i="0" dirty="0">
                <a:effectLst/>
              </a:rPr>
              <a:t>“</a:t>
            </a:r>
            <a:r>
              <a:rPr lang="zh-CN" altLang="en-US" sz="900" i="0" dirty="0">
                <a:effectLst/>
              </a:rPr>
              <a:t>讨厌与他人相同</a:t>
            </a:r>
            <a:r>
              <a:rPr lang="en-US" altLang="zh-CN" sz="900" i="0" dirty="0">
                <a:effectLst/>
              </a:rPr>
              <a:t>”</a:t>
            </a:r>
            <a:r>
              <a:rPr lang="zh-CN" altLang="en-US" sz="900" i="0" dirty="0">
                <a:effectLst/>
              </a:rPr>
              <a:t>的心理倾向，被称为</a:t>
            </a:r>
            <a:r>
              <a:rPr lang="en-US" altLang="zh-CN" sz="900" i="0" dirty="0">
                <a:effectLst/>
              </a:rPr>
              <a:t>“</a:t>
            </a:r>
            <a:r>
              <a:rPr lang="zh-CN" altLang="en-US" sz="900" i="0" dirty="0">
                <a:effectLst/>
              </a:rPr>
              <a:t>势利偏差（</a:t>
            </a:r>
            <a:r>
              <a:rPr lang="en-US" altLang="zh-CN" sz="900" i="0" dirty="0">
                <a:effectLst/>
              </a:rPr>
              <a:t>Snob Bias</a:t>
            </a:r>
            <a:r>
              <a:rPr lang="zh-CN" altLang="en-US" sz="900" i="0" dirty="0">
                <a:effectLst/>
              </a:rPr>
              <a:t>）</a:t>
            </a:r>
            <a:r>
              <a:rPr lang="en-US" altLang="zh-CN" sz="900" i="0" dirty="0">
                <a:effectLst/>
              </a:rPr>
              <a:t>”</a:t>
            </a:r>
            <a:r>
              <a:rPr lang="zh-CN" altLang="en-US" sz="900" i="0" dirty="0">
                <a:effectLst/>
              </a:rPr>
              <a:t>，但这种偏差的普遍性远不及从众偏差。</a:t>
            </a:r>
            <a:endParaRPr lang="zh-CN" altLang="en-US" sz="900" i="0" dirty="0">
              <a:effectLst/>
            </a:endParaRPr>
          </a:p>
          <a:p>
            <a:r>
              <a:rPr lang="en-US" altLang="zh-CN" sz="900" i="0" dirty="0">
                <a:effectLst/>
              </a:rPr>
              <a:t>“Snob”</a:t>
            </a:r>
            <a:r>
              <a:rPr lang="zh-CN" altLang="en-US" sz="900" i="0" dirty="0">
                <a:effectLst/>
              </a:rPr>
              <a:t>一词在英语中原本就带有</a:t>
            </a:r>
            <a:r>
              <a:rPr lang="en-US" altLang="zh-CN" sz="900" i="0" dirty="0">
                <a:effectLst/>
              </a:rPr>
              <a:t>“</a:t>
            </a:r>
            <a:r>
              <a:rPr lang="zh-CN" altLang="en-US" sz="900" i="0" dirty="0">
                <a:effectLst/>
              </a:rPr>
              <a:t>自命不凡、故作高姿态</a:t>
            </a:r>
            <a:r>
              <a:rPr lang="en-US" altLang="zh-CN" sz="900" i="0" dirty="0">
                <a:effectLst/>
              </a:rPr>
              <a:t>”</a:t>
            </a:r>
            <a:r>
              <a:rPr lang="zh-CN" altLang="en-US" sz="900" i="0" dirty="0">
                <a:effectLst/>
              </a:rPr>
              <a:t>的含义。</a:t>
            </a:r>
            <a:endParaRPr lang="zh-CN" altLang="en-US" sz="900" i="0" dirty="0">
              <a:effectLst/>
            </a:endParaRPr>
          </a:p>
          <a:p>
            <a:endParaRPr lang="en-US" altLang="zh-CN" sz="900" i="0" dirty="0">
              <a:effectLst/>
            </a:endParaRPr>
          </a:p>
          <a:p>
            <a:r>
              <a:rPr lang="zh-CN" altLang="en-US" sz="900" i="0" dirty="0">
                <a:effectLst/>
              </a:rPr>
              <a:t>与他人在一起时容易偷懒</a:t>
            </a:r>
            <a:endParaRPr lang="zh-CN" altLang="en-US" sz="900" i="0" dirty="0">
              <a:effectLst/>
            </a:endParaRPr>
          </a:p>
          <a:p>
            <a:endParaRPr lang="en-US" altLang="zh-CN" sz="900" i="0" dirty="0">
              <a:effectLst/>
            </a:endParaRPr>
          </a:p>
          <a:p>
            <a:r>
              <a:rPr lang="zh-CN" altLang="en-US" sz="900" i="0" dirty="0">
                <a:effectLst/>
              </a:rPr>
              <a:t>群体迷思、偷懒偏差、从众效应</a:t>
            </a:r>
            <a:endParaRPr lang="zh-CN" altLang="en-US" sz="900" i="0" dirty="0">
              <a:effectLst/>
            </a:endParaRPr>
          </a:p>
          <a:p>
            <a:endParaRPr lang="en-US" altLang="zh-CN" sz="900" i="0" dirty="0">
              <a:effectLst/>
            </a:endParaRPr>
          </a:p>
          <a:p>
            <a:r>
              <a:rPr lang="zh-CN" altLang="en-US" sz="900" i="0" dirty="0">
                <a:effectLst/>
              </a:rPr>
              <a:t>正如俗语所说</a:t>
            </a:r>
            <a:r>
              <a:rPr lang="en-US" altLang="zh-CN" sz="900" i="0" dirty="0">
                <a:effectLst/>
              </a:rPr>
              <a:t>“</a:t>
            </a:r>
            <a:r>
              <a:rPr lang="zh-CN" altLang="en-US" sz="900" i="0" dirty="0">
                <a:effectLst/>
              </a:rPr>
              <a:t>三个臭皮匠，顶个诸葛亮</a:t>
            </a:r>
            <a:r>
              <a:rPr lang="en-US" altLang="zh-CN" sz="900" i="0" dirty="0">
                <a:effectLst/>
              </a:rPr>
              <a:t>”</a:t>
            </a:r>
            <a:r>
              <a:rPr lang="zh-CN" altLang="en-US" sz="900" i="0" dirty="0">
                <a:effectLst/>
              </a:rPr>
              <a:t>，人们自古以来就相信</a:t>
            </a:r>
            <a:r>
              <a:rPr lang="en-US" altLang="zh-CN" sz="900" i="0" dirty="0">
                <a:effectLst/>
              </a:rPr>
              <a:t>“</a:t>
            </a:r>
            <a:r>
              <a:rPr lang="zh-CN" altLang="en-US" sz="900" i="0" dirty="0">
                <a:effectLst/>
              </a:rPr>
              <a:t>集体思考能够产生协同效应，孕育出更高质量的创意</a:t>
            </a:r>
            <a:r>
              <a:rPr lang="en-US" altLang="zh-CN" sz="900" i="0" dirty="0">
                <a:effectLst/>
              </a:rPr>
              <a:t>”</a:t>
            </a:r>
            <a:r>
              <a:rPr lang="zh-CN" altLang="en-US" sz="900" i="0" dirty="0">
                <a:effectLst/>
              </a:rPr>
              <a:t>。</a:t>
            </a:r>
            <a:endParaRPr lang="zh-CN" altLang="en-US" sz="900" i="0" dirty="0">
              <a:effectLst/>
            </a:endParaRPr>
          </a:p>
          <a:p>
            <a:endParaRPr lang="en-US" altLang="zh-CN" sz="900" i="0" dirty="0">
              <a:effectLst/>
            </a:endParaRPr>
          </a:p>
          <a:p>
            <a:r>
              <a:rPr lang="zh-CN" altLang="en-US" sz="900" i="0" dirty="0">
                <a:effectLst/>
              </a:rPr>
              <a:t>然而，现实往往相反</a:t>
            </a:r>
            <a:r>
              <a:rPr lang="en-US" altLang="zh-CN" sz="900" i="0" dirty="0">
                <a:effectLst/>
              </a:rPr>
              <a:t>——</a:t>
            </a:r>
            <a:r>
              <a:rPr lang="zh-CN" altLang="en-US" sz="900" i="0" dirty="0">
                <a:effectLst/>
              </a:rPr>
              <a:t>相比群体讨论，一个人独立思考时反而更容易提出理性、有价值的意见。</a:t>
            </a:r>
            <a:endParaRPr lang="zh-CN" altLang="en-US" sz="900" i="0" dirty="0">
              <a:effectLst/>
            </a:endParaRPr>
          </a:p>
          <a:p>
            <a:r>
              <a:rPr lang="zh-CN" altLang="en-US" sz="900" i="0" dirty="0">
                <a:effectLst/>
              </a:rPr>
              <a:t>这种现象被称为</a:t>
            </a:r>
            <a:r>
              <a:rPr lang="en-US" altLang="zh-CN" sz="900" i="0" dirty="0">
                <a:effectLst/>
              </a:rPr>
              <a:t>“</a:t>
            </a:r>
            <a:r>
              <a:rPr lang="zh-CN" altLang="en-US" sz="900" i="0" dirty="0">
                <a:effectLst/>
              </a:rPr>
              <a:t>群体迷思</a:t>
            </a:r>
            <a:r>
              <a:rPr lang="en-US" altLang="zh-CN" sz="900" i="0" dirty="0">
                <a:effectLst/>
              </a:rPr>
              <a:t>”</a:t>
            </a:r>
            <a:r>
              <a:rPr lang="zh-CN" altLang="en-US" sz="900" i="0" dirty="0">
                <a:effectLst/>
              </a:rPr>
              <a:t>。</a:t>
            </a:r>
            <a:endParaRPr lang="zh-CN" altLang="en-US" sz="900" i="0" dirty="0">
              <a:effectLst/>
            </a:endParaRPr>
          </a:p>
          <a:p>
            <a:endParaRPr lang="en-US" altLang="zh-CN" sz="900" i="0" dirty="0">
              <a:effectLst/>
            </a:endParaRPr>
          </a:p>
          <a:p>
            <a:r>
              <a:rPr lang="zh-CN" altLang="en-US" sz="900" i="0" dirty="0">
                <a:effectLst/>
              </a:rPr>
              <a:t>即便有人产生了新颖的想法，也常常会因为</a:t>
            </a:r>
            <a:r>
              <a:rPr lang="en-US" altLang="zh-CN" sz="900" i="0" dirty="0">
                <a:effectLst/>
              </a:rPr>
              <a:t>“</a:t>
            </a:r>
            <a:r>
              <a:rPr lang="zh-CN" altLang="en-US" sz="900" i="0" dirty="0">
                <a:effectLst/>
              </a:rPr>
              <a:t>不想破坏团队气氛</a:t>
            </a:r>
            <a:r>
              <a:rPr lang="en-US" altLang="zh-CN" sz="900" i="0" dirty="0">
                <a:effectLst/>
              </a:rPr>
              <a:t>”“</a:t>
            </a:r>
            <a:r>
              <a:rPr lang="zh-CN" altLang="en-US" sz="900" i="0" dirty="0">
                <a:effectLst/>
              </a:rPr>
              <a:t>说出来会不会显得很蠢</a:t>
            </a:r>
            <a:r>
              <a:rPr lang="en-US" altLang="zh-CN" sz="900" i="0" dirty="0">
                <a:effectLst/>
              </a:rPr>
              <a:t>”</a:t>
            </a:r>
            <a:r>
              <a:rPr lang="zh-CN" altLang="en-US" sz="900" i="0" dirty="0">
                <a:effectLst/>
              </a:rPr>
              <a:t>等顾虑而自我压制，最终只提出安全、平庸的意见。</a:t>
            </a:r>
            <a:endParaRPr lang="zh-CN" altLang="en-US" sz="900" i="0" dirty="0">
              <a:effectLst/>
            </a:endParaRPr>
          </a:p>
          <a:p>
            <a:endParaRPr lang="en-US" altLang="zh-CN" sz="900" i="0" dirty="0">
              <a:effectLst/>
            </a:endParaRPr>
          </a:p>
          <a:p>
            <a:r>
              <a:rPr lang="zh-CN" altLang="en-US" sz="900" i="0" dirty="0">
                <a:effectLst/>
              </a:rPr>
              <a:t>此外，在群体中，人们更容易产生</a:t>
            </a:r>
            <a:r>
              <a:rPr lang="en-US" altLang="zh-CN" sz="900" i="0" dirty="0">
                <a:effectLst/>
              </a:rPr>
              <a:t>“</a:t>
            </a:r>
            <a:r>
              <a:rPr lang="zh-CN" altLang="en-US" sz="900" i="0" dirty="0">
                <a:effectLst/>
              </a:rPr>
              <a:t>总会有人来提点子</a:t>
            </a:r>
            <a:r>
              <a:rPr lang="en-US" altLang="zh-CN" sz="900" i="0" dirty="0">
                <a:effectLst/>
              </a:rPr>
              <a:t>”“</a:t>
            </a:r>
            <a:r>
              <a:rPr lang="zh-CN" altLang="en-US" sz="900" i="0" dirty="0">
                <a:effectLst/>
              </a:rPr>
              <a:t>我来当评判者就好</a:t>
            </a:r>
            <a:r>
              <a:rPr lang="en-US" altLang="zh-CN" sz="900" i="0" dirty="0">
                <a:effectLst/>
              </a:rPr>
              <a:t>”</a:t>
            </a:r>
            <a:r>
              <a:rPr lang="zh-CN" altLang="en-US" sz="900" i="0" dirty="0">
                <a:effectLst/>
              </a:rPr>
              <a:t>的心理，从而将责任推给他人，导致投入程度下降。这种在人多时反而不全力以赴的现象，被称为</a:t>
            </a:r>
            <a:r>
              <a:rPr lang="en-US" altLang="zh-CN" sz="900" i="0" dirty="0">
                <a:effectLst/>
              </a:rPr>
              <a:t>“</a:t>
            </a:r>
            <a:r>
              <a:rPr lang="zh-CN" altLang="en-US" sz="900" i="0" dirty="0">
                <a:effectLst/>
              </a:rPr>
              <a:t>偷懒偏差</a:t>
            </a:r>
            <a:r>
              <a:rPr lang="en-US" altLang="zh-CN" sz="900" i="0" dirty="0">
                <a:effectLst/>
              </a:rPr>
              <a:t>”</a:t>
            </a:r>
            <a:r>
              <a:rPr lang="zh-CN" altLang="en-US" sz="900" i="0" dirty="0">
                <a:effectLst/>
              </a:rPr>
              <a:t>。</a:t>
            </a:r>
            <a:endParaRPr lang="zh-CN" altLang="en-US" sz="900" i="0" dirty="0">
              <a:effectLst/>
            </a:endParaRPr>
          </a:p>
          <a:p>
            <a:endParaRPr lang="en-US" altLang="zh-CN" sz="900" i="0" dirty="0">
              <a:effectLst/>
            </a:endParaRPr>
          </a:p>
          <a:p>
            <a:r>
              <a:rPr lang="zh-CN" altLang="en-US" sz="900" i="0" dirty="0">
                <a:effectLst/>
              </a:rPr>
              <a:t>另一方面，在原本气氛冷淡、迟迟没人发言的会议中，只要有一个人率先举手，第二个人、第三个人往往也会更容易跟进。</a:t>
            </a:r>
            <a:endParaRPr lang="zh-CN" altLang="en-US" sz="900" i="0" dirty="0">
              <a:effectLst/>
            </a:endParaRPr>
          </a:p>
          <a:p>
            <a:r>
              <a:rPr lang="zh-CN" altLang="en-US" sz="900" i="0" dirty="0">
                <a:effectLst/>
              </a:rPr>
              <a:t>但仔细观察就会发现，后续的意见往往受第一个人的影响极大。</a:t>
            </a:r>
            <a:endParaRPr lang="zh-CN" altLang="en-US" sz="900" i="0" dirty="0">
              <a:effectLst/>
            </a:endParaRPr>
          </a:p>
          <a:p>
            <a:endParaRPr lang="en-US" altLang="zh-CN" sz="900" i="0" dirty="0">
              <a:effectLst/>
            </a:endParaRPr>
          </a:p>
          <a:p>
            <a:r>
              <a:rPr lang="zh-CN" altLang="en-US" sz="900" i="0" dirty="0">
                <a:effectLst/>
              </a:rPr>
              <a:t>这种</a:t>
            </a:r>
            <a:r>
              <a:rPr lang="en-US" altLang="zh-CN" sz="900" i="0" dirty="0">
                <a:effectLst/>
              </a:rPr>
              <a:t>“</a:t>
            </a:r>
            <a:r>
              <a:rPr lang="zh-CN" altLang="en-US" sz="900" i="0" dirty="0">
                <a:effectLst/>
              </a:rPr>
              <a:t>跟着别人走</a:t>
            </a:r>
            <a:r>
              <a:rPr lang="en-US" altLang="zh-CN" sz="900" i="0" dirty="0">
                <a:effectLst/>
              </a:rPr>
              <a:t>”</a:t>
            </a:r>
            <a:r>
              <a:rPr lang="zh-CN" altLang="en-US" sz="900" i="0" dirty="0">
                <a:effectLst/>
              </a:rPr>
              <a:t>的心理，被称为</a:t>
            </a:r>
            <a:r>
              <a:rPr lang="en-US" altLang="zh-CN" sz="900" i="0" dirty="0">
                <a:effectLst/>
              </a:rPr>
              <a:t>“</a:t>
            </a:r>
            <a:r>
              <a:rPr lang="zh-CN" altLang="en-US" sz="900" i="0" dirty="0">
                <a:effectLst/>
              </a:rPr>
              <a:t>从众效应（</a:t>
            </a:r>
            <a:r>
              <a:rPr lang="en-US" altLang="zh-CN" sz="900" i="0" dirty="0">
                <a:effectLst/>
              </a:rPr>
              <a:t>Bandwagon Bias</a:t>
            </a:r>
            <a:r>
              <a:rPr lang="zh-CN" altLang="en-US" sz="900" i="0" dirty="0">
                <a:effectLst/>
              </a:rPr>
              <a:t>）</a:t>
            </a:r>
            <a:r>
              <a:rPr lang="en-US" altLang="zh-CN" sz="900" i="0" dirty="0">
                <a:effectLst/>
              </a:rPr>
              <a:t>”</a:t>
            </a:r>
            <a:r>
              <a:rPr lang="zh-CN" altLang="en-US" sz="900" i="0" dirty="0">
                <a:effectLst/>
              </a:rPr>
              <a:t>。</a:t>
            </a:r>
            <a:endParaRPr lang="zh-CN" altLang="en-US" sz="900" i="0" dirty="0">
              <a:effectLst/>
            </a:endParaRPr>
          </a:p>
          <a:p>
            <a:r>
              <a:rPr lang="en-US" altLang="zh-CN" sz="900" i="0" dirty="0">
                <a:effectLst/>
              </a:rPr>
              <a:t>“Bandwagon”</a:t>
            </a:r>
            <a:r>
              <a:rPr lang="zh-CN" altLang="en-US" sz="900" i="0" dirty="0">
                <a:effectLst/>
              </a:rPr>
              <a:t>原意是</a:t>
            </a:r>
            <a:r>
              <a:rPr lang="en-US" altLang="zh-CN" sz="900" i="0" dirty="0">
                <a:effectLst/>
              </a:rPr>
              <a:t>“</a:t>
            </a:r>
            <a:r>
              <a:rPr lang="zh-CN" altLang="en-US" sz="900" i="0" dirty="0">
                <a:effectLst/>
              </a:rPr>
              <a:t>乐队领头的花车</a:t>
            </a:r>
            <a:r>
              <a:rPr lang="en-US" altLang="zh-CN" sz="900" i="0" dirty="0">
                <a:effectLst/>
              </a:rPr>
              <a:t>”</a:t>
            </a:r>
            <a:r>
              <a:rPr lang="zh-CN" altLang="en-US" sz="900" i="0" dirty="0">
                <a:effectLst/>
              </a:rPr>
              <a:t>，象征着人们蜂拥追随的对象。</a:t>
            </a:r>
            <a:endParaRPr lang="zh-CN" altLang="en-US" sz="900" i="0" dirty="0">
              <a:effectLst/>
            </a:endParaRPr>
          </a:p>
          <a:p>
            <a:endParaRPr lang="en-US" altLang="zh-CN" sz="900" i="0" dirty="0">
              <a:effectLst/>
            </a:endParaRPr>
          </a:p>
          <a:p>
            <a:r>
              <a:rPr lang="zh-CN" altLang="en-US" sz="900" i="0" dirty="0">
                <a:effectLst/>
              </a:rPr>
              <a:t>当匿名性增强时，从众效应会变得更加明显。</a:t>
            </a:r>
            <a:endParaRPr lang="zh-CN" altLang="en-US" sz="900" i="0" dirty="0">
              <a:effectLst/>
            </a:endParaRPr>
          </a:p>
          <a:p>
            <a:r>
              <a:rPr lang="zh-CN" altLang="en-US" sz="900" i="0" dirty="0">
                <a:effectLst/>
              </a:rPr>
              <a:t>例如，在网络新闻的评论区，如果最初的评论偏向负面，后续往往会持续出现负面评价，这正是从众效应在发挥作用。</a:t>
            </a:r>
            <a:endParaRPr lang="zh-CN" altLang="en-US" sz="900" i="0" dirty="0">
              <a:effectLst/>
            </a:endParaRPr>
          </a:p>
          <a:p>
            <a:endParaRPr lang="en-US" altLang="zh-CN" sz="900" i="0" dirty="0">
              <a:effectLst/>
            </a:endParaRPr>
          </a:p>
          <a:p>
            <a:r>
              <a:rPr lang="zh-CN" altLang="en-US" sz="900" i="0" dirty="0">
                <a:effectLst/>
              </a:rPr>
              <a:t>感觉自己被他人注视</a:t>
            </a:r>
            <a:endParaRPr lang="zh-CN" altLang="en-US" sz="900" i="0" dirty="0">
              <a:effectLst/>
            </a:endParaRPr>
          </a:p>
          <a:p>
            <a:endParaRPr lang="en-US" altLang="zh-CN" sz="900" i="0" dirty="0">
              <a:effectLst/>
            </a:endParaRPr>
          </a:p>
          <a:p>
            <a:r>
              <a:rPr lang="zh-CN" altLang="en-US" sz="900" i="0" dirty="0">
                <a:effectLst/>
              </a:rPr>
              <a:t>过度自信偏差</a:t>
            </a:r>
            <a:endParaRPr lang="zh-CN" altLang="en-US" sz="900" i="0" dirty="0">
              <a:effectLst/>
            </a:endParaRPr>
          </a:p>
          <a:p>
            <a:endParaRPr lang="en-US" altLang="zh-CN" sz="900" i="0" dirty="0">
              <a:effectLst/>
            </a:endParaRPr>
          </a:p>
          <a:p>
            <a:r>
              <a:rPr lang="zh-CN" altLang="en-US" sz="900" i="0" dirty="0">
                <a:effectLst/>
              </a:rPr>
              <a:t>当人们拿到一张集体合照时，往往会下意识地先寻找自己的脸</a:t>
            </a:r>
            <a:r>
              <a:rPr lang="en-US" altLang="zh-CN" sz="900" i="0" dirty="0">
                <a:effectLst/>
              </a:rPr>
              <a:t>——</a:t>
            </a:r>
            <a:r>
              <a:rPr lang="zh-CN" altLang="en-US" sz="900" i="0" dirty="0">
                <a:effectLst/>
              </a:rPr>
              <a:t>这正说明人们对</a:t>
            </a:r>
            <a:r>
              <a:rPr lang="en-US" altLang="zh-CN" sz="900" i="0" dirty="0">
                <a:effectLst/>
              </a:rPr>
              <a:t>“</a:t>
            </a:r>
            <a:r>
              <a:rPr lang="zh-CN" altLang="en-US" sz="900" i="0" dirty="0">
                <a:effectLst/>
              </a:rPr>
              <a:t>自己</a:t>
            </a:r>
            <a:r>
              <a:rPr lang="en-US" altLang="zh-CN" sz="900" i="0" dirty="0">
                <a:effectLst/>
              </a:rPr>
              <a:t>”</a:t>
            </a:r>
            <a:r>
              <a:rPr lang="zh-CN" altLang="en-US" sz="900" i="0" dirty="0">
                <a:effectLst/>
              </a:rPr>
              <a:t>格外在意。</a:t>
            </a:r>
            <a:endParaRPr lang="zh-CN" altLang="en-US" sz="900" i="0" dirty="0">
              <a:effectLst/>
            </a:endParaRPr>
          </a:p>
          <a:p>
            <a:endParaRPr lang="en-US" altLang="zh-CN" sz="900" i="0" dirty="0">
              <a:effectLst/>
            </a:endParaRPr>
          </a:p>
          <a:p>
            <a:r>
              <a:rPr lang="zh-CN" altLang="en-US" sz="900" i="0" dirty="0">
                <a:effectLst/>
              </a:rPr>
              <a:t>同时，多数人还存在对自身评价偏高的倾向，这被称为</a:t>
            </a:r>
            <a:r>
              <a:rPr lang="en-US" altLang="zh-CN" sz="900" i="0" dirty="0">
                <a:effectLst/>
              </a:rPr>
              <a:t>“</a:t>
            </a:r>
            <a:r>
              <a:rPr lang="zh-CN" altLang="en-US" sz="900" i="0" dirty="0">
                <a:effectLst/>
              </a:rPr>
              <a:t>过度自信偏差</a:t>
            </a:r>
            <a:r>
              <a:rPr lang="en-US" altLang="zh-CN" sz="900" i="0" dirty="0">
                <a:effectLst/>
              </a:rPr>
              <a:t>”</a:t>
            </a:r>
            <a:r>
              <a:rPr lang="zh-CN" altLang="en-US" sz="900" i="0" dirty="0">
                <a:effectLst/>
              </a:rPr>
              <a:t>。</a:t>
            </a:r>
            <a:endParaRPr lang="zh-CN" altLang="en-US" sz="900" i="0" dirty="0">
              <a:effectLst/>
            </a:endParaRPr>
          </a:p>
          <a:p>
            <a:r>
              <a:rPr lang="zh-CN" altLang="en-US" sz="900" i="0" dirty="0">
                <a:effectLst/>
              </a:rPr>
              <a:t>大量研究显示，相较于女性，男性更容易表现出明显的过度自信倾向。</a:t>
            </a:r>
            <a:endParaRPr lang="zh-CN" altLang="en-US" sz="900" i="0" dirty="0">
              <a:effectLst/>
            </a:endParaRPr>
          </a:p>
          <a:p>
            <a:endParaRPr lang="en-US" altLang="zh-CN" sz="900" i="0" dirty="0">
              <a:effectLst/>
            </a:endParaRPr>
          </a:p>
          <a:p>
            <a:r>
              <a:rPr lang="zh-CN" altLang="en-US" sz="900" i="0" dirty="0">
                <a:effectLst/>
              </a:rPr>
              <a:t>海外研究发现，约有九成的人认为</a:t>
            </a:r>
            <a:r>
              <a:rPr lang="en-US" altLang="zh-CN" sz="900" i="0" dirty="0">
                <a:effectLst/>
              </a:rPr>
              <a:t>“</a:t>
            </a:r>
            <a:r>
              <a:rPr lang="zh-CN" altLang="en-US" sz="900" i="0" dirty="0">
                <a:effectLst/>
              </a:rPr>
              <a:t>自己的驾驶技术高于平均水平</a:t>
            </a:r>
            <a:r>
              <a:rPr lang="en-US" altLang="zh-CN" sz="900" i="0" dirty="0">
                <a:effectLst/>
              </a:rPr>
              <a:t>”</a:t>
            </a:r>
            <a:r>
              <a:rPr lang="zh-CN" altLang="en-US" sz="900" i="0" dirty="0">
                <a:effectLst/>
              </a:rPr>
              <a:t>。</a:t>
            </a:r>
            <a:endParaRPr lang="zh-CN" altLang="en-US" sz="900" i="0" dirty="0">
              <a:effectLst/>
            </a:endParaRPr>
          </a:p>
          <a:p>
            <a:r>
              <a:rPr lang="zh-CN" altLang="en-US" sz="900" i="0" dirty="0">
                <a:effectLst/>
              </a:rPr>
              <a:t>但如果驾驶水平呈正态分布，理论上只有一半的人能高于平均值。</a:t>
            </a:r>
            <a:endParaRPr lang="zh-CN" altLang="en-US" sz="900" i="0" dirty="0">
              <a:effectLst/>
            </a:endParaRPr>
          </a:p>
          <a:p>
            <a:r>
              <a:rPr lang="zh-CN" altLang="en-US" sz="900" i="0" dirty="0">
                <a:effectLst/>
              </a:rPr>
              <a:t>这意味着，其中约四成的人高估了自己的能力。</a:t>
            </a:r>
            <a:endParaRPr lang="zh-CN" altLang="en-US" sz="900" i="0" dirty="0">
              <a:effectLst/>
            </a:endParaRPr>
          </a:p>
          <a:p>
            <a:endParaRPr lang="en-US" altLang="zh-CN" sz="900" i="0" dirty="0">
              <a:effectLst/>
            </a:endParaRPr>
          </a:p>
          <a:p>
            <a:r>
              <a:rPr lang="zh-CN" altLang="en-US" sz="900" i="0" dirty="0">
                <a:effectLst/>
              </a:rPr>
              <a:t>这种现象，与施加职场霸凌的人往往坚信</a:t>
            </a:r>
            <a:r>
              <a:rPr lang="en-US" altLang="zh-CN" sz="900" i="0" dirty="0">
                <a:effectLst/>
              </a:rPr>
              <a:t>“</a:t>
            </a:r>
            <a:r>
              <a:rPr lang="zh-CN" altLang="en-US" sz="900" i="0" dirty="0">
                <a:effectLst/>
              </a:rPr>
              <a:t>我是为了你好、我是指导高手</a:t>
            </a:r>
            <a:r>
              <a:rPr lang="en-US" altLang="zh-CN" sz="900" i="0" dirty="0">
                <a:effectLst/>
              </a:rPr>
              <a:t>”</a:t>
            </a:r>
            <a:r>
              <a:rPr lang="zh-CN" altLang="en-US" sz="900" i="0" dirty="0">
                <a:effectLst/>
              </a:rPr>
              <a:t>的心理结构极为相似。</a:t>
            </a:r>
            <a:endParaRPr lang="zh-CN" altLang="en-US" sz="900" i="0" dirty="0">
              <a:effectLst/>
            </a:endParaRPr>
          </a:p>
          <a:p>
            <a:r>
              <a:rPr lang="zh-CN" altLang="en-US" sz="900" i="0" dirty="0">
                <a:effectLst/>
              </a:rPr>
              <a:t>对自己进行客观评估，其实是一件非常困难的事情。</a:t>
            </a:r>
            <a:endParaRPr lang="zh-CN" altLang="en-US" sz="900" i="0" dirty="0">
              <a:effectLst/>
            </a:endParaRPr>
          </a:p>
          <a:p>
            <a:endParaRPr lang="en-US" altLang="zh-CN" sz="900" i="0" dirty="0">
              <a:effectLst/>
            </a:endParaRPr>
          </a:p>
          <a:p>
            <a:r>
              <a:rPr lang="zh-CN" altLang="en-US" sz="900" i="0" dirty="0">
                <a:effectLst/>
              </a:rPr>
              <a:t>当过度自信偏差进一步加剧时，人们就会开始产生诸如</a:t>
            </a:r>
            <a:endParaRPr lang="zh-CN" altLang="en-US" sz="900" i="0" dirty="0">
              <a:effectLst/>
            </a:endParaRPr>
          </a:p>
          <a:p>
            <a:r>
              <a:rPr lang="en-US" altLang="zh-CN" sz="900" i="0" dirty="0">
                <a:effectLst/>
              </a:rPr>
              <a:t>“</a:t>
            </a:r>
            <a:r>
              <a:rPr lang="zh-CN" altLang="en-US" sz="900" i="0" dirty="0">
                <a:effectLst/>
              </a:rPr>
              <a:t>我喝酒也不会出事故</a:t>
            </a:r>
            <a:r>
              <a:rPr lang="en-US" altLang="zh-CN" sz="900" i="0" dirty="0">
                <a:effectLst/>
              </a:rPr>
              <a:t>”</a:t>
            </a:r>
            <a:r>
              <a:rPr lang="zh-CN" altLang="en-US" sz="900" i="0" dirty="0">
                <a:effectLst/>
              </a:rPr>
              <a:t>、</a:t>
            </a:r>
            <a:endParaRPr lang="zh-CN" altLang="en-US" sz="900" i="0" dirty="0">
              <a:effectLst/>
            </a:endParaRPr>
          </a:p>
          <a:p>
            <a:r>
              <a:rPr lang="en-US" altLang="zh-CN" sz="900" i="0" dirty="0">
                <a:effectLst/>
              </a:rPr>
              <a:t>“</a:t>
            </a:r>
            <a:r>
              <a:rPr lang="zh-CN" altLang="en-US" sz="900" i="0" dirty="0">
                <a:effectLst/>
              </a:rPr>
              <a:t>我不用预防也不会感染疾病</a:t>
            </a:r>
            <a:r>
              <a:rPr lang="en-US" altLang="zh-CN" sz="900" i="0" dirty="0">
                <a:effectLst/>
              </a:rPr>
              <a:t>”</a:t>
            </a:r>
            <a:endParaRPr lang="en-US" altLang="zh-CN" sz="900" i="0" dirty="0">
              <a:effectLst/>
            </a:endParaRPr>
          </a:p>
          <a:p>
            <a:r>
              <a:rPr lang="zh-CN" altLang="en-US" sz="900" i="0" dirty="0">
                <a:effectLst/>
              </a:rPr>
              <a:t>这类极端而危险的自信想法。</a:t>
            </a:r>
            <a:endParaRPr lang="zh-CN" altLang="en-US" sz="900" i="0" dirty="0">
              <a:effectLst/>
            </a:endParaRPr>
          </a:p>
        </p:txBody>
      </p:sp>
      <p:sp>
        <p:nvSpPr>
          <p:cNvPr id="5" name="角丸四角形 7"/>
          <p:cNvSpPr/>
          <p:nvPr/>
        </p:nvSpPr>
        <p:spPr>
          <a:xfrm>
            <a:off x="5687649" y="2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91440" y="91440"/>
            <a:ext cx="6684010" cy="950912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900" i="0" dirty="0">
                <a:effectLst/>
              </a:rPr>
              <a:t>不知不觉就开始</a:t>
            </a:r>
            <a:r>
              <a:rPr lang="en-US" altLang="zh-CN" sz="900" i="0" dirty="0">
                <a:effectLst/>
              </a:rPr>
              <a:t>“</a:t>
            </a:r>
            <a:r>
              <a:rPr lang="zh-CN" altLang="en-US" sz="900" i="0" dirty="0">
                <a:effectLst/>
              </a:rPr>
              <a:t>囤货式购买</a:t>
            </a:r>
            <a:r>
              <a:rPr lang="en-US" altLang="zh-CN" sz="900" i="0" dirty="0">
                <a:effectLst/>
              </a:rPr>
              <a:t>”</a:t>
            </a:r>
            <a:endParaRPr lang="en-US" altLang="zh-CN" sz="900" i="0" dirty="0">
              <a:effectLst/>
            </a:endParaRPr>
          </a:p>
          <a:p>
            <a:r>
              <a:rPr lang="zh-CN" altLang="en-US" sz="900" i="0" dirty="0">
                <a:effectLst/>
              </a:rPr>
              <a:t>案例分析</a:t>
            </a:r>
            <a:endParaRPr lang="zh-CN" altLang="en-US" sz="900" i="0" dirty="0">
              <a:effectLst/>
            </a:endParaRPr>
          </a:p>
          <a:p>
            <a:endParaRPr lang="en-US" altLang="zh-CN" sz="900" i="0" dirty="0">
              <a:effectLst/>
            </a:endParaRPr>
          </a:p>
          <a:p>
            <a:r>
              <a:rPr lang="zh-CN" altLang="en-US" sz="900" i="0" dirty="0">
                <a:effectLst/>
              </a:rPr>
              <a:t>在一家二手车销售店工作的</a:t>
            </a:r>
            <a:r>
              <a:rPr lang="en-US" altLang="zh-CN" sz="900" i="0" dirty="0">
                <a:effectLst/>
              </a:rPr>
              <a:t> D </a:t>
            </a:r>
            <a:r>
              <a:rPr lang="zh-CN" altLang="en-US" sz="900" i="0" dirty="0">
                <a:effectLst/>
              </a:rPr>
              <a:t>女士（女性，</a:t>
            </a:r>
            <a:r>
              <a:rPr lang="en-US" altLang="zh-CN" sz="900" i="0" dirty="0">
                <a:effectLst/>
              </a:rPr>
              <a:t>40 </a:t>
            </a:r>
            <a:r>
              <a:rPr lang="zh-CN" altLang="en-US" sz="900" i="0" dirty="0">
                <a:effectLst/>
              </a:rPr>
              <a:t>岁），在一次聚会结束后乘坐出租车回家。</a:t>
            </a:r>
            <a:endParaRPr lang="zh-CN" altLang="en-US" sz="900" i="0" dirty="0">
              <a:effectLst/>
            </a:endParaRPr>
          </a:p>
          <a:p>
            <a:r>
              <a:rPr lang="zh-CN" altLang="en-US" sz="900" i="0" dirty="0">
                <a:effectLst/>
              </a:rPr>
              <a:t>车内的数字屏广告正在播放一段视频，画面上写着：</a:t>
            </a:r>
            <a:r>
              <a:rPr lang="en-US" altLang="zh-CN" sz="900" i="0" dirty="0">
                <a:effectLst/>
              </a:rPr>
              <a:t>“Doctor Z </a:t>
            </a:r>
            <a:r>
              <a:rPr lang="zh-CN" altLang="en-US" sz="900" i="0" dirty="0">
                <a:effectLst/>
              </a:rPr>
              <a:t>为女性解决烦恼！</a:t>
            </a:r>
            <a:r>
              <a:rPr lang="en-US" altLang="zh-CN" sz="900" i="0" dirty="0">
                <a:effectLst/>
              </a:rPr>
              <a:t>”</a:t>
            </a:r>
            <a:endParaRPr lang="en-US" altLang="zh-CN" sz="900" i="0" dirty="0">
              <a:effectLst/>
            </a:endParaRPr>
          </a:p>
          <a:p>
            <a:endParaRPr lang="en-US" altLang="zh-CN" sz="900" i="0" dirty="0">
              <a:effectLst/>
            </a:endParaRPr>
          </a:p>
          <a:p>
            <a:r>
              <a:rPr lang="zh-CN" altLang="en-US" sz="900" i="0" dirty="0">
                <a:effectLst/>
              </a:rPr>
              <a:t>视频中，一位身穿白大褂、形象干练的女性</a:t>
            </a:r>
            <a:r>
              <a:rPr lang="en-US" altLang="zh-CN" sz="900" i="0" dirty="0">
                <a:effectLst/>
              </a:rPr>
              <a:t>——Doctor Z </a:t>
            </a:r>
            <a:r>
              <a:rPr lang="zh-CN" altLang="en-US" sz="900" i="0" dirty="0">
                <a:effectLst/>
              </a:rPr>
              <a:t>说道：</a:t>
            </a:r>
            <a:endParaRPr lang="zh-CN" altLang="en-US" sz="900" i="0" dirty="0">
              <a:effectLst/>
            </a:endParaRPr>
          </a:p>
          <a:p>
            <a:r>
              <a:rPr lang="en-US" altLang="zh-CN" sz="900" i="0" dirty="0">
                <a:effectLst/>
              </a:rPr>
              <a:t>“</a:t>
            </a:r>
            <a:r>
              <a:rPr lang="zh-CN" altLang="en-US" sz="900" i="0" dirty="0">
                <a:effectLst/>
              </a:rPr>
              <a:t>与年轻时相比，开始在意体检结果了吧？总是觉得疲劳难以恢复，皮肤也失去了弹性。如果你正被这些问题困扰，这里有一种非常推荐的健康方法。</a:t>
            </a:r>
            <a:r>
              <a:rPr lang="en-US" altLang="zh-CN" sz="900" i="0" dirty="0">
                <a:effectLst/>
              </a:rPr>
              <a:t>”</a:t>
            </a:r>
            <a:endParaRPr lang="en-US" altLang="zh-CN" sz="900" i="0" dirty="0">
              <a:effectLst/>
            </a:endParaRPr>
          </a:p>
          <a:p>
            <a:endParaRPr lang="en-US" altLang="zh-CN" sz="900" i="0" dirty="0">
              <a:effectLst/>
            </a:endParaRPr>
          </a:p>
          <a:p>
            <a:r>
              <a:rPr lang="zh-CN" altLang="en-US" sz="900" i="0" dirty="0">
                <a:effectLst/>
              </a:rPr>
              <a:t>随后，几位看起来与</a:t>
            </a:r>
            <a:r>
              <a:rPr lang="en-US" altLang="zh-CN" sz="900" i="0" dirty="0">
                <a:effectLst/>
              </a:rPr>
              <a:t> D </a:t>
            </a:r>
            <a:r>
              <a:rPr lang="zh-CN" altLang="en-US" sz="900" i="0" dirty="0">
                <a:effectLst/>
              </a:rPr>
              <a:t>女士年龄相仿的女性登场，笑容满面地说道：</a:t>
            </a:r>
            <a:endParaRPr lang="zh-CN" altLang="en-US" sz="900" i="0" dirty="0">
              <a:effectLst/>
            </a:endParaRPr>
          </a:p>
          <a:p>
            <a:r>
              <a:rPr lang="en-US" altLang="zh-CN" sz="900" i="0" dirty="0">
                <a:effectLst/>
              </a:rPr>
              <a:t>“</a:t>
            </a:r>
            <a:r>
              <a:rPr lang="zh-CN" altLang="en-US" sz="900" i="0" dirty="0">
                <a:effectLst/>
              </a:rPr>
              <a:t>用了这个方法，我的人生发生了改变！</a:t>
            </a:r>
            <a:r>
              <a:rPr lang="en-US" altLang="zh-CN" sz="900" i="0" dirty="0">
                <a:effectLst/>
              </a:rPr>
              <a:t>”</a:t>
            </a:r>
            <a:endParaRPr lang="en-US" altLang="zh-CN" sz="900" i="0" dirty="0">
              <a:effectLst/>
            </a:endParaRPr>
          </a:p>
          <a:p>
            <a:r>
              <a:rPr lang="en-US" altLang="zh-CN" sz="900" i="0" dirty="0">
                <a:effectLst/>
              </a:rPr>
              <a:t>“</a:t>
            </a:r>
            <a:r>
              <a:rPr lang="zh-CN" altLang="en-US" sz="900" i="0" dirty="0">
                <a:effectLst/>
              </a:rPr>
              <a:t>要是当初没遇到这个方法，真是想想都后怕！</a:t>
            </a:r>
            <a:r>
              <a:rPr lang="en-US" altLang="zh-CN" sz="900" i="0" dirty="0">
                <a:effectLst/>
              </a:rPr>
              <a:t>”</a:t>
            </a:r>
            <a:endParaRPr lang="en-US" altLang="zh-CN" sz="900" i="0" dirty="0">
              <a:effectLst/>
            </a:endParaRPr>
          </a:p>
          <a:p>
            <a:endParaRPr lang="en-US" altLang="zh-CN" sz="900" i="0" dirty="0">
              <a:effectLst/>
            </a:endParaRPr>
          </a:p>
          <a:p>
            <a:r>
              <a:rPr lang="zh-CN" altLang="en-US" sz="900" i="0" dirty="0">
                <a:effectLst/>
              </a:rPr>
              <a:t>就在视频播放到一半时，出租车抵达了</a:t>
            </a:r>
            <a:r>
              <a:rPr lang="en-US" altLang="zh-CN" sz="900" i="0" dirty="0">
                <a:effectLst/>
              </a:rPr>
              <a:t> D </a:t>
            </a:r>
            <a:r>
              <a:rPr lang="zh-CN" altLang="en-US" sz="900" i="0" dirty="0">
                <a:effectLst/>
              </a:rPr>
              <a:t>女士家门口。画面切换为一句提示：</a:t>
            </a:r>
            <a:endParaRPr lang="zh-CN" altLang="en-US" sz="900" i="0" dirty="0">
              <a:effectLst/>
            </a:endParaRPr>
          </a:p>
          <a:p>
            <a:r>
              <a:rPr lang="en-US" altLang="zh-CN" sz="900" i="0" dirty="0">
                <a:effectLst/>
              </a:rPr>
              <a:t>“</a:t>
            </a:r>
            <a:r>
              <a:rPr lang="zh-CN" altLang="en-US" sz="900" i="0" dirty="0">
                <a:effectLst/>
              </a:rPr>
              <a:t>精彩内容请到官网查看！搜索</a:t>
            </a:r>
            <a:r>
              <a:rPr lang="en-US" altLang="zh-CN" sz="900" i="0" dirty="0">
                <a:effectLst/>
              </a:rPr>
              <a:t> Doctor Z</a:t>
            </a:r>
            <a:r>
              <a:rPr lang="zh-CN" altLang="en-US" sz="900" i="0" dirty="0">
                <a:effectLst/>
              </a:rPr>
              <a:t>。</a:t>
            </a:r>
            <a:r>
              <a:rPr lang="en-US" altLang="zh-CN" sz="900" i="0" dirty="0">
                <a:effectLst/>
              </a:rPr>
              <a:t>”</a:t>
            </a:r>
            <a:endParaRPr lang="en-US" altLang="zh-CN" sz="900" i="0" dirty="0">
              <a:effectLst/>
            </a:endParaRPr>
          </a:p>
          <a:p>
            <a:endParaRPr lang="en-US" altLang="zh-CN" sz="900" i="0" dirty="0">
              <a:effectLst/>
            </a:endParaRPr>
          </a:p>
          <a:p>
            <a:r>
              <a:rPr lang="zh-CN" altLang="en-US" sz="900" i="0" dirty="0">
                <a:effectLst/>
              </a:rPr>
              <a:t>回到家后，</a:t>
            </a:r>
            <a:r>
              <a:rPr lang="en-US" altLang="zh-CN" sz="900" i="0" dirty="0">
                <a:effectLst/>
              </a:rPr>
              <a:t>D </a:t>
            </a:r>
            <a:r>
              <a:rPr lang="zh-CN" altLang="en-US" sz="900" i="0" dirty="0">
                <a:effectLst/>
              </a:rPr>
              <a:t>女士立刻用手机进行了搜索。</a:t>
            </a:r>
            <a:endParaRPr lang="zh-CN" altLang="en-US" sz="900" i="0" dirty="0">
              <a:effectLst/>
            </a:endParaRPr>
          </a:p>
          <a:p>
            <a:r>
              <a:rPr lang="zh-CN" altLang="en-US" sz="900" i="0" dirty="0">
                <a:effectLst/>
              </a:rPr>
              <a:t>网站首先引导她填写一份大约</a:t>
            </a:r>
            <a:r>
              <a:rPr lang="en-US" altLang="zh-CN" sz="900" i="0" dirty="0">
                <a:effectLst/>
              </a:rPr>
              <a:t> 3 </a:t>
            </a:r>
            <a:r>
              <a:rPr lang="zh-CN" altLang="en-US" sz="900" i="0" dirty="0">
                <a:effectLst/>
              </a:rPr>
              <a:t>分钟的问卷。在回答过程中，她逐渐产生了这样的想法：</a:t>
            </a:r>
            <a:endParaRPr lang="zh-CN" altLang="en-US" sz="900" i="0" dirty="0">
              <a:effectLst/>
            </a:endParaRPr>
          </a:p>
          <a:p>
            <a:r>
              <a:rPr lang="en-US" altLang="zh-CN" sz="900" i="0" dirty="0">
                <a:effectLst/>
              </a:rPr>
              <a:t>“</a:t>
            </a:r>
            <a:r>
              <a:rPr lang="zh-CN" altLang="en-US" sz="900" i="0" dirty="0">
                <a:effectLst/>
              </a:rPr>
              <a:t>我在体检中被指出的问题确实不少，最近也总是觉得疲惫，皮肤状态也变差了</a:t>
            </a:r>
            <a:r>
              <a:rPr lang="en-US" altLang="zh-CN" sz="900" i="0" dirty="0">
                <a:effectLst/>
              </a:rPr>
              <a:t>……</a:t>
            </a:r>
            <a:r>
              <a:rPr lang="zh-CN" altLang="en-US" sz="900" i="0" dirty="0">
                <a:effectLst/>
              </a:rPr>
              <a:t>这样下去好像不太妙。</a:t>
            </a:r>
            <a:r>
              <a:rPr lang="en-US" altLang="zh-CN" sz="900" i="0" dirty="0">
                <a:effectLst/>
              </a:rPr>
              <a:t>”</a:t>
            </a:r>
            <a:endParaRPr lang="en-US" altLang="zh-CN" sz="900" i="0" dirty="0">
              <a:effectLst/>
            </a:endParaRPr>
          </a:p>
          <a:p>
            <a:endParaRPr lang="en-US" altLang="zh-CN" sz="900" i="0" dirty="0">
              <a:effectLst/>
            </a:endParaRPr>
          </a:p>
          <a:p>
            <a:r>
              <a:rPr lang="zh-CN" altLang="en-US" sz="900" i="0" dirty="0">
                <a:effectLst/>
              </a:rPr>
              <a:t>问卷结束后，页面弹出提示：</a:t>
            </a:r>
            <a:endParaRPr lang="zh-CN" altLang="en-US" sz="900" i="0" dirty="0">
              <a:effectLst/>
            </a:endParaRPr>
          </a:p>
          <a:p>
            <a:r>
              <a:rPr lang="en-US" altLang="zh-CN" sz="900" i="0" dirty="0">
                <a:effectLst/>
              </a:rPr>
              <a:t>“</a:t>
            </a:r>
            <a:r>
              <a:rPr lang="zh-CN" altLang="en-US" sz="900" i="0" dirty="0">
                <a:effectLst/>
              </a:rPr>
              <a:t>前</a:t>
            </a:r>
            <a:r>
              <a:rPr lang="en-US" altLang="zh-CN" sz="900" i="0" dirty="0">
                <a:effectLst/>
              </a:rPr>
              <a:t> 1000 </a:t>
            </a:r>
            <a:r>
              <a:rPr lang="zh-CN" altLang="en-US" sz="900" i="0" dirty="0">
                <a:effectLst/>
              </a:rPr>
              <a:t>名可获赠两周份的营养补充剂！（剩余名额</a:t>
            </a:r>
            <a:r>
              <a:rPr lang="en-US" altLang="zh-CN" sz="900" i="0" dirty="0">
                <a:effectLst/>
              </a:rPr>
              <a:t> 85 </a:t>
            </a:r>
            <a:r>
              <a:rPr lang="zh-CN" altLang="en-US" sz="900" i="0" dirty="0">
                <a:effectLst/>
              </a:rPr>
              <a:t>人）</a:t>
            </a:r>
            <a:r>
              <a:rPr lang="en-US" altLang="zh-CN" sz="900" i="0" dirty="0">
                <a:effectLst/>
              </a:rPr>
              <a:t>”</a:t>
            </a:r>
            <a:endParaRPr lang="en-US" altLang="zh-CN" sz="900" i="0" dirty="0">
              <a:effectLst/>
            </a:endParaRPr>
          </a:p>
          <a:p>
            <a:endParaRPr lang="en-US" altLang="zh-CN" sz="900" i="0" dirty="0">
              <a:effectLst/>
            </a:endParaRPr>
          </a:p>
          <a:p>
            <a:r>
              <a:rPr lang="zh-CN" altLang="en-US" sz="900" i="0" dirty="0">
                <a:effectLst/>
              </a:rPr>
              <a:t>看到这里，</a:t>
            </a:r>
            <a:r>
              <a:rPr lang="en-US" altLang="zh-CN" sz="900" i="0" dirty="0">
                <a:effectLst/>
              </a:rPr>
              <a:t>D </a:t>
            </a:r>
            <a:r>
              <a:rPr lang="zh-CN" altLang="en-US" sz="900" i="0" dirty="0">
                <a:effectLst/>
              </a:rPr>
              <a:t>女士立刻提交了申请。</a:t>
            </a:r>
            <a:endParaRPr lang="zh-CN" altLang="en-US" sz="900" i="0" dirty="0">
              <a:effectLst/>
            </a:endParaRPr>
          </a:p>
          <a:p>
            <a:endParaRPr lang="en-US" altLang="zh-CN" sz="900" i="0" dirty="0">
              <a:effectLst/>
            </a:endParaRPr>
          </a:p>
          <a:p>
            <a:r>
              <a:rPr lang="zh-CN" altLang="en-US" sz="900" i="0" dirty="0">
                <a:effectLst/>
              </a:rPr>
              <a:t>几天后，补充剂寄到了。开始服用三天后，她感觉自己多年来一直困扰的偏头痛似乎有所缓解。</a:t>
            </a:r>
            <a:endParaRPr lang="zh-CN" altLang="en-US" sz="900" i="0" dirty="0">
              <a:effectLst/>
            </a:endParaRPr>
          </a:p>
          <a:p>
            <a:r>
              <a:rPr lang="zh-CN" altLang="en-US" sz="900" i="0" dirty="0">
                <a:effectLst/>
              </a:rPr>
              <a:t>心情大好的</a:t>
            </a:r>
            <a:r>
              <a:rPr lang="en-US" altLang="zh-CN" sz="900" i="0" dirty="0">
                <a:effectLst/>
              </a:rPr>
              <a:t> D </a:t>
            </a:r>
            <a:r>
              <a:rPr lang="zh-CN" altLang="en-US" sz="900" i="0" dirty="0">
                <a:effectLst/>
              </a:rPr>
              <a:t>女士在</a:t>
            </a:r>
            <a:r>
              <a:rPr lang="en-US" altLang="zh-CN" sz="900" i="0" dirty="0">
                <a:effectLst/>
              </a:rPr>
              <a:t> Doctor Z </a:t>
            </a:r>
            <a:r>
              <a:rPr lang="zh-CN" altLang="en-US" sz="900" i="0" dirty="0">
                <a:effectLst/>
              </a:rPr>
              <a:t>的网站上留言道：</a:t>
            </a:r>
            <a:endParaRPr lang="zh-CN" altLang="en-US" sz="900" i="0" dirty="0">
              <a:effectLst/>
            </a:endParaRPr>
          </a:p>
          <a:p>
            <a:r>
              <a:rPr lang="en-US" altLang="zh-CN" sz="900" i="0" dirty="0">
                <a:effectLst/>
              </a:rPr>
              <a:t>“</a:t>
            </a:r>
            <a:r>
              <a:rPr lang="zh-CN" altLang="en-US" sz="900" i="0" dirty="0">
                <a:effectLst/>
              </a:rPr>
              <a:t>连医生都治不好的偏头痛，居然这么快就好了！</a:t>
            </a:r>
            <a:r>
              <a:rPr lang="en-US" altLang="zh-CN" sz="900" i="0" dirty="0">
                <a:effectLst/>
              </a:rPr>
              <a:t>”</a:t>
            </a:r>
            <a:endParaRPr lang="en-US" altLang="zh-CN" sz="900" i="0" dirty="0">
              <a:effectLst/>
            </a:endParaRPr>
          </a:p>
          <a:p>
            <a:endParaRPr lang="en-US" altLang="zh-CN" sz="900" i="0" dirty="0">
              <a:effectLst/>
            </a:endParaRPr>
          </a:p>
          <a:p>
            <a:r>
              <a:rPr lang="zh-CN" altLang="en-US" sz="900" i="0" dirty="0">
                <a:effectLst/>
              </a:rPr>
              <a:t>随后，她一次性订购了</a:t>
            </a:r>
            <a:r>
              <a:rPr lang="en-US" altLang="zh-CN" sz="900" i="0" dirty="0">
                <a:effectLst/>
              </a:rPr>
              <a:t> </a:t>
            </a:r>
            <a:r>
              <a:rPr lang="zh-CN" altLang="en-US" sz="900" i="0" dirty="0">
                <a:effectLst/>
              </a:rPr>
              <a:t>半年份</a:t>
            </a:r>
            <a:r>
              <a:rPr lang="en-US" altLang="zh-CN" sz="900" i="0" dirty="0">
                <a:effectLst/>
              </a:rPr>
              <a:t> </a:t>
            </a:r>
            <a:r>
              <a:rPr lang="zh-CN" altLang="en-US" sz="900" i="0" dirty="0">
                <a:effectLst/>
              </a:rPr>
              <a:t>的补充剂。</a:t>
            </a:r>
            <a:endParaRPr lang="zh-CN" altLang="en-US" sz="900" i="0" dirty="0">
              <a:effectLst/>
            </a:endParaRPr>
          </a:p>
          <a:p>
            <a:endParaRPr lang="en-US" altLang="zh-CN" sz="900" i="0" dirty="0">
              <a:effectLst/>
            </a:endParaRPr>
          </a:p>
          <a:p>
            <a:r>
              <a:rPr lang="zh-CN" altLang="en-US" sz="900" i="0" dirty="0">
                <a:effectLst/>
              </a:rPr>
              <a:t>认知偏差分析</a:t>
            </a:r>
            <a:endParaRPr lang="zh-CN" altLang="en-US" sz="900" i="0" dirty="0">
              <a:effectLst/>
            </a:endParaRPr>
          </a:p>
          <a:p>
            <a:endParaRPr lang="en-US" altLang="zh-CN" sz="900" i="0" dirty="0">
              <a:effectLst/>
            </a:endParaRPr>
          </a:p>
          <a:p>
            <a:r>
              <a:rPr lang="en-US" altLang="zh-CN" sz="900" i="0" dirty="0">
                <a:effectLst/>
              </a:rPr>
              <a:t>D </a:t>
            </a:r>
            <a:r>
              <a:rPr lang="zh-CN" altLang="en-US" sz="900" i="0" dirty="0">
                <a:effectLst/>
              </a:rPr>
              <a:t>女士在不知不觉中，被一步步引导进促销流程，等她意识到时，已经大量购买了产品。</a:t>
            </a:r>
            <a:endParaRPr lang="zh-CN" altLang="en-US" sz="900" i="0" dirty="0">
              <a:effectLst/>
            </a:endParaRPr>
          </a:p>
          <a:p>
            <a:r>
              <a:rPr lang="zh-CN" altLang="en-US" sz="900" i="0" dirty="0">
                <a:effectLst/>
              </a:rPr>
              <a:t>可以说，她几乎无法抵抗针对认知偏差精心设计的营销手法。下面我们逐一拆解。</a:t>
            </a:r>
            <a:endParaRPr lang="zh-CN" altLang="en-US" sz="900" i="0" dirty="0">
              <a:effectLst/>
            </a:endParaRPr>
          </a:p>
          <a:p>
            <a:endParaRPr lang="en-US" altLang="zh-CN" sz="900" i="0" dirty="0">
              <a:effectLst/>
            </a:endParaRPr>
          </a:p>
          <a:p>
            <a:r>
              <a:rPr lang="zh-CN" altLang="en-US" sz="900" i="0" dirty="0">
                <a:effectLst/>
              </a:rPr>
              <a:t>首先，在出租车内看到广告时，</a:t>
            </a:r>
            <a:r>
              <a:rPr lang="en-US" altLang="zh-CN" sz="900" i="0" dirty="0">
                <a:effectLst/>
              </a:rPr>
              <a:t>D </a:t>
            </a:r>
            <a:r>
              <a:rPr lang="zh-CN" altLang="en-US" sz="900" i="0" dirty="0">
                <a:effectLst/>
              </a:rPr>
              <a:t>女士产生了</a:t>
            </a:r>
            <a:r>
              <a:rPr lang="en-US" altLang="zh-CN" sz="900" i="0" dirty="0">
                <a:effectLst/>
              </a:rPr>
              <a:t>“</a:t>
            </a:r>
            <a:r>
              <a:rPr lang="zh-CN" altLang="en-US" sz="900" i="0" dirty="0">
                <a:effectLst/>
              </a:rPr>
              <a:t>这说的不就是我吗</a:t>
            </a:r>
            <a:r>
              <a:rPr lang="en-US" altLang="zh-CN" sz="900" i="0" dirty="0">
                <a:effectLst/>
              </a:rPr>
              <a:t>”</a:t>
            </a:r>
            <a:r>
              <a:rPr lang="zh-CN" altLang="en-US" sz="900" i="0" dirty="0">
                <a:effectLst/>
              </a:rPr>
              <a:t>的感觉。</a:t>
            </a:r>
            <a:endParaRPr lang="zh-CN" altLang="en-US" sz="900" i="0" dirty="0">
              <a:effectLst/>
            </a:endParaRPr>
          </a:p>
          <a:p>
            <a:r>
              <a:rPr lang="zh-CN" altLang="en-US" sz="900" i="0" dirty="0">
                <a:effectLst/>
              </a:rPr>
              <a:t>但实际上，广告内容是几乎对所有人都成立的描述。这种即使是普遍性内容，也会被当成</a:t>
            </a:r>
            <a:r>
              <a:rPr lang="en-US" altLang="zh-CN" sz="900" i="0" dirty="0">
                <a:effectLst/>
              </a:rPr>
              <a:t>“</a:t>
            </a:r>
            <a:r>
              <a:rPr lang="zh-CN" altLang="en-US" sz="900" i="0" dirty="0">
                <a:effectLst/>
              </a:rPr>
              <a:t>专门为自己而说</a:t>
            </a:r>
            <a:r>
              <a:rPr lang="en-US" altLang="zh-CN" sz="900" i="0" dirty="0">
                <a:effectLst/>
              </a:rPr>
              <a:t>”</a:t>
            </a:r>
            <a:r>
              <a:rPr lang="zh-CN" altLang="en-US" sz="900" i="0" dirty="0">
                <a:effectLst/>
              </a:rPr>
              <a:t>的心理，被称为巴纳姆效应（</a:t>
            </a:r>
            <a:r>
              <a:rPr lang="en-US" altLang="zh-CN" sz="900" i="0" dirty="0">
                <a:effectLst/>
              </a:rPr>
              <a:t>Barnum Bias</a:t>
            </a:r>
            <a:r>
              <a:rPr lang="zh-CN" altLang="en-US" sz="900" i="0" dirty="0">
                <a:effectLst/>
              </a:rPr>
              <a:t>）。</a:t>
            </a:r>
            <a:endParaRPr lang="zh-CN" altLang="en-US" sz="900" i="0" dirty="0">
              <a:effectLst/>
            </a:endParaRPr>
          </a:p>
          <a:p>
            <a:endParaRPr lang="en-US" altLang="zh-CN" sz="900" i="0" dirty="0">
              <a:effectLst/>
            </a:endParaRPr>
          </a:p>
          <a:p>
            <a:r>
              <a:rPr lang="zh-CN" altLang="en-US" sz="900" i="0" dirty="0">
                <a:effectLst/>
              </a:rPr>
              <a:t>其次，看到身穿白大褂、形象专业的</a:t>
            </a:r>
            <a:r>
              <a:rPr lang="en-US" altLang="zh-CN" sz="900" i="0" dirty="0">
                <a:effectLst/>
              </a:rPr>
              <a:t> Doctor Z</a:t>
            </a:r>
            <a:r>
              <a:rPr lang="zh-CN" altLang="en-US" sz="900" i="0" dirty="0">
                <a:effectLst/>
              </a:rPr>
              <a:t>，</a:t>
            </a:r>
            <a:r>
              <a:rPr lang="en-US" altLang="zh-CN" sz="900" i="0" dirty="0">
                <a:effectLst/>
              </a:rPr>
              <a:t>D </a:t>
            </a:r>
            <a:r>
              <a:rPr lang="zh-CN" altLang="en-US" sz="900" i="0" dirty="0">
                <a:effectLst/>
              </a:rPr>
              <a:t>女士下意识认为</a:t>
            </a:r>
            <a:r>
              <a:rPr lang="en-US" altLang="zh-CN" sz="900" i="0" dirty="0">
                <a:effectLst/>
              </a:rPr>
              <a:t>“</a:t>
            </a:r>
            <a:r>
              <a:rPr lang="zh-CN" altLang="en-US" sz="900" i="0" dirty="0">
                <a:effectLst/>
              </a:rPr>
              <a:t>她一定是一位成功的医生</a:t>
            </a:r>
            <a:r>
              <a:rPr lang="en-US" altLang="zh-CN" sz="900" i="0" dirty="0">
                <a:effectLst/>
              </a:rPr>
              <a:t>”</a:t>
            </a:r>
            <a:r>
              <a:rPr lang="zh-CN" altLang="en-US" sz="900" i="0" dirty="0">
                <a:effectLst/>
              </a:rPr>
              <a:t>，并因此更容易正面接受其发言</a:t>
            </a:r>
            <a:r>
              <a:rPr lang="en-US" altLang="zh-CN" sz="900" i="0" dirty="0">
                <a:effectLst/>
              </a:rPr>
              <a:t>——</a:t>
            </a:r>
            <a:r>
              <a:rPr lang="zh-CN" altLang="en-US" sz="900" i="0" dirty="0">
                <a:effectLst/>
              </a:rPr>
              <a:t>这是权威偏差在起作用。</a:t>
            </a:r>
            <a:endParaRPr lang="zh-CN" altLang="en-US" sz="900" i="0" dirty="0">
              <a:effectLst/>
            </a:endParaRPr>
          </a:p>
          <a:p>
            <a:r>
              <a:rPr lang="zh-CN" altLang="en-US" sz="900" i="0" dirty="0">
                <a:effectLst/>
              </a:rPr>
              <a:t>如果</a:t>
            </a:r>
            <a:r>
              <a:rPr lang="en-US" altLang="zh-CN" sz="900" i="0" dirty="0">
                <a:effectLst/>
              </a:rPr>
              <a:t> Doctor Z </a:t>
            </a:r>
            <a:r>
              <a:rPr lang="zh-CN" altLang="en-US" sz="900" i="0" dirty="0">
                <a:effectLst/>
              </a:rPr>
              <a:t>换成</a:t>
            </a:r>
            <a:r>
              <a:rPr lang="en-US" altLang="zh-CN" sz="900" i="0" dirty="0">
                <a:effectLst/>
              </a:rPr>
              <a:t>“</a:t>
            </a:r>
            <a:r>
              <a:rPr lang="zh-CN" altLang="en-US" sz="900" i="0" dirty="0">
                <a:effectLst/>
              </a:rPr>
              <a:t>穿着运动服、正在求职的学生</a:t>
            </a:r>
            <a:r>
              <a:rPr lang="en-US" altLang="zh-CN" sz="900" i="0" dirty="0">
                <a:effectLst/>
              </a:rPr>
              <a:t>”</a:t>
            </a:r>
            <a:r>
              <a:rPr lang="zh-CN" altLang="en-US" sz="900" i="0" dirty="0">
                <a:effectLst/>
              </a:rPr>
              <a:t>，即便说的是同样的话，</a:t>
            </a:r>
            <a:r>
              <a:rPr lang="en-US" altLang="zh-CN" sz="900" i="0" dirty="0">
                <a:effectLst/>
              </a:rPr>
              <a:t>D </a:t>
            </a:r>
            <a:r>
              <a:rPr lang="zh-CN" altLang="en-US" sz="900" i="0" dirty="0">
                <a:effectLst/>
              </a:rPr>
              <a:t>女士的反应也会截然不同。</a:t>
            </a:r>
            <a:endParaRPr lang="zh-CN" altLang="en-US" sz="900" i="0" dirty="0">
              <a:effectLst/>
            </a:endParaRPr>
          </a:p>
          <a:p>
            <a:endParaRPr lang="en-US" altLang="zh-CN" sz="900" i="0" dirty="0">
              <a:effectLst/>
            </a:endParaRPr>
          </a:p>
          <a:p>
            <a:r>
              <a:rPr lang="zh-CN" altLang="en-US" sz="900" i="0" dirty="0">
                <a:effectLst/>
              </a:rPr>
              <a:t>接着，在浏览大量正面评价的过程中，</a:t>
            </a:r>
            <a:r>
              <a:rPr lang="en-US" altLang="zh-CN" sz="900" i="0" dirty="0">
                <a:effectLst/>
              </a:rPr>
              <a:t>D </a:t>
            </a:r>
            <a:r>
              <a:rPr lang="zh-CN" altLang="en-US" sz="900" i="0" dirty="0">
                <a:effectLst/>
              </a:rPr>
              <a:t>女士逐渐放下戒心（从众偏差）。</a:t>
            </a:r>
            <a:endParaRPr lang="zh-CN" altLang="en-US" sz="900" i="0" dirty="0">
              <a:effectLst/>
            </a:endParaRPr>
          </a:p>
          <a:p>
            <a:endParaRPr lang="en-US" altLang="zh-CN" sz="900" i="0" dirty="0">
              <a:effectLst/>
            </a:endParaRPr>
          </a:p>
          <a:p>
            <a:r>
              <a:rPr lang="zh-CN" altLang="en-US" sz="900" i="0" dirty="0">
                <a:effectLst/>
              </a:rPr>
              <a:t>出租车到达目的地时，视频并未播放完，这让</a:t>
            </a:r>
            <a:r>
              <a:rPr lang="en-US" altLang="zh-CN" sz="900" i="0" dirty="0">
                <a:effectLst/>
              </a:rPr>
              <a:t> D </a:t>
            </a:r>
            <a:r>
              <a:rPr lang="zh-CN" altLang="en-US" sz="900" i="0" dirty="0">
                <a:effectLst/>
              </a:rPr>
              <a:t>女士对</a:t>
            </a:r>
            <a:r>
              <a:rPr lang="en-US" altLang="zh-CN" sz="900" i="0" dirty="0">
                <a:effectLst/>
              </a:rPr>
              <a:t>“</a:t>
            </a:r>
            <a:r>
              <a:rPr lang="zh-CN" altLang="en-US" sz="900" i="0" dirty="0">
                <a:effectLst/>
              </a:rPr>
              <a:t>后续内容</a:t>
            </a:r>
            <a:r>
              <a:rPr lang="en-US" altLang="zh-CN" sz="900" i="0" dirty="0">
                <a:effectLst/>
              </a:rPr>
              <a:t>”</a:t>
            </a:r>
            <a:r>
              <a:rPr lang="zh-CN" altLang="en-US" sz="900" i="0" dirty="0">
                <a:effectLst/>
              </a:rPr>
              <a:t>产生了强烈好奇。这种</a:t>
            </a:r>
            <a:r>
              <a:rPr lang="en-US" altLang="zh-CN" sz="900" i="0" dirty="0">
                <a:effectLst/>
              </a:rPr>
              <a:t>“</a:t>
            </a:r>
            <a:r>
              <a:rPr lang="zh-CN" altLang="en-US" sz="900" i="0" dirty="0">
                <a:effectLst/>
              </a:rPr>
              <a:t>看到一半就忍不住想知道结局</a:t>
            </a:r>
            <a:r>
              <a:rPr lang="en-US" altLang="zh-CN" sz="900" i="0" dirty="0">
                <a:effectLst/>
              </a:rPr>
              <a:t>”</a:t>
            </a:r>
            <a:r>
              <a:rPr lang="zh-CN" altLang="en-US" sz="900" i="0" dirty="0">
                <a:effectLst/>
              </a:rPr>
              <a:t>的心理，被称为蔡加尼克效应（</a:t>
            </a:r>
            <a:r>
              <a:rPr lang="en-US" altLang="zh-CN" sz="900" i="0" dirty="0">
                <a:effectLst/>
              </a:rPr>
              <a:t>Zeigarnik Bias</a:t>
            </a:r>
            <a:r>
              <a:rPr lang="zh-CN" altLang="en-US" sz="900" i="0" dirty="0">
                <a:effectLst/>
              </a:rPr>
              <a:t>）。</a:t>
            </a:r>
            <a:endParaRPr lang="zh-CN" altLang="en-US" sz="900" i="0" dirty="0">
              <a:effectLst/>
            </a:endParaRPr>
          </a:p>
          <a:p>
            <a:endParaRPr lang="en-US" altLang="zh-CN" sz="900" i="0" dirty="0">
              <a:effectLst/>
            </a:endParaRPr>
          </a:p>
          <a:p>
            <a:r>
              <a:rPr lang="zh-CN" altLang="en-US" sz="900" i="0" dirty="0">
                <a:effectLst/>
              </a:rPr>
              <a:t>网站上的问卷，则刻意刺激了人们普遍存在的焦虑与自卑感。在填写过程中，</a:t>
            </a:r>
            <a:r>
              <a:rPr lang="en-US" altLang="zh-CN" sz="900" i="0" dirty="0">
                <a:effectLst/>
              </a:rPr>
              <a:t>D </a:t>
            </a:r>
            <a:r>
              <a:rPr lang="zh-CN" altLang="en-US" sz="900" i="0" dirty="0">
                <a:effectLst/>
              </a:rPr>
              <a:t>女士的心理逐渐倾向于购买产品。这种方式被称为焦虑诉求型问卷，本身就极易引发伦理问题。</a:t>
            </a:r>
            <a:endParaRPr lang="zh-CN" altLang="en-US" sz="900" i="0" dirty="0">
              <a:effectLst/>
            </a:endParaRPr>
          </a:p>
          <a:p>
            <a:r>
              <a:rPr lang="zh-CN" altLang="en-US" sz="900" i="0" dirty="0">
                <a:effectLst/>
              </a:rPr>
              <a:t>在学术研究中，问卷通常需要通过第三方伦理审查，以避免诱导或欺骗，但该网站显然并未做出这样的考量。</a:t>
            </a:r>
            <a:endParaRPr lang="zh-CN" altLang="en-US" sz="900" i="0" dirty="0">
              <a:effectLst/>
            </a:endParaRPr>
          </a:p>
          <a:p>
            <a:endParaRPr lang="en-US" altLang="zh-CN" sz="900" i="0" dirty="0">
              <a:effectLst/>
            </a:endParaRPr>
          </a:p>
          <a:p>
            <a:r>
              <a:rPr lang="zh-CN" altLang="en-US" sz="900" i="0" dirty="0">
                <a:effectLst/>
              </a:rPr>
              <a:t>随后，</a:t>
            </a:r>
            <a:r>
              <a:rPr lang="en-US" altLang="zh-CN" sz="900" i="0" dirty="0">
                <a:effectLst/>
              </a:rPr>
              <a:t>“</a:t>
            </a:r>
            <a:r>
              <a:rPr lang="zh-CN" altLang="en-US" sz="900" i="0" dirty="0">
                <a:effectLst/>
              </a:rPr>
              <a:t>仅剩</a:t>
            </a:r>
            <a:r>
              <a:rPr lang="en-US" altLang="zh-CN" sz="900" i="0" dirty="0">
                <a:effectLst/>
              </a:rPr>
              <a:t> 85 </a:t>
            </a:r>
            <a:r>
              <a:rPr lang="zh-CN" altLang="en-US" sz="900" i="0" dirty="0">
                <a:effectLst/>
              </a:rPr>
              <a:t>人可免费领取</a:t>
            </a:r>
            <a:r>
              <a:rPr lang="en-US" altLang="zh-CN" sz="900" i="0" dirty="0">
                <a:effectLst/>
              </a:rPr>
              <a:t>”</a:t>
            </a:r>
            <a:r>
              <a:rPr lang="zh-CN" altLang="en-US" sz="900" i="0" dirty="0">
                <a:effectLst/>
              </a:rPr>
              <a:t>的提示触发了</a:t>
            </a:r>
            <a:r>
              <a:rPr lang="en-US" altLang="zh-CN" sz="900" i="0" dirty="0">
                <a:effectLst/>
              </a:rPr>
              <a:t> D </a:t>
            </a:r>
            <a:r>
              <a:rPr lang="zh-CN" altLang="en-US" sz="900" i="0" dirty="0">
                <a:effectLst/>
              </a:rPr>
              <a:t>女士的稀缺偏差，促使她立刻下单。</a:t>
            </a:r>
            <a:endParaRPr lang="zh-CN" altLang="en-US" sz="900" i="0" dirty="0">
              <a:effectLst/>
            </a:endParaRPr>
          </a:p>
          <a:p>
            <a:endParaRPr lang="en-US" altLang="zh-CN" sz="900" i="0" dirty="0">
              <a:effectLst/>
            </a:endParaRPr>
          </a:p>
          <a:p>
            <a:r>
              <a:rPr lang="zh-CN" altLang="en-US" sz="900" i="0" dirty="0">
                <a:effectLst/>
              </a:rPr>
              <a:t>服用补充剂后身体感觉好转，很可能并非产品本身的功效，而是</a:t>
            </a:r>
            <a:r>
              <a:rPr lang="en-US" altLang="zh-CN" sz="900" i="0" dirty="0">
                <a:effectLst/>
              </a:rPr>
              <a:t>“</a:t>
            </a:r>
            <a:r>
              <a:rPr lang="zh-CN" altLang="en-US" sz="900" i="0" dirty="0">
                <a:effectLst/>
              </a:rPr>
              <a:t>相信有效就真的感觉有效</a:t>
            </a:r>
            <a:r>
              <a:rPr lang="en-US" altLang="zh-CN" sz="900" i="0" dirty="0">
                <a:effectLst/>
              </a:rPr>
              <a:t>”</a:t>
            </a:r>
            <a:r>
              <a:rPr lang="zh-CN" altLang="en-US" sz="900" i="0" dirty="0">
                <a:effectLst/>
              </a:rPr>
              <a:t>的安慰剂效应。</a:t>
            </a:r>
            <a:endParaRPr lang="zh-CN" altLang="en-US" sz="900" i="0" dirty="0">
              <a:effectLst/>
            </a:endParaRPr>
          </a:p>
          <a:p>
            <a:r>
              <a:rPr lang="zh-CN" altLang="en-US" sz="900" i="0" dirty="0">
                <a:effectLst/>
              </a:rPr>
              <a:t>许多健康产品广告都会在不起眼的位置标注：</a:t>
            </a:r>
            <a:r>
              <a:rPr lang="en-US" altLang="zh-CN" sz="900" i="0" dirty="0">
                <a:effectLst/>
              </a:rPr>
              <a:t>“</a:t>
            </a:r>
            <a:r>
              <a:rPr lang="zh-CN" altLang="en-US" sz="900" i="0" dirty="0">
                <a:effectLst/>
              </a:rPr>
              <a:t>效果因人而异，不保证所有人都能获得同样结果。</a:t>
            </a:r>
            <a:r>
              <a:rPr lang="en-US" altLang="zh-CN" sz="900" i="0" dirty="0">
                <a:effectLst/>
              </a:rPr>
              <a:t>”</a:t>
            </a:r>
            <a:endParaRPr lang="en-US" altLang="zh-CN" sz="900" i="0" dirty="0">
              <a:effectLst/>
            </a:endParaRPr>
          </a:p>
          <a:p>
            <a:r>
              <a:rPr lang="zh-CN" altLang="en-US" sz="900" i="0" dirty="0">
                <a:effectLst/>
              </a:rPr>
              <a:t>研究人员会将这句话理解为</a:t>
            </a:r>
            <a:r>
              <a:rPr lang="en-US" altLang="zh-CN" sz="900" i="0" dirty="0">
                <a:effectLst/>
              </a:rPr>
              <a:t>“</a:t>
            </a:r>
            <a:r>
              <a:rPr lang="zh-CN" altLang="en-US" sz="900" i="0" dirty="0">
                <a:effectLst/>
              </a:rPr>
              <a:t>并无科学证据支持效果</a:t>
            </a:r>
            <a:r>
              <a:rPr lang="en-US" altLang="zh-CN" sz="900" i="0" dirty="0">
                <a:effectLst/>
              </a:rPr>
              <a:t>”</a:t>
            </a:r>
            <a:r>
              <a:rPr lang="zh-CN" altLang="en-US" sz="900" i="0" dirty="0">
                <a:effectLst/>
              </a:rPr>
              <a:t>，但</a:t>
            </a:r>
            <a:r>
              <a:rPr lang="en-US" altLang="zh-CN" sz="900" i="0" dirty="0">
                <a:effectLst/>
              </a:rPr>
              <a:t> D </a:t>
            </a:r>
            <a:r>
              <a:rPr lang="zh-CN" altLang="en-US" sz="900" i="0" dirty="0">
                <a:effectLst/>
              </a:rPr>
              <a:t>女士却将其解读为</a:t>
            </a:r>
            <a:r>
              <a:rPr lang="en-US" altLang="zh-CN" sz="900" i="0" dirty="0">
                <a:effectLst/>
              </a:rPr>
              <a:t>“</a:t>
            </a:r>
            <a:r>
              <a:rPr lang="zh-CN" altLang="en-US" sz="900" i="0" dirty="0">
                <a:effectLst/>
              </a:rPr>
              <a:t>大概有一半的人有效</a:t>
            </a:r>
            <a:r>
              <a:rPr lang="en-US" altLang="zh-CN" sz="900" i="0" dirty="0">
                <a:effectLst/>
              </a:rPr>
              <a:t>”</a:t>
            </a:r>
            <a:r>
              <a:rPr lang="zh-CN" altLang="en-US" sz="900" i="0" dirty="0">
                <a:effectLst/>
              </a:rPr>
              <a:t>。</a:t>
            </a:r>
            <a:endParaRPr lang="zh-CN" altLang="en-US" sz="900" i="0" dirty="0">
              <a:effectLst/>
            </a:endParaRPr>
          </a:p>
          <a:p>
            <a:endParaRPr lang="en-US" altLang="zh-CN" sz="900" i="0" dirty="0">
              <a:effectLst/>
            </a:endParaRPr>
          </a:p>
          <a:p>
            <a:r>
              <a:rPr lang="zh-CN" altLang="en-US" sz="900" i="0" dirty="0">
                <a:effectLst/>
              </a:rPr>
              <a:t>这个案例中最危险的一点在于：</a:t>
            </a:r>
            <a:endParaRPr lang="zh-CN" altLang="en-US" sz="900" i="0" dirty="0">
              <a:effectLst/>
            </a:endParaRPr>
          </a:p>
          <a:p>
            <a:r>
              <a:rPr lang="zh-CN" altLang="en-US" sz="900" i="0" dirty="0">
                <a:effectLst/>
              </a:rPr>
              <a:t>服用补充剂可能在心理上成为一种</a:t>
            </a:r>
            <a:r>
              <a:rPr lang="en-US" altLang="zh-CN" sz="900" i="0" dirty="0">
                <a:effectLst/>
              </a:rPr>
              <a:t>“</a:t>
            </a:r>
            <a:r>
              <a:rPr lang="zh-CN" altLang="en-US" sz="900" i="0" dirty="0">
                <a:effectLst/>
              </a:rPr>
              <a:t>免责符</a:t>
            </a:r>
            <a:r>
              <a:rPr lang="en-US" altLang="zh-CN" sz="900" i="0" dirty="0">
                <a:effectLst/>
              </a:rPr>
              <a:t>”</a:t>
            </a:r>
            <a:r>
              <a:rPr lang="zh-CN" altLang="en-US" sz="900" i="0" dirty="0">
                <a:effectLst/>
              </a:rPr>
              <a:t>，让人合理化不健康行为，例如：</a:t>
            </a:r>
            <a:endParaRPr lang="zh-CN" altLang="en-US" sz="900" i="0" dirty="0">
              <a:effectLst/>
            </a:endParaRPr>
          </a:p>
          <a:p>
            <a:r>
              <a:rPr lang="en-US" altLang="zh-CN" sz="900" i="0" dirty="0">
                <a:effectLst/>
              </a:rPr>
              <a:t>“</a:t>
            </a:r>
            <a:r>
              <a:rPr lang="zh-CN" altLang="en-US" sz="900" i="0" dirty="0">
                <a:effectLst/>
              </a:rPr>
              <a:t>我吃了补充剂，就不用再减肥了。</a:t>
            </a:r>
            <a:r>
              <a:rPr lang="en-US" altLang="zh-CN" sz="900" i="0" dirty="0">
                <a:effectLst/>
              </a:rPr>
              <a:t>”</a:t>
            </a:r>
            <a:endParaRPr lang="en-US" altLang="zh-CN" sz="900" i="0" dirty="0">
              <a:effectLst/>
            </a:endParaRPr>
          </a:p>
          <a:p>
            <a:r>
              <a:rPr lang="en-US" altLang="zh-CN" sz="900" i="0" dirty="0">
                <a:effectLst/>
              </a:rPr>
              <a:t>“</a:t>
            </a:r>
            <a:r>
              <a:rPr lang="zh-CN" altLang="en-US" sz="900" i="0" dirty="0">
                <a:effectLst/>
              </a:rPr>
              <a:t>就算生病，也不用接受正规治疗。</a:t>
            </a:r>
            <a:r>
              <a:rPr lang="en-US" altLang="zh-CN" sz="900" i="0" dirty="0">
                <a:effectLst/>
              </a:rPr>
              <a:t>”</a:t>
            </a:r>
            <a:endParaRPr lang="en-US" altLang="zh-CN" sz="900" i="0" dirty="0">
              <a:effectLst/>
            </a:endParaRPr>
          </a:p>
          <a:p>
            <a:endParaRPr lang="en-US" altLang="zh-CN" sz="900" i="0" dirty="0">
              <a:effectLst/>
            </a:endParaRPr>
          </a:p>
          <a:p>
            <a:r>
              <a:rPr lang="zh-CN" altLang="en-US" sz="900" i="0" dirty="0">
                <a:effectLst/>
              </a:rPr>
              <a:t>这种现象被称为免责符偏差，甚至可能导致健康状况进一步恶化。</a:t>
            </a:r>
            <a:endParaRPr lang="zh-CN" altLang="en-US" sz="900" i="0" dirty="0">
              <a:effectLst/>
            </a:endParaRPr>
          </a:p>
          <a:p>
            <a:endParaRPr lang="zh-CN" altLang="en-US" sz="900" i="0" dirty="0">
              <a:effectLst/>
            </a:endParaRPr>
          </a:p>
          <a:p>
            <a:r>
              <a:rPr lang="zh-CN" altLang="en-US" sz="900" i="0" dirty="0">
                <a:effectLst/>
              </a:rPr>
              <a:t>（接下页）</a:t>
            </a:r>
            <a:endParaRPr lang="zh-CN" altLang="en-US" sz="900" i="0" dirty="0">
              <a:effectLst/>
            </a:endParaRPr>
          </a:p>
        </p:txBody>
      </p:sp>
      <p:sp>
        <p:nvSpPr>
          <p:cNvPr id="5" name="角丸四角形 7"/>
          <p:cNvSpPr/>
          <p:nvPr/>
        </p:nvSpPr>
        <p:spPr>
          <a:xfrm>
            <a:off x="5687649" y="2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173990" y="1370330"/>
            <a:ext cx="6684010" cy="7370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解决方案</a:t>
            </a:r>
            <a:endParaRPr lang="zh-CN" altLang="en-US" sz="1100" i="0" dirty="0">
              <a:effectLst/>
            </a:endParaRPr>
          </a:p>
          <a:p>
            <a:endParaRPr lang="en-US" altLang="zh-CN" sz="1100" i="0" dirty="0">
              <a:effectLst/>
            </a:endParaRPr>
          </a:p>
          <a:p>
            <a:r>
              <a:rPr lang="zh-CN" altLang="en-US" sz="1100" i="0" dirty="0">
                <a:effectLst/>
              </a:rPr>
              <a:t>我们很容易对</a:t>
            </a:r>
            <a:r>
              <a:rPr lang="en-US" altLang="zh-CN" sz="1100" i="0" dirty="0">
                <a:effectLst/>
              </a:rPr>
              <a:t> D </a:t>
            </a:r>
            <a:r>
              <a:rPr lang="zh-CN" altLang="en-US" sz="1100" i="0" dirty="0">
                <a:effectLst/>
              </a:rPr>
              <a:t>女士说出诸如</a:t>
            </a:r>
            <a:endParaRPr lang="zh-CN" altLang="en-US" sz="1100" i="0" dirty="0">
              <a:effectLst/>
            </a:endParaRPr>
          </a:p>
          <a:p>
            <a:r>
              <a:rPr lang="en-US" altLang="zh-CN" sz="1100" i="0" dirty="0">
                <a:effectLst/>
              </a:rPr>
              <a:t>“</a:t>
            </a:r>
            <a:r>
              <a:rPr lang="zh-CN" altLang="en-US" sz="1100" i="0" dirty="0">
                <a:effectLst/>
              </a:rPr>
              <a:t>你太大意了</a:t>
            </a:r>
            <a:r>
              <a:rPr lang="en-US" altLang="zh-CN" sz="1100" i="0" dirty="0">
                <a:effectLst/>
              </a:rPr>
              <a:t>”</a:t>
            </a:r>
            <a:r>
              <a:rPr lang="zh-CN" altLang="en-US" sz="1100" i="0" dirty="0">
                <a:effectLst/>
              </a:rPr>
              <a:t>、</a:t>
            </a:r>
            <a:endParaRPr lang="zh-CN" altLang="en-US" sz="1100" i="0" dirty="0">
              <a:effectLst/>
            </a:endParaRPr>
          </a:p>
          <a:p>
            <a:r>
              <a:rPr lang="en-US" altLang="zh-CN" sz="1100" i="0" dirty="0">
                <a:effectLst/>
              </a:rPr>
              <a:t>“</a:t>
            </a:r>
            <a:r>
              <a:rPr lang="zh-CN" altLang="en-US" sz="1100" i="0" dirty="0">
                <a:effectLst/>
              </a:rPr>
              <a:t>要是我，绝对不会上当</a:t>
            </a:r>
            <a:r>
              <a:rPr lang="en-US" altLang="zh-CN" sz="1100" i="0" dirty="0">
                <a:effectLst/>
              </a:rPr>
              <a:t>”</a:t>
            </a:r>
            <a:endParaRPr lang="en-US" altLang="zh-CN" sz="1100" i="0" dirty="0">
              <a:effectLst/>
            </a:endParaRPr>
          </a:p>
          <a:p>
            <a:r>
              <a:rPr lang="zh-CN" altLang="en-US" sz="1100" i="0" dirty="0">
                <a:effectLst/>
              </a:rPr>
              <a:t>这样的话，这种反应被称为责怪受害者。</a:t>
            </a:r>
            <a:endParaRPr lang="zh-CN" altLang="en-US" sz="1100" i="0" dirty="0">
              <a:effectLst/>
            </a:endParaRPr>
          </a:p>
          <a:p>
            <a:endParaRPr lang="en-US" altLang="zh-CN" sz="1100" i="0" dirty="0">
              <a:effectLst/>
            </a:endParaRPr>
          </a:p>
          <a:p>
            <a:r>
              <a:rPr lang="zh-CN" altLang="en-US" sz="1100" i="0" dirty="0">
                <a:effectLst/>
              </a:rPr>
              <a:t>但事实上，这种情况任何人都有可能遇到。如果社会氛围充斥着指责，反而会让受害者选择沉默，使问题被掩盖。</a:t>
            </a:r>
            <a:endParaRPr lang="zh-CN" altLang="en-US" sz="1100" i="0" dirty="0">
              <a:effectLst/>
            </a:endParaRPr>
          </a:p>
          <a:p>
            <a:endParaRPr lang="en-US" altLang="zh-CN" sz="1100" i="0" dirty="0">
              <a:effectLst/>
            </a:endParaRPr>
          </a:p>
          <a:p>
            <a:r>
              <a:rPr lang="zh-CN" altLang="en-US" sz="1100" i="0" dirty="0">
                <a:effectLst/>
              </a:rPr>
              <a:t>真正需要的，是防止冲动消费的助推设计。</a:t>
            </a:r>
            <a:endParaRPr lang="zh-CN" altLang="en-US" sz="1100" i="0" dirty="0">
              <a:effectLst/>
            </a:endParaRPr>
          </a:p>
          <a:p>
            <a:endParaRPr lang="en-US" altLang="zh-CN" sz="1100" i="0" dirty="0">
              <a:effectLst/>
            </a:endParaRPr>
          </a:p>
          <a:p>
            <a:r>
              <a:rPr lang="zh-CN" altLang="en-US" sz="1100" i="0" dirty="0">
                <a:effectLst/>
              </a:rPr>
              <a:t>这次事件的起点，是</a:t>
            </a:r>
            <a:r>
              <a:rPr lang="en-US" altLang="zh-CN" sz="1100" i="0" dirty="0">
                <a:effectLst/>
              </a:rPr>
              <a:t> D </a:t>
            </a:r>
            <a:r>
              <a:rPr lang="zh-CN" altLang="en-US" sz="1100" i="0" dirty="0">
                <a:effectLst/>
              </a:rPr>
              <a:t>女士在聚会后、乘坐出租车时看到广告，并在疲劳和酒精作用下，理性判断能力明显下降。</a:t>
            </a:r>
            <a:endParaRPr lang="zh-CN" altLang="en-US" sz="1100" i="0" dirty="0">
              <a:effectLst/>
            </a:endParaRPr>
          </a:p>
          <a:p>
            <a:r>
              <a:rPr lang="zh-CN" altLang="en-US" sz="1100" i="0" dirty="0">
                <a:effectLst/>
              </a:rPr>
              <a:t>平时对填写个人信息较为谨慎的她，也在当下产生了</a:t>
            </a:r>
            <a:r>
              <a:rPr lang="en-US" altLang="zh-CN" sz="1100" i="0" dirty="0">
                <a:effectLst/>
              </a:rPr>
              <a:t>“</a:t>
            </a:r>
            <a:r>
              <a:rPr lang="zh-CN" altLang="en-US" sz="1100" i="0" dirty="0">
                <a:effectLst/>
              </a:rPr>
              <a:t>反正是试用品，先拿了再说</a:t>
            </a:r>
            <a:r>
              <a:rPr lang="en-US" altLang="zh-CN" sz="1100" i="0" dirty="0">
                <a:effectLst/>
              </a:rPr>
              <a:t>”</a:t>
            </a:r>
            <a:r>
              <a:rPr lang="zh-CN" altLang="en-US" sz="1100" i="0" dirty="0">
                <a:effectLst/>
              </a:rPr>
              <a:t>的冲动。</a:t>
            </a:r>
            <a:endParaRPr lang="zh-CN" altLang="en-US" sz="1100" i="0" dirty="0">
              <a:effectLst/>
            </a:endParaRPr>
          </a:p>
          <a:p>
            <a:endParaRPr lang="en-US" altLang="zh-CN" sz="1100" i="0" dirty="0">
              <a:effectLst/>
            </a:endParaRPr>
          </a:p>
          <a:p>
            <a:r>
              <a:rPr lang="zh-CN" altLang="en-US" sz="1100" i="0" dirty="0">
                <a:effectLst/>
              </a:rPr>
              <a:t>基于这一点，更合适的做法是：</a:t>
            </a:r>
            <a:endParaRPr lang="zh-CN" altLang="en-US" sz="1100" i="0" dirty="0">
              <a:effectLst/>
            </a:endParaRPr>
          </a:p>
          <a:p>
            <a:r>
              <a:rPr lang="zh-CN" altLang="en-US" sz="1100" i="0" dirty="0">
                <a:effectLst/>
              </a:rPr>
              <a:t>事先决定好规则，例如：</a:t>
            </a:r>
            <a:endParaRPr lang="zh-CN" altLang="en-US" sz="1100" i="0" dirty="0">
              <a:effectLst/>
            </a:endParaRPr>
          </a:p>
          <a:p>
            <a:r>
              <a:rPr lang="en-US" altLang="zh-CN" sz="1100" i="0" dirty="0">
                <a:effectLst/>
              </a:rPr>
              <a:t>“</a:t>
            </a:r>
            <a:r>
              <a:rPr lang="zh-CN" altLang="en-US" sz="1100" i="0" dirty="0">
                <a:effectLst/>
              </a:rPr>
              <a:t>晚上乘坐出租车时，立刻关闭车内广告，把时间留给欣赏夜景。</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企业深知夜间更容易引发冲动消费，因此会将促销集中在夜晚。</a:t>
            </a:r>
            <a:endParaRPr lang="zh-CN" altLang="en-US" sz="1100" i="0" dirty="0">
              <a:effectLst/>
            </a:endParaRPr>
          </a:p>
          <a:p>
            <a:r>
              <a:rPr lang="zh-CN" altLang="en-US" sz="1100" i="0" dirty="0">
                <a:effectLst/>
              </a:rPr>
              <a:t>因此，夜间远离手机是一种非常有效的对策。</a:t>
            </a:r>
            <a:endParaRPr lang="zh-CN" altLang="en-US" sz="1100" i="0" dirty="0">
              <a:effectLst/>
            </a:endParaRPr>
          </a:p>
          <a:p>
            <a:endParaRPr lang="en-US" altLang="zh-CN" sz="1100" i="0" dirty="0">
              <a:effectLst/>
            </a:endParaRPr>
          </a:p>
          <a:p>
            <a:r>
              <a:rPr lang="zh-CN" altLang="en-US" sz="1100" i="0" dirty="0">
                <a:effectLst/>
              </a:rPr>
              <a:t>作者本人也曾有过明显的手机依赖倾向，如今已将每天使用时间控制在</a:t>
            </a:r>
            <a:r>
              <a:rPr lang="en-US" altLang="zh-CN" sz="1100" i="0" dirty="0">
                <a:effectLst/>
              </a:rPr>
              <a:t> 30 </a:t>
            </a:r>
            <a:r>
              <a:rPr lang="zh-CN" altLang="en-US" sz="1100" i="0" dirty="0">
                <a:effectLst/>
              </a:rPr>
              <a:t>分钟以内，夜晚几乎不再使用手机。以下是他亲自实践并有效的三种助推方法。</a:t>
            </a:r>
            <a:endParaRPr lang="zh-CN" altLang="en-US" sz="1100" i="0" dirty="0">
              <a:effectLst/>
            </a:endParaRPr>
          </a:p>
          <a:p>
            <a:endParaRPr lang="en-US" altLang="zh-CN" sz="1100" i="0" dirty="0">
              <a:effectLst/>
            </a:endParaRPr>
          </a:p>
          <a:p>
            <a:r>
              <a:rPr lang="zh-CN" altLang="en-US" sz="1100" i="0" dirty="0">
                <a:effectLst/>
              </a:rPr>
              <a:t>作者亲测有效的三种助推方法</a:t>
            </a:r>
            <a:endParaRPr lang="zh-CN" altLang="en-US" sz="1100" i="0" dirty="0">
              <a:effectLst/>
            </a:endParaRPr>
          </a:p>
          <a:p>
            <a:endParaRPr lang="en-US" altLang="zh-CN" sz="1100" i="0" dirty="0">
              <a:effectLst/>
            </a:endParaRPr>
          </a:p>
          <a:p>
            <a:r>
              <a:rPr lang="en-US" altLang="en-US" sz="1100" i="0" dirty="0">
                <a:effectLst/>
              </a:rPr>
              <a:t>①</a:t>
            </a:r>
            <a:r>
              <a:rPr lang="en-US" altLang="zh-CN" sz="1100" i="0" dirty="0">
                <a:effectLst/>
              </a:rPr>
              <a:t> </a:t>
            </a:r>
            <a:r>
              <a:rPr lang="zh-CN" altLang="en-US" sz="1100" i="0" dirty="0">
                <a:effectLst/>
              </a:rPr>
              <a:t>将手机屏幕调成黑白模式（反吸引助推）</a:t>
            </a:r>
            <a:endParaRPr lang="zh-CN" altLang="en-US" sz="1100" i="0" dirty="0">
              <a:effectLst/>
            </a:endParaRPr>
          </a:p>
          <a:p>
            <a:r>
              <a:rPr lang="zh-CN" altLang="en-US" sz="1100" i="0" dirty="0">
                <a:effectLst/>
              </a:rPr>
              <a:t>很多人都看过这样的视频：把手机递给婴儿，婴儿立刻露出笑容，一旦拿走就大哭。这很可能是因为彩色画面刺激了大脑。</a:t>
            </a:r>
            <a:endParaRPr lang="zh-CN" altLang="en-US" sz="1100" i="0" dirty="0">
              <a:effectLst/>
            </a:endParaRPr>
          </a:p>
          <a:p>
            <a:r>
              <a:rPr lang="zh-CN" altLang="en-US" sz="1100" i="0" dirty="0">
                <a:effectLst/>
              </a:rPr>
              <a:t>将手机屏幕改为黑白后，画面变得冷静、无趣，人也更容易保持理性距离。</a:t>
            </a:r>
            <a:endParaRPr lang="zh-CN" altLang="en-US" sz="1100" i="0" dirty="0">
              <a:effectLst/>
            </a:endParaRPr>
          </a:p>
          <a:p>
            <a:r>
              <a:rPr lang="zh-CN" altLang="en-US" sz="1100" i="0" dirty="0">
                <a:effectLst/>
              </a:rPr>
              <a:t>操作方法很简单，搜索</a:t>
            </a:r>
            <a:r>
              <a:rPr lang="en-US" altLang="zh-CN" sz="1100" i="0" dirty="0">
                <a:effectLst/>
              </a:rPr>
              <a:t>“</a:t>
            </a:r>
            <a:r>
              <a:rPr lang="zh-CN" altLang="en-US" sz="1100" i="0" dirty="0">
                <a:effectLst/>
              </a:rPr>
              <a:t>手机型号</a:t>
            </a:r>
            <a:r>
              <a:rPr lang="en-US" altLang="zh-CN" sz="1100" i="0" dirty="0">
                <a:effectLst/>
              </a:rPr>
              <a:t> + </a:t>
            </a:r>
            <a:r>
              <a:rPr lang="zh-CN" altLang="en-US" sz="1100" i="0" dirty="0">
                <a:effectLst/>
              </a:rPr>
              <a:t>屏幕</a:t>
            </a:r>
            <a:r>
              <a:rPr lang="en-US" altLang="zh-CN" sz="1100" i="0" dirty="0">
                <a:effectLst/>
              </a:rPr>
              <a:t> </a:t>
            </a:r>
            <a:r>
              <a:rPr lang="zh-CN" altLang="en-US" sz="1100" i="0" dirty="0">
                <a:effectLst/>
              </a:rPr>
              <a:t>黑白</a:t>
            </a:r>
            <a:r>
              <a:rPr lang="en-US" altLang="zh-CN" sz="1100" i="0" dirty="0">
                <a:effectLst/>
              </a:rPr>
              <a:t>”</a:t>
            </a:r>
            <a:r>
              <a:rPr lang="zh-CN" altLang="en-US" sz="1100" i="0" dirty="0">
                <a:effectLst/>
              </a:rPr>
              <a:t>，一分钟即可完成。</a:t>
            </a:r>
            <a:endParaRPr lang="zh-CN" altLang="en-US" sz="1100" i="0" dirty="0">
              <a:effectLst/>
            </a:endParaRPr>
          </a:p>
          <a:p>
            <a:endParaRPr lang="en-US" altLang="zh-CN" sz="1100" i="0" dirty="0">
              <a:effectLst/>
            </a:endParaRPr>
          </a:p>
          <a:p>
            <a:r>
              <a:rPr lang="en-US" altLang="en-US" sz="1100" i="0" dirty="0">
                <a:effectLst/>
              </a:rPr>
              <a:t>②</a:t>
            </a:r>
            <a:r>
              <a:rPr lang="en-US" altLang="zh-CN" sz="1100" i="0" dirty="0">
                <a:effectLst/>
              </a:rPr>
              <a:t> </a:t>
            </a:r>
            <a:r>
              <a:rPr lang="zh-CN" altLang="en-US" sz="1100" i="0" dirty="0">
                <a:effectLst/>
              </a:rPr>
              <a:t>更换为短一些的充电线（反便利助推）</a:t>
            </a:r>
            <a:endParaRPr lang="zh-CN" altLang="en-US" sz="1100" i="0" dirty="0">
              <a:effectLst/>
            </a:endParaRPr>
          </a:p>
          <a:p>
            <a:r>
              <a:rPr lang="zh-CN" altLang="en-US" sz="1100" i="0" dirty="0">
                <a:effectLst/>
              </a:rPr>
              <a:t>晚上手机电量不足时，人们往往一边充电一边使用手机。</a:t>
            </a:r>
            <a:endParaRPr lang="zh-CN" altLang="en-US" sz="1100" i="0" dirty="0">
              <a:effectLst/>
            </a:endParaRPr>
          </a:p>
          <a:p>
            <a:r>
              <a:rPr lang="zh-CN" altLang="en-US" sz="1100" i="0" dirty="0">
                <a:effectLst/>
              </a:rPr>
              <a:t>如果提前换成较短的充电线，就无法边充边用，刻意制造一点</a:t>
            </a:r>
            <a:r>
              <a:rPr lang="en-US" altLang="zh-CN" sz="1100" i="0" dirty="0">
                <a:effectLst/>
              </a:rPr>
              <a:t>“</a:t>
            </a:r>
            <a:r>
              <a:rPr lang="zh-CN" altLang="en-US" sz="1100" i="0" dirty="0">
                <a:effectLst/>
              </a:rPr>
              <a:t>不方便</a:t>
            </a:r>
            <a:r>
              <a:rPr lang="en-US" altLang="zh-CN" sz="1100" i="0" dirty="0">
                <a:effectLst/>
              </a:rPr>
              <a:t>”</a:t>
            </a:r>
            <a:r>
              <a:rPr lang="zh-CN" altLang="en-US" sz="1100" i="0" dirty="0">
                <a:effectLst/>
              </a:rPr>
              <a:t>，至少在充电期间能与手机保持物理距离。</a:t>
            </a:r>
            <a:endParaRPr lang="zh-CN" altLang="en-US" sz="1100" i="0" dirty="0">
              <a:effectLst/>
            </a:endParaRPr>
          </a:p>
          <a:p>
            <a:endParaRPr lang="en-US" altLang="zh-CN" sz="1100" i="0" dirty="0">
              <a:effectLst/>
            </a:endParaRPr>
          </a:p>
          <a:p>
            <a:r>
              <a:rPr lang="en-US" altLang="en-US" sz="1100" i="0" dirty="0">
                <a:effectLst/>
              </a:rPr>
              <a:t>③</a:t>
            </a:r>
            <a:r>
              <a:rPr lang="en-US" altLang="zh-CN" sz="1100" i="0" dirty="0">
                <a:effectLst/>
              </a:rPr>
              <a:t> </a:t>
            </a:r>
            <a:r>
              <a:rPr lang="zh-CN" altLang="en-US" sz="1100" i="0" dirty="0">
                <a:effectLst/>
              </a:rPr>
              <a:t>晚上</a:t>
            </a:r>
            <a:r>
              <a:rPr lang="en-US" altLang="zh-CN" sz="1100" i="0" dirty="0">
                <a:effectLst/>
              </a:rPr>
              <a:t> 9 </a:t>
            </a:r>
            <a:r>
              <a:rPr lang="zh-CN" altLang="en-US" sz="1100" i="0" dirty="0">
                <a:effectLst/>
              </a:rPr>
              <a:t>点准时关机（执行意图助推）</a:t>
            </a:r>
            <a:endParaRPr lang="zh-CN" altLang="en-US" sz="1100" i="0" dirty="0">
              <a:effectLst/>
            </a:endParaRPr>
          </a:p>
          <a:p>
            <a:r>
              <a:rPr lang="zh-CN" altLang="en-US" sz="1100" i="0" dirty="0">
                <a:effectLst/>
              </a:rPr>
              <a:t>与其</a:t>
            </a:r>
            <a:r>
              <a:rPr lang="en-US" altLang="zh-CN" sz="1100" i="0" dirty="0">
                <a:effectLst/>
              </a:rPr>
              <a:t>“</a:t>
            </a:r>
            <a:r>
              <a:rPr lang="zh-CN" altLang="en-US" sz="1100" i="0" dirty="0">
                <a:effectLst/>
              </a:rPr>
              <a:t>想起来就关机</a:t>
            </a:r>
            <a:r>
              <a:rPr lang="en-US" altLang="zh-CN" sz="1100" i="0" dirty="0">
                <a:effectLst/>
              </a:rPr>
              <a:t>”</a:t>
            </a:r>
            <a:r>
              <a:rPr lang="zh-CN" altLang="en-US" sz="1100" i="0" dirty="0">
                <a:effectLst/>
              </a:rPr>
              <a:t>，不如设定明确规则：</a:t>
            </a:r>
            <a:r>
              <a:rPr lang="en-US" altLang="zh-CN" sz="1100" i="0" dirty="0">
                <a:effectLst/>
              </a:rPr>
              <a:t>“</a:t>
            </a:r>
            <a:r>
              <a:rPr lang="zh-CN" altLang="en-US" sz="1100" i="0" dirty="0">
                <a:effectLst/>
              </a:rPr>
              <a:t>每天</a:t>
            </a:r>
            <a:r>
              <a:rPr lang="en-US" altLang="zh-CN" sz="1100" i="0" dirty="0">
                <a:effectLst/>
              </a:rPr>
              <a:t> 21 </a:t>
            </a:r>
            <a:r>
              <a:rPr lang="zh-CN" altLang="en-US" sz="1100" i="0" dirty="0">
                <a:effectLst/>
              </a:rPr>
              <a:t>点一定关机</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一旦关机，再次开机会变得有点麻烦，这本身就能减少使用冲动，也能让人远离各种促销诱惑，度过更平静的夜晚。</a:t>
            </a:r>
            <a:endParaRPr lang="zh-CN" altLang="en-US" sz="1100" i="0" dirty="0">
              <a:effectLst/>
            </a:endParaRPr>
          </a:p>
        </p:txBody>
      </p:sp>
      <p:sp>
        <p:nvSpPr>
          <p:cNvPr id="5" name="角丸四角形 7"/>
          <p:cNvSpPr/>
          <p:nvPr/>
        </p:nvSpPr>
        <p:spPr>
          <a:xfrm>
            <a:off x="5687649" y="44028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34565" y="122555"/>
            <a:ext cx="3036570" cy="130683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行動経済学</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トレーニング</a:t>
            </a:r>
            <a:endPar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978-4-7612-7859-5</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竹林正樹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208p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470535" y="60960"/>
            <a:ext cx="858520" cy="1084580"/>
          </a:xfrm>
          <a:prstGeom prst="rect">
            <a:avLst/>
          </a:prstGeom>
        </p:spPr>
      </p:pic>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72390" y="2106295"/>
            <a:ext cx="6684010" cy="65239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第一章　什么是行为经济学？</a:t>
            </a:r>
            <a:endParaRPr lang="zh-CN" altLang="en-US" sz="1100" i="0" dirty="0">
              <a:effectLst/>
            </a:endParaRPr>
          </a:p>
          <a:p>
            <a:r>
              <a:rPr lang="zh-CN" altLang="en-US" sz="1100" i="0" dirty="0">
                <a:effectLst/>
              </a:rPr>
              <a:t>行为经济学是一门用来解决</a:t>
            </a:r>
            <a:endParaRPr lang="zh-CN" altLang="en-US" sz="1100" i="0" dirty="0">
              <a:effectLst/>
            </a:endParaRPr>
          </a:p>
          <a:p>
            <a:r>
              <a:rPr lang="en-US" altLang="zh-CN" sz="1100" i="0" dirty="0">
                <a:effectLst/>
              </a:rPr>
              <a:t>“</a:t>
            </a:r>
            <a:r>
              <a:rPr lang="zh-CN" altLang="en-US" sz="1100" i="0" dirty="0">
                <a:effectLst/>
              </a:rPr>
              <a:t>明明道理都懂，却还是无法付诸行动</a:t>
            </a:r>
            <a:r>
              <a:rPr lang="en-US" altLang="zh-CN" sz="1100" i="0" dirty="0">
                <a:effectLst/>
              </a:rPr>
              <a:t>”</a:t>
            </a:r>
            <a:r>
              <a:rPr lang="zh-CN" altLang="en-US" sz="1100" i="0" dirty="0">
                <a:effectLst/>
              </a:rPr>
              <a:t>问题的学问</a:t>
            </a:r>
            <a:endParaRPr lang="zh-CN" altLang="en-US" sz="1100" i="0" dirty="0">
              <a:effectLst/>
            </a:endParaRPr>
          </a:p>
          <a:p>
            <a:r>
              <a:rPr lang="zh-CN" altLang="en-US" sz="1100" i="0" dirty="0">
                <a:effectLst/>
              </a:rPr>
              <a:t>关于行为经济学的</a:t>
            </a:r>
            <a:r>
              <a:rPr lang="en-US" altLang="zh-CN" sz="1100" i="0" dirty="0">
                <a:effectLst/>
              </a:rPr>
              <a:t> </a:t>
            </a:r>
            <a:r>
              <a:rPr lang="zh-CN" altLang="en-US" sz="1100" i="0" dirty="0">
                <a:effectLst/>
              </a:rPr>
              <a:t>四大误解</a:t>
            </a:r>
            <a:endParaRPr lang="zh-CN" altLang="en-US" sz="1100" i="0" dirty="0">
              <a:effectLst/>
            </a:endParaRPr>
          </a:p>
          <a:p>
            <a:r>
              <a:rPr lang="zh-CN" altLang="en-US" sz="1100" i="0" dirty="0">
                <a:effectLst/>
              </a:rPr>
              <a:t>误解</a:t>
            </a:r>
            <a:r>
              <a:rPr lang="en-US" altLang="en-US" sz="1100" i="0" dirty="0">
                <a:effectLst/>
              </a:rPr>
              <a:t>①</a:t>
            </a:r>
            <a:r>
              <a:rPr lang="zh-CN" altLang="en-US" sz="1100" i="0" dirty="0">
                <a:effectLst/>
              </a:rPr>
              <a:t>　行为经济学是用来赚钱的学问？</a:t>
            </a:r>
            <a:endParaRPr lang="zh-CN" altLang="en-US" sz="1100" i="0" dirty="0">
              <a:effectLst/>
            </a:endParaRPr>
          </a:p>
          <a:p>
            <a:r>
              <a:rPr lang="zh-CN" altLang="en-US" sz="1100" i="0" dirty="0">
                <a:effectLst/>
              </a:rPr>
              <a:t>误解</a:t>
            </a:r>
            <a:r>
              <a:rPr lang="en-US" altLang="en-US" sz="1100" i="0" dirty="0">
                <a:effectLst/>
              </a:rPr>
              <a:t>②</a:t>
            </a:r>
            <a:r>
              <a:rPr lang="zh-CN" altLang="en-US" sz="1100" i="0" dirty="0">
                <a:effectLst/>
              </a:rPr>
              <a:t>　行为经济学等同于营销学？</a:t>
            </a:r>
            <a:endParaRPr lang="zh-CN" altLang="en-US" sz="1100" i="0" dirty="0">
              <a:effectLst/>
            </a:endParaRPr>
          </a:p>
          <a:p>
            <a:r>
              <a:rPr lang="zh-CN" altLang="en-US" sz="1100" i="0" dirty="0">
                <a:effectLst/>
              </a:rPr>
              <a:t>误解</a:t>
            </a:r>
            <a:r>
              <a:rPr lang="en-US" altLang="en-US" sz="1100" i="0" dirty="0">
                <a:effectLst/>
              </a:rPr>
              <a:t>③</a:t>
            </a:r>
            <a:r>
              <a:rPr lang="zh-CN" altLang="en-US" sz="1100" i="0" dirty="0">
                <a:effectLst/>
              </a:rPr>
              <a:t>　行为经济学会被用于诈骗？</a:t>
            </a:r>
            <a:endParaRPr lang="zh-CN" altLang="en-US" sz="1100" i="0" dirty="0">
              <a:effectLst/>
            </a:endParaRPr>
          </a:p>
          <a:p>
            <a:r>
              <a:rPr lang="zh-CN" altLang="en-US" sz="1100" i="0" dirty="0">
                <a:effectLst/>
              </a:rPr>
              <a:t>误解</a:t>
            </a:r>
            <a:r>
              <a:rPr lang="en-US" altLang="en-US" sz="1100" i="0" dirty="0">
                <a:effectLst/>
              </a:rPr>
              <a:t>④</a:t>
            </a:r>
            <a:r>
              <a:rPr lang="zh-CN" altLang="en-US" sz="1100" i="0" dirty="0">
                <a:effectLst/>
              </a:rPr>
              <a:t>　不懂数学公式就学不会行为经济学？</a:t>
            </a:r>
            <a:endParaRPr lang="zh-CN" altLang="en-US" sz="1100" i="0" dirty="0">
              <a:effectLst/>
            </a:endParaRPr>
          </a:p>
          <a:p>
            <a:r>
              <a:rPr lang="zh-CN" altLang="en-US" sz="1100" i="0" dirty="0">
                <a:effectLst/>
              </a:rPr>
              <a:t>我们的判断，九成依赖直觉</a:t>
            </a:r>
            <a:endParaRPr lang="zh-CN" altLang="en-US" sz="1100" i="0" dirty="0">
              <a:effectLst/>
            </a:endParaRPr>
          </a:p>
          <a:p>
            <a:r>
              <a:rPr lang="zh-CN" altLang="en-US" sz="1100" i="0" dirty="0">
                <a:effectLst/>
              </a:rPr>
              <a:t>认知偏差与助推（</a:t>
            </a:r>
            <a:r>
              <a:rPr lang="en-US" altLang="zh-CN" sz="1100" i="0" dirty="0">
                <a:effectLst/>
              </a:rPr>
              <a:t>Nudge</a:t>
            </a:r>
            <a:r>
              <a:rPr lang="zh-CN" altLang="en-US" sz="1100" i="0" dirty="0">
                <a:effectLst/>
              </a:rPr>
              <a:t>）的运作机制</a:t>
            </a:r>
            <a:endParaRPr lang="zh-CN" altLang="en-US" sz="1100" i="0" dirty="0">
              <a:effectLst/>
            </a:endParaRPr>
          </a:p>
          <a:p>
            <a:r>
              <a:rPr lang="zh-CN" altLang="en-US" sz="1100" i="0" dirty="0">
                <a:effectLst/>
              </a:rPr>
              <a:t>行为经济学之所以有用，关键在于「大脑」</a:t>
            </a:r>
            <a:endParaRPr lang="zh-CN" altLang="en-US" sz="1100" i="0" dirty="0">
              <a:effectLst/>
            </a:endParaRPr>
          </a:p>
          <a:p>
            <a:r>
              <a:rPr lang="zh-CN" altLang="en-US" sz="1100" i="0" dirty="0">
                <a:effectLst/>
              </a:rPr>
              <a:t>认知偏差会扭曲判断</a:t>
            </a:r>
            <a:endParaRPr lang="zh-CN" altLang="en-US" sz="1100" i="0" dirty="0">
              <a:effectLst/>
            </a:endParaRPr>
          </a:p>
          <a:p>
            <a:r>
              <a:rPr lang="zh-CN" altLang="en-US" sz="1100" i="0" dirty="0">
                <a:effectLst/>
              </a:rPr>
              <a:t>认知偏差可以通过助推加以应对</a:t>
            </a:r>
            <a:endParaRPr lang="zh-CN" altLang="en-US" sz="1100" i="0" dirty="0">
              <a:effectLst/>
            </a:endParaRPr>
          </a:p>
          <a:p>
            <a:r>
              <a:rPr lang="zh-CN" altLang="en-US" sz="1100" i="0" dirty="0">
                <a:effectLst/>
              </a:rPr>
              <a:t>但行为经济学并不等于</a:t>
            </a:r>
            <a:r>
              <a:rPr lang="en-US" altLang="zh-CN" sz="1100" i="0" dirty="0">
                <a:effectLst/>
              </a:rPr>
              <a:t>“</a:t>
            </a:r>
            <a:r>
              <a:rPr lang="zh-CN" altLang="en-US" sz="1100" i="0" dirty="0">
                <a:effectLst/>
              </a:rPr>
              <a:t>助推</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只是</a:t>
            </a:r>
            <a:r>
              <a:rPr lang="en-US" altLang="zh-CN" sz="1100" i="0" dirty="0">
                <a:effectLst/>
              </a:rPr>
              <a:t>“</a:t>
            </a:r>
            <a:r>
              <a:rPr lang="zh-CN" altLang="en-US" sz="1100" i="0" dirty="0">
                <a:effectLst/>
              </a:rPr>
              <a:t>知道</a:t>
            </a:r>
            <a:r>
              <a:rPr lang="en-US" altLang="zh-CN" sz="1100" i="0" dirty="0">
                <a:effectLst/>
              </a:rPr>
              <a:t>”</a:t>
            </a:r>
            <a:r>
              <a:rPr lang="zh-CN" altLang="en-US" sz="1100" i="0" dirty="0">
                <a:effectLst/>
              </a:rPr>
              <a:t>，人生就会发生巨大改变吗？</a:t>
            </a:r>
            <a:endParaRPr lang="zh-CN" altLang="en-US" sz="1100" i="0" dirty="0">
              <a:effectLst/>
            </a:endParaRPr>
          </a:p>
          <a:p>
            <a:r>
              <a:rPr lang="zh-CN" altLang="en-US" sz="1100" i="0" dirty="0">
                <a:effectLst/>
              </a:rPr>
              <a:t>学习行为经济学的</a:t>
            </a:r>
            <a:r>
              <a:rPr lang="en-US" altLang="zh-CN" sz="1100" i="0" dirty="0">
                <a:effectLst/>
              </a:rPr>
              <a:t> </a:t>
            </a:r>
            <a:r>
              <a:rPr lang="zh-CN" altLang="en-US" sz="1100" i="0" dirty="0">
                <a:effectLst/>
              </a:rPr>
              <a:t>四大意义</a:t>
            </a:r>
            <a:endParaRPr lang="zh-CN" altLang="en-US" sz="1100" i="0" dirty="0">
              <a:effectLst/>
            </a:endParaRPr>
          </a:p>
          <a:p>
            <a:r>
              <a:rPr lang="zh-CN" altLang="en-US" sz="1100" i="0" dirty="0">
                <a:effectLst/>
              </a:rPr>
              <a:t>意义</a:t>
            </a:r>
            <a:r>
              <a:rPr lang="en-US" altLang="en-US" sz="1100" i="0" dirty="0">
                <a:effectLst/>
              </a:rPr>
              <a:t>①</a:t>
            </a:r>
            <a:r>
              <a:rPr lang="zh-CN" altLang="en-US" sz="1100" i="0" dirty="0">
                <a:effectLst/>
              </a:rPr>
              <a:t>　战胜</a:t>
            </a:r>
            <a:r>
              <a:rPr lang="en-US" altLang="zh-CN" sz="1100" i="0" dirty="0">
                <a:effectLst/>
              </a:rPr>
              <a:t>“</a:t>
            </a:r>
            <a:r>
              <a:rPr lang="zh-CN" altLang="en-US" sz="1100" i="0" dirty="0">
                <a:effectLst/>
              </a:rPr>
              <a:t>嫌麻烦</a:t>
            </a:r>
            <a:r>
              <a:rPr lang="en-US" altLang="zh-CN" sz="1100" i="0" dirty="0">
                <a:effectLst/>
              </a:rPr>
              <a:t>”</a:t>
            </a:r>
            <a:r>
              <a:rPr lang="zh-CN" altLang="en-US" sz="1100" i="0" dirty="0">
                <a:effectLst/>
              </a:rPr>
              <a:t>，真正行动起来</a:t>
            </a:r>
            <a:endParaRPr lang="zh-CN" altLang="en-US" sz="1100" i="0" dirty="0">
              <a:effectLst/>
            </a:endParaRPr>
          </a:p>
          <a:p>
            <a:r>
              <a:rPr lang="zh-CN" altLang="en-US" sz="1100" i="0" dirty="0">
                <a:effectLst/>
              </a:rPr>
              <a:t>意义</a:t>
            </a:r>
            <a:r>
              <a:rPr lang="en-US" altLang="en-US" sz="1100" i="0" dirty="0">
                <a:effectLst/>
              </a:rPr>
              <a:t>②</a:t>
            </a:r>
            <a:r>
              <a:rPr lang="zh-CN" altLang="en-US" sz="1100" i="0" dirty="0">
                <a:effectLst/>
              </a:rPr>
              <a:t>　改善沟通方式</a:t>
            </a:r>
            <a:endParaRPr lang="zh-CN" altLang="en-US" sz="1100" i="0" dirty="0">
              <a:effectLst/>
            </a:endParaRPr>
          </a:p>
          <a:p>
            <a:r>
              <a:rPr lang="zh-CN" altLang="en-US" sz="1100" i="0" dirty="0">
                <a:effectLst/>
              </a:rPr>
              <a:t>意义</a:t>
            </a:r>
            <a:r>
              <a:rPr lang="en-US" altLang="en-US" sz="1100" i="0" dirty="0">
                <a:effectLst/>
              </a:rPr>
              <a:t>③</a:t>
            </a:r>
            <a:r>
              <a:rPr lang="zh-CN" altLang="en-US" sz="1100" i="0" dirty="0">
                <a:effectLst/>
              </a:rPr>
              <a:t>　看清不该继续纠缠的人</a:t>
            </a:r>
            <a:endParaRPr lang="zh-CN" altLang="en-US" sz="1100" i="0" dirty="0">
              <a:effectLst/>
            </a:endParaRPr>
          </a:p>
          <a:p>
            <a:r>
              <a:rPr lang="zh-CN" altLang="en-US" sz="1100" i="0" dirty="0">
                <a:effectLst/>
              </a:rPr>
              <a:t>意义</a:t>
            </a:r>
            <a:r>
              <a:rPr lang="en-US" altLang="en-US" sz="1100" i="0" dirty="0">
                <a:effectLst/>
              </a:rPr>
              <a:t>④</a:t>
            </a:r>
            <a:r>
              <a:rPr lang="zh-CN" altLang="en-US" sz="1100" i="0" dirty="0">
                <a:effectLst/>
              </a:rPr>
              <a:t>　识破不良营销与诈骗手法</a:t>
            </a:r>
            <a:endParaRPr lang="zh-CN" altLang="en-US" sz="1100" i="0" dirty="0">
              <a:effectLst/>
            </a:endParaRPr>
          </a:p>
          <a:p>
            <a:endParaRPr lang="zh-CN" altLang="en-US" sz="1100" i="0" dirty="0">
              <a:effectLst/>
            </a:endParaRPr>
          </a:p>
          <a:p>
            <a:r>
              <a:rPr lang="zh-CN" altLang="en-US" sz="1100" i="0" dirty="0">
                <a:effectLst/>
              </a:rPr>
              <a:t>第二章　认知偏差与助推的关系</a:t>
            </a:r>
            <a:endParaRPr lang="zh-CN" altLang="en-US" sz="1100" i="0" dirty="0">
              <a:effectLst/>
            </a:endParaRPr>
          </a:p>
          <a:p>
            <a:r>
              <a:rPr lang="zh-CN" altLang="en-US" sz="1100" i="0" dirty="0">
                <a:effectLst/>
              </a:rPr>
              <a:t>认知偏差的四种典型模式</a:t>
            </a:r>
            <a:r>
              <a:rPr lang="en-US" altLang="zh-CN" sz="1100" i="0" dirty="0">
                <a:effectLst/>
              </a:rPr>
              <a:t>——</a:t>
            </a:r>
            <a:r>
              <a:rPr lang="zh-CN" altLang="en-US" sz="1100" i="0" dirty="0">
                <a:effectLst/>
              </a:rPr>
              <a:t>名字本身就说明了一切</a:t>
            </a:r>
            <a:endParaRPr lang="zh-CN" altLang="en-US" sz="1100" i="0" dirty="0">
              <a:effectLst/>
            </a:endParaRPr>
          </a:p>
          <a:p>
            <a:r>
              <a:rPr lang="zh-CN" altLang="en-US" sz="1100" i="0" dirty="0">
                <a:effectLst/>
              </a:rPr>
              <a:t>认知偏差并不是</a:t>
            </a:r>
            <a:r>
              <a:rPr lang="en-US" altLang="zh-CN" sz="1100" i="0" dirty="0">
                <a:effectLst/>
              </a:rPr>
              <a:t>“</a:t>
            </a:r>
            <a:r>
              <a:rPr lang="zh-CN" altLang="en-US" sz="1100" i="0" dirty="0">
                <a:effectLst/>
              </a:rPr>
              <a:t>敌人</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模式一：怕麻烦</a:t>
            </a:r>
            <a:endParaRPr lang="zh-CN" altLang="en-US" sz="1100" i="0" dirty="0">
              <a:effectLst/>
            </a:endParaRPr>
          </a:p>
          <a:p>
            <a:r>
              <a:rPr lang="zh-CN" altLang="en-US" sz="1100" i="0" dirty="0">
                <a:effectLst/>
              </a:rPr>
              <a:t>人会因为微不足道的理由而不行动</a:t>
            </a:r>
            <a:endParaRPr lang="zh-CN" altLang="en-US" sz="1100" i="0" dirty="0">
              <a:effectLst/>
            </a:endParaRPr>
          </a:p>
          <a:p>
            <a:r>
              <a:rPr lang="zh-CN" altLang="en-US" sz="1100" i="0" dirty="0">
                <a:effectLst/>
              </a:rPr>
              <a:t>懒得</a:t>
            </a:r>
            <a:r>
              <a:rPr lang="en-US" altLang="zh-CN" sz="1100" i="0" dirty="0">
                <a:effectLst/>
              </a:rPr>
              <a:t>“</a:t>
            </a:r>
            <a:r>
              <a:rPr lang="zh-CN" altLang="en-US" sz="1100" i="0" dirty="0">
                <a:effectLst/>
              </a:rPr>
              <a:t>马上去做</a:t>
            </a:r>
            <a:r>
              <a:rPr lang="en-US" altLang="zh-CN" sz="1100" i="0" dirty="0">
                <a:effectLst/>
              </a:rPr>
              <a:t>”</a:t>
            </a:r>
            <a:endParaRPr lang="en-US" altLang="zh-CN"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当前偏差、摩擦偏差</a:t>
            </a:r>
            <a:endParaRPr lang="zh-CN" altLang="en-US" sz="1100" i="0" dirty="0">
              <a:effectLst/>
            </a:endParaRPr>
          </a:p>
          <a:p>
            <a:r>
              <a:rPr lang="zh-CN" altLang="en-US" sz="1100" i="0" dirty="0">
                <a:effectLst/>
              </a:rPr>
              <a:t>懒得面对</a:t>
            </a:r>
            <a:r>
              <a:rPr lang="en-US" altLang="zh-CN" sz="1100" i="0" dirty="0">
                <a:effectLst/>
              </a:rPr>
              <a:t>“</a:t>
            </a:r>
            <a:r>
              <a:rPr lang="zh-CN" altLang="en-US" sz="1100" i="0" dirty="0">
                <a:effectLst/>
              </a:rPr>
              <a:t>变化</a:t>
            </a:r>
            <a:r>
              <a:rPr lang="en-US" altLang="zh-CN" sz="1100" i="0" dirty="0">
                <a:effectLst/>
              </a:rPr>
              <a:t>”</a:t>
            </a:r>
            <a:endParaRPr lang="en-US" altLang="zh-CN"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现状维持偏差、投射偏差、信念偏差</a:t>
            </a:r>
            <a:endParaRPr lang="zh-CN" altLang="en-US" sz="1100" i="0" dirty="0">
              <a:effectLst/>
            </a:endParaRPr>
          </a:p>
          <a:p>
            <a:r>
              <a:rPr lang="zh-CN" altLang="en-US" sz="1100" i="0" dirty="0">
                <a:effectLst/>
              </a:rPr>
              <a:t>懒得</a:t>
            </a:r>
            <a:r>
              <a:rPr lang="en-US" altLang="zh-CN" sz="1100" i="0" dirty="0">
                <a:effectLst/>
              </a:rPr>
              <a:t>“</a:t>
            </a:r>
            <a:r>
              <a:rPr lang="zh-CN" altLang="en-US" sz="1100" i="0" dirty="0">
                <a:effectLst/>
              </a:rPr>
              <a:t>深入思考</a:t>
            </a:r>
            <a:r>
              <a:rPr lang="en-US" altLang="zh-CN" sz="1100" i="0" dirty="0">
                <a:effectLst/>
              </a:rPr>
              <a:t>”</a:t>
            </a:r>
            <a:endParaRPr lang="en-US" altLang="zh-CN"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可得性偏差、单纯接触偏差、确认偏差</a:t>
            </a:r>
            <a:endParaRPr lang="zh-CN" altLang="en-US"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因果偏差、代表性偏差、生存者偏差、概率偏差</a:t>
            </a:r>
            <a:endParaRPr lang="zh-CN" altLang="en-US" sz="1100" i="0" dirty="0">
              <a:effectLst/>
            </a:endParaRPr>
          </a:p>
          <a:p>
            <a:r>
              <a:rPr lang="zh-CN" altLang="en-US" sz="1100" i="0" dirty="0">
                <a:effectLst/>
              </a:rPr>
              <a:t>懒得</a:t>
            </a:r>
            <a:r>
              <a:rPr lang="en-US" altLang="zh-CN" sz="1100" i="0" dirty="0">
                <a:effectLst/>
              </a:rPr>
              <a:t>“</a:t>
            </a:r>
            <a:r>
              <a:rPr lang="zh-CN" altLang="en-US" sz="1100" i="0" dirty="0">
                <a:effectLst/>
              </a:rPr>
              <a:t>提前准备</a:t>
            </a:r>
            <a:r>
              <a:rPr lang="en-US" altLang="zh-CN" sz="1100" i="0" dirty="0">
                <a:effectLst/>
              </a:rPr>
              <a:t>”</a:t>
            </a:r>
            <a:endParaRPr lang="en-US" altLang="zh-CN"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乐观偏差、正常性偏差</a:t>
            </a:r>
            <a:endParaRPr lang="zh-CN" altLang="en-US" sz="1100" i="0" dirty="0">
              <a:effectLst/>
            </a:endParaRPr>
          </a:p>
          <a:p>
            <a:r>
              <a:rPr lang="zh-CN" altLang="en-US" sz="1100" i="0" dirty="0">
                <a:effectLst/>
              </a:rPr>
              <a:t>懒得</a:t>
            </a:r>
            <a:r>
              <a:rPr lang="en-US" altLang="zh-CN" sz="1100" i="0" dirty="0">
                <a:effectLst/>
              </a:rPr>
              <a:t>“</a:t>
            </a:r>
            <a:r>
              <a:rPr lang="zh-CN" altLang="en-US" sz="1100" i="0" dirty="0">
                <a:effectLst/>
              </a:rPr>
              <a:t>替对方着想</a:t>
            </a:r>
            <a:r>
              <a:rPr lang="en-US" altLang="zh-CN" sz="1100" i="0" dirty="0">
                <a:effectLst/>
              </a:rPr>
              <a:t>”</a:t>
            </a:r>
            <a:endParaRPr lang="en-US" altLang="zh-CN"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结果偏差、自利偏差、归因偏差</a:t>
            </a:r>
            <a:endParaRPr lang="zh-CN" altLang="en-US" sz="1100" i="0" dirty="0">
              <a:effectLst/>
            </a:endParaRPr>
          </a:p>
        </p:txBody>
      </p:sp>
      <p:sp>
        <p:nvSpPr>
          <p:cNvPr id="5" name="角丸四角形 7"/>
          <p:cNvSpPr/>
          <p:nvPr/>
        </p:nvSpPr>
        <p:spPr>
          <a:xfrm>
            <a:off x="3784554" y="95717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34565" y="122555"/>
            <a:ext cx="3036570" cy="130683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行動経済学</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トレーニング</a:t>
            </a:r>
            <a:endPar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978-4-7612-7859-5</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竹林正樹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208p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470535" y="60960"/>
            <a:ext cx="858520" cy="1084580"/>
          </a:xfrm>
          <a:prstGeom prst="rect">
            <a:avLst/>
          </a:prstGeom>
        </p:spPr>
      </p:pic>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72390" y="151130"/>
            <a:ext cx="3932555" cy="9063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模式二：负面思维</a:t>
            </a:r>
            <a:endParaRPr lang="zh-CN" altLang="en-US" sz="1100" i="0" dirty="0">
              <a:effectLst/>
            </a:endParaRPr>
          </a:p>
          <a:p>
            <a:r>
              <a:rPr lang="zh-CN" altLang="en-US" sz="1100" i="0" dirty="0">
                <a:effectLst/>
              </a:rPr>
              <a:t>人对</a:t>
            </a:r>
            <a:r>
              <a:rPr lang="en-US" altLang="zh-CN" sz="1100" i="0" dirty="0">
                <a:effectLst/>
              </a:rPr>
              <a:t>“</a:t>
            </a:r>
            <a:r>
              <a:rPr lang="zh-CN" altLang="en-US" sz="1100" i="0" dirty="0">
                <a:effectLst/>
              </a:rPr>
              <a:t>损失</a:t>
            </a:r>
            <a:r>
              <a:rPr lang="en-US" altLang="zh-CN" sz="1100" i="0" dirty="0">
                <a:effectLst/>
              </a:rPr>
              <a:t>”</a:t>
            </a:r>
            <a:r>
              <a:rPr lang="zh-CN" altLang="en-US" sz="1100" i="0" dirty="0">
                <a:effectLst/>
              </a:rPr>
              <a:t>有着极度的厌恶</a:t>
            </a:r>
            <a:endParaRPr lang="zh-CN" altLang="en-US" sz="1100" i="0" dirty="0">
              <a:effectLst/>
            </a:endParaRPr>
          </a:p>
          <a:p>
            <a:r>
              <a:rPr lang="zh-CN" altLang="en-US" sz="1100" i="0" dirty="0">
                <a:effectLst/>
              </a:rPr>
              <a:t>讨厌吃亏</a:t>
            </a:r>
            <a:endParaRPr lang="zh-CN" altLang="en-US"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损失规避偏差、持有偏差、</a:t>
            </a:r>
            <a:r>
              <a:rPr lang="en-US" altLang="zh-CN" sz="1100" i="0" dirty="0">
                <a:effectLst/>
              </a:rPr>
              <a:t>IKEA </a:t>
            </a:r>
            <a:r>
              <a:rPr lang="zh-CN" altLang="en-US" sz="1100" i="0" dirty="0">
                <a:effectLst/>
              </a:rPr>
              <a:t>偏差、沉没成本偏差</a:t>
            </a:r>
            <a:endParaRPr lang="zh-CN" altLang="en-US" sz="1100" i="0" dirty="0">
              <a:effectLst/>
            </a:endParaRPr>
          </a:p>
          <a:p>
            <a:r>
              <a:rPr lang="zh-CN" altLang="en-US" sz="1100" i="0" dirty="0">
                <a:effectLst/>
              </a:rPr>
              <a:t>不能接受不完美</a:t>
            </a:r>
            <a:endParaRPr lang="zh-CN" altLang="en-US"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否定性偏差、风险规避偏差</a:t>
            </a:r>
            <a:endParaRPr lang="zh-CN" altLang="en-US" sz="1100" i="0" dirty="0">
              <a:effectLst/>
            </a:endParaRPr>
          </a:p>
          <a:p>
            <a:endParaRPr lang="en-US" altLang="zh-CN" sz="1100" i="0" dirty="0">
              <a:effectLst/>
            </a:endParaRPr>
          </a:p>
          <a:p>
            <a:r>
              <a:rPr lang="zh-CN" altLang="en-US" sz="1100" i="0" dirty="0">
                <a:effectLst/>
              </a:rPr>
              <a:t>模式三：在意他人</a:t>
            </a:r>
            <a:endParaRPr lang="zh-CN" altLang="en-US" sz="1100" i="0" dirty="0">
              <a:effectLst/>
            </a:endParaRPr>
          </a:p>
          <a:p>
            <a:r>
              <a:rPr lang="zh-CN" altLang="en-US" sz="1100" i="0" dirty="0">
                <a:effectLst/>
              </a:rPr>
              <a:t>人无法独自生存</a:t>
            </a:r>
            <a:endParaRPr lang="zh-CN" altLang="en-US" sz="1100" i="0" dirty="0">
              <a:effectLst/>
            </a:endParaRPr>
          </a:p>
          <a:p>
            <a:r>
              <a:rPr lang="zh-CN" altLang="en-US" sz="1100" i="0" dirty="0">
                <a:effectLst/>
              </a:rPr>
              <a:t>和他人在一起更安心</a:t>
            </a:r>
            <a:endParaRPr lang="zh-CN" altLang="en-US"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从众偏差</a:t>
            </a:r>
            <a:endParaRPr lang="zh-CN" altLang="en-US" sz="1100" i="0" dirty="0">
              <a:effectLst/>
            </a:endParaRPr>
          </a:p>
          <a:p>
            <a:r>
              <a:rPr lang="zh-CN" altLang="en-US" sz="1100" i="0" dirty="0">
                <a:effectLst/>
              </a:rPr>
              <a:t>与他人在一起时容易偷懒</a:t>
            </a:r>
            <a:endParaRPr lang="zh-CN" altLang="en-US"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群体迷思、偷懒偏差、从众效应</a:t>
            </a:r>
            <a:endParaRPr lang="zh-CN" altLang="en-US" sz="1100" i="0" dirty="0">
              <a:effectLst/>
            </a:endParaRPr>
          </a:p>
          <a:p>
            <a:r>
              <a:rPr lang="zh-CN" altLang="en-US" sz="1100" i="0" dirty="0">
                <a:effectLst/>
              </a:rPr>
              <a:t>感觉自己被他人注视</a:t>
            </a:r>
            <a:endParaRPr lang="zh-CN" altLang="en-US"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过度自信偏差</a:t>
            </a:r>
            <a:endParaRPr lang="zh-CN" altLang="en-US" sz="1100" i="0" dirty="0">
              <a:effectLst/>
            </a:endParaRPr>
          </a:p>
          <a:p>
            <a:r>
              <a:rPr lang="zh-CN" altLang="en-US" sz="1100" i="0" dirty="0">
                <a:effectLst/>
              </a:rPr>
              <a:t>会因对象不同而改变态度</a:t>
            </a:r>
            <a:endParaRPr lang="zh-CN" altLang="en-US"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传信者偏差、内群体偏差</a:t>
            </a:r>
            <a:endParaRPr lang="zh-CN" altLang="en-US" sz="1100" i="0" dirty="0">
              <a:effectLst/>
            </a:endParaRPr>
          </a:p>
          <a:p>
            <a:r>
              <a:rPr lang="zh-CN" altLang="en-US" sz="1100" i="0" dirty="0">
                <a:effectLst/>
              </a:rPr>
              <a:t>希望对他人友善</a:t>
            </a:r>
            <a:endParaRPr lang="zh-CN" altLang="en-US"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利他性偏差、互惠偏差</a:t>
            </a:r>
            <a:endParaRPr lang="zh-CN" altLang="en-US" sz="1100" i="0" dirty="0">
              <a:effectLst/>
            </a:endParaRPr>
          </a:p>
          <a:p>
            <a:endParaRPr lang="en-US" altLang="zh-CN" sz="1100" i="0" dirty="0">
              <a:effectLst/>
            </a:endParaRPr>
          </a:p>
          <a:p>
            <a:r>
              <a:rPr lang="zh-CN" altLang="en-US" sz="1100" i="0" dirty="0">
                <a:effectLst/>
              </a:rPr>
              <a:t>模式四：容易受时机影响</a:t>
            </a:r>
            <a:endParaRPr lang="zh-CN" altLang="en-US" sz="1100" i="0" dirty="0">
              <a:effectLst/>
            </a:endParaRPr>
          </a:p>
          <a:p>
            <a:r>
              <a:rPr lang="zh-CN" altLang="en-US" sz="1100" i="0" dirty="0">
                <a:effectLst/>
              </a:rPr>
              <a:t>人比自己想象中更加随性？</a:t>
            </a:r>
            <a:endParaRPr lang="zh-CN" altLang="en-US" sz="1100" i="0" dirty="0">
              <a:effectLst/>
            </a:endParaRPr>
          </a:p>
          <a:p>
            <a:r>
              <a:rPr lang="zh-CN" altLang="en-US" sz="1100" i="0" dirty="0">
                <a:effectLst/>
              </a:rPr>
              <a:t>疲惫时更容易依赖直觉</a:t>
            </a:r>
            <a:endParaRPr lang="zh-CN" altLang="en-US"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认知偏差在什么时候会增强？</a:t>
            </a:r>
            <a:endParaRPr lang="zh-CN" altLang="en-US" sz="1100" i="0" dirty="0">
              <a:effectLst/>
            </a:endParaRPr>
          </a:p>
          <a:p>
            <a:r>
              <a:rPr lang="zh-CN" altLang="en-US" sz="1100" i="0" dirty="0">
                <a:effectLst/>
              </a:rPr>
              <a:t>行为会随季节变化</a:t>
            </a:r>
            <a:endParaRPr lang="zh-CN" altLang="en-US"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季节性偏差</a:t>
            </a:r>
            <a:endParaRPr lang="zh-CN" altLang="en-US" sz="1100" i="0" dirty="0">
              <a:effectLst/>
            </a:endParaRPr>
          </a:p>
          <a:p>
            <a:r>
              <a:rPr lang="zh-CN" altLang="en-US" sz="1100" i="0" dirty="0">
                <a:effectLst/>
              </a:rPr>
              <a:t>对最初与最后的印象特别敏感</a:t>
            </a:r>
            <a:endParaRPr lang="zh-CN" altLang="en-US"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近因偏差、首因偏差</a:t>
            </a:r>
            <a:endParaRPr lang="zh-CN" altLang="en-US" sz="1100" i="0" dirty="0">
              <a:effectLst/>
            </a:endParaRPr>
          </a:p>
          <a:p>
            <a:r>
              <a:rPr lang="zh-CN" altLang="en-US" sz="1100" i="0" dirty="0">
                <a:effectLst/>
              </a:rPr>
              <a:t>看到终点就更有动力</a:t>
            </a:r>
            <a:endParaRPr lang="zh-CN" altLang="en-US" sz="1100" i="0" dirty="0">
              <a:effectLst/>
            </a:endParaRPr>
          </a:p>
          <a:p>
            <a:r>
              <a:rPr lang="zh-CN" altLang="en-US" sz="1100" i="0" dirty="0">
                <a:effectLst/>
              </a:rPr>
              <a:t>　</a:t>
            </a:r>
            <a:r>
              <a:rPr lang="en-US" altLang="en-US" sz="1100" i="0" dirty="0">
                <a:effectLst/>
              </a:rPr>
              <a:t>→</a:t>
            </a:r>
            <a:r>
              <a:rPr lang="en-US" altLang="zh-CN" sz="1100" i="0" dirty="0">
                <a:effectLst/>
              </a:rPr>
              <a:t> </a:t>
            </a:r>
            <a:r>
              <a:rPr lang="zh-CN" altLang="en-US" sz="1100" i="0" dirty="0">
                <a:effectLst/>
              </a:rPr>
              <a:t>目标梯度效应</a:t>
            </a:r>
            <a:endParaRPr lang="zh-CN" altLang="en-US" sz="1100" i="0" dirty="0">
              <a:effectLst/>
            </a:endParaRPr>
          </a:p>
          <a:p>
            <a:endParaRPr lang="en-US" altLang="zh-CN" sz="1100" i="0" dirty="0">
              <a:effectLst/>
            </a:endParaRPr>
          </a:p>
          <a:p>
            <a:r>
              <a:rPr lang="zh-CN" altLang="en-US" sz="1100" i="0" dirty="0">
                <a:effectLst/>
              </a:rPr>
              <a:t>应对认知偏差的四种助推方式</a:t>
            </a:r>
            <a:endParaRPr lang="zh-CN" altLang="en-US" sz="1100" i="0" dirty="0">
              <a:effectLst/>
            </a:endParaRPr>
          </a:p>
          <a:p>
            <a:r>
              <a:rPr lang="en-US" altLang="zh-CN" sz="1100" i="0" dirty="0">
                <a:effectLst/>
              </a:rPr>
              <a:t>EAST </a:t>
            </a:r>
            <a:r>
              <a:rPr lang="zh-CN" altLang="en-US" sz="1100" i="0" dirty="0">
                <a:effectLst/>
              </a:rPr>
              <a:t>框架</a:t>
            </a:r>
            <a:endParaRPr lang="zh-CN" altLang="en-US" sz="1100" i="0" dirty="0">
              <a:effectLst/>
            </a:endParaRPr>
          </a:p>
          <a:p>
            <a:r>
              <a:rPr lang="zh-CN" altLang="en-US" sz="1100" i="0" dirty="0">
                <a:effectLst/>
              </a:rPr>
              <a:t>不同类型的认知偏差，需要对应不同的助推方式</a:t>
            </a:r>
            <a:endParaRPr lang="zh-CN" altLang="en-US" sz="1100" i="0" dirty="0">
              <a:effectLst/>
            </a:endParaRPr>
          </a:p>
          <a:p>
            <a:r>
              <a:rPr lang="zh-CN" altLang="en-US" sz="1100" i="0" dirty="0">
                <a:effectLst/>
              </a:rPr>
              <a:t>助推类型</a:t>
            </a:r>
            <a:r>
              <a:rPr lang="en-US" altLang="en-US" sz="1100" i="0" dirty="0">
                <a:effectLst/>
              </a:rPr>
              <a:t>①</a:t>
            </a:r>
            <a:r>
              <a:rPr lang="zh-CN" altLang="en-US" sz="1100" i="0" dirty="0">
                <a:effectLst/>
              </a:rPr>
              <a:t>　简化（</a:t>
            </a:r>
            <a:r>
              <a:rPr lang="en-US" altLang="zh-CN" sz="1100" i="0" dirty="0">
                <a:effectLst/>
              </a:rPr>
              <a:t>Easy </a:t>
            </a:r>
            <a:r>
              <a:rPr lang="zh-CN" altLang="en-US" sz="1100" i="0" dirty="0">
                <a:effectLst/>
              </a:rPr>
              <a:t>助推）</a:t>
            </a:r>
            <a:endParaRPr lang="zh-CN" altLang="en-US" sz="1100" i="0" dirty="0">
              <a:effectLst/>
            </a:endParaRPr>
          </a:p>
          <a:p>
            <a:r>
              <a:rPr lang="zh-CN" altLang="en-US" sz="1100" i="0" dirty="0">
                <a:effectLst/>
              </a:rPr>
              <a:t>助推类型</a:t>
            </a:r>
            <a:r>
              <a:rPr lang="en-US" altLang="en-US" sz="1100" i="0" dirty="0">
                <a:effectLst/>
              </a:rPr>
              <a:t>②</a:t>
            </a:r>
            <a:r>
              <a:rPr lang="zh-CN" altLang="en-US" sz="1100" i="0" dirty="0">
                <a:effectLst/>
              </a:rPr>
              <a:t>　赋予吸引力（</a:t>
            </a:r>
            <a:r>
              <a:rPr lang="en-US" altLang="zh-CN" sz="1100" i="0" dirty="0">
                <a:effectLst/>
              </a:rPr>
              <a:t>Attractive </a:t>
            </a:r>
            <a:r>
              <a:rPr lang="zh-CN" altLang="en-US" sz="1100" i="0" dirty="0">
                <a:effectLst/>
              </a:rPr>
              <a:t>助推）</a:t>
            </a:r>
            <a:endParaRPr lang="zh-CN" altLang="en-US" sz="1100" i="0" dirty="0">
              <a:effectLst/>
            </a:endParaRPr>
          </a:p>
          <a:p>
            <a:r>
              <a:rPr lang="zh-CN" altLang="en-US" sz="1100" i="0" dirty="0">
                <a:effectLst/>
              </a:rPr>
              <a:t>助推类型</a:t>
            </a:r>
            <a:r>
              <a:rPr lang="en-US" altLang="en-US" sz="1100" i="0" dirty="0">
                <a:effectLst/>
              </a:rPr>
              <a:t>③</a:t>
            </a:r>
            <a:r>
              <a:rPr lang="zh-CN" altLang="en-US" sz="1100" i="0" dirty="0">
                <a:effectLst/>
              </a:rPr>
              <a:t>　赋予社会性（</a:t>
            </a:r>
            <a:r>
              <a:rPr lang="en-US" altLang="zh-CN" sz="1100" i="0" dirty="0">
                <a:effectLst/>
              </a:rPr>
              <a:t>Social </a:t>
            </a:r>
            <a:r>
              <a:rPr lang="zh-CN" altLang="en-US" sz="1100" i="0" dirty="0">
                <a:effectLst/>
              </a:rPr>
              <a:t>助推）</a:t>
            </a:r>
            <a:endParaRPr lang="zh-CN" altLang="en-US" sz="1100" i="0" dirty="0">
              <a:effectLst/>
            </a:endParaRPr>
          </a:p>
          <a:p>
            <a:r>
              <a:rPr lang="zh-CN" altLang="en-US" sz="1100" i="0" dirty="0">
                <a:effectLst/>
              </a:rPr>
              <a:t>助推类型</a:t>
            </a:r>
            <a:r>
              <a:rPr lang="en-US" altLang="en-US" sz="1100" i="0" dirty="0">
                <a:effectLst/>
              </a:rPr>
              <a:t>④</a:t>
            </a:r>
            <a:r>
              <a:rPr lang="zh-CN" altLang="en-US" sz="1100" i="0" dirty="0">
                <a:effectLst/>
              </a:rPr>
              <a:t>　及时介入（</a:t>
            </a:r>
            <a:r>
              <a:rPr lang="en-US" altLang="zh-CN" sz="1100" i="0" dirty="0">
                <a:effectLst/>
              </a:rPr>
              <a:t>Timely </a:t>
            </a:r>
            <a:r>
              <a:rPr lang="zh-CN" altLang="en-US" sz="1100" i="0" dirty="0">
                <a:effectLst/>
              </a:rPr>
              <a:t>助推）</a:t>
            </a:r>
            <a:endParaRPr lang="zh-CN" altLang="en-US" sz="1100" i="0" dirty="0">
              <a:effectLst/>
            </a:endParaRPr>
          </a:p>
          <a:p>
            <a:r>
              <a:rPr lang="en-US" altLang="zh-CN" sz="1100" i="0" dirty="0">
                <a:effectLst/>
              </a:rPr>
              <a:t>EAST </a:t>
            </a:r>
            <a:r>
              <a:rPr lang="zh-CN" altLang="en-US" sz="1100" i="0" dirty="0">
                <a:effectLst/>
              </a:rPr>
              <a:t>也可作为</a:t>
            </a:r>
            <a:r>
              <a:rPr lang="en-US" altLang="zh-CN" sz="1100" i="0" dirty="0">
                <a:effectLst/>
              </a:rPr>
              <a:t>“</a:t>
            </a:r>
            <a:r>
              <a:rPr lang="zh-CN" altLang="en-US" sz="1100" i="0" dirty="0">
                <a:effectLst/>
              </a:rPr>
              <a:t>负面检查清单</a:t>
            </a:r>
            <a:r>
              <a:rPr lang="en-US" altLang="zh-CN" sz="1100" i="0" dirty="0">
                <a:effectLst/>
              </a:rPr>
              <a:t>”</a:t>
            </a:r>
            <a:r>
              <a:rPr lang="zh-CN" altLang="en-US" sz="1100" i="0" dirty="0">
                <a:effectLst/>
              </a:rPr>
              <a:t>（以特定健康指导为例）</a:t>
            </a:r>
            <a:endParaRPr lang="zh-CN" altLang="en-US" sz="1100" i="0" dirty="0">
              <a:effectLst/>
            </a:endParaRPr>
          </a:p>
          <a:p>
            <a:r>
              <a:rPr lang="en-US" altLang="en-US" sz="1100" i="0" dirty="0">
                <a:effectLst/>
              </a:rPr>
              <a:t>①</a:t>
            </a:r>
            <a:r>
              <a:rPr lang="en-US" altLang="zh-CN" sz="1100" i="0" dirty="0">
                <a:effectLst/>
              </a:rPr>
              <a:t> </a:t>
            </a:r>
            <a:r>
              <a:rPr lang="zh-CN" altLang="en-US" sz="1100" i="0" dirty="0">
                <a:effectLst/>
              </a:rPr>
              <a:t>嘲讽身体缺陷的插画</a:t>
            </a:r>
            <a:endParaRPr lang="zh-CN" altLang="en-US" sz="1100" i="0" dirty="0">
              <a:effectLst/>
            </a:endParaRPr>
          </a:p>
          <a:p>
            <a:r>
              <a:rPr lang="zh-CN" altLang="en-US" sz="1100" i="0" dirty="0">
                <a:effectLst/>
              </a:rPr>
              <a:t>　（缺乏</a:t>
            </a:r>
            <a:r>
              <a:rPr lang="en-US" altLang="zh-CN" sz="1100" i="0" dirty="0">
                <a:effectLst/>
              </a:rPr>
              <a:t> Attractive </a:t>
            </a:r>
            <a:r>
              <a:rPr lang="zh-CN" altLang="en-US" sz="1100" i="0" dirty="0">
                <a:effectLst/>
              </a:rPr>
              <a:t>助推）</a:t>
            </a:r>
            <a:endParaRPr lang="zh-CN" altLang="en-US" sz="1100" i="0" dirty="0">
              <a:effectLst/>
            </a:endParaRPr>
          </a:p>
          <a:p>
            <a:r>
              <a:rPr lang="en-US" altLang="en-US" sz="1100" i="0" dirty="0">
                <a:effectLst/>
              </a:rPr>
              <a:t>②</a:t>
            </a:r>
            <a:r>
              <a:rPr lang="en-US" altLang="zh-CN" sz="1100" i="0" dirty="0">
                <a:effectLst/>
              </a:rPr>
              <a:t> </a:t>
            </a:r>
            <a:r>
              <a:rPr lang="zh-CN" altLang="en-US" sz="1100" i="0" dirty="0">
                <a:effectLst/>
              </a:rPr>
              <a:t>难以辨识的文字设计</a:t>
            </a:r>
            <a:endParaRPr lang="zh-CN" altLang="en-US" sz="1100" i="0" dirty="0">
              <a:effectLst/>
            </a:endParaRPr>
          </a:p>
          <a:p>
            <a:r>
              <a:rPr lang="zh-CN" altLang="en-US" sz="1100" i="0" dirty="0">
                <a:effectLst/>
              </a:rPr>
              <a:t>　（缺乏</a:t>
            </a:r>
            <a:r>
              <a:rPr lang="en-US" altLang="zh-CN" sz="1100" i="0" dirty="0">
                <a:effectLst/>
              </a:rPr>
              <a:t> Easy </a:t>
            </a:r>
            <a:r>
              <a:rPr lang="zh-CN" altLang="en-US" sz="1100" i="0" dirty="0">
                <a:effectLst/>
              </a:rPr>
              <a:t>助推）</a:t>
            </a:r>
            <a:endParaRPr lang="zh-CN" altLang="en-US" sz="1100" i="0" dirty="0">
              <a:effectLst/>
            </a:endParaRPr>
          </a:p>
          <a:p>
            <a:r>
              <a:rPr lang="en-US" altLang="en-US" sz="1100" i="0" dirty="0">
                <a:effectLst/>
              </a:rPr>
              <a:t>③</a:t>
            </a:r>
            <a:r>
              <a:rPr lang="en-US" altLang="zh-CN" sz="1100" i="0" dirty="0">
                <a:effectLst/>
              </a:rPr>
              <a:t> </a:t>
            </a:r>
            <a:r>
              <a:rPr lang="zh-CN" altLang="en-US" sz="1100" i="0" dirty="0">
                <a:effectLst/>
              </a:rPr>
              <a:t>糟糕的第一印象</a:t>
            </a:r>
            <a:endParaRPr lang="zh-CN" altLang="en-US" sz="1100" i="0" dirty="0">
              <a:effectLst/>
            </a:endParaRPr>
          </a:p>
          <a:p>
            <a:r>
              <a:rPr lang="zh-CN" altLang="en-US" sz="1100" i="0" dirty="0">
                <a:effectLst/>
              </a:rPr>
              <a:t>　（缺乏</a:t>
            </a:r>
            <a:r>
              <a:rPr lang="en-US" altLang="zh-CN" sz="1100" i="0" dirty="0">
                <a:effectLst/>
              </a:rPr>
              <a:t> Social </a:t>
            </a:r>
            <a:r>
              <a:rPr lang="zh-CN" altLang="en-US" sz="1100" i="0" dirty="0">
                <a:effectLst/>
              </a:rPr>
              <a:t>与</a:t>
            </a:r>
            <a:r>
              <a:rPr lang="en-US" altLang="zh-CN" sz="1100" i="0" dirty="0">
                <a:effectLst/>
              </a:rPr>
              <a:t> Timely </a:t>
            </a:r>
            <a:r>
              <a:rPr lang="zh-CN" altLang="en-US" sz="1100" i="0" dirty="0">
                <a:effectLst/>
              </a:rPr>
              <a:t>助推）</a:t>
            </a:r>
            <a:endParaRPr lang="zh-CN" altLang="en-US" sz="1100" i="0" dirty="0">
              <a:effectLst/>
            </a:endParaRPr>
          </a:p>
          <a:p>
            <a:endParaRPr lang="zh-CN" altLang="en-US" sz="1100" i="0" dirty="0">
              <a:effectLst/>
            </a:endParaRPr>
          </a:p>
          <a:p>
            <a:endParaRPr lang="zh-CN" altLang="en-US" sz="1100" i="0" dirty="0">
              <a:effectLst/>
            </a:endParaRPr>
          </a:p>
          <a:p>
            <a:r>
              <a:rPr lang="zh-CN" altLang="en-US" sz="1100" i="0" dirty="0">
                <a:effectLst/>
              </a:rPr>
              <a:t>第三章　行为经济学训练：习惯篇</a:t>
            </a:r>
            <a:endParaRPr lang="zh-CN" altLang="en-US" sz="1100" i="0" dirty="0">
              <a:effectLst/>
            </a:endParaRPr>
          </a:p>
          <a:p>
            <a:r>
              <a:rPr lang="zh-CN" altLang="en-US" sz="1100" i="0" dirty="0">
                <a:effectLst/>
              </a:rPr>
              <a:t>明明早起了，却还是戒不掉手机</a:t>
            </a:r>
            <a:endParaRPr lang="zh-CN" altLang="en-US" sz="1100" i="0" dirty="0">
              <a:effectLst/>
            </a:endParaRPr>
          </a:p>
          <a:p>
            <a:r>
              <a:rPr lang="zh-CN" altLang="en-US" sz="1100" i="0" dirty="0">
                <a:effectLst/>
              </a:rPr>
              <a:t>一开始的时间余裕都去哪了？</a:t>
            </a:r>
            <a:endParaRPr lang="zh-CN" altLang="en-US" sz="1100" i="0" dirty="0">
              <a:effectLst/>
            </a:endParaRPr>
          </a:p>
          <a:p>
            <a:r>
              <a:rPr lang="zh-CN" altLang="en-US" sz="1100" i="0" dirty="0">
                <a:effectLst/>
              </a:rPr>
              <a:t>为什么会被不良商家欺骗？</a:t>
            </a:r>
            <a:endParaRPr lang="zh-CN" altLang="en-US" sz="1100" i="0" dirty="0">
              <a:effectLst/>
            </a:endParaRPr>
          </a:p>
          <a:p>
            <a:r>
              <a:rPr lang="zh-CN" altLang="en-US" sz="1100" i="0" dirty="0">
                <a:effectLst/>
              </a:rPr>
              <a:t>参加学习社团，反而动力下降？</a:t>
            </a:r>
            <a:endParaRPr lang="zh-CN" altLang="en-US" sz="1100" i="0" dirty="0">
              <a:effectLst/>
            </a:endParaRPr>
          </a:p>
          <a:p>
            <a:r>
              <a:rPr lang="zh-CN" altLang="en-US" sz="1100" i="0" dirty="0">
                <a:effectLst/>
              </a:rPr>
              <a:t>学习前总是忍不住开始打扫</a:t>
            </a:r>
            <a:endParaRPr lang="zh-CN" altLang="en-US" sz="1100" i="0" dirty="0">
              <a:effectLst/>
            </a:endParaRPr>
          </a:p>
        </p:txBody>
      </p:sp>
      <p:sp>
        <p:nvSpPr>
          <p:cNvPr id="5" name="角丸四角形 7"/>
          <p:cNvSpPr/>
          <p:nvPr/>
        </p:nvSpPr>
        <p:spPr>
          <a:xfrm>
            <a:off x="5333954" y="8531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pic>
        <p:nvPicPr>
          <p:cNvPr id="4" name="图片 3"/>
          <p:cNvPicPr>
            <a:picLocks noChangeAspect="1"/>
          </p:cNvPicPr>
          <p:nvPr/>
        </p:nvPicPr>
        <p:blipFill>
          <a:blip r:embed="rId1"/>
          <a:stretch>
            <a:fillRect/>
          </a:stretch>
        </p:blipFill>
        <p:spPr>
          <a:xfrm>
            <a:off x="3881120" y="1998345"/>
            <a:ext cx="2521585" cy="1837690"/>
          </a:xfrm>
          <a:prstGeom prst="rect">
            <a:avLst/>
          </a:prstGeom>
        </p:spPr>
      </p:pic>
      <p:pic>
        <p:nvPicPr>
          <p:cNvPr id="8" name="图片 7"/>
          <p:cNvPicPr>
            <a:picLocks noChangeAspect="1"/>
          </p:cNvPicPr>
          <p:nvPr/>
        </p:nvPicPr>
        <p:blipFill>
          <a:blip r:embed="rId2"/>
          <a:stretch>
            <a:fillRect/>
          </a:stretch>
        </p:blipFill>
        <p:spPr>
          <a:xfrm>
            <a:off x="4032885" y="4130675"/>
            <a:ext cx="2218690" cy="1645285"/>
          </a:xfrm>
          <a:prstGeom prst="rect">
            <a:avLst/>
          </a:prstGeom>
        </p:spPr>
      </p:pic>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0" y="872490"/>
            <a:ext cx="6624320" cy="500062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第四章　行为经济学训练：职场篇</a:t>
            </a:r>
            <a:endParaRPr lang="zh-CN" altLang="en-US" sz="1100" i="0" dirty="0">
              <a:effectLst/>
            </a:endParaRPr>
          </a:p>
          <a:p>
            <a:r>
              <a:rPr lang="zh-CN" altLang="en-US" sz="1100" i="0" dirty="0">
                <a:effectLst/>
              </a:rPr>
              <a:t>那个人不可能真的改过自新</a:t>
            </a:r>
            <a:endParaRPr lang="zh-CN" altLang="en-US" sz="1100" i="0" dirty="0">
              <a:effectLst/>
            </a:endParaRPr>
          </a:p>
          <a:p>
            <a:r>
              <a:rPr lang="zh-CN" altLang="en-US" sz="1100" i="0" dirty="0">
                <a:effectLst/>
              </a:rPr>
              <a:t>不知不觉中出现偏袒？</a:t>
            </a:r>
            <a:endParaRPr lang="zh-CN" altLang="en-US" sz="1100" i="0" dirty="0">
              <a:effectLst/>
            </a:endParaRPr>
          </a:p>
          <a:p>
            <a:r>
              <a:rPr lang="zh-CN" altLang="en-US" sz="1100" i="0" dirty="0">
                <a:effectLst/>
              </a:rPr>
              <a:t>用心指导却被认为是职场霸凌？</a:t>
            </a:r>
            <a:endParaRPr lang="zh-CN" altLang="en-US" sz="1100" i="0" dirty="0">
              <a:effectLst/>
            </a:endParaRPr>
          </a:p>
          <a:p>
            <a:r>
              <a:rPr lang="zh-CN" altLang="en-US" sz="1100" i="0" dirty="0">
                <a:effectLst/>
              </a:rPr>
              <a:t>一直坚持到最后反而吃亏？</a:t>
            </a:r>
            <a:endParaRPr lang="zh-CN" altLang="en-US" sz="1100" i="0" dirty="0">
              <a:effectLst/>
            </a:endParaRPr>
          </a:p>
          <a:p>
            <a:r>
              <a:rPr lang="zh-CN" altLang="en-US" sz="1100" i="0" dirty="0">
                <a:effectLst/>
              </a:rPr>
              <a:t>明明加强了检查机制，为什么还是出错？</a:t>
            </a:r>
            <a:endParaRPr lang="zh-CN" altLang="en-US" sz="1100" i="0" dirty="0">
              <a:effectLst/>
            </a:endParaRPr>
          </a:p>
          <a:p>
            <a:r>
              <a:rPr lang="zh-CN" altLang="en-US" sz="1100" i="0" dirty="0">
                <a:effectLst/>
              </a:rPr>
              <a:t>因为</a:t>
            </a:r>
            <a:r>
              <a:rPr lang="en-US" altLang="zh-CN" sz="1100" i="0" dirty="0">
                <a:effectLst/>
              </a:rPr>
              <a:t>“</a:t>
            </a:r>
            <a:r>
              <a:rPr lang="zh-CN" altLang="en-US" sz="1100" i="0" dirty="0">
                <a:effectLst/>
              </a:rPr>
              <a:t>没有前例</a:t>
            </a:r>
            <a:r>
              <a:rPr lang="en-US" altLang="zh-CN" sz="1100" i="0" dirty="0">
                <a:effectLst/>
              </a:rPr>
              <a:t>”</a:t>
            </a:r>
            <a:r>
              <a:rPr lang="zh-CN" altLang="en-US" sz="1100" i="0" dirty="0">
                <a:effectLst/>
              </a:rPr>
              <a:t>而被否决</a:t>
            </a:r>
            <a:endParaRPr lang="zh-CN" altLang="en-US" sz="1100" i="0" dirty="0">
              <a:effectLst/>
            </a:endParaRPr>
          </a:p>
          <a:p>
            <a:endParaRPr lang="en-US" altLang="zh-CN" sz="1100" i="0" dirty="0">
              <a:effectLst/>
            </a:endParaRPr>
          </a:p>
          <a:p>
            <a:r>
              <a:rPr lang="zh-CN" altLang="en-US" sz="1100" i="0" dirty="0">
                <a:effectLst/>
              </a:rPr>
              <a:t>第五章　行为经济学训练：营销篇</a:t>
            </a:r>
            <a:endParaRPr lang="zh-CN" altLang="en-US" sz="1100" i="0" dirty="0">
              <a:effectLst/>
            </a:endParaRPr>
          </a:p>
          <a:p>
            <a:r>
              <a:rPr lang="zh-CN" altLang="en-US" sz="1100" i="0" dirty="0">
                <a:effectLst/>
              </a:rPr>
              <a:t>明明降价了，销售额却下降？</a:t>
            </a:r>
            <a:endParaRPr lang="zh-CN" altLang="en-US" sz="1100" i="0" dirty="0">
              <a:effectLst/>
            </a:endParaRPr>
          </a:p>
          <a:p>
            <a:r>
              <a:rPr lang="zh-CN" altLang="en-US" sz="1100" i="0" dirty="0">
                <a:effectLst/>
              </a:rPr>
              <a:t>卖不出去的菜单其实也有意义？</a:t>
            </a:r>
            <a:endParaRPr lang="zh-CN" altLang="en-US" sz="1100" i="0" dirty="0">
              <a:effectLst/>
            </a:endParaRPr>
          </a:p>
          <a:p>
            <a:r>
              <a:rPr lang="zh-CN" altLang="en-US" sz="1100" i="0" dirty="0">
                <a:effectLst/>
              </a:rPr>
              <a:t>明明关乎生命，却无人关心？</a:t>
            </a:r>
            <a:endParaRPr lang="zh-CN" altLang="en-US" sz="1100" i="0" dirty="0">
              <a:effectLst/>
            </a:endParaRPr>
          </a:p>
          <a:p>
            <a:r>
              <a:rPr lang="zh-CN" altLang="en-US" sz="1100" i="0" dirty="0">
                <a:effectLst/>
              </a:rPr>
              <a:t>回过神来已经囤了一大堆</a:t>
            </a:r>
            <a:endParaRPr lang="zh-CN" altLang="en-US" sz="1100" i="0" dirty="0">
              <a:effectLst/>
            </a:endParaRPr>
          </a:p>
          <a:p>
            <a:r>
              <a:rPr lang="zh-CN" altLang="en-US" sz="1100" i="0" dirty="0">
                <a:effectLst/>
              </a:rPr>
              <a:t>明明很好吃，却评价不佳？</a:t>
            </a:r>
            <a:endParaRPr lang="zh-CN" altLang="en-US" sz="1100" i="0" dirty="0">
              <a:effectLst/>
            </a:endParaRPr>
          </a:p>
          <a:p>
            <a:endParaRPr lang="en-US" altLang="zh-CN" sz="1100" i="0" dirty="0">
              <a:effectLst/>
            </a:endParaRPr>
          </a:p>
          <a:p>
            <a:r>
              <a:rPr lang="zh-CN" altLang="en-US" sz="1100" i="0" dirty="0">
                <a:effectLst/>
              </a:rPr>
              <a:t>第六章　行为经济学训练：人际关系篇</a:t>
            </a:r>
            <a:endParaRPr lang="zh-CN" altLang="en-US" sz="1100" i="0" dirty="0">
              <a:effectLst/>
            </a:endParaRPr>
          </a:p>
          <a:p>
            <a:r>
              <a:rPr lang="zh-CN" altLang="en-US" sz="1100" i="0" dirty="0">
                <a:effectLst/>
              </a:rPr>
              <a:t>麻烦的婆婆</a:t>
            </a:r>
            <a:endParaRPr lang="zh-CN" altLang="en-US" sz="1100" i="0" dirty="0">
              <a:effectLst/>
            </a:endParaRPr>
          </a:p>
          <a:p>
            <a:r>
              <a:rPr lang="zh-CN" altLang="en-US" sz="1100" i="0" dirty="0">
                <a:effectLst/>
              </a:rPr>
              <a:t>麻烦的资深员工</a:t>
            </a:r>
            <a:endParaRPr lang="zh-CN" altLang="en-US" sz="1100" i="0" dirty="0">
              <a:effectLst/>
            </a:endParaRPr>
          </a:p>
          <a:p>
            <a:r>
              <a:rPr lang="zh-CN" altLang="en-US" sz="1100" i="0" dirty="0">
                <a:effectLst/>
              </a:rPr>
              <a:t>麻烦的上司</a:t>
            </a:r>
            <a:endParaRPr lang="zh-CN" altLang="en-US" sz="1100" i="0" dirty="0">
              <a:effectLst/>
            </a:endParaRPr>
          </a:p>
          <a:p>
            <a:r>
              <a:rPr lang="zh-CN" altLang="en-US" sz="1100" i="0" dirty="0">
                <a:effectLst/>
              </a:rPr>
              <a:t>麻烦的老朋友</a:t>
            </a:r>
            <a:endParaRPr lang="zh-CN" altLang="en-US" sz="1100" i="0" dirty="0">
              <a:effectLst/>
            </a:endParaRPr>
          </a:p>
          <a:p>
            <a:r>
              <a:rPr lang="zh-CN" altLang="en-US" sz="1100" i="0" dirty="0">
                <a:effectLst/>
              </a:rPr>
              <a:t>麻烦的学生</a:t>
            </a:r>
            <a:endParaRPr lang="zh-CN" altLang="en-US" sz="1100" i="0" dirty="0">
              <a:effectLst/>
            </a:endParaRPr>
          </a:p>
          <a:p>
            <a:endParaRPr lang="en-US" altLang="zh-CN" sz="1100" i="0" dirty="0">
              <a:effectLst/>
            </a:endParaRPr>
          </a:p>
          <a:p>
            <a:r>
              <a:rPr lang="zh-CN" altLang="en-US" sz="1100" i="0" dirty="0">
                <a:effectLst/>
              </a:rPr>
              <a:t>第七章　行为经济学训练：社会问题篇</a:t>
            </a:r>
            <a:endParaRPr lang="zh-CN" altLang="en-US" sz="1100" i="0" dirty="0">
              <a:effectLst/>
            </a:endParaRPr>
          </a:p>
          <a:p>
            <a:r>
              <a:rPr lang="zh-CN" altLang="en-US" sz="1100" i="0" dirty="0">
                <a:effectLst/>
              </a:rPr>
              <a:t>为什么人们不愿意休长期育儿假？</a:t>
            </a:r>
            <a:endParaRPr lang="zh-CN" altLang="en-US" sz="1100" i="0" dirty="0">
              <a:effectLst/>
            </a:endParaRPr>
          </a:p>
          <a:p>
            <a:r>
              <a:rPr lang="zh-CN" altLang="en-US" sz="1100" i="0" dirty="0">
                <a:effectLst/>
              </a:rPr>
              <a:t>如何阻止自动扶梯上行走？</a:t>
            </a:r>
            <a:endParaRPr lang="zh-CN" altLang="en-US" sz="1100" i="0" dirty="0">
              <a:effectLst/>
            </a:endParaRPr>
          </a:p>
          <a:p>
            <a:r>
              <a:rPr lang="zh-CN" altLang="en-US" sz="1100" i="0" dirty="0">
                <a:effectLst/>
              </a:rPr>
              <a:t>居民真的漠不关心吗？</a:t>
            </a:r>
            <a:endParaRPr lang="zh-CN" altLang="en-US" sz="1100" i="0" dirty="0">
              <a:effectLst/>
            </a:endParaRPr>
          </a:p>
          <a:p>
            <a:r>
              <a:rPr lang="zh-CN" altLang="en-US" sz="1100" i="0" dirty="0">
                <a:effectLst/>
              </a:rPr>
              <a:t>年迈的父亲为什么不愿交回驾照？</a:t>
            </a:r>
            <a:endParaRPr lang="zh-CN" altLang="en-US" sz="1100" i="0" dirty="0">
              <a:effectLst/>
            </a:endParaRPr>
          </a:p>
          <a:p>
            <a:endParaRPr lang="en-US" altLang="zh-CN" sz="1100" i="0" dirty="0">
              <a:effectLst/>
            </a:endParaRPr>
          </a:p>
          <a:p>
            <a:r>
              <a:rPr lang="zh-CN" altLang="en-US" sz="1100" i="0" dirty="0">
                <a:effectLst/>
              </a:rPr>
              <a:t>后记</a:t>
            </a:r>
            <a:endParaRPr lang="zh-CN" altLang="en-US" sz="1100" i="0" dirty="0">
              <a:effectLst/>
            </a:endParaRPr>
          </a:p>
        </p:txBody>
      </p:sp>
      <p:sp>
        <p:nvSpPr>
          <p:cNvPr id="5" name="角丸四角形 7"/>
          <p:cNvSpPr/>
          <p:nvPr/>
        </p:nvSpPr>
        <p:spPr>
          <a:xfrm>
            <a:off x="3005409" y="18691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2" name="角丸四角形 7"/>
          <p:cNvSpPr/>
          <p:nvPr/>
        </p:nvSpPr>
        <p:spPr>
          <a:xfrm>
            <a:off x="2573609" y="587334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sp>
        <p:nvSpPr>
          <p:cNvPr id="3" name="テキスト ボックス 6"/>
          <p:cNvSpPr txBox="1"/>
          <p:nvPr/>
        </p:nvSpPr>
        <p:spPr>
          <a:xfrm>
            <a:off x="127000" y="6714490"/>
            <a:ext cx="6624320" cy="161480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出生于日本青森县。现任青森大学客座教授。毕业于立教大学经济学部、美国菲尼克斯大学研究生院（工商管理硕士，</a:t>
            </a:r>
            <a:r>
              <a:rPr lang="en-US" altLang="zh-CN" sz="1100" i="0" dirty="0">
                <a:effectLst/>
              </a:rPr>
              <a:t>MBA</a:t>
            </a:r>
            <a:r>
              <a:rPr lang="zh-CN" altLang="en-US" sz="1100" i="0" dirty="0">
                <a:effectLst/>
              </a:rPr>
              <a:t>），以及青森县立保健大学研究生院，获得健康科学博士学位。</a:t>
            </a:r>
            <a:endParaRPr lang="zh-CN" altLang="en-US" sz="1100" i="0" dirty="0">
              <a:effectLst/>
            </a:endParaRPr>
          </a:p>
          <a:p>
            <a:endParaRPr lang="en-US" altLang="zh-CN" sz="1100" i="0" dirty="0">
              <a:effectLst/>
            </a:endParaRPr>
          </a:p>
          <a:p>
            <a:r>
              <a:rPr lang="zh-CN" altLang="en-US" sz="1100" i="0" dirty="0">
                <a:effectLst/>
              </a:rPr>
              <a:t>他运用行为经济学，围绕</a:t>
            </a:r>
            <a:r>
              <a:rPr lang="en-US" altLang="zh-CN" sz="1100" i="0" dirty="0">
                <a:effectLst/>
              </a:rPr>
              <a:t>“</a:t>
            </a:r>
            <a:r>
              <a:rPr lang="zh-CN" altLang="en-US" sz="1100" i="0" dirty="0">
                <a:effectLst/>
              </a:rPr>
              <a:t>如何让那些理性上明白、却无法付诸行动的人真正行动起来</a:t>
            </a:r>
            <a:r>
              <a:rPr lang="en-US" altLang="zh-CN" sz="1100" i="0" dirty="0">
                <a:effectLst/>
              </a:rPr>
              <a:t>”</a:t>
            </a:r>
            <a:r>
              <a:rPr lang="zh-CN" altLang="en-US" sz="1100" i="0" dirty="0">
                <a:effectLst/>
              </a:rPr>
              <a:t>这一主题开展研究，并通过富士电视台《真的假的！？</a:t>
            </a:r>
            <a:r>
              <a:rPr lang="en-US" altLang="zh-CN" sz="1100" i="0" dirty="0">
                <a:effectLst/>
              </a:rPr>
              <a:t>TV</a:t>
            </a:r>
            <a:r>
              <a:rPr lang="zh-CN" altLang="en-US" sz="1100" i="0" dirty="0">
                <a:effectLst/>
              </a:rPr>
              <a:t>》等各类媒体，持续向大众传播</a:t>
            </a:r>
            <a:r>
              <a:rPr lang="en-US" altLang="zh-CN" sz="1100" i="0" dirty="0">
                <a:effectLst/>
              </a:rPr>
              <a:t>“</a:t>
            </a:r>
            <a:r>
              <a:rPr lang="zh-CN" altLang="en-US" sz="1100" i="0" dirty="0">
                <a:effectLst/>
              </a:rPr>
              <a:t>助推（</a:t>
            </a:r>
            <a:r>
              <a:rPr lang="en-US" altLang="zh-CN" sz="1100" i="0" dirty="0">
                <a:effectLst/>
              </a:rPr>
              <a:t>Nudge</a:t>
            </a:r>
            <a:r>
              <a:rPr lang="zh-CN" altLang="en-US" sz="1100" i="0" dirty="0">
                <a:effectLst/>
              </a:rPr>
              <a:t>）</a:t>
            </a:r>
            <a:r>
              <a:rPr lang="en-US" altLang="zh-CN" sz="1100" i="0" dirty="0">
                <a:effectLst/>
              </a:rPr>
              <a:t>”</a:t>
            </a:r>
            <a:r>
              <a:rPr lang="zh-CN" altLang="en-US" sz="1100" i="0" dirty="0">
                <a:effectLst/>
              </a:rPr>
              <a:t>的魅力与价值。</a:t>
            </a:r>
            <a:endParaRPr lang="zh-CN" altLang="en-US" sz="1100" i="0" dirty="0">
              <a:effectLst/>
            </a:endParaRPr>
          </a:p>
          <a:p>
            <a:endParaRPr lang="en-US" altLang="zh-CN" sz="1100" i="0" dirty="0">
              <a:effectLst/>
            </a:endParaRPr>
          </a:p>
          <a:p>
            <a:r>
              <a:rPr lang="zh-CN" altLang="en-US" sz="1100" i="0" dirty="0">
                <a:effectLst/>
              </a:rPr>
              <a:t>著有《让内心的大象动起来的方法》（扶桑社）、《职场人士必备的实用行为经济学》（大和书房）等作品。</a:t>
            </a:r>
            <a:endParaRPr lang="zh-CN" altLang="en-US" sz="1100" i="0" dirty="0">
              <a:effectLst/>
            </a:endParaRP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270760" y="122555"/>
            <a:ext cx="2527300" cy="130683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教養</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としての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為替</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978-4-7612-7855-7</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大矢俊雄</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192p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72390" y="1398270"/>
            <a:ext cx="6684010" cy="840168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汇率的真相</a:t>
            </a:r>
            <a:r>
              <a:rPr lang="en-US" altLang="zh-CN" sz="1000" i="0" dirty="0">
                <a:effectLst/>
              </a:rPr>
              <a:t>--</a:t>
            </a:r>
            <a:r>
              <a:rPr lang="zh-CN" altLang="en-US" sz="1000" i="0" dirty="0">
                <a:effectLst/>
              </a:rPr>
              <a:t>每天都在新闻里的汇率，你真的看懂了吗？从汇率读经济：投资不能忽视的底层变量。</a:t>
            </a:r>
            <a:r>
              <a:rPr lang="zh-CN" altLang="en-US" sz="1000" i="0" dirty="0">
                <a:effectLst/>
              </a:rPr>
              <a:t>读懂汇率，才能看清投资环境。</a:t>
            </a:r>
            <a:endParaRPr lang="zh-CN" altLang="en-US" sz="1000" i="0" dirty="0">
              <a:effectLst/>
            </a:endParaRPr>
          </a:p>
          <a:p>
            <a:endParaRPr lang="zh-CN" altLang="en-US" sz="1000" i="0" dirty="0">
              <a:effectLst/>
            </a:endParaRPr>
          </a:p>
          <a:p>
            <a:r>
              <a:rPr lang="zh-CN" altLang="en-US" sz="1000" i="0" dirty="0">
                <a:effectLst/>
              </a:rPr>
              <a:t>本书是一部写给</a:t>
            </a:r>
            <a:r>
              <a:rPr lang="en-US" altLang="zh-CN" sz="1000" i="0" dirty="0">
                <a:effectLst/>
              </a:rPr>
              <a:t>“</a:t>
            </a:r>
            <a:r>
              <a:rPr lang="zh-CN" altLang="en-US" sz="1000" i="0" dirty="0">
                <a:effectLst/>
              </a:rPr>
              <a:t>每天都在新闻里看到汇率、却说不清它到底为什么重要</a:t>
            </a:r>
            <a:r>
              <a:rPr lang="en-US" altLang="zh-CN" sz="1000" i="0" dirty="0">
                <a:effectLst/>
              </a:rPr>
              <a:t>”</a:t>
            </a:r>
            <a:r>
              <a:rPr lang="zh-CN" altLang="en-US" sz="1000" i="0" dirty="0">
                <a:effectLst/>
              </a:rPr>
              <a:t>的读者的入门书。</a:t>
            </a:r>
            <a:endParaRPr lang="zh-CN" altLang="en-US" sz="1000" i="0" dirty="0">
              <a:effectLst/>
            </a:endParaRPr>
          </a:p>
          <a:p>
            <a:endParaRPr lang="zh-CN" altLang="en-US" sz="1000" i="0" dirty="0">
              <a:effectLst/>
            </a:endParaRPr>
          </a:p>
          <a:p>
            <a:r>
              <a:rPr lang="zh-CN" altLang="en-US" sz="1000" i="0" dirty="0">
                <a:effectLst/>
              </a:rPr>
              <a:t>作者以长期日元贬值为现实背景指出：汇率并不是金融圈自嗨的数字游戏，它会以</a:t>
            </a:r>
            <a:r>
              <a:rPr lang="en-US" altLang="zh-CN" sz="1000" i="0" dirty="0">
                <a:effectLst/>
              </a:rPr>
              <a:t>“</a:t>
            </a:r>
            <a:r>
              <a:rPr lang="zh-CN" altLang="en-US" sz="1000" i="0" dirty="0">
                <a:effectLst/>
              </a:rPr>
              <a:t>看得见</a:t>
            </a:r>
            <a:r>
              <a:rPr lang="en-US" altLang="zh-CN" sz="1000" i="0" dirty="0">
                <a:effectLst/>
              </a:rPr>
              <a:t>”</a:t>
            </a:r>
            <a:r>
              <a:rPr lang="zh-CN" altLang="en-US" sz="1000" i="0" dirty="0">
                <a:effectLst/>
              </a:rPr>
              <a:t>和</a:t>
            </a:r>
            <a:r>
              <a:rPr lang="en-US" altLang="zh-CN" sz="1000" i="0" dirty="0">
                <a:effectLst/>
              </a:rPr>
              <a:t>“</a:t>
            </a:r>
            <a:r>
              <a:rPr lang="zh-CN" altLang="en-US" sz="1000" i="0" dirty="0">
                <a:effectLst/>
              </a:rPr>
              <a:t>看不见</a:t>
            </a:r>
            <a:r>
              <a:rPr lang="en-US" altLang="zh-CN" sz="1000" i="0" dirty="0">
                <a:effectLst/>
              </a:rPr>
              <a:t>”</a:t>
            </a:r>
            <a:r>
              <a:rPr lang="zh-CN" altLang="en-US" sz="1000" i="0" dirty="0">
                <a:effectLst/>
              </a:rPr>
              <a:t>的方式改写普通人的生活成本、企业利润乃至国家经济结构。</a:t>
            </a:r>
            <a:endParaRPr lang="zh-CN" altLang="en-US" sz="1000" i="0" dirty="0">
              <a:effectLst/>
            </a:endParaRPr>
          </a:p>
          <a:p>
            <a:endParaRPr lang="zh-CN" altLang="en-US" sz="1000" i="0" dirty="0">
              <a:effectLst/>
            </a:endParaRPr>
          </a:p>
          <a:p>
            <a:r>
              <a:rPr lang="zh-CN" altLang="en-US" sz="1000" i="0" dirty="0">
                <a:effectLst/>
              </a:rPr>
              <a:t>书一开始就把问题拉回到日常：日元走弱时，进口依赖度高的日本首先体现在餐桌上</a:t>
            </a:r>
            <a:r>
              <a:rPr lang="en-US" altLang="zh-CN" sz="1000" i="0" dirty="0">
                <a:effectLst/>
              </a:rPr>
              <a:t>——</a:t>
            </a:r>
            <a:r>
              <a:rPr lang="zh-CN" altLang="en-US" sz="1000" i="0" dirty="0">
                <a:effectLst/>
              </a:rPr>
              <a:t>原材料、饲料与进口食品变贵，国货也会被迫跟着涨价；第二个冲击落在住房上，建材价格上升叠加海外资金更容易进入日本不动产市场，推高公寓价格；但同一枚硬币的另一面是，日本企业与日本社会过去几十年积累的海外投资回报以外币计价，换算成日元后会</a:t>
            </a:r>
            <a:r>
              <a:rPr lang="en-US" altLang="zh-CN" sz="1000" i="0" dirty="0">
                <a:effectLst/>
              </a:rPr>
              <a:t>“</a:t>
            </a:r>
            <a:r>
              <a:rPr lang="zh-CN" altLang="en-US" sz="1000" i="0" dirty="0">
                <a:effectLst/>
              </a:rPr>
              <a:t>自动变大</a:t>
            </a:r>
            <a:r>
              <a:rPr lang="en-US" altLang="zh-CN" sz="1000" i="0" dirty="0">
                <a:effectLst/>
              </a:rPr>
              <a:t>”</a:t>
            </a:r>
            <a:r>
              <a:rPr lang="zh-CN" altLang="en-US" sz="1000" i="0" dirty="0">
                <a:effectLst/>
              </a:rPr>
              <a:t>，让很多企业账面收益增加。</a:t>
            </a:r>
            <a:endParaRPr lang="zh-CN" altLang="en-US" sz="1000" i="0" dirty="0">
              <a:effectLst/>
            </a:endParaRPr>
          </a:p>
          <a:p>
            <a:endParaRPr lang="zh-CN" altLang="en-US" sz="1000" i="0" dirty="0">
              <a:effectLst/>
            </a:endParaRPr>
          </a:p>
          <a:p>
            <a:r>
              <a:rPr lang="zh-CN" altLang="en-US" sz="1000" i="0" dirty="0">
                <a:effectLst/>
              </a:rPr>
              <a:t>作者用这三种例子告诉读者：汇率的影响没有简单的好坏标签，必须学会从多个角度看，才能建立判断</a:t>
            </a:r>
            <a:r>
              <a:rPr lang="en-US" altLang="zh-CN" sz="1000" i="0" dirty="0">
                <a:effectLst/>
              </a:rPr>
              <a:t>“</a:t>
            </a:r>
            <a:r>
              <a:rPr lang="zh-CN" altLang="en-US" sz="1000" i="0" dirty="0">
                <a:effectLst/>
              </a:rPr>
              <a:t>现在的汇率变化意味着什么</a:t>
            </a:r>
            <a:r>
              <a:rPr lang="en-US" altLang="zh-CN" sz="1000" i="0" dirty="0">
                <a:effectLst/>
              </a:rPr>
              <a:t>”</a:t>
            </a:r>
            <a:r>
              <a:rPr lang="zh-CN" altLang="en-US" sz="1000" i="0" dirty="0">
                <a:effectLst/>
              </a:rPr>
              <a:t>的框架。</a:t>
            </a:r>
            <a:endParaRPr lang="zh-CN" altLang="en-US" sz="1000" i="0" dirty="0">
              <a:effectLst/>
            </a:endParaRPr>
          </a:p>
          <a:p>
            <a:endParaRPr lang="en-US" altLang="zh-CN" sz="1000" i="0" dirty="0">
              <a:effectLst/>
            </a:endParaRPr>
          </a:p>
          <a:p>
            <a:r>
              <a:rPr lang="zh-CN" altLang="en-US" sz="1000" i="0" dirty="0">
                <a:effectLst/>
              </a:rPr>
              <a:t>为了让读者真正读懂汇率，作者先从最基础的概念拆解误解：所谓</a:t>
            </a:r>
            <a:r>
              <a:rPr lang="en-US" altLang="zh-CN" sz="1000" i="0" dirty="0">
                <a:effectLst/>
              </a:rPr>
              <a:t>“</a:t>
            </a:r>
            <a:r>
              <a:rPr lang="zh-CN" altLang="en-US" sz="1000" i="0" dirty="0">
                <a:effectLst/>
              </a:rPr>
              <a:t>日元升值</a:t>
            </a:r>
            <a:r>
              <a:rPr lang="en-US" altLang="zh-CN" sz="1000" i="0" dirty="0">
                <a:effectLst/>
              </a:rPr>
              <a:t>/</a:t>
            </a:r>
            <a:r>
              <a:rPr lang="zh-CN" altLang="en-US" sz="1000" i="0" dirty="0">
                <a:effectLst/>
              </a:rPr>
              <a:t>贬值</a:t>
            </a:r>
            <a:r>
              <a:rPr lang="en-US" altLang="zh-CN" sz="1000" i="0" dirty="0">
                <a:effectLst/>
              </a:rPr>
              <a:t>”</a:t>
            </a:r>
            <a:r>
              <a:rPr lang="zh-CN" altLang="en-US" sz="1000" i="0" dirty="0">
                <a:effectLst/>
              </a:rPr>
              <a:t>并不是抽象口号，而是相对某个参照货币的价格变化；当</a:t>
            </a:r>
            <a:r>
              <a:rPr lang="en-US" altLang="zh-CN" sz="1000" i="0" dirty="0">
                <a:effectLst/>
              </a:rPr>
              <a:t>1</a:t>
            </a:r>
            <a:r>
              <a:rPr lang="zh-CN" altLang="en-US" sz="1000" i="0" dirty="0">
                <a:effectLst/>
              </a:rPr>
              <a:t>美元从</a:t>
            </a:r>
            <a:r>
              <a:rPr lang="en-US" altLang="zh-CN" sz="1000" i="0" dirty="0">
                <a:effectLst/>
              </a:rPr>
              <a:t>140</a:t>
            </a:r>
            <a:r>
              <a:rPr lang="zh-CN" altLang="en-US" sz="1000" i="0" dirty="0">
                <a:effectLst/>
              </a:rPr>
              <a:t>日元变成</a:t>
            </a:r>
            <a:r>
              <a:rPr lang="en-US" altLang="zh-CN" sz="1000" i="0" dirty="0">
                <a:effectLst/>
              </a:rPr>
              <a:t>150</a:t>
            </a:r>
            <a:r>
              <a:rPr lang="zh-CN" altLang="en-US" sz="1000" i="0" dirty="0">
                <a:effectLst/>
              </a:rPr>
              <a:t>日元时，日元在变弱，反之变成</a:t>
            </a:r>
            <a:r>
              <a:rPr lang="en-US" altLang="zh-CN" sz="1000" i="0" dirty="0">
                <a:effectLst/>
              </a:rPr>
              <a:t>130</a:t>
            </a:r>
            <a:r>
              <a:rPr lang="zh-CN" altLang="en-US" sz="1000" i="0" dirty="0">
                <a:effectLst/>
              </a:rPr>
              <a:t>日元就是变强。</a:t>
            </a:r>
            <a:endParaRPr lang="zh-CN" altLang="en-US" sz="1000" i="0" dirty="0">
              <a:effectLst/>
            </a:endParaRPr>
          </a:p>
          <a:p>
            <a:endParaRPr lang="zh-CN" altLang="en-US" sz="1000" i="0" dirty="0">
              <a:effectLst/>
            </a:endParaRPr>
          </a:p>
          <a:p>
            <a:r>
              <a:rPr lang="zh-CN" altLang="en-US" sz="1000" i="0" dirty="0">
                <a:effectLst/>
              </a:rPr>
              <a:t>接着他把外汇交易的真实生态讲清楚：外汇不像股票那样有明确的交易所与固定时间，而是全球分散、几乎</a:t>
            </a:r>
            <a:r>
              <a:rPr lang="en-US" altLang="zh-CN" sz="1000" i="0" dirty="0">
                <a:effectLst/>
              </a:rPr>
              <a:t>24</a:t>
            </a:r>
            <a:r>
              <a:rPr lang="zh-CN" altLang="en-US" sz="1000" i="0" dirty="0">
                <a:effectLst/>
              </a:rPr>
              <a:t>小时运转的巨大市场；报价里常见的</a:t>
            </a:r>
            <a:r>
              <a:rPr lang="en-US" altLang="zh-CN" sz="1000" i="0" dirty="0">
                <a:effectLst/>
              </a:rPr>
              <a:t>“150.35</a:t>
            </a:r>
            <a:r>
              <a:rPr lang="zh-CN" altLang="en-US" sz="1000" i="0" dirty="0">
                <a:effectLst/>
              </a:rPr>
              <a:t>～</a:t>
            </a:r>
            <a:r>
              <a:rPr lang="en-US" altLang="zh-CN" sz="1000" i="0" dirty="0">
                <a:effectLst/>
              </a:rPr>
              <a:t>150.37”</a:t>
            </a:r>
            <a:r>
              <a:rPr lang="zh-CN" altLang="en-US" sz="1000" i="0" dirty="0">
                <a:effectLst/>
              </a:rPr>
              <a:t>体现的是买卖价差与交易成本，也解释了为什么在外汇市场里</a:t>
            </a:r>
            <a:r>
              <a:rPr lang="en-US" altLang="zh-CN" sz="1000" i="0" dirty="0">
                <a:effectLst/>
              </a:rPr>
              <a:t>“</a:t>
            </a:r>
            <a:r>
              <a:rPr lang="zh-CN" altLang="en-US" sz="1000" i="0" dirty="0">
                <a:effectLst/>
              </a:rPr>
              <a:t>想买</a:t>
            </a:r>
            <a:r>
              <a:rPr lang="en-US" altLang="zh-CN" sz="1000" i="0" dirty="0">
                <a:effectLst/>
              </a:rPr>
              <a:t>/</a:t>
            </a:r>
            <a:r>
              <a:rPr lang="zh-CN" altLang="en-US" sz="1000" i="0" dirty="0">
                <a:effectLst/>
              </a:rPr>
              <a:t>想卖</a:t>
            </a:r>
            <a:r>
              <a:rPr lang="en-US" altLang="zh-CN" sz="1000" i="0" dirty="0">
                <a:effectLst/>
              </a:rPr>
              <a:t>”</a:t>
            </a:r>
            <a:r>
              <a:rPr lang="zh-CN" altLang="en-US" sz="1000" i="0" dirty="0">
                <a:effectLst/>
              </a:rPr>
              <a:t>这种说法并不严谨。作者进一步带读者理解外汇市场的规模与参与者，东京市场处于全球链条的一环，市场的</a:t>
            </a:r>
            <a:r>
              <a:rPr lang="en-US" altLang="zh-CN" sz="1000" i="0" dirty="0">
                <a:effectLst/>
              </a:rPr>
              <a:t>“</a:t>
            </a:r>
            <a:r>
              <a:rPr lang="zh-CN" altLang="en-US" sz="1000" i="0" dirty="0">
                <a:effectLst/>
              </a:rPr>
              <a:t>温度</a:t>
            </a:r>
            <a:r>
              <a:rPr lang="en-US" altLang="zh-CN" sz="1000" i="0" dirty="0">
                <a:effectLst/>
              </a:rPr>
              <a:t>”</a:t>
            </a:r>
            <a:r>
              <a:rPr lang="zh-CN" altLang="en-US" sz="1000" i="0" dirty="0">
                <a:effectLst/>
              </a:rPr>
              <a:t>与规则往往由国际资金流、机构交易与风险管理共同塑形。</a:t>
            </a:r>
            <a:endParaRPr lang="zh-CN" altLang="en-US" sz="1000" i="0" dirty="0">
              <a:effectLst/>
            </a:endParaRPr>
          </a:p>
          <a:p>
            <a:endParaRPr lang="en-US" altLang="zh-CN" sz="1000" i="0" dirty="0">
              <a:effectLst/>
            </a:endParaRPr>
          </a:p>
          <a:p>
            <a:r>
              <a:rPr lang="zh-CN" altLang="en-US" sz="1000" i="0" dirty="0">
                <a:effectLst/>
              </a:rPr>
              <a:t>当基础打牢后，本书把焦点转向</a:t>
            </a:r>
            <a:r>
              <a:rPr lang="en-US" altLang="zh-CN" sz="1000" i="0" dirty="0">
                <a:effectLst/>
              </a:rPr>
              <a:t>“</a:t>
            </a:r>
            <a:r>
              <a:rPr lang="zh-CN" altLang="en-US" sz="1000" i="0" dirty="0">
                <a:effectLst/>
              </a:rPr>
              <a:t>是什么在推动汇率动起来</a:t>
            </a:r>
            <a:r>
              <a:rPr lang="en-US" altLang="zh-CN" sz="1000" i="0" dirty="0">
                <a:effectLst/>
              </a:rPr>
              <a:t>”</a:t>
            </a:r>
            <a:r>
              <a:rPr lang="zh-CN" altLang="en-US" sz="1000" i="0" dirty="0">
                <a:effectLst/>
              </a:rPr>
              <a:t>。</a:t>
            </a:r>
            <a:endParaRPr lang="zh-CN" altLang="en-US" sz="1000" i="0" dirty="0">
              <a:effectLst/>
            </a:endParaRPr>
          </a:p>
          <a:p>
            <a:endParaRPr lang="zh-CN" altLang="en-US" sz="1000" i="0" dirty="0">
              <a:effectLst/>
            </a:endParaRPr>
          </a:p>
          <a:p>
            <a:r>
              <a:rPr lang="zh-CN" altLang="en-US" sz="1000" i="0" dirty="0">
                <a:effectLst/>
              </a:rPr>
              <a:t>作者强调：汇率不是被某条公式驱动，而是被人和资金驱动。贸易当然重要，但并非当代外汇交易的主角；影响汇率的，是更广义的资金动机</a:t>
            </a:r>
            <a:r>
              <a:rPr lang="en-US" altLang="zh-CN" sz="1000" i="0" dirty="0">
                <a:effectLst/>
              </a:rPr>
              <a:t>——</a:t>
            </a:r>
            <a:r>
              <a:rPr lang="zh-CN" altLang="en-US" sz="1000" i="0" dirty="0">
                <a:effectLst/>
              </a:rPr>
              <a:t>收益、风险、避险需求与资本流动。日常行情也不会按教科书线性运行：经济数据很重要，却并不意味着</a:t>
            </a:r>
            <a:r>
              <a:rPr lang="en-US" altLang="zh-CN" sz="1000" i="0" dirty="0">
                <a:effectLst/>
              </a:rPr>
              <a:t>“</a:t>
            </a:r>
            <a:r>
              <a:rPr lang="zh-CN" altLang="en-US" sz="1000" i="0" dirty="0">
                <a:effectLst/>
              </a:rPr>
              <a:t>懂数据就能预测汇率</a:t>
            </a:r>
            <a:r>
              <a:rPr lang="en-US" altLang="zh-CN" sz="1000" i="0" dirty="0">
                <a:effectLst/>
              </a:rPr>
              <a:t>”</a:t>
            </a:r>
            <a:r>
              <a:rPr lang="zh-CN" altLang="en-US" sz="1000" i="0" dirty="0">
                <a:effectLst/>
              </a:rPr>
              <a:t>。</a:t>
            </a:r>
            <a:endParaRPr lang="zh-CN" altLang="en-US" sz="1000" i="0" dirty="0">
              <a:effectLst/>
            </a:endParaRPr>
          </a:p>
          <a:p>
            <a:endParaRPr lang="zh-CN" altLang="en-US" sz="1000" i="0" dirty="0">
              <a:effectLst/>
            </a:endParaRPr>
          </a:p>
          <a:p>
            <a:r>
              <a:rPr lang="zh-CN" altLang="en-US" sz="1000" i="0" dirty="0">
                <a:effectLst/>
              </a:rPr>
              <a:t>更值得警惕的是那些会放大波动的机制：投机资金的集中进出、止损单触发的连锁反应、以及大资金的单向交易，都可能制造</a:t>
            </a:r>
            <a:r>
              <a:rPr lang="en-US" altLang="zh-CN" sz="1000" i="0" dirty="0">
                <a:effectLst/>
              </a:rPr>
              <a:t>“</a:t>
            </a:r>
            <a:r>
              <a:rPr lang="zh-CN" altLang="en-US" sz="1000" i="0" dirty="0">
                <a:effectLst/>
              </a:rPr>
              <a:t>突然的大动作</a:t>
            </a:r>
            <a:r>
              <a:rPr lang="en-US" altLang="zh-CN" sz="1000" i="0" dirty="0">
                <a:effectLst/>
              </a:rPr>
              <a:t>”</a:t>
            </a:r>
            <a:r>
              <a:rPr lang="zh-CN" altLang="en-US" sz="1000" i="0" dirty="0">
                <a:effectLst/>
              </a:rPr>
              <a:t>。作者同时提醒，急剧波动本身会带来经济风险，因此各国普遍采用浮动汇率制度，并不是因为它完美，而是因为固定汇率在政策自主性与外汇储备约束上代价更大。</a:t>
            </a:r>
            <a:endParaRPr lang="zh-CN" altLang="en-US" sz="1000" i="0" dirty="0">
              <a:effectLst/>
            </a:endParaRPr>
          </a:p>
          <a:p>
            <a:endParaRPr lang="en-US" altLang="zh-CN" sz="1000" i="0" dirty="0">
              <a:effectLst/>
            </a:endParaRPr>
          </a:p>
          <a:p>
            <a:r>
              <a:rPr lang="zh-CN" altLang="en-US" sz="1000" i="0" dirty="0">
                <a:effectLst/>
              </a:rPr>
              <a:t>在解释</a:t>
            </a:r>
            <a:r>
              <a:rPr lang="en-US" altLang="zh-CN" sz="1000" i="0" dirty="0">
                <a:effectLst/>
              </a:rPr>
              <a:t>“</a:t>
            </a:r>
            <a:r>
              <a:rPr lang="zh-CN" altLang="en-US" sz="1000" i="0" dirty="0">
                <a:effectLst/>
              </a:rPr>
              <a:t>长期趋势</a:t>
            </a:r>
            <a:r>
              <a:rPr lang="en-US" altLang="zh-CN" sz="1000" i="0" dirty="0">
                <a:effectLst/>
              </a:rPr>
              <a:t>”</a:t>
            </a:r>
            <a:r>
              <a:rPr lang="zh-CN" altLang="en-US" sz="1000" i="0" dirty="0">
                <a:effectLst/>
              </a:rPr>
              <a:t>的关键章节里，作者把利率与汇率的关系摆到台面上：利差是推动汇率的重要力量，市场会关注不同期限的利率变化，并通过套利交易等方式把利差转化为资金流，从而影响汇率方向。新冠疫情前后，日美利差与美元</a:t>
            </a:r>
            <a:r>
              <a:rPr lang="en-US" altLang="zh-CN" sz="1000" i="0" dirty="0">
                <a:effectLst/>
              </a:rPr>
              <a:t>/</a:t>
            </a:r>
            <a:r>
              <a:rPr lang="zh-CN" altLang="en-US" sz="1000" i="0" dirty="0">
                <a:effectLst/>
              </a:rPr>
              <a:t>日元关系的变化也被用来说明：宏观冲击会改变市场结构，旧经验需要不断校准。随后作者回到更贴近日本的问题：日元升值或贬值，会分别通过进出口、对外投资、海外收益回流、外国劳动力等渠道影响经济；而</a:t>
            </a:r>
            <a:r>
              <a:rPr lang="en-US" altLang="zh-CN" sz="1000" i="0" dirty="0">
                <a:effectLst/>
              </a:rPr>
              <a:t>“</a:t>
            </a:r>
            <a:r>
              <a:rPr lang="zh-CN" altLang="en-US" sz="1000" i="0" dirty="0">
                <a:effectLst/>
              </a:rPr>
              <a:t>缓慢持续的变化</a:t>
            </a:r>
            <a:r>
              <a:rPr lang="en-US" altLang="zh-CN" sz="1000" i="0" dirty="0">
                <a:effectLst/>
              </a:rPr>
              <a:t>”</a:t>
            </a:r>
            <a:r>
              <a:rPr lang="zh-CN" altLang="en-US" sz="1000" i="0" dirty="0">
                <a:effectLst/>
              </a:rPr>
              <a:t>和</a:t>
            </a:r>
            <a:r>
              <a:rPr lang="en-US" altLang="zh-CN" sz="1000" i="0" dirty="0">
                <a:effectLst/>
              </a:rPr>
              <a:t>“</a:t>
            </a:r>
            <a:r>
              <a:rPr lang="zh-CN" altLang="en-US" sz="1000" i="0" dirty="0">
                <a:effectLst/>
              </a:rPr>
              <a:t>剧烈跳变</a:t>
            </a:r>
            <a:r>
              <a:rPr lang="en-US" altLang="zh-CN" sz="1000" i="0" dirty="0">
                <a:effectLst/>
              </a:rPr>
              <a:t>”</a:t>
            </a:r>
            <a:r>
              <a:rPr lang="zh-CN" altLang="en-US" sz="1000" i="0" dirty="0">
                <a:effectLst/>
              </a:rPr>
              <a:t>对社会与企业的压力并不相同，不能只盯着某一天的点位。</a:t>
            </a:r>
            <a:endParaRPr lang="zh-CN" altLang="en-US" sz="1000" i="0" dirty="0">
              <a:effectLst/>
            </a:endParaRPr>
          </a:p>
          <a:p>
            <a:endParaRPr lang="en-US" altLang="zh-CN" sz="1000" i="0" dirty="0">
              <a:effectLst/>
            </a:endParaRPr>
          </a:p>
          <a:p>
            <a:r>
              <a:rPr lang="zh-CN" altLang="en-US" sz="1000" i="0" dirty="0">
                <a:effectLst/>
              </a:rPr>
              <a:t>本书的核心价值，在于它要帮助读者更新</a:t>
            </a:r>
            <a:r>
              <a:rPr lang="en-US" altLang="zh-CN" sz="1000" i="0" dirty="0">
                <a:effectLst/>
              </a:rPr>
              <a:t>“</a:t>
            </a:r>
            <a:r>
              <a:rPr lang="zh-CN" altLang="en-US" sz="1000" i="0" dirty="0">
                <a:effectLst/>
              </a:rPr>
              <a:t>汇率常识</a:t>
            </a:r>
            <a:r>
              <a:rPr lang="en-US" altLang="zh-CN" sz="1000" i="0" dirty="0">
                <a:effectLst/>
              </a:rPr>
              <a:t>”</a:t>
            </a:r>
            <a:r>
              <a:rPr lang="zh-CN" altLang="en-US" sz="1000" i="0" dirty="0">
                <a:effectLst/>
              </a:rPr>
              <a:t>。</a:t>
            </a:r>
            <a:endParaRPr lang="zh-CN" altLang="en-US" sz="1000" i="0" dirty="0">
              <a:effectLst/>
            </a:endParaRPr>
          </a:p>
          <a:p>
            <a:endParaRPr lang="zh-CN" altLang="en-US" sz="1000" i="0" dirty="0">
              <a:effectLst/>
            </a:endParaRPr>
          </a:p>
          <a:p>
            <a:r>
              <a:rPr lang="zh-CN" altLang="en-US" sz="1000" i="0" dirty="0">
                <a:effectLst/>
              </a:rPr>
              <a:t>作者以数据检验多个曾被当作定律的说法：比如</a:t>
            </a:r>
            <a:r>
              <a:rPr lang="en-US" altLang="zh-CN" sz="1000" i="0" dirty="0">
                <a:effectLst/>
              </a:rPr>
              <a:t>“</a:t>
            </a:r>
            <a:r>
              <a:rPr lang="zh-CN" altLang="en-US" sz="1000" i="0" dirty="0">
                <a:effectLst/>
              </a:rPr>
              <a:t>日本经济好就一定日元升值</a:t>
            </a:r>
            <a:r>
              <a:rPr lang="en-US" altLang="zh-CN" sz="1000" i="0" dirty="0">
                <a:effectLst/>
              </a:rPr>
              <a:t>”“</a:t>
            </a:r>
            <a:r>
              <a:rPr lang="zh-CN" altLang="en-US" sz="1000" i="0" dirty="0">
                <a:effectLst/>
              </a:rPr>
              <a:t>只看美元</a:t>
            </a:r>
            <a:r>
              <a:rPr lang="en-US" altLang="zh-CN" sz="1000" i="0" dirty="0">
                <a:effectLst/>
              </a:rPr>
              <a:t>/</a:t>
            </a:r>
            <a:r>
              <a:rPr lang="zh-CN" altLang="en-US" sz="1000" i="0" dirty="0">
                <a:effectLst/>
              </a:rPr>
              <a:t>日元就够了</a:t>
            </a:r>
            <a:r>
              <a:rPr lang="en-US" altLang="zh-CN" sz="1000" i="0" dirty="0">
                <a:effectLst/>
              </a:rPr>
              <a:t>”“</a:t>
            </a:r>
            <a:r>
              <a:rPr lang="zh-CN" altLang="en-US" sz="1000" i="0" dirty="0">
                <a:effectLst/>
              </a:rPr>
              <a:t>日元贬值必然带来出口增加与贸易顺差</a:t>
            </a:r>
            <a:r>
              <a:rPr lang="en-US" altLang="zh-CN" sz="1000" i="0" dirty="0">
                <a:effectLst/>
              </a:rPr>
              <a:t>”“</a:t>
            </a:r>
            <a:r>
              <a:rPr lang="zh-CN" altLang="en-US" sz="1000" i="0" dirty="0">
                <a:effectLst/>
              </a:rPr>
              <a:t>日元天然是避险货币</a:t>
            </a:r>
            <a:r>
              <a:rPr lang="en-US" altLang="zh-CN" sz="1000" i="0" dirty="0">
                <a:effectLst/>
              </a:rPr>
              <a:t>”</a:t>
            </a:r>
            <a:r>
              <a:rPr lang="zh-CN" altLang="en-US" sz="1000" i="0" dirty="0">
                <a:effectLst/>
              </a:rPr>
              <a:t>等。通过拆解投资资金流、引入实际有效汇率等视角，并回顾海湾战争、雷曼危机、疫情等外部冲击下的日元表现，作者让读者看到：这些口号之所以失灵，是因为决定汇率的经济结构在变。日本企业全球化与生产</a:t>
            </a:r>
            <a:r>
              <a:rPr lang="en-US" altLang="zh-CN" sz="1000" i="0" dirty="0">
                <a:effectLst/>
              </a:rPr>
              <a:t>“</a:t>
            </a:r>
            <a:r>
              <a:rPr lang="zh-CN" altLang="en-US" sz="1000" i="0" dirty="0">
                <a:effectLst/>
              </a:rPr>
              <a:t>本地化</a:t>
            </a:r>
            <a:r>
              <a:rPr lang="en-US" altLang="zh-CN" sz="1000" i="0" dirty="0">
                <a:effectLst/>
              </a:rPr>
              <a:t>”</a:t>
            </a:r>
            <a:r>
              <a:rPr lang="zh-CN" altLang="en-US" sz="1000" i="0" dirty="0">
                <a:effectLst/>
              </a:rPr>
              <a:t>使得日本不再单纯靠出口吃饭；数字化让服务与版权等</a:t>
            </a:r>
            <a:r>
              <a:rPr lang="en-US" altLang="zh-CN" sz="1000" i="0" dirty="0">
                <a:effectLst/>
              </a:rPr>
              <a:t>“</a:t>
            </a:r>
            <a:r>
              <a:rPr lang="zh-CN" altLang="en-US" sz="1000" i="0" dirty="0">
                <a:effectLst/>
              </a:rPr>
              <a:t>看不见的进口</a:t>
            </a:r>
            <a:r>
              <a:rPr lang="en-US" altLang="zh-CN" sz="1000" i="0" dirty="0">
                <a:effectLst/>
              </a:rPr>
              <a:t>”</a:t>
            </a:r>
            <a:r>
              <a:rPr lang="zh-CN" altLang="en-US" sz="1000" i="0" dirty="0">
                <a:effectLst/>
              </a:rPr>
              <a:t>扩大，带来所谓</a:t>
            </a:r>
            <a:r>
              <a:rPr lang="en-US" altLang="zh-CN" sz="1000" i="0" dirty="0">
                <a:effectLst/>
              </a:rPr>
              <a:t>“</a:t>
            </a:r>
            <a:r>
              <a:rPr lang="zh-CN" altLang="en-US" sz="1000" i="0" dirty="0">
                <a:effectLst/>
              </a:rPr>
              <a:t>数字赤字</a:t>
            </a:r>
            <a:r>
              <a:rPr lang="en-US" altLang="zh-CN" sz="1000" i="0" dirty="0">
                <a:effectLst/>
              </a:rPr>
              <a:t>”</a:t>
            </a:r>
            <a:r>
              <a:rPr lang="zh-CN" altLang="en-US" sz="1000" i="0" dirty="0">
                <a:effectLst/>
              </a:rPr>
              <a:t>；而</a:t>
            </a:r>
            <a:r>
              <a:rPr lang="en-US" altLang="zh-CN" sz="1000" i="0" dirty="0">
                <a:effectLst/>
              </a:rPr>
              <a:t>NISA</a:t>
            </a:r>
            <a:r>
              <a:rPr lang="zh-CN" altLang="en-US" sz="1000" i="0" dirty="0">
                <a:effectLst/>
              </a:rPr>
              <a:t>等制度推动个人资产配置海外化，也会改变长期资金流向。进一步地，作者讨论美元的基轴货币地位是否动摇，以及即便美国贸易逆差巨大，美元为何仍可能保持强势</a:t>
            </a:r>
            <a:r>
              <a:rPr lang="en-US" altLang="zh-CN" sz="1000" i="0" dirty="0">
                <a:effectLst/>
              </a:rPr>
              <a:t>——</a:t>
            </a:r>
            <a:r>
              <a:rPr lang="zh-CN" altLang="en-US" sz="1000" i="0" dirty="0">
                <a:effectLst/>
              </a:rPr>
              <a:t>从而把读者的视野从</a:t>
            </a:r>
            <a:r>
              <a:rPr lang="en-US" altLang="zh-CN" sz="1000" i="0" dirty="0">
                <a:effectLst/>
              </a:rPr>
              <a:t>“</a:t>
            </a:r>
            <a:r>
              <a:rPr lang="zh-CN" altLang="en-US" sz="1000" i="0" dirty="0">
                <a:effectLst/>
              </a:rPr>
              <a:t>日本国内的感受</a:t>
            </a:r>
            <a:r>
              <a:rPr lang="en-US" altLang="zh-CN" sz="1000" i="0" dirty="0">
                <a:effectLst/>
              </a:rPr>
              <a:t>”</a:t>
            </a:r>
            <a:r>
              <a:rPr lang="zh-CN" altLang="en-US" sz="1000" i="0" dirty="0">
                <a:effectLst/>
              </a:rPr>
              <a:t>拓展到</a:t>
            </a:r>
            <a:r>
              <a:rPr lang="en-US" altLang="zh-CN" sz="1000" i="0" dirty="0">
                <a:effectLst/>
              </a:rPr>
              <a:t>“</a:t>
            </a:r>
            <a:r>
              <a:rPr lang="zh-CN" altLang="en-US" sz="1000" i="0" dirty="0">
                <a:effectLst/>
              </a:rPr>
              <a:t>全球货币体系的运作</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作者最后把立场说得很清楚：他不做短线预测，而是希望读者在新格局中形成不被噪音带跑的</a:t>
            </a:r>
            <a:r>
              <a:rPr lang="en-US" altLang="zh-CN" sz="1000" i="0" dirty="0">
                <a:effectLst/>
              </a:rPr>
              <a:t>“</a:t>
            </a:r>
            <a:r>
              <a:rPr lang="zh-CN" altLang="en-US" sz="1000" i="0" dirty="0">
                <a:effectLst/>
              </a:rPr>
              <a:t>轴</a:t>
            </a:r>
            <a:r>
              <a:rPr lang="en-US" altLang="zh-CN" sz="1000" i="0" dirty="0">
                <a:effectLst/>
              </a:rPr>
              <a:t>”</a:t>
            </a:r>
            <a:r>
              <a:rPr lang="zh-CN" altLang="en-US" sz="1000" i="0" dirty="0">
                <a:effectLst/>
              </a:rPr>
              <a:t>。当你理解汇率如何穿透食品、住房、企业盈利与国家收支，理解利差、资金动机、市场结构与政策选择如何共同塑造价格，你就能在每天的新闻数字之外，看见更大的经济森林，并建立属于自己的解读方式。这正是《教養</a:t>
            </a:r>
            <a:r>
              <a:rPr lang="ja-JP" altLang="en-US" sz="1000" i="0" dirty="0">
                <a:effectLst/>
              </a:rPr>
              <a:t>としての</a:t>
            </a:r>
            <a:r>
              <a:rPr lang="zh-CN" altLang="en-US" sz="1000" i="0" dirty="0">
                <a:effectLst/>
              </a:rPr>
              <a:t>為替》想提供的</a:t>
            </a:r>
            <a:r>
              <a:rPr lang="en-US" altLang="zh-CN" sz="1000" i="0" dirty="0">
                <a:effectLst/>
              </a:rPr>
              <a:t>“</a:t>
            </a:r>
            <a:r>
              <a:rPr lang="zh-CN" altLang="en-US" sz="1000" i="0" dirty="0">
                <a:effectLst/>
              </a:rPr>
              <a:t>教养</a:t>
            </a:r>
            <a:r>
              <a:rPr lang="en-US" altLang="zh-CN" sz="1000" i="0" dirty="0">
                <a:effectLst/>
              </a:rPr>
              <a:t>”——</a:t>
            </a:r>
            <a:r>
              <a:rPr lang="zh-CN" altLang="en-US" sz="1000" i="0" dirty="0">
                <a:effectLst/>
              </a:rPr>
              <a:t>不是背术语，而是用可验证的框架，看懂世界如何通过汇率与你发生关系。</a:t>
            </a:r>
            <a:endParaRPr lang="zh-CN" altLang="en-US" sz="1000" i="0" dirty="0">
              <a:effectLst/>
            </a:endParaRPr>
          </a:p>
        </p:txBody>
      </p:sp>
      <p:pic>
        <p:nvPicPr>
          <p:cNvPr id="2" name="图片 1"/>
          <p:cNvPicPr>
            <a:picLocks noChangeAspect="1"/>
          </p:cNvPicPr>
          <p:nvPr/>
        </p:nvPicPr>
        <p:blipFill>
          <a:blip r:embed="rId1"/>
          <a:stretch>
            <a:fillRect/>
          </a:stretch>
        </p:blipFill>
        <p:spPr>
          <a:xfrm>
            <a:off x="710565" y="122555"/>
            <a:ext cx="776605" cy="1102995"/>
          </a:xfrm>
          <a:prstGeom prst="rect">
            <a:avLst/>
          </a:prstGeom>
        </p:spPr>
      </p:pic>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73025" y="285115"/>
            <a:ext cx="6784975" cy="881697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900" i="0" dirty="0">
                <a:effectLst/>
              </a:rPr>
              <a:t>究竟为什么，汇率会如此重要？</a:t>
            </a:r>
            <a:endParaRPr lang="zh-CN" altLang="en-US" sz="900" i="0" dirty="0">
              <a:effectLst/>
            </a:endParaRPr>
          </a:p>
          <a:p>
            <a:r>
              <a:rPr lang="zh-CN" altLang="en-US" sz="900" i="0" dirty="0">
                <a:effectLst/>
              </a:rPr>
              <a:t>了解汇率，就是了解世界。</a:t>
            </a:r>
            <a:endParaRPr lang="zh-CN" altLang="en-US" sz="900" i="0" dirty="0">
              <a:effectLst/>
            </a:endParaRPr>
          </a:p>
          <a:p>
            <a:r>
              <a:rPr lang="zh-CN" altLang="en-US" sz="900" i="0" dirty="0">
                <a:effectLst/>
              </a:rPr>
              <a:t>汇率会以怎样的方式影响我们的生活？</a:t>
            </a:r>
            <a:endParaRPr lang="zh-CN" altLang="en-US" sz="900" i="0" dirty="0">
              <a:effectLst/>
            </a:endParaRPr>
          </a:p>
          <a:p>
            <a:endParaRPr lang="en-US" altLang="zh-CN" sz="900" i="0" dirty="0">
              <a:effectLst/>
            </a:endParaRPr>
          </a:p>
          <a:p>
            <a:r>
              <a:rPr lang="zh-CN" altLang="en-US" sz="900" i="0" dirty="0">
                <a:effectLst/>
              </a:rPr>
              <a:t>在浏览新闻时，我们几乎每天都会看到关于</a:t>
            </a:r>
            <a:r>
              <a:rPr lang="en-US" altLang="zh-CN" sz="900" i="0" dirty="0">
                <a:effectLst/>
              </a:rPr>
              <a:t>“</a:t>
            </a:r>
            <a:r>
              <a:rPr lang="zh-CN" altLang="en-US" sz="900" i="0" dirty="0">
                <a:effectLst/>
              </a:rPr>
              <a:t>汇率走势</a:t>
            </a:r>
            <a:r>
              <a:rPr lang="en-US" altLang="zh-CN" sz="900" i="0" dirty="0">
                <a:effectLst/>
              </a:rPr>
              <a:t>”</a:t>
            </a:r>
            <a:r>
              <a:rPr lang="zh-CN" altLang="en-US" sz="900" i="0" dirty="0">
                <a:effectLst/>
              </a:rPr>
              <a:t>的报道。</a:t>
            </a:r>
            <a:endParaRPr lang="zh-CN" altLang="en-US" sz="900" i="0" dirty="0">
              <a:effectLst/>
            </a:endParaRPr>
          </a:p>
          <a:p>
            <a:r>
              <a:rPr lang="zh-CN" altLang="en-US" sz="900" i="0" dirty="0">
                <a:effectLst/>
              </a:rPr>
              <a:t>今天</a:t>
            </a:r>
            <a:r>
              <a:rPr lang="en-US" altLang="zh-CN" sz="900" i="0" dirty="0">
                <a:effectLst/>
              </a:rPr>
              <a:t>1</a:t>
            </a:r>
            <a:r>
              <a:rPr lang="zh-CN" altLang="en-US" sz="900" i="0" dirty="0">
                <a:effectLst/>
              </a:rPr>
              <a:t>美元兑多少日元多少日分，几点钟一度上涨到哪个价位、又跌到哪个价位</a:t>
            </a:r>
            <a:r>
              <a:rPr lang="en-US" altLang="zh-CN" sz="900" i="0" dirty="0">
                <a:effectLst/>
              </a:rPr>
              <a:t>……</a:t>
            </a:r>
            <a:r>
              <a:rPr lang="zh-CN" altLang="en-US" sz="900" i="0" dirty="0">
                <a:effectLst/>
              </a:rPr>
              <a:t>诸如此类的信息频繁出现。</a:t>
            </a:r>
            <a:endParaRPr lang="zh-CN" altLang="en-US" sz="900" i="0" dirty="0">
              <a:effectLst/>
            </a:endParaRPr>
          </a:p>
          <a:p>
            <a:endParaRPr lang="en-US" altLang="zh-CN" sz="900" i="0" dirty="0">
              <a:effectLst/>
            </a:endParaRPr>
          </a:p>
          <a:p>
            <a:r>
              <a:rPr lang="zh-CN" altLang="en-US" sz="900" i="0" dirty="0">
                <a:effectLst/>
              </a:rPr>
              <a:t>可是，为什么需要如此细致地报道这些内容呢？</a:t>
            </a:r>
            <a:endParaRPr lang="zh-CN" altLang="en-US" sz="900" i="0" dirty="0">
              <a:effectLst/>
            </a:endParaRPr>
          </a:p>
          <a:p>
            <a:r>
              <a:rPr lang="zh-CN" altLang="en-US" sz="900" i="0" dirty="0">
                <a:effectLst/>
              </a:rPr>
              <a:t>汇率，真的有这么高的新闻价值吗？</a:t>
            </a:r>
            <a:endParaRPr lang="zh-CN" altLang="en-US" sz="900" i="0" dirty="0">
              <a:effectLst/>
            </a:endParaRPr>
          </a:p>
          <a:p>
            <a:r>
              <a:rPr lang="zh-CN" altLang="en-US" sz="900" i="0" dirty="0">
                <a:effectLst/>
              </a:rPr>
              <a:t>或许，私下里抱有这样疑问的读者，并不在少数。</a:t>
            </a:r>
            <a:endParaRPr lang="zh-CN" altLang="en-US" sz="900" i="0" dirty="0">
              <a:effectLst/>
            </a:endParaRPr>
          </a:p>
          <a:p>
            <a:endParaRPr lang="en-US" altLang="zh-CN" sz="900" i="0" dirty="0">
              <a:effectLst/>
            </a:endParaRPr>
          </a:p>
          <a:p>
            <a:r>
              <a:rPr lang="zh-CN" altLang="en-US" sz="900" i="0" dirty="0">
                <a:effectLst/>
              </a:rPr>
              <a:t>先说结论：汇率，具有非常、非常重大的意义。</a:t>
            </a:r>
            <a:endParaRPr lang="zh-CN" altLang="en-US" sz="900" i="0" dirty="0">
              <a:effectLst/>
            </a:endParaRPr>
          </a:p>
          <a:p>
            <a:r>
              <a:rPr lang="zh-CN" altLang="en-US" sz="900" i="0" dirty="0">
                <a:effectLst/>
              </a:rPr>
              <a:t>这是因为，</a:t>
            </a:r>
            <a:r>
              <a:rPr lang="en-US" altLang="zh-CN" sz="900" i="0" dirty="0">
                <a:effectLst/>
              </a:rPr>
              <a:t>“</a:t>
            </a:r>
            <a:r>
              <a:rPr lang="zh-CN" altLang="en-US" sz="900" i="0" dirty="0">
                <a:effectLst/>
              </a:rPr>
              <a:t>汇率</a:t>
            </a:r>
            <a:r>
              <a:rPr lang="en-US" altLang="zh-CN" sz="900" i="0" dirty="0">
                <a:effectLst/>
              </a:rPr>
              <a:t>”</a:t>
            </a:r>
            <a:r>
              <a:rPr lang="zh-CN" altLang="en-US" sz="900" i="0" dirty="0">
                <a:effectLst/>
              </a:rPr>
              <a:t>会对全世界无数人的生活与商业活动产生深远影响。</a:t>
            </a:r>
            <a:endParaRPr lang="zh-CN" altLang="en-US" sz="900" i="0" dirty="0">
              <a:effectLst/>
            </a:endParaRPr>
          </a:p>
          <a:p>
            <a:endParaRPr lang="en-US" altLang="zh-CN" sz="900" i="0" dirty="0">
              <a:effectLst/>
            </a:endParaRPr>
          </a:p>
          <a:p>
            <a:r>
              <a:rPr lang="zh-CN" altLang="en-US" sz="900" i="0" dirty="0">
                <a:effectLst/>
              </a:rPr>
              <a:t>在我们身边，最容易理解的，是那些直接伴随着货币兑换的变化。</a:t>
            </a:r>
            <a:endParaRPr lang="zh-CN" altLang="en-US" sz="900" i="0" dirty="0">
              <a:effectLst/>
            </a:endParaRPr>
          </a:p>
          <a:p>
            <a:r>
              <a:rPr lang="zh-CN" altLang="en-US" sz="900" i="0" dirty="0">
                <a:effectLst/>
              </a:rPr>
              <a:t>比如，日元贬值后，出国旅游的费用变高了；</a:t>
            </a:r>
            <a:endParaRPr lang="zh-CN" altLang="en-US" sz="900" i="0" dirty="0">
              <a:effectLst/>
            </a:endParaRPr>
          </a:p>
          <a:p>
            <a:r>
              <a:rPr lang="zh-CN" altLang="en-US" sz="900" i="0" dirty="0">
                <a:effectLst/>
              </a:rPr>
              <a:t>反过来，对海外游客来说，来日本旅行变得更便宜，于是访日游客增加了；</a:t>
            </a:r>
            <a:endParaRPr lang="zh-CN" altLang="en-US" sz="900" i="0" dirty="0">
              <a:effectLst/>
            </a:endParaRPr>
          </a:p>
          <a:p>
            <a:r>
              <a:rPr lang="zh-CN" altLang="en-US" sz="900" i="0" dirty="0">
                <a:effectLst/>
              </a:rPr>
              <a:t>又或者，把原本持有的美元存款换回日本的日元账户后，发现折算成日元的金额相当可观</a:t>
            </a:r>
            <a:r>
              <a:rPr lang="en-US" altLang="zh-CN" sz="900" i="0" dirty="0">
                <a:effectLst/>
              </a:rPr>
              <a:t>……</a:t>
            </a:r>
            <a:r>
              <a:rPr lang="zh-CN" altLang="en-US" sz="900" i="0" dirty="0">
                <a:effectLst/>
              </a:rPr>
              <a:t>等等。</a:t>
            </a:r>
            <a:endParaRPr lang="zh-CN" altLang="en-US" sz="900" i="0" dirty="0">
              <a:effectLst/>
            </a:endParaRPr>
          </a:p>
          <a:p>
            <a:endParaRPr lang="en-US" altLang="zh-CN" sz="900" i="0" dirty="0">
              <a:effectLst/>
            </a:endParaRPr>
          </a:p>
          <a:p>
            <a:r>
              <a:rPr lang="zh-CN" altLang="en-US" sz="900" i="0" dirty="0">
                <a:effectLst/>
              </a:rPr>
              <a:t>像这样直接涉及换汇的变化，其实是比较容易想象的。</a:t>
            </a:r>
            <a:endParaRPr lang="zh-CN" altLang="en-US" sz="900" i="0" dirty="0">
              <a:effectLst/>
            </a:endParaRPr>
          </a:p>
          <a:p>
            <a:endParaRPr lang="en-US" altLang="zh-CN" sz="900" i="0" dirty="0">
              <a:effectLst/>
            </a:endParaRPr>
          </a:p>
          <a:p>
            <a:r>
              <a:rPr lang="zh-CN" altLang="en-US" sz="900" i="0" dirty="0">
                <a:effectLst/>
              </a:rPr>
              <a:t>但事实上，汇率还会以更为间接的方式，在更多场景中深刻影响我们的生活和经济。</a:t>
            </a:r>
            <a:endParaRPr lang="zh-CN" altLang="en-US" sz="900" i="0" dirty="0">
              <a:effectLst/>
            </a:endParaRPr>
          </a:p>
          <a:p>
            <a:r>
              <a:rPr lang="zh-CN" altLang="en-US" sz="900" i="0" dirty="0">
                <a:effectLst/>
              </a:rPr>
              <a:t>在这里，我们先不谈太复杂的内容，而是以当下最贴近生活的</a:t>
            </a:r>
            <a:r>
              <a:rPr lang="en-US" altLang="zh-CN" sz="900" i="0" dirty="0">
                <a:effectLst/>
              </a:rPr>
              <a:t>“</a:t>
            </a:r>
            <a:r>
              <a:rPr lang="zh-CN" altLang="en-US" sz="900" i="0" dirty="0">
                <a:effectLst/>
              </a:rPr>
              <a:t>汇率变化</a:t>
            </a:r>
            <a:r>
              <a:rPr lang="en-US" altLang="zh-CN" sz="900" i="0" dirty="0">
                <a:effectLst/>
              </a:rPr>
              <a:t>”</a:t>
            </a:r>
            <a:r>
              <a:rPr lang="zh-CN" altLang="en-US" sz="900" i="0" dirty="0">
                <a:effectLst/>
              </a:rPr>
              <a:t>（也就是目前的日元贬值）为例，举三个具体的影响。</a:t>
            </a:r>
            <a:endParaRPr lang="zh-CN" altLang="en-US" sz="900" i="0" dirty="0">
              <a:effectLst/>
            </a:endParaRPr>
          </a:p>
          <a:p>
            <a:endParaRPr lang="en-US" altLang="zh-CN" sz="900" i="0" dirty="0">
              <a:effectLst/>
            </a:endParaRPr>
          </a:p>
          <a:p>
            <a:r>
              <a:rPr lang="zh-CN" altLang="en-US" sz="900" i="0" dirty="0">
                <a:effectLst/>
              </a:rPr>
              <a:t>身边的汇率影响之一：食品价格在上涨</a:t>
            </a:r>
            <a:endParaRPr lang="zh-CN" altLang="en-US" sz="900" i="0" dirty="0">
              <a:effectLst/>
            </a:endParaRPr>
          </a:p>
          <a:p>
            <a:endParaRPr lang="en-US" altLang="zh-CN" sz="900" i="0" dirty="0">
              <a:effectLst/>
            </a:endParaRPr>
          </a:p>
          <a:p>
            <a:r>
              <a:rPr lang="zh-CN" altLang="en-US" sz="900" i="0" dirty="0">
                <a:effectLst/>
              </a:rPr>
              <a:t>日本在</a:t>
            </a:r>
            <a:r>
              <a:rPr lang="en-US" altLang="zh-CN" sz="900" i="0" dirty="0">
                <a:effectLst/>
              </a:rPr>
              <a:t>2024</a:t>
            </a:r>
            <a:r>
              <a:rPr lang="zh-CN" altLang="en-US" sz="900" i="0" dirty="0">
                <a:effectLst/>
              </a:rPr>
              <a:t>年度的食品自给率为</a:t>
            </a:r>
            <a:r>
              <a:rPr lang="en-US" altLang="zh-CN" sz="900" i="0" dirty="0">
                <a:effectLst/>
              </a:rPr>
              <a:t>64%</a:t>
            </a:r>
            <a:r>
              <a:rPr lang="zh-CN" altLang="en-US" sz="900" i="0" dirty="0">
                <a:effectLst/>
              </a:rPr>
              <a:t>（按生产额计算，农林水产省数据），也就是说，仍然高度依赖进口。</a:t>
            </a:r>
            <a:endParaRPr lang="zh-CN" altLang="en-US" sz="900" i="0" dirty="0">
              <a:effectLst/>
            </a:endParaRPr>
          </a:p>
          <a:p>
            <a:endParaRPr lang="en-US" altLang="zh-CN" sz="900" i="0" dirty="0">
              <a:effectLst/>
            </a:endParaRPr>
          </a:p>
          <a:p>
            <a:r>
              <a:rPr lang="zh-CN" altLang="en-US" sz="900" i="0" dirty="0">
                <a:effectLst/>
              </a:rPr>
              <a:t>当日元贬值时，进口商品的价格就会上涨（其具体机制将在正文中详细说明）。</a:t>
            </a:r>
            <a:endParaRPr lang="zh-CN" altLang="en-US" sz="900" i="0" dirty="0">
              <a:effectLst/>
            </a:endParaRPr>
          </a:p>
          <a:p>
            <a:r>
              <a:rPr lang="zh-CN" altLang="en-US" sz="900" i="0" dirty="0">
                <a:effectLst/>
              </a:rPr>
              <a:t>即便不是直接进口的商品，也会受到影响。比如国产牛肉，如果进口饲料价格上涨，就不得不提高售价。</a:t>
            </a:r>
            <a:endParaRPr lang="zh-CN" altLang="en-US" sz="900" i="0" dirty="0">
              <a:effectLst/>
            </a:endParaRPr>
          </a:p>
          <a:p>
            <a:r>
              <a:rPr lang="zh-CN" altLang="en-US" sz="900" i="0" dirty="0">
                <a:effectLst/>
              </a:rPr>
              <a:t>也就是说，日元一旦贬值，食品价格整体上升几乎是必然的结果。</a:t>
            </a:r>
            <a:endParaRPr lang="zh-CN" altLang="en-US" sz="900" i="0" dirty="0">
              <a:effectLst/>
            </a:endParaRPr>
          </a:p>
          <a:p>
            <a:endParaRPr lang="en-US" altLang="zh-CN" sz="900" i="0" dirty="0">
              <a:effectLst/>
            </a:endParaRPr>
          </a:p>
          <a:p>
            <a:r>
              <a:rPr lang="zh-CN" altLang="en-US" sz="900" i="0" dirty="0">
                <a:effectLst/>
              </a:rPr>
              <a:t>事实上，截至</a:t>
            </a:r>
            <a:r>
              <a:rPr lang="en-US" altLang="zh-CN" sz="900" i="0" dirty="0">
                <a:effectLst/>
              </a:rPr>
              <a:t>2025</a:t>
            </a:r>
            <a:r>
              <a:rPr lang="zh-CN" altLang="en-US" sz="900" i="0" dirty="0">
                <a:effectLst/>
              </a:rPr>
              <a:t>年下半年，食品价格仍在同比超过</a:t>
            </a:r>
            <a:r>
              <a:rPr lang="en-US" altLang="zh-CN" sz="900" i="0" dirty="0">
                <a:effectLst/>
              </a:rPr>
              <a:t>6%</a:t>
            </a:r>
            <a:r>
              <a:rPr lang="zh-CN" altLang="en-US" sz="900" i="0" dirty="0">
                <a:effectLst/>
              </a:rPr>
              <a:t>的高位运行（见图</a:t>
            </a:r>
            <a:r>
              <a:rPr lang="en-US" altLang="zh-CN" sz="900" i="0" dirty="0">
                <a:effectLst/>
              </a:rPr>
              <a:t>0-1</a:t>
            </a:r>
            <a:r>
              <a:rPr lang="zh-CN" altLang="en-US" sz="900" i="0" dirty="0">
                <a:effectLst/>
              </a:rPr>
              <a:t>）。</a:t>
            </a:r>
            <a:endParaRPr lang="zh-CN" altLang="en-US" sz="900" i="0" dirty="0">
              <a:effectLst/>
            </a:endParaRPr>
          </a:p>
          <a:p>
            <a:r>
              <a:rPr lang="zh-CN" altLang="en-US" sz="900" i="0" dirty="0">
                <a:effectLst/>
              </a:rPr>
              <a:t>当然，食品涨价的原因有很多，但其中一个不可忽视的因素，正是日元贬值。</a:t>
            </a:r>
            <a:endParaRPr lang="zh-CN" altLang="en-US" sz="900" i="0" dirty="0">
              <a:effectLst/>
            </a:endParaRPr>
          </a:p>
          <a:p>
            <a:endParaRPr lang="en-US" altLang="zh-CN" sz="900" i="0" dirty="0">
              <a:effectLst/>
            </a:endParaRPr>
          </a:p>
          <a:p>
            <a:r>
              <a:rPr lang="zh-CN" altLang="en-US" sz="900" i="0" dirty="0">
                <a:effectLst/>
              </a:rPr>
              <a:t>身边的汇率影响之二：公寓价格在上涨</a:t>
            </a:r>
            <a:endParaRPr lang="zh-CN" altLang="en-US" sz="900" i="0" dirty="0">
              <a:effectLst/>
            </a:endParaRPr>
          </a:p>
          <a:p>
            <a:endParaRPr lang="en-US" altLang="zh-CN" sz="900" i="0" dirty="0">
              <a:effectLst/>
            </a:endParaRPr>
          </a:p>
          <a:p>
            <a:r>
              <a:rPr lang="zh-CN" altLang="en-US" sz="900" i="0" dirty="0">
                <a:effectLst/>
              </a:rPr>
              <a:t>根据东京</a:t>
            </a:r>
            <a:r>
              <a:rPr lang="ja-JP" altLang="en-US" sz="900" i="0" dirty="0">
                <a:effectLst/>
              </a:rPr>
              <a:t>カンテイ</a:t>
            </a:r>
            <a:r>
              <a:rPr lang="zh-CN" altLang="en-US" sz="900" i="0" dirty="0">
                <a:effectLst/>
              </a:rPr>
              <a:t>公司的数据，截至</a:t>
            </a:r>
            <a:r>
              <a:rPr lang="en-US" altLang="zh-CN" sz="900" i="0" dirty="0">
                <a:effectLst/>
              </a:rPr>
              <a:t>2025</a:t>
            </a:r>
            <a:r>
              <a:rPr lang="zh-CN" altLang="en-US" sz="900" i="0" dirty="0">
                <a:effectLst/>
              </a:rPr>
              <a:t>年</a:t>
            </a:r>
            <a:r>
              <a:rPr lang="en-US" altLang="zh-CN" sz="900" i="0" dirty="0">
                <a:effectLst/>
              </a:rPr>
              <a:t>10</a:t>
            </a:r>
            <a:r>
              <a:rPr lang="zh-CN" altLang="en-US" sz="900" i="0" dirty="0">
                <a:effectLst/>
              </a:rPr>
              <a:t>月，东京</a:t>
            </a:r>
            <a:r>
              <a:rPr lang="en-US" altLang="zh-CN" sz="900" i="0" dirty="0">
                <a:effectLst/>
              </a:rPr>
              <a:t>23</a:t>
            </a:r>
            <a:r>
              <a:rPr lang="zh-CN" altLang="en-US" sz="900" i="0" dirty="0">
                <a:effectLst/>
              </a:rPr>
              <a:t>区的二手公寓价格（按</a:t>
            </a:r>
            <a:r>
              <a:rPr lang="en-US" altLang="zh-CN" sz="900" i="0" dirty="0">
                <a:effectLst/>
              </a:rPr>
              <a:t>70</a:t>
            </a:r>
            <a:r>
              <a:rPr lang="zh-CN" altLang="en-US" sz="900" i="0" dirty="0">
                <a:effectLst/>
              </a:rPr>
              <a:t>㎡换算）达到</a:t>
            </a:r>
            <a:r>
              <a:rPr lang="en-US" altLang="zh-CN" sz="900" i="0" dirty="0">
                <a:effectLst/>
              </a:rPr>
              <a:t>1</a:t>
            </a:r>
            <a:r>
              <a:rPr lang="zh-CN" altLang="en-US" sz="900" i="0" dirty="0">
                <a:effectLst/>
              </a:rPr>
              <a:t>亿</a:t>
            </a:r>
            <a:r>
              <a:rPr lang="en-US" altLang="zh-CN" sz="900" i="0" dirty="0">
                <a:effectLst/>
              </a:rPr>
              <a:t>1183</a:t>
            </a:r>
            <a:r>
              <a:rPr lang="zh-CN" altLang="en-US" sz="900" i="0" dirty="0">
                <a:effectLst/>
              </a:rPr>
              <a:t>万日元，已经连续</a:t>
            </a:r>
            <a:r>
              <a:rPr lang="en-US" altLang="zh-CN" sz="900" i="0" dirty="0">
                <a:effectLst/>
              </a:rPr>
              <a:t>18</a:t>
            </a:r>
            <a:r>
              <a:rPr lang="zh-CN" altLang="en-US" sz="900" i="0" dirty="0">
                <a:effectLst/>
              </a:rPr>
              <a:t>个月上涨。</a:t>
            </a:r>
            <a:endParaRPr lang="zh-CN" altLang="en-US" sz="900" i="0" dirty="0">
              <a:effectLst/>
            </a:endParaRPr>
          </a:p>
          <a:p>
            <a:endParaRPr lang="en-US" altLang="zh-CN" sz="900" i="0" dirty="0">
              <a:effectLst/>
            </a:endParaRPr>
          </a:p>
          <a:p>
            <a:r>
              <a:rPr lang="zh-CN" altLang="en-US" sz="900" i="0" dirty="0">
                <a:effectLst/>
              </a:rPr>
              <a:t>这里同样可以看到日元贬值的影响。</a:t>
            </a:r>
            <a:endParaRPr lang="zh-CN" altLang="en-US" sz="900" i="0" dirty="0">
              <a:effectLst/>
            </a:endParaRPr>
          </a:p>
          <a:p>
            <a:r>
              <a:rPr lang="zh-CN" altLang="en-US" sz="900" i="0" dirty="0">
                <a:effectLst/>
              </a:rPr>
              <a:t>公寓价格主要通过两条路径受到日元贬值的推动：</a:t>
            </a:r>
            <a:endParaRPr lang="zh-CN" altLang="en-US" sz="900" i="0" dirty="0">
              <a:effectLst/>
            </a:endParaRPr>
          </a:p>
          <a:p>
            <a:r>
              <a:rPr lang="zh-CN" altLang="en-US" sz="900" i="0" dirty="0">
                <a:effectLst/>
              </a:rPr>
              <a:t>第一，建筑材料大量依赖进口，随着日元贬值，材料价格上升；</a:t>
            </a:r>
            <a:endParaRPr lang="zh-CN" altLang="en-US" sz="900" i="0" dirty="0">
              <a:effectLst/>
            </a:endParaRPr>
          </a:p>
          <a:p>
            <a:r>
              <a:rPr lang="zh-CN" altLang="en-US" sz="900" i="0" dirty="0">
                <a:effectLst/>
              </a:rPr>
              <a:t>第二，对外国买家而言，日本房产变得更</a:t>
            </a:r>
            <a:r>
              <a:rPr lang="en-US" altLang="zh-CN" sz="900" i="0" dirty="0">
                <a:effectLst/>
              </a:rPr>
              <a:t>“</a:t>
            </a:r>
            <a:r>
              <a:rPr lang="zh-CN" altLang="en-US" sz="900" i="0" dirty="0">
                <a:effectLst/>
              </a:rPr>
              <a:t>便宜</a:t>
            </a:r>
            <a:r>
              <a:rPr lang="en-US" altLang="zh-CN" sz="900" i="0" dirty="0">
                <a:effectLst/>
              </a:rPr>
              <a:t>”</a:t>
            </a:r>
            <a:r>
              <a:rPr lang="zh-CN" altLang="en-US" sz="900" i="0" dirty="0">
                <a:effectLst/>
              </a:rPr>
              <a:t>，从而带动需求增加。</a:t>
            </a:r>
            <a:endParaRPr lang="zh-CN" altLang="en-US" sz="900" i="0" dirty="0">
              <a:effectLst/>
            </a:endParaRPr>
          </a:p>
          <a:p>
            <a:endParaRPr lang="en-US" altLang="zh-CN" sz="900" i="0" dirty="0">
              <a:effectLst/>
            </a:endParaRPr>
          </a:p>
          <a:p>
            <a:r>
              <a:rPr lang="zh-CN" altLang="en-US" sz="900" i="0" dirty="0">
                <a:effectLst/>
              </a:rPr>
              <a:t>实际上，根据建筑物价调查会综合研究所于</a:t>
            </a:r>
            <a:r>
              <a:rPr lang="en-US" altLang="zh-CN" sz="900" i="0" dirty="0">
                <a:effectLst/>
              </a:rPr>
              <a:t>2025</a:t>
            </a:r>
            <a:r>
              <a:rPr lang="zh-CN" altLang="en-US" sz="900" i="0" dirty="0">
                <a:effectLst/>
              </a:rPr>
              <a:t>年</a:t>
            </a:r>
            <a:r>
              <a:rPr lang="en-US" altLang="zh-CN" sz="900" i="0" dirty="0">
                <a:effectLst/>
              </a:rPr>
              <a:t>11</a:t>
            </a:r>
            <a:r>
              <a:rPr lang="zh-CN" altLang="en-US" sz="900" i="0" dirty="0">
                <a:effectLst/>
              </a:rPr>
              <a:t>月公布的数据（建筑材料物价指数</a:t>
            </a:r>
            <a:r>
              <a:rPr lang="en-US" altLang="zh-CN" sz="900" i="0" dirty="0">
                <a:effectLst/>
              </a:rPr>
              <a:t>·</a:t>
            </a:r>
            <a:r>
              <a:rPr lang="zh-CN" altLang="en-US" sz="900" i="0" dirty="0">
                <a:effectLst/>
              </a:rPr>
              <a:t>建筑综合</a:t>
            </a:r>
            <a:r>
              <a:rPr lang="en-US" altLang="zh-CN" sz="900" i="0" dirty="0">
                <a:effectLst/>
              </a:rPr>
              <a:t>·</a:t>
            </a:r>
            <a:r>
              <a:rPr lang="zh-CN" altLang="en-US" sz="900" i="0" dirty="0">
                <a:effectLst/>
              </a:rPr>
              <a:t>东京），该指数已从</a:t>
            </a:r>
            <a:r>
              <a:rPr lang="en-US" altLang="zh-CN" sz="900" i="0" dirty="0">
                <a:effectLst/>
              </a:rPr>
              <a:t>2020</a:t>
            </a:r>
            <a:r>
              <a:rPr lang="zh-CN" altLang="en-US" sz="900" i="0" dirty="0">
                <a:effectLst/>
              </a:rPr>
              <a:t>年平均的</a:t>
            </a:r>
            <a:r>
              <a:rPr lang="en-US" altLang="zh-CN" sz="900" i="0" dirty="0">
                <a:effectLst/>
              </a:rPr>
              <a:t>104.0</a:t>
            </a:r>
            <a:r>
              <a:rPr lang="zh-CN" altLang="en-US" sz="900" i="0" dirty="0">
                <a:effectLst/>
              </a:rPr>
              <a:t>，上升至</a:t>
            </a:r>
            <a:r>
              <a:rPr lang="en-US" altLang="zh-CN" sz="900" i="0" dirty="0">
                <a:effectLst/>
              </a:rPr>
              <a:t>2025</a:t>
            </a:r>
            <a:r>
              <a:rPr lang="zh-CN" altLang="en-US" sz="900" i="0" dirty="0">
                <a:effectLst/>
              </a:rPr>
              <a:t>年</a:t>
            </a:r>
            <a:r>
              <a:rPr lang="en-US" altLang="zh-CN" sz="900" i="0" dirty="0">
                <a:effectLst/>
              </a:rPr>
              <a:t>11</a:t>
            </a:r>
            <a:r>
              <a:rPr lang="zh-CN" altLang="en-US" sz="900" i="0" dirty="0">
                <a:effectLst/>
              </a:rPr>
              <a:t>月的</a:t>
            </a:r>
            <a:r>
              <a:rPr lang="en-US" altLang="zh-CN" sz="900" i="0" dirty="0">
                <a:effectLst/>
              </a:rPr>
              <a:t>144.2</a:t>
            </a:r>
            <a:r>
              <a:rPr lang="zh-CN" altLang="en-US" sz="900" i="0" dirty="0">
                <a:effectLst/>
              </a:rPr>
              <a:t>，涨幅达到</a:t>
            </a:r>
            <a:r>
              <a:rPr lang="en-US" altLang="zh-CN" sz="900" i="0" dirty="0">
                <a:effectLst/>
              </a:rPr>
              <a:t>38.7%</a:t>
            </a:r>
            <a:r>
              <a:rPr lang="zh-CN" altLang="en-US" sz="900" i="0" dirty="0">
                <a:effectLst/>
              </a:rPr>
              <a:t>。</a:t>
            </a:r>
            <a:endParaRPr lang="zh-CN" altLang="en-US" sz="900" i="0" dirty="0">
              <a:effectLst/>
            </a:endParaRPr>
          </a:p>
          <a:p>
            <a:r>
              <a:rPr lang="zh-CN" altLang="en-US" sz="900" i="0" dirty="0">
                <a:effectLst/>
              </a:rPr>
              <a:t>此外，正如图</a:t>
            </a:r>
            <a:r>
              <a:rPr lang="en-US" altLang="zh-CN" sz="900" i="0" dirty="0">
                <a:effectLst/>
              </a:rPr>
              <a:t>0-2</a:t>
            </a:r>
            <a:r>
              <a:rPr lang="zh-CN" altLang="en-US" sz="900" i="0" dirty="0">
                <a:effectLst/>
              </a:rPr>
              <a:t>所示，包含公寓在内的不动产被外国人购买的情况，近年来呈现出明显增长趋势。</a:t>
            </a:r>
            <a:endParaRPr lang="zh-CN" altLang="en-US" sz="900" i="0" dirty="0">
              <a:effectLst/>
            </a:endParaRPr>
          </a:p>
          <a:p>
            <a:endParaRPr lang="en-US" altLang="zh-CN" sz="900" i="0" dirty="0">
              <a:effectLst/>
            </a:endParaRPr>
          </a:p>
          <a:p>
            <a:r>
              <a:rPr lang="zh-CN" altLang="en-US" sz="900" i="0" dirty="0">
                <a:effectLst/>
              </a:rPr>
              <a:t>身边的汇率影响之三：进行海外投资的日本企业，收益在增加</a:t>
            </a:r>
            <a:endParaRPr lang="zh-CN" altLang="en-US" sz="900" i="0" dirty="0">
              <a:effectLst/>
            </a:endParaRPr>
          </a:p>
          <a:p>
            <a:endParaRPr lang="en-US" altLang="zh-CN" sz="900" i="0" dirty="0">
              <a:effectLst/>
            </a:endParaRPr>
          </a:p>
          <a:p>
            <a:r>
              <a:rPr lang="zh-CN" altLang="en-US" sz="900" i="0" dirty="0">
                <a:effectLst/>
              </a:rPr>
              <a:t>近几年（</a:t>
            </a:r>
            <a:r>
              <a:rPr lang="en-US" altLang="zh-CN" sz="900" i="0" dirty="0">
                <a:effectLst/>
              </a:rPr>
              <a:t>2022</a:t>
            </a:r>
            <a:r>
              <a:rPr lang="zh-CN" altLang="en-US" sz="900" i="0" dirty="0">
                <a:effectLst/>
              </a:rPr>
              <a:t>～</a:t>
            </a:r>
            <a:r>
              <a:rPr lang="en-US" altLang="zh-CN" sz="900" i="0" dirty="0">
                <a:effectLst/>
              </a:rPr>
              <a:t>2024</a:t>
            </a:r>
            <a:r>
              <a:rPr lang="zh-CN" altLang="en-US" sz="900" i="0" dirty="0">
                <a:effectLst/>
              </a:rPr>
              <a:t>年），日本持续处于贸易逆差状态。</a:t>
            </a:r>
            <a:endParaRPr lang="zh-CN" altLang="en-US" sz="900" i="0" dirty="0">
              <a:effectLst/>
            </a:endParaRPr>
          </a:p>
          <a:p>
            <a:r>
              <a:rPr lang="zh-CN" altLang="en-US" sz="900" i="0" dirty="0">
                <a:effectLst/>
              </a:rPr>
              <a:t>也就是说，从贸易本身来看，日本进口金额超过出口金额，资金在净流出海外。</a:t>
            </a:r>
            <a:endParaRPr lang="zh-CN" altLang="en-US" sz="900" i="0" dirty="0">
              <a:effectLst/>
            </a:endParaRPr>
          </a:p>
          <a:p>
            <a:endParaRPr lang="en-US" altLang="zh-CN" sz="900" i="0" dirty="0">
              <a:effectLst/>
            </a:endParaRPr>
          </a:p>
          <a:p>
            <a:r>
              <a:rPr lang="zh-CN" altLang="en-US" sz="900" i="0" dirty="0">
                <a:effectLst/>
              </a:rPr>
              <a:t>然而与此同时，来自</a:t>
            </a:r>
            <a:r>
              <a:rPr lang="en-US" altLang="zh-CN" sz="900" i="0" dirty="0">
                <a:effectLst/>
              </a:rPr>
              <a:t>“</a:t>
            </a:r>
            <a:r>
              <a:rPr lang="zh-CN" altLang="en-US" sz="900" i="0" dirty="0">
                <a:effectLst/>
              </a:rPr>
              <a:t>过去进行的海外投资所获得的收益</a:t>
            </a:r>
            <a:r>
              <a:rPr lang="en-US" altLang="zh-CN" sz="900" i="0" dirty="0">
                <a:effectLst/>
              </a:rPr>
              <a:t>”</a:t>
            </a:r>
            <a:r>
              <a:rPr lang="zh-CN" altLang="en-US" sz="900" i="0" dirty="0">
                <a:effectLst/>
              </a:rPr>
              <a:t>却形成了远远超过贸易逆差规模的顺差。</a:t>
            </a:r>
            <a:endParaRPr lang="zh-CN" altLang="en-US" sz="900" i="0" dirty="0">
              <a:effectLst/>
            </a:endParaRPr>
          </a:p>
          <a:p>
            <a:r>
              <a:rPr lang="zh-CN" altLang="en-US" sz="900" i="0" dirty="0">
                <a:effectLst/>
              </a:rPr>
              <a:t>这里所说的</a:t>
            </a:r>
            <a:r>
              <a:rPr lang="en-US" altLang="zh-CN" sz="900" i="0" dirty="0">
                <a:effectLst/>
              </a:rPr>
              <a:t>“</a:t>
            </a:r>
            <a:r>
              <a:rPr lang="zh-CN" altLang="en-US" sz="900" i="0" dirty="0">
                <a:effectLst/>
              </a:rPr>
              <a:t>海外投资</a:t>
            </a:r>
            <a:r>
              <a:rPr lang="en-US" altLang="zh-CN" sz="900" i="0" dirty="0">
                <a:effectLst/>
              </a:rPr>
              <a:t>”</a:t>
            </a:r>
            <a:r>
              <a:rPr lang="zh-CN" altLang="en-US" sz="900" i="0" dirty="0">
                <a:effectLst/>
              </a:rPr>
              <a:t>，包括购买外国股票等证券、企业并购、不动产投资等。</a:t>
            </a:r>
            <a:endParaRPr lang="zh-CN" altLang="en-US" sz="900" i="0" dirty="0">
              <a:effectLst/>
            </a:endParaRPr>
          </a:p>
          <a:p>
            <a:r>
              <a:rPr lang="zh-CN" altLang="en-US" sz="900" i="0" dirty="0">
                <a:effectLst/>
              </a:rPr>
              <a:t>这种收益被称为</a:t>
            </a:r>
            <a:r>
              <a:rPr lang="en-US" altLang="zh-CN" sz="900" i="0" dirty="0">
                <a:effectLst/>
              </a:rPr>
              <a:t>“</a:t>
            </a:r>
            <a:r>
              <a:rPr lang="zh-CN" altLang="en-US" sz="900" i="0" dirty="0">
                <a:effectLst/>
              </a:rPr>
              <a:t>第一次所得收支</a:t>
            </a:r>
            <a:r>
              <a:rPr lang="en-US" altLang="zh-CN" sz="900" i="0" dirty="0">
                <a:effectLst/>
              </a:rPr>
              <a:t>”</a:t>
            </a:r>
            <a:r>
              <a:rPr lang="zh-CN" altLang="en-US" sz="900" i="0" dirty="0">
                <a:effectLst/>
              </a:rPr>
              <a:t>，通俗地说，就是过去投资所带来的回报。</a:t>
            </a:r>
            <a:endParaRPr lang="zh-CN" altLang="en-US" sz="900" i="0" dirty="0">
              <a:effectLst/>
            </a:endParaRPr>
          </a:p>
          <a:p>
            <a:endParaRPr lang="en-US" altLang="zh-CN" sz="900" i="0" dirty="0">
              <a:effectLst/>
            </a:endParaRPr>
          </a:p>
          <a:p>
            <a:r>
              <a:rPr lang="zh-CN" altLang="en-US" sz="900" i="0" dirty="0">
                <a:effectLst/>
              </a:rPr>
              <a:t>这部分</a:t>
            </a:r>
            <a:r>
              <a:rPr lang="en-US" altLang="zh-CN" sz="900" i="0" dirty="0">
                <a:effectLst/>
              </a:rPr>
              <a:t>“</a:t>
            </a:r>
            <a:r>
              <a:rPr lang="zh-CN" altLang="en-US" sz="900" i="0" dirty="0">
                <a:effectLst/>
              </a:rPr>
              <a:t>来自海外投资的收益</a:t>
            </a:r>
            <a:r>
              <a:rPr lang="en-US" altLang="zh-CN" sz="900" i="0" dirty="0">
                <a:effectLst/>
              </a:rPr>
              <a:t>”</a:t>
            </a:r>
            <a:r>
              <a:rPr lang="zh-CN" altLang="en-US" sz="900" i="0" dirty="0">
                <a:effectLst/>
              </a:rPr>
              <a:t>，与贸易收支一样，同样计入</a:t>
            </a:r>
            <a:r>
              <a:rPr lang="en-US" altLang="zh-CN" sz="900" i="0" dirty="0">
                <a:effectLst/>
              </a:rPr>
              <a:t>“</a:t>
            </a:r>
            <a:r>
              <a:rPr lang="zh-CN" altLang="en-US" sz="900" i="0" dirty="0">
                <a:effectLst/>
              </a:rPr>
              <a:t>经常账户收支</a:t>
            </a:r>
            <a:r>
              <a:rPr lang="en-US" altLang="zh-CN" sz="900" i="0" dirty="0">
                <a:effectLst/>
              </a:rPr>
              <a:t>”</a:t>
            </a:r>
            <a:r>
              <a:rPr lang="zh-CN" altLang="en-US" sz="900" i="0" dirty="0">
                <a:effectLst/>
              </a:rPr>
              <a:t>（即跨境经济交易所产生的整体收益）。</a:t>
            </a:r>
            <a:endParaRPr lang="zh-CN" altLang="en-US" sz="900" i="0" dirty="0">
              <a:effectLst/>
            </a:endParaRPr>
          </a:p>
          <a:p>
            <a:r>
              <a:rPr lang="zh-CN" altLang="en-US" sz="900" i="0" dirty="0">
                <a:effectLst/>
              </a:rPr>
              <a:t>因此，从经常账户整体来看，日本实际上是大幅顺差国，正在从海外获得财富（见图</a:t>
            </a:r>
            <a:r>
              <a:rPr lang="en-US" altLang="zh-CN" sz="900" i="0" dirty="0">
                <a:effectLst/>
              </a:rPr>
              <a:t>0-3</a:t>
            </a:r>
            <a:r>
              <a:rPr lang="zh-CN" altLang="en-US" sz="900" i="0" dirty="0">
                <a:effectLst/>
              </a:rPr>
              <a:t>）。</a:t>
            </a:r>
            <a:endParaRPr lang="zh-CN" altLang="en-US" sz="900" i="0" dirty="0">
              <a:effectLst/>
            </a:endParaRPr>
          </a:p>
          <a:p>
            <a:endParaRPr lang="en-US" altLang="zh-CN" sz="900" i="0" dirty="0">
              <a:effectLst/>
            </a:endParaRPr>
          </a:p>
          <a:p>
            <a:r>
              <a:rPr lang="zh-CN" altLang="en-US" sz="900" i="0" dirty="0">
                <a:effectLst/>
              </a:rPr>
              <a:t>这一点将在正文中进一步深入讨论。需要指出的是，这些海外投资收益是以外币形式获得的，因此一旦日元贬值，折算成日元后的金额会自动增加，日元计价的收益自然也会随之上升。</a:t>
            </a:r>
            <a:endParaRPr lang="zh-CN" altLang="en-US" sz="900" i="0" dirty="0">
              <a:effectLst/>
            </a:endParaRPr>
          </a:p>
        </p:txBody>
      </p:sp>
      <p:sp>
        <p:nvSpPr>
          <p:cNvPr id="5" name="角丸四角形 7"/>
          <p:cNvSpPr/>
          <p:nvPr/>
        </p:nvSpPr>
        <p:spPr>
          <a:xfrm>
            <a:off x="5288869" y="10690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サッカー</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IQ</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高</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める</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サッカーシステム</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完全講座</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978-4-7612-7874-8</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ノーミルク</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佐藤</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5</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732280"/>
            <a:ext cx="6821170" cy="8216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为观看足球建立</a:t>
            </a:r>
            <a:r>
              <a:rPr lang="en-US" altLang="zh-CN" sz="1100" i="0" dirty="0">
                <a:effectLst/>
              </a:rPr>
              <a:t>“</a:t>
            </a:r>
            <a:r>
              <a:rPr lang="zh-CN" altLang="en-US" sz="1100" i="0" dirty="0">
                <a:effectLst/>
              </a:rPr>
              <a:t>前提</a:t>
            </a:r>
            <a:r>
              <a:rPr lang="en-US" altLang="zh-CN" sz="1100" i="0" dirty="0">
                <a:effectLst/>
              </a:rPr>
              <a:t>”</a:t>
            </a:r>
            <a:r>
              <a:rPr lang="zh-CN" altLang="en-US" sz="1100" i="0" dirty="0">
                <a:effectLst/>
              </a:rPr>
              <a:t>认知</a:t>
            </a:r>
            <a:endParaRPr lang="zh-CN" altLang="en-US" sz="1100" i="0" dirty="0">
              <a:effectLst/>
            </a:endParaRPr>
          </a:p>
          <a:p>
            <a:endParaRPr lang="en-US" altLang="zh-CN" sz="1100" i="0" dirty="0">
              <a:effectLst/>
            </a:endParaRPr>
          </a:p>
          <a:p>
            <a:r>
              <a:rPr lang="zh-CN" altLang="en-US" sz="1100" i="0" dirty="0">
                <a:effectLst/>
              </a:rPr>
              <a:t>用</a:t>
            </a:r>
            <a:r>
              <a:rPr lang="en-US" altLang="zh-CN" sz="1100" i="0" dirty="0">
                <a:effectLst/>
              </a:rPr>
              <a:t>“</a:t>
            </a:r>
            <a:r>
              <a:rPr lang="zh-CN" altLang="en-US" sz="1100" i="0" dirty="0">
                <a:effectLst/>
              </a:rPr>
              <a:t>共通语言</a:t>
            </a:r>
            <a:r>
              <a:rPr lang="en-US" altLang="zh-CN" sz="1100" i="0" dirty="0">
                <a:effectLst/>
              </a:rPr>
              <a:t>”</a:t>
            </a:r>
            <a:r>
              <a:rPr lang="zh-CN" altLang="en-US" sz="1100" i="0" dirty="0">
                <a:effectLst/>
              </a:rPr>
              <a:t>整理足球这块棋盘</a:t>
            </a:r>
            <a:endParaRPr lang="zh-CN" altLang="en-US" sz="1100" i="0" dirty="0">
              <a:effectLst/>
            </a:endParaRPr>
          </a:p>
          <a:p>
            <a:r>
              <a:rPr lang="zh-CN" altLang="en-US" sz="1100" i="0" dirty="0">
                <a:effectLst/>
              </a:rPr>
              <a:t>将</a:t>
            </a:r>
            <a:r>
              <a:rPr lang="en-US" altLang="zh-CN" sz="1100" i="0" dirty="0">
                <a:effectLst/>
              </a:rPr>
              <a:t>“</a:t>
            </a:r>
            <a:r>
              <a:rPr lang="zh-CN" altLang="en-US" sz="1100" i="0" dirty="0">
                <a:effectLst/>
              </a:rPr>
              <a:t>感觉如此</a:t>
            </a:r>
            <a:r>
              <a:rPr lang="en-US" altLang="zh-CN" sz="1100" i="0" dirty="0">
                <a:effectLst/>
              </a:rPr>
              <a:t>”</a:t>
            </a:r>
            <a:r>
              <a:rPr lang="zh-CN" altLang="en-US" sz="1100" i="0" dirty="0">
                <a:effectLst/>
              </a:rPr>
              <a:t>转化为</a:t>
            </a:r>
            <a:r>
              <a:rPr lang="en-US" altLang="zh-CN" sz="1100" i="0" dirty="0">
                <a:effectLst/>
              </a:rPr>
              <a:t>“</a:t>
            </a:r>
            <a:r>
              <a:rPr lang="zh-CN" altLang="en-US" sz="1100" i="0" dirty="0">
                <a:effectLst/>
              </a:rPr>
              <a:t>逻辑判断</a:t>
            </a:r>
            <a:r>
              <a:rPr lang="en-US" altLang="zh-CN" sz="1100" i="0" dirty="0">
                <a:effectLst/>
              </a:rPr>
              <a:t>”</a:t>
            </a:r>
            <a:r>
              <a:rPr lang="zh-CN" altLang="en-US" sz="1100" i="0" dirty="0">
                <a:effectLst/>
              </a:rPr>
              <a:t>的坐标体系</a:t>
            </a:r>
            <a:endParaRPr lang="zh-CN" altLang="en-US" sz="1100" i="0" dirty="0">
              <a:effectLst/>
            </a:endParaRPr>
          </a:p>
          <a:p>
            <a:endParaRPr lang="en-US" altLang="zh-CN" sz="1100" i="0" dirty="0">
              <a:effectLst/>
            </a:endParaRPr>
          </a:p>
          <a:p>
            <a:r>
              <a:rPr lang="zh-CN" altLang="en-US" sz="1100" i="0" dirty="0">
                <a:effectLst/>
              </a:rPr>
              <a:t>无论是在球场还是通过转播看比赛，你一定有过这样的感觉：</a:t>
            </a:r>
            <a:r>
              <a:rPr lang="en-US" altLang="zh-CN" sz="1100" i="0" dirty="0">
                <a:effectLst/>
              </a:rPr>
              <a:t>“</a:t>
            </a:r>
            <a:r>
              <a:rPr lang="zh-CN" altLang="en-US" sz="1100" i="0" dirty="0">
                <a:effectLst/>
              </a:rPr>
              <a:t>那里明明有空当！</a:t>
            </a:r>
            <a:r>
              <a:rPr lang="en-US" altLang="zh-CN" sz="1100" i="0" dirty="0">
                <a:effectLst/>
              </a:rPr>
              <a:t>”</a:t>
            </a:r>
            <a:r>
              <a:rPr lang="zh-CN" altLang="en-US" sz="1100" i="0" dirty="0">
                <a:effectLst/>
              </a:rPr>
              <a:t>或者</a:t>
            </a:r>
            <a:r>
              <a:rPr lang="en-US" altLang="zh-CN" sz="1100" i="0" dirty="0">
                <a:effectLst/>
              </a:rPr>
              <a:t>“</a:t>
            </a:r>
            <a:r>
              <a:rPr lang="zh-CN" altLang="en-US" sz="1100" i="0" dirty="0">
                <a:effectLst/>
              </a:rPr>
              <a:t>刚才那脚传球往右边给会不会更好？</a:t>
            </a:r>
            <a:r>
              <a:rPr lang="en-US" altLang="zh-CN" sz="1100" i="0" dirty="0">
                <a:effectLst/>
              </a:rPr>
              <a:t>”</a:t>
            </a:r>
            <a:endParaRPr lang="en-US" altLang="zh-CN" sz="1100" i="0" dirty="0">
              <a:effectLst/>
            </a:endParaRPr>
          </a:p>
          <a:p>
            <a:r>
              <a:rPr lang="zh-CN" altLang="en-US" sz="1100" i="0" dirty="0">
                <a:effectLst/>
              </a:rPr>
              <a:t>但问题在于，</a:t>
            </a:r>
            <a:r>
              <a:rPr lang="en-US" altLang="zh-CN" sz="1100" i="0" dirty="0">
                <a:effectLst/>
              </a:rPr>
              <a:t>“</a:t>
            </a:r>
            <a:r>
              <a:rPr lang="zh-CN" altLang="en-US" sz="1100" i="0" dirty="0">
                <a:effectLst/>
              </a:rPr>
              <a:t>那里</a:t>
            </a:r>
            <a:r>
              <a:rPr lang="en-US" altLang="zh-CN" sz="1100" i="0" dirty="0">
                <a:effectLst/>
              </a:rPr>
              <a:t>”“</a:t>
            </a:r>
            <a:r>
              <a:rPr lang="zh-CN" altLang="en-US" sz="1100" i="0" dirty="0">
                <a:effectLst/>
              </a:rPr>
              <a:t>右边</a:t>
            </a:r>
            <a:r>
              <a:rPr lang="en-US" altLang="zh-CN" sz="1100" i="0" dirty="0">
                <a:effectLst/>
              </a:rPr>
              <a:t>”</a:t>
            </a:r>
            <a:r>
              <a:rPr lang="zh-CN" altLang="en-US" sz="1100" i="0" dirty="0">
                <a:effectLst/>
              </a:rPr>
              <a:t>这样的表达，其实每个人的理解都不一样。</a:t>
            </a:r>
            <a:endParaRPr lang="zh-CN" altLang="en-US" sz="1100" i="0" dirty="0">
              <a:effectLst/>
            </a:endParaRPr>
          </a:p>
          <a:p>
            <a:endParaRPr lang="en-US" altLang="zh-CN" sz="1100" i="0" dirty="0">
              <a:effectLst/>
            </a:endParaRPr>
          </a:p>
          <a:p>
            <a:r>
              <a:rPr lang="zh-CN" altLang="en-US" sz="1100" i="0" dirty="0">
                <a:effectLst/>
              </a:rPr>
              <a:t>如果教练对球员、或者作者对读者讲解战术时，连基本词汇的定义都存在偏差，那么再精彩的内容也无法真正传达。</a:t>
            </a:r>
            <a:endParaRPr lang="zh-CN" altLang="en-US" sz="1100" i="0" dirty="0">
              <a:effectLst/>
            </a:endParaRPr>
          </a:p>
          <a:p>
            <a:endParaRPr lang="en-US" altLang="zh-CN" sz="1100" i="0" dirty="0">
              <a:effectLst/>
            </a:endParaRPr>
          </a:p>
          <a:p>
            <a:r>
              <a:rPr lang="zh-CN" altLang="en-US" sz="1100" i="0" dirty="0">
                <a:effectLst/>
              </a:rPr>
              <a:t>现代足球的球场，早已不仅仅是</a:t>
            </a:r>
            <a:r>
              <a:rPr lang="en-US" altLang="zh-CN" sz="1100" i="0" dirty="0">
                <a:effectLst/>
              </a:rPr>
              <a:t>“</a:t>
            </a:r>
            <a:r>
              <a:rPr lang="zh-CN" altLang="en-US" sz="1100" i="0" dirty="0">
                <a:effectLst/>
              </a:rPr>
              <a:t>己方半场</a:t>
            </a:r>
            <a:r>
              <a:rPr lang="en-US" altLang="zh-CN" sz="1100" i="0" dirty="0">
                <a:effectLst/>
              </a:rPr>
              <a:t>”</a:t>
            </a:r>
            <a:r>
              <a:rPr lang="zh-CN" altLang="en-US" sz="1100" i="0" dirty="0">
                <a:effectLst/>
              </a:rPr>
              <a:t>和</a:t>
            </a:r>
            <a:r>
              <a:rPr lang="en-US" altLang="zh-CN" sz="1100" i="0" dirty="0">
                <a:effectLst/>
              </a:rPr>
              <a:t>“</a:t>
            </a:r>
            <a:r>
              <a:rPr lang="zh-CN" altLang="en-US" sz="1100" i="0" dirty="0">
                <a:effectLst/>
              </a:rPr>
              <a:t>对方半场</a:t>
            </a:r>
            <a:r>
              <a:rPr lang="en-US" altLang="zh-CN" sz="1100" i="0" dirty="0">
                <a:effectLst/>
              </a:rPr>
              <a:t>”</a:t>
            </a:r>
            <a:r>
              <a:rPr lang="zh-CN" altLang="en-US" sz="1100" i="0" dirty="0">
                <a:effectLst/>
              </a:rPr>
              <a:t>的简单划分，而更像是被精细切割的</a:t>
            </a:r>
            <a:r>
              <a:rPr lang="en-US" altLang="zh-CN" sz="1100" i="0" dirty="0">
                <a:effectLst/>
              </a:rPr>
              <a:t>“</a:t>
            </a:r>
            <a:r>
              <a:rPr lang="zh-CN" altLang="en-US" sz="1100" i="0" dirty="0">
                <a:effectLst/>
              </a:rPr>
              <a:t>智慧网格</a:t>
            </a:r>
            <a:r>
              <a:rPr lang="en-US" altLang="zh-CN" sz="1100" i="0" dirty="0">
                <a:effectLst/>
              </a:rPr>
              <a:t>”</a:t>
            </a:r>
            <a:r>
              <a:rPr lang="zh-CN" altLang="en-US" sz="1100" i="0" dirty="0">
                <a:effectLst/>
              </a:rPr>
              <a:t>或</a:t>
            </a:r>
            <a:r>
              <a:rPr lang="en-US" altLang="zh-CN" sz="1100" i="0" dirty="0">
                <a:effectLst/>
              </a:rPr>
              <a:t>“</a:t>
            </a:r>
            <a:r>
              <a:rPr lang="zh-CN" altLang="en-US" sz="1100" i="0" dirty="0">
                <a:effectLst/>
              </a:rPr>
              <a:t>空间坐标</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在这里，我们将为你安装</a:t>
            </a:r>
            <a:r>
              <a:rPr lang="en-US" altLang="zh-CN" sz="1100" i="0" dirty="0">
                <a:effectLst/>
              </a:rPr>
              <a:t>6</a:t>
            </a:r>
            <a:r>
              <a:rPr lang="zh-CN" altLang="en-US" sz="1100" i="0" dirty="0">
                <a:effectLst/>
              </a:rPr>
              <a:t>个</a:t>
            </a:r>
            <a:r>
              <a:rPr lang="en-US" altLang="zh-CN" sz="1100" i="0" dirty="0">
                <a:effectLst/>
              </a:rPr>
              <a:t>“</a:t>
            </a:r>
            <a:r>
              <a:rPr lang="zh-CN" altLang="en-US" sz="1100" i="0" dirty="0">
                <a:effectLst/>
              </a:rPr>
              <a:t>魔法坐标</a:t>
            </a:r>
            <a:r>
              <a:rPr lang="en-US" altLang="zh-CN" sz="1100" i="0" dirty="0">
                <a:effectLst/>
              </a:rPr>
              <a:t>”</a:t>
            </a:r>
            <a:r>
              <a:rPr lang="zh-CN" altLang="en-US" sz="1100" i="0" dirty="0">
                <a:effectLst/>
              </a:rPr>
              <a:t>，让你的观赛能力从今天起升级为</a:t>
            </a:r>
            <a:r>
              <a:rPr lang="en-US" altLang="zh-CN" sz="1100" i="0" dirty="0">
                <a:effectLst/>
              </a:rPr>
              <a:t>“</a:t>
            </a:r>
            <a:r>
              <a:rPr lang="zh-CN" altLang="en-US" sz="1100" i="0" dirty="0">
                <a:effectLst/>
              </a:rPr>
              <a:t>专业级</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en-US" altLang="en-US" sz="1100" i="0" dirty="0">
                <a:effectLst/>
              </a:rPr>
              <a:t>①</a:t>
            </a:r>
            <a:r>
              <a:rPr lang="en-US" altLang="zh-CN" sz="1100" i="0" dirty="0">
                <a:effectLst/>
              </a:rPr>
              <a:t> </a:t>
            </a:r>
            <a:r>
              <a:rPr lang="zh-CN" altLang="en-US" sz="1100" i="0" dirty="0">
                <a:effectLst/>
              </a:rPr>
              <a:t>五通道（</a:t>
            </a:r>
            <a:r>
              <a:rPr lang="en-US" altLang="zh-CN" sz="1100" i="0" dirty="0">
                <a:effectLst/>
              </a:rPr>
              <a:t>Five Lanes</a:t>
            </a:r>
            <a:r>
              <a:rPr lang="zh-CN" altLang="en-US" sz="1100" i="0" dirty="0">
                <a:effectLst/>
              </a:rPr>
              <a:t>）：纵向划分的</a:t>
            </a:r>
            <a:r>
              <a:rPr lang="en-US" altLang="zh-CN" sz="1100" i="0" dirty="0">
                <a:effectLst/>
              </a:rPr>
              <a:t>“</a:t>
            </a:r>
            <a:r>
              <a:rPr lang="zh-CN" altLang="en-US" sz="1100" i="0" dirty="0">
                <a:effectLst/>
              </a:rPr>
              <a:t>跑道</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将球场纵向划分为</a:t>
            </a:r>
            <a:r>
              <a:rPr lang="en-US" altLang="zh-CN" sz="1100" i="0" dirty="0">
                <a:effectLst/>
              </a:rPr>
              <a:t>5</a:t>
            </a:r>
            <a:r>
              <a:rPr lang="zh-CN" altLang="en-US" sz="1100" i="0" dirty="0">
                <a:effectLst/>
              </a:rPr>
              <a:t>个区域：两侧边路、中路，以及中路与边路之间的两个区域。</a:t>
            </a:r>
            <a:endParaRPr lang="zh-CN" altLang="en-US" sz="1100" i="0" dirty="0">
              <a:effectLst/>
            </a:endParaRPr>
          </a:p>
          <a:p>
            <a:r>
              <a:rPr lang="zh-CN" altLang="en-US" sz="1100" i="0" dirty="0">
                <a:effectLst/>
              </a:rPr>
              <a:t>在现代战术中，球队会尽量避免球员站在同一纵向通道上，而是通过错位站位形成斜向联系，使传球线路像网状一样展开，迫使对方防线不断做出应对。</a:t>
            </a:r>
            <a:endParaRPr lang="zh-CN" altLang="en-US" sz="1100" i="0" dirty="0">
              <a:effectLst/>
            </a:endParaRPr>
          </a:p>
          <a:p>
            <a:endParaRPr lang="en-US" altLang="zh-CN" sz="1100" i="0" dirty="0">
              <a:effectLst/>
            </a:endParaRPr>
          </a:p>
          <a:p>
            <a:r>
              <a:rPr lang="zh-CN" altLang="en-US" sz="1100" i="0" dirty="0">
                <a:effectLst/>
              </a:rPr>
              <a:t>一支进攻组织出色的球队，往往会在这</a:t>
            </a:r>
            <a:r>
              <a:rPr lang="en-US" altLang="zh-CN" sz="1100" i="0" dirty="0">
                <a:effectLst/>
              </a:rPr>
              <a:t>5</a:t>
            </a:r>
            <a:r>
              <a:rPr lang="zh-CN" altLang="en-US" sz="1100" i="0" dirty="0">
                <a:effectLst/>
              </a:rPr>
              <a:t>个通道中都安排球员，占据完整空间结构。</a:t>
            </a:r>
            <a:endParaRPr lang="zh-CN" altLang="en-US" sz="1100" i="0" dirty="0">
              <a:effectLst/>
            </a:endParaRPr>
          </a:p>
          <a:p>
            <a:endParaRPr lang="en-US" altLang="zh-CN" sz="1100" i="0" dirty="0">
              <a:effectLst/>
            </a:endParaRPr>
          </a:p>
          <a:p>
            <a:r>
              <a:rPr lang="en-US" altLang="en-US" sz="1100" i="0" dirty="0">
                <a:effectLst/>
              </a:rPr>
              <a:t>②</a:t>
            </a:r>
            <a:r>
              <a:rPr lang="en-US" altLang="zh-CN" sz="1100" i="0" dirty="0">
                <a:effectLst/>
              </a:rPr>
              <a:t> </a:t>
            </a:r>
            <a:r>
              <a:rPr lang="zh-CN" altLang="en-US" sz="1100" i="0" dirty="0">
                <a:effectLst/>
              </a:rPr>
              <a:t>三分区（</a:t>
            </a:r>
            <a:r>
              <a:rPr lang="en-US" altLang="zh-CN" sz="1100" i="0" dirty="0">
                <a:effectLst/>
              </a:rPr>
              <a:t>Three Zones</a:t>
            </a:r>
            <a:r>
              <a:rPr lang="zh-CN" altLang="en-US" sz="1100" i="0" dirty="0">
                <a:effectLst/>
              </a:rPr>
              <a:t>）：比赛阶段的判断标准</a:t>
            </a:r>
            <a:endParaRPr lang="zh-CN" altLang="en-US" sz="1100" i="0" dirty="0">
              <a:effectLst/>
            </a:endParaRPr>
          </a:p>
          <a:p>
            <a:endParaRPr lang="en-US" altLang="zh-CN" sz="1100" i="0" dirty="0">
              <a:effectLst/>
            </a:endParaRPr>
          </a:p>
          <a:p>
            <a:r>
              <a:rPr lang="zh-CN" altLang="en-US" sz="1100" i="0" dirty="0">
                <a:effectLst/>
              </a:rPr>
              <a:t>将球场横向分为三部分：</a:t>
            </a:r>
            <a:endParaRPr lang="zh-CN" altLang="en-US" sz="1100" i="0" dirty="0">
              <a:effectLst/>
            </a:endParaRPr>
          </a:p>
          <a:p>
            <a:endParaRPr lang="en-US" altLang="zh-CN" sz="1100" i="0" dirty="0">
              <a:effectLst/>
            </a:endParaRPr>
          </a:p>
          <a:p>
            <a:r>
              <a:rPr lang="zh-CN" altLang="en-US" sz="1100" i="0" dirty="0">
                <a:effectLst/>
              </a:rPr>
              <a:t>后场（防守三区</a:t>
            </a:r>
            <a:r>
              <a:rPr lang="en-US" altLang="zh-CN" sz="1100" i="0" dirty="0">
                <a:effectLst/>
              </a:rPr>
              <a:t> DEF3rd</a:t>
            </a:r>
            <a:r>
              <a:rPr lang="zh-CN" altLang="en-US" sz="1100" i="0" dirty="0">
                <a:effectLst/>
              </a:rPr>
              <a:t>）</a:t>
            </a:r>
            <a:endParaRPr lang="zh-CN" altLang="en-US" sz="1100" i="0" dirty="0">
              <a:effectLst/>
            </a:endParaRPr>
          </a:p>
          <a:p>
            <a:r>
              <a:rPr lang="zh-CN" altLang="en-US" sz="1100" i="0" dirty="0">
                <a:effectLst/>
              </a:rPr>
              <a:t>中场（</a:t>
            </a:r>
            <a:r>
              <a:rPr lang="en-US" altLang="zh-CN" sz="1100" i="0" dirty="0">
                <a:effectLst/>
              </a:rPr>
              <a:t>MID3rd</a:t>
            </a:r>
            <a:r>
              <a:rPr lang="zh-CN" altLang="en-US" sz="1100" i="0" dirty="0">
                <a:effectLst/>
              </a:rPr>
              <a:t>）</a:t>
            </a:r>
            <a:endParaRPr lang="zh-CN" altLang="en-US" sz="1100" i="0" dirty="0">
              <a:effectLst/>
            </a:endParaRPr>
          </a:p>
          <a:p>
            <a:r>
              <a:rPr lang="zh-CN" altLang="en-US" sz="1100" i="0" dirty="0">
                <a:effectLst/>
              </a:rPr>
              <a:t>前场（进攻三区</a:t>
            </a:r>
            <a:r>
              <a:rPr lang="en-US" altLang="zh-CN" sz="1100" i="0" dirty="0">
                <a:effectLst/>
              </a:rPr>
              <a:t> ATK3rd / Final Third</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对应进攻逻辑分别是：</a:t>
            </a:r>
            <a:endParaRPr lang="zh-CN" altLang="en-US" sz="1100" i="0" dirty="0">
              <a:effectLst/>
            </a:endParaRPr>
          </a:p>
          <a:p>
            <a:r>
              <a:rPr lang="zh-CN" altLang="en-US" sz="1100" i="0" dirty="0">
                <a:effectLst/>
              </a:rPr>
              <a:t>后场负责</a:t>
            </a:r>
            <a:r>
              <a:rPr lang="en-US" altLang="zh-CN" sz="1100" i="0" dirty="0">
                <a:effectLst/>
              </a:rPr>
              <a:t>“</a:t>
            </a:r>
            <a:r>
              <a:rPr lang="zh-CN" altLang="en-US" sz="1100" i="0" dirty="0">
                <a:effectLst/>
              </a:rPr>
              <a:t>组织</a:t>
            </a:r>
            <a:r>
              <a:rPr lang="en-US" altLang="zh-CN" sz="1100" i="0" dirty="0">
                <a:effectLst/>
              </a:rPr>
              <a:t>”</a:t>
            </a:r>
            <a:r>
              <a:rPr lang="zh-CN" altLang="en-US" sz="1100" i="0" dirty="0">
                <a:effectLst/>
              </a:rPr>
              <a:t>（</a:t>
            </a:r>
            <a:r>
              <a:rPr lang="en-US" altLang="zh-CN" sz="1100" i="0" dirty="0">
                <a:effectLst/>
              </a:rPr>
              <a:t>build-up</a:t>
            </a:r>
            <a:r>
              <a:rPr lang="zh-CN" altLang="en-US" sz="1100" i="0" dirty="0">
                <a:effectLst/>
              </a:rPr>
              <a:t>），中场负责</a:t>
            </a:r>
            <a:r>
              <a:rPr lang="en-US" altLang="zh-CN" sz="1100" i="0" dirty="0">
                <a:effectLst/>
              </a:rPr>
              <a:t>“</a:t>
            </a:r>
            <a:r>
              <a:rPr lang="zh-CN" altLang="en-US" sz="1100" i="0" dirty="0">
                <a:effectLst/>
              </a:rPr>
              <a:t>推进</a:t>
            </a:r>
            <a:r>
              <a:rPr lang="en-US" altLang="zh-CN" sz="1100" i="0" dirty="0">
                <a:effectLst/>
              </a:rPr>
              <a:t>”</a:t>
            </a:r>
            <a:r>
              <a:rPr lang="zh-CN" altLang="en-US" sz="1100" i="0" dirty="0">
                <a:effectLst/>
              </a:rPr>
              <a:t>（</a:t>
            </a:r>
            <a:r>
              <a:rPr lang="en-US" altLang="zh-CN" sz="1100" i="0" dirty="0">
                <a:effectLst/>
              </a:rPr>
              <a:t>progression</a:t>
            </a:r>
            <a:r>
              <a:rPr lang="zh-CN" altLang="en-US" sz="1100" i="0" dirty="0">
                <a:effectLst/>
              </a:rPr>
              <a:t>），前场负责</a:t>
            </a:r>
            <a:r>
              <a:rPr lang="en-US" altLang="zh-CN" sz="1100" i="0" dirty="0">
                <a:effectLst/>
              </a:rPr>
              <a:t>“</a:t>
            </a:r>
            <a:r>
              <a:rPr lang="zh-CN" altLang="en-US" sz="1100" i="0" dirty="0">
                <a:effectLst/>
              </a:rPr>
              <a:t>终结</a:t>
            </a:r>
            <a:r>
              <a:rPr lang="en-US" altLang="zh-CN" sz="1100" i="0" dirty="0">
                <a:effectLst/>
              </a:rPr>
              <a:t>”</a:t>
            </a:r>
            <a:r>
              <a:rPr lang="zh-CN" altLang="en-US" sz="1100" i="0" dirty="0">
                <a:effectLst/>
              </a:rPr>
              <a:t>（</a:t>
            </a:r>
            <a:r>
              <a:rPr lang="en-US" altLang="zh-CN" sz="1100" i="0" dirty="0">
                <a:effectLst/>
              </a:rPr>
              <a:t>finish</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只要判断球现在在哪个区域，就能大致理解球员行为是否合理：</a:t>
            </a:r>
            <a:endParaRPr lang="zh-CN" altLang="en-US" sz="1100" i="0" dirty="0">
              <a:effectLst/>
            </a:endParaRPr>
          </a:p>
          <a:p>
            <a:r>
              <a:rPr lang="zh-CN" altLang="en-US" sz="1100" i="0" dirty="0">
                <a:effectLst/>
              </a:rPr>
              <a:t>后场要稳，中场要敢，前场要狠。</a:t>
            </a:r>
            <a:endParaRPr lang="zh-CN" altLang="en-US" sz="1100" i="0" dirty="0">
              <a:effectLst/>
            </a:endParaRPr>
          </a:p>
          <a:p>
            <a:r>
              <a:rPr lang="zh-CN" altLang="en-US" sz="1100" i="0" dirty="0">
                <a:effectLst/>
              </a:rPr>
              <a:t>横向分区，其实是判断</a:t>
            </a:r>
            <a:r>
              <a:rPr lang="en-US" altLang="zh-CN" sz="1100" i="0" dirty="0">
                <a:effectLst/>
              </a:rPr>
              <a:t>“</a:t>
            </a:r>
            <a:r>
              <a:rPr lang="zh-CN" altLang="en-US" sz="1100" i="0" dirty="0">
                <a:effectLst/>
              </a:rPr>
              <a:t>谁在做什么、做得对不对</a:t>
            </a:r>
            <a:r>
              <a:rPr lang="en-US" altLang="zh-CN" sz="1100" i="0" dirty="0">
                <a:effectLst/>
              </a:rPr>
              <a:t>”</a:t>
            </a:r>
            <a:r>
              <a:rPr lang="zh-CN" altLang="en-US" sz="1100" i="0" dirty="0">
                <a:effectLst/>
              </a:rPr>
              <a:t>的关键坐标。</a:t>
            </a:r>
            <a:endParaRPr lang="zh-CN" altLang="en-US" sz="1100" i="0" dirty="0">
              <a:effectLst/>
            </a:endParaRPr>
          </a:p>
          <a:p>
            <a:endParaRPr lang="en-US" altLang="zh-CN" sz="1100" i="0" dirty="0">
              <a:effectLst/>
            </a:endParaRPr>
          </a:p>
          <a:p>
            <a:r>
              <a:rPr lang="en-US" altLang="en-US" sz="1100" i="0" dirty="0">
                <a:effectLst/>
              </a:rPr>
              <a:t>③</a:t>
            </a:r>
            <a:r>
              <a:rPr lang="en-US" altLang="zh-CN" sz="1100" i="0" dirty="0">
                <a:effectLst/>
              </a:rPr>
              <a:t> </a:t>
            </a:r>
            <a:r>
              <a:rPr lang="zh-CN" altLang="en-US" sz="1100" i="0" dirty="0">
                <a:effectLst/>
              </a:rPr>
              <a:t>半空间（</a:t>
            </a:r>
            <a:r>
              <a:rPr lang="en-US" altLang="zh-CN" sz="1100" i="0" dirty="0">
                <a:effectLst/>
              </a:rPr>
              <a:t>Half Space</a:t>
            </a:r>
            <a:r>
              <a:rPr lang="zh-CN" altLang="en-US" sz="1100" i="0" dirty="0">
                <a:effectLst/>
              </a:rPr>
              <a:t>）：瓦解防守的</a:t>
            </a:r>
            <a:r>
              <a:rPr lang="en-US" altLang="zh-CN" sz="1100" i="0" dirty="0">
                <a:effectLst/>
              </a:rPr>
              <a:t>“</a:t>
            </a:r>
            <a:r>
              <a:rPr lang="zh-CN" altLang="en-US" sz="1100" i="0" dirty="0">
                <a:effectLst/>
              </a:rPr>
              <a:t>圣域</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这是介于中路与边路之间的区域，是现代足球最关键的战场。</a:t>
            </a:r>
            <a:endParaRPr lang="zh-CN" altLang="en-US" sz="1100" i="0" dirty="0">
              <a:effectLst/>
            </a:endParaRPr>
          </a:p>
          <a:p>
            <a:r>
              <a:rPr lang="zh-CN" altLang="en-US" sz="1100" i="0" dirty="0">
                <a:effectLst/>
              </a:rPr>
              <a:t>当进攻球员站在这里时，防守球员往往会陷入两难：是自己上抢，还是交给队友？这种瞬间的犹豫，就会产生</a:t>
            </a:r>
            <a:r>
              <a:rPr lang="en-US" altLang="zh-CN" sz="1100" i="0" dirty="0">
                <a:effectLst/>
              </a:rPr>
              <a:t>“</a:t>
            </a:r>
            <a:r>
              <a:rPr lang="zh-CN" altLang="en-US" sz="1100" i="0" dirty="0">
                <a:effectLst/>
              </a:rPr>
              <a:t>错位</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而这种错位，正是制造进球机会的最短路径。</a:t>
            </a:r>
            <a:endParaRPr lang="zh-CN" altLang="en-US" sz="1100" i="0" dirty="0">
              <a:effectLst/>
            </a:endParaRPr>
          </a:p>
          <a:p>
            <a:r>
              <a:rPr lang="zh-CN" altLang="en-US" sz="1100" i="0" dirty="0">
                <a:effectLst/>
              </a:rPr>
              <a:t>谁掌控了半空间，谁就掌控了比赛。</a:t>
            </a:r>
            <a:endParaRPr lang="zh-CN" altLang="en-US" sz="1100" i="0" dirty="0">
              <a:effectLst/>
            </a:endParaRPr>
          </a:p>
          <a:p>
            <a:r>
              <a:rPr lang="en-US" altLang="zh-CN" sz="1100" i="0" dirty="0">
                <a:effectLst/>
              </a:rPr>
              <a:t>(</a:t>
            </a:r>
            <a:r>
              <a:rPr lang="zh-CN" altLang="en-US" sz="1100" i="0" dirty="0">
                <a:effectLst/>
              </a:rPr>
              <a:t>接下页）</a:t>
            </a:r>
            <a:endParaRPr lang="zh-CN" altLang="en-US" sz="1100" i="0" dirty="0">
              <a:effectLst/>
            </a:endParaRPr>
          </a:p>
        </p:txBody>
      </p:sp>
      <p:pic>
        <p:nvPicPr>
          <p:cNvPr id="3" name="图片 2"/>
          <p:cNvPicPr>
            <a:picLocks noChangeAspect="1"/>
          </p:cNvPicPr>
          <p:nvPr/>
        </p:nvPicPr>
        <p:blipFill>
          <a:blip r:embed="rId1"/>
          <a:stretch>
            <a:fillRect/>
          </a:stretch>
        </p:blipFill>
        <p:spPr>
          <a:xfrm>
            <a:off x="304165" y="88900"/>
            <a:ext cx="968375" cy="139446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658360" cy="1692910"/>
          </a:xfrm>
          <a:prstGeom prst="rect">
            <a:avLst/>
          </a:prstGeom>
          <a:noFill/>
        </p:spPr>
        <p:txBody>
          <a:bodyPr wrap="square" rtlCol="0">
            <a:no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顧客</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で</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9</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割売</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上</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げる</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「沼</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るファン</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のつくり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978-4-7612-7877-9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清水群</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280p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2522220"/>
            <a:ext cx="6821170" cy="486156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这个训练的目的，是培养一种：</a:t>
            </a:r>
            <a:endParaRPr lang="zh-CN" altLang="en-US" sz="1000" i="0" dirty="0">
              <a:effectLst/>
            </a:endParaRPr>
          </a:p>
          <a:p>
            <a:endParaRPr lang="en-US" altLang="zh-CN" sz="1000" i="0" dirty="0">
              <a:effectLst/>
            </a:endParaRPr>
          </a:p>
          <a:p>
            <a:r>
              <a:rPr lang="zh-CN" altLang="en-US" sz="1000" i="0" dirty="0">
                <a:effectLst/>
              </a:rPr>
              <a:t>在扩大视野的同时，将更多信息主动输入大脑的能力。</a:t>
            </a:r>
            <a:endParaRPr lang="zh-CN" altLang="en-US" sz="1000" i="0" dirty="0">
              <a:effectLst/>
            </a:endParaRPr>
          </a:p>
          <a:p>
            <a:endParaRPr lang="en-US" altLang="zh-CN" sz="1000" i="0" dirty="0">
              <a:effectLst/>
            </a:endParaRPr>
          </a:p>
          <a:p>
            <a:r>
              <a:rPr lang="zh-CN" altLang="en-US" sz="1000" i="0" dirty="0">
                <a:effectLst/>
              </a:rPr>
              <a:t>就像第四章中</a:t>
            </a:r>
            <a:r>
              <a:rPr lang="en-US" altLang="zh-CN" sz="1000" i="0" dirty="0">
                <a:effectLst/>
              </a:rPr>
              <a:t>“</a:t>
            </a:r>
            <a:r>
              <a:rPr lang="zh-CN" altLang="en-US" sz="1000" i="0" dirty="0">
                <a:effectLst/>
              </a:rPr>
              <a:t>姬路城照片测验</a:t>
            </a:r>
            <a:r>
              <a:rPr lang="en-US" altLang="zh-CN" sz="1000" i="0" dirty="0">
                <a:effectLst/>
              </a:rPr>
              <a:t>”</a:t>
            </a:r>
            <a:r>
              <a:rPr lang="zh-CN" altLang="en-US" sz="1000" i="0" dirty="0">
                <a:effectLst/>
              </a:rPr>
              <a:t>所说明的一样，人们即使不刻意注意，也会自然记住照片中的主角。</a:t>
            </a:r>
            <a:endParaRPr lang="zh-CN" altLang="en-US" sz="1000" i="0" dirty="0">
              <a:effectLst/>
            </a:endParaRPr>
          </a:p>
          <a:p>
            <a:endParaRPr lang="en-US" altLang="zh-CN" sz="1000" i="0" dirty="0">
              <a:effectLst/>
            </a:endParaRPr>
          </a:p>
          <a:p>
            <a:r>
              <a:rPr lang="zh-CN" altLang="en-US" sz="1000" i="0" dirty="0">
                <a:effectLst/>
              </a:rPr>
              <a:t>但那些</a:t>
            </a:r>
            <a:r>
              <a:rPr lang="en-US" altLang="zh-CN" sz="1000" i="0" dirty="0">
                <a:effectLst/>
              </a:rPr>
              <a:t>“</a:t>
            </a:r>
            <a:r>
              <a:rPr lang="zh-CN" altLang="en-US" sz="1000" i="0" dirty="0">
                <a:effectLst/>
              </a:rPr>
              <a:t>配角信息</a:t>
            </a:r>
            <a:r>
              <a:rPr lang="en-US" altLang="zh-CN" sz="1000" i="0" dirty="0">
                <a:effectLst/>
              </a:rPr>
              <a:t>”</a:t>
            </a:r>
            <a:r>
              <a:rPr lang="zh-CN" altLang="en-US" sz="1000" i="0" dirty="0">
                <a:effectLst/>
              </a:rPr>
              <a:t>，如果不主动留意，就很容易被忽略。</a:t>
            </a:r>
            <a:endParaRPr lang="zh-CN" altLang="en-US" sz="1000" i="0" dirty="0">
              <a:effectLst/>
            </a:endParaRPr>
          </a:p>
          <a:p>
            <a:endParaRPr lang="en-US" altLang="zh-CN" sz="1000" i="0" dirty="0">
              <a:effectLst/>
            </a:endParaRPr>
          </a:p>
          <a:p>
            <a:r>
              <a:rPr lang="zh-CN" altLang="en-US" sz="1000" i="0" dirty="0">
                <a:effectLst/>
              </a:rPr>
              <a:t>通过不断重复这个练习，人会逐渐养成一种习惯：</a:t>
            </a:r>
            <a:endParaRPr lang="zh-CN" altLang="en-US" sz="1000" i="0" dirty="0">
              <a:effectLst/>
            </a:endParaRPr>
          </a:p>
          <a:p>
            <a:endParaRPr lang="en-US" altLang="zh-CN" sz="1000" i="0" dirty="0">
              <a:effectLst/>
            </a:endParaRPr>
          </a:p>
          <a:p>
            <a:r>
              <a:rPr lang="zh-CN" altLang="en-US" sz="1000" i="0" dirty="0">
                <a:effectLst/>
              </a:rPr>
              <a:t>有意识地把注意力放在</a:t>
            </a:r>
            <a:r>
              <a:rPr lang="en-US" altLang="zh-CN" sz="1000" i="0" dirty="0">
                <a:effectLst/>
              </a:rPr>
              <a:t>“</a:t>
            </a:r>
            <a:r>
              <a:rPr lang="zh-CN" altLang="en-US" sz="1000" i="0" dirty="0">
                <a:effectLst/>
              </a:rPr>
              <a:t>主价值周围那些容易被忽略的小信息</a:t>
            </a:r>
            <a:r>
              <a:rPr lang="en-US" altLang="zh-CN" sz="1000" i="0" dirty="0">
                <a:effectLst/>
              </a:rPr>
              <a:t>”</a:t>
            </a:r>
            <a:r>
              <a:rPr lang="zh-CN" altLang="en-US" sz="1000" i="0" dirty="0">
                <a:effectLst/>
              </a:rPr>
              <a:t>上。</a:t>
            </a:r>
            <a:endParaRPr lang="zh-CN" altLang="en-US" sz="1000" i="0" dirty="0">
              <a:effectLst/>
            </a:endParaRPr>
          </a:p>
          <a:p>
            <a:endParaRPr lang="en-US" altLang="zh-CN" sz="1000" i="0" dirty="0">
              <a:effectLst/>
            </a:endParaRPr>
          </a:p>
          <a:p>
            <a:r>
              <a:rPr lang="zh-CN" altLang="en-US" sz="1000" i="0" dirty="0">
                <a:effectLst/>
              </a:rPr>
              <a:t>顾客的行为、穿着、随身物品、表情等等，其实都像照片中的</a:t>
            </a:r>
            <a:r>
              <a:rPr lang="en-US" altLang="zh-CN" sz="1000" i="0" dirty="0">
                <a:effectLst/>
              </a:rPr>
              <a:t>“</a:t>
            </a:r>
            <a:r>
              <a:rPr lang="zh-CN" altLang="en-US" sz="1000" i="0" dirty="0">
                <a:effectLst/>
              </a:rPr>
              <a:t>配角元素</a:t>
            </a:r>
            <a:r>
              <a:rPr lang="en-US" altLang="zh-CN" sz="1000" i="0" dirty="0">
                <a:effectLst/>
              </a:rPr>
              <a:t>”</a:t>
            </a:r>
            <a:r>
              <a:rPr lang="zh-CN" altLang="en-US" sz="1000" i="0" dirty="0">
                <a:effectLst/>
              </a:rPr>
              <a:t>一样存在着。</a:t>
            </a:r>
            <a:endParaRPr lang="zh-CN" altLang="en-US" sz="1000" i="0" dirty="0">
              <a:effectLst/>
            </a:endParaRPr>
          </a:p>
          <a:p>
            <a:endParaRPr lang="en-US" altLang="zh-CN" sz="1000" i="0" dirty="0">
              <a:effectLst/>
            </a:endParaRPr>
          </a:p>
          <a:p>
            <a:r>
              <a:rPr lang="zh-CN" altLang="en-US" sz="1000" i="0" dirty="0">
                <a:effectLst/>
              </a:rPr>
              <a:t>通过这个训练，人们的观察范围会被扩展，也会越来越能够主动察觉细节。</a:t>
            </a:r>
            <a:endParaRPr lang="zh-CN" altLang="en-US" sz="1000" i="0" dirty="0">
              <a:effectLst/>
            </a:endParaRPr>
          </a:p>
          <a:p>
            <a:endParaRPr lang="en-US" altLang="zh-CN" sz="1000" i="0" dirty="0">
              <a:effectLst/>
            </a:endParaRPr>
          </a:p>
          <a:p>
            <a:r>
              <a:rPr lang="zh-CN" altLang="en-US" sz="1000" i="0" dirty="0">
                <a:effectLst/>
              </a:rPr>
              <a:t>而这，正是培养组织整体</a:t>
            </a:r>
            <a:r>
              <a:rPr lang="en-US" altLang="zh-CN" sz="1000" i="0" dirty="0">
                <a:effectLst/>
              </a:rPr>
              <a:t>“</a:t>
            </a:r>
            <a:r>
              <a:rPr lang="zh-CN" altLang="en-US" sz="1000" i="0" dirty="0">
                <a:effectLst/>
              </a:rPr>
              <a:t>非理性观察力</a:t>
            </a:r>
            <a:r>
              <a:rPr lang="en-US" altLang="zh-CN" sz="1000" i="0" dirty="0">
                <a:effectLst/>
              </a:rPr>
              <a:t>”</a:t>
            </a:r>
            <a:r>
              <a:rPr lang="zh-CN" altLang="en-US" sz="1000" i="0" dirty="0">
                <a:effectLst/>
              </a:rPr>
              <a:t>的关键</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也就是能够发现那</a:t>
            </a:r>
            <a:r>
              <a:rPr lang="en-US" altLang="zh-CN" sz="1000" i="0" dirty="0">
                <a:effectLst/>
              </a:rPr>
              <a:t>2%</a:t>
            </a:r>
            <a:r>
              <a:rPr lang="zh-CN" altLang="en-US" sz="1000" i="0" dirty="0">
                <a:effectLst/>
              </a:rPr>
              <a:t>的细微差异，并创造超越计算的</a:t>
            </a:r>
            <a:r>
              <a:rPr lang="en-US" altLang="zh-CN" sz="1000" i="0" dirty="0">
                <a:effectLst/>
              </a:rPr>
              <a:t>“</a:t>
            </a:r>
            <a:r>
              <a:rPr lang="zh-CN" altLang="en-US" sz="1000" i="0" dirty="0">
                <a:effectLst/>
              </a:rPr>
              <a:t>特别对待感</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不过，这个训练有一个需要特别注意的地方。</a:t>
            </a:r>
            <a:endParaRPr lang="zh-CN" altLang="en-US" sz="1000" i="0" dirty="0">
              <a:effectLst/>
            </a:endParaRPr>
          </a:p>
          <a:p>
            <a:endParaRPr lang="en-US" altLang="zh-CN" sz="1000" i="0" dirty="0">
              <a:effectLst/>
            </a:endParaRPr>
          </a:p>
          <a:p>
            <a:r>
              <a:rPr lang="zh-CN" altLang="en-US" sz="1000" i="0" dirty="0">
                <a:effectLst/>
              </a:rPr>
              <a:t>当一个人突然被要求</a:t>
            </a:r>
            <a:r>
              <a:rPr lang="en-US" altLang="zh-CN" sz="1000" i="0" dirty="0">
                <a:effectLst/>
              </a:rPr>
              <a:t>“</a:t>
            </a:r>
            <a:r>
              <a:rPr lang="zh-CN" altLang="en-US" sz="1000" i="0" dirty="0">
                <a:effectLst/>
              </a:rPr>
              <a:t>必须说点什么</a:t>
            </a:r>
            <a:r>
              <a:rPr lang="en-US" altLang="zh-CN" sz="1000" i="0" dirty="0">
                <a:effectLst/>
              </a:rPr>
              <a:t>”</a:t>
            </a:r>
            <a:r>
              <a:rPr lang="zh-CN" altLang="en-US" sz="1000" i="0" dirty="0">
                <a:effectLst/>
              </a:rPr>
              <a:t>的时候，往往会拼命组织语言，没有余裕仔细斟酌措辞。</a:t>
            </a:r>
            <a:endParaRPr lang="zh-CN" altLang="en-US" sz="1000" i="0" dirty="0">
              <a:effectLst/>
            </a:endParaRPr>
          </a:p>
          <a:p>
            <a:endParaRPr lang="en-US" altLang="zh-CN" sz="1000" i="0" dirty="0">
              <a:effectLst/>
            </a:endParaRPr>
          </a:p>
          <a:p>
            <a:r>
              <a:rPr lang="zh-CN" altLang="en-US" sz="1000" i="0" dirty="0">
                <a:effectLst/>
              </a:rPr>
              <a:t>因此，即使没有恶意，也可能说出让对方感到不舒服的话。</a:t>
            </a:r>
            <a:endParaRPr lang="zh-CN" altLang="en-US" sz="1000" i="0" dirty="0">
              <a:effectLst/>
            </a:endParaRPr>
          </a:p>
          <a:p>
            <a:endParaRPr lang="en-US" altLang="zh-CN" sz="1000" i="0" dirty="0">
              <a:effectLst/>
            </a:endParaRPr>
          </a:p>
          <a:p>
            <a:r>
              <a:rPr lang="zh-CN" altLang="en-US" sz="1000" i="0" dirty="0">
                <a:effectLst/>
              </a:rPr>
              <a:t>如果因此破坏了人际关系，那就本末倒置了。</a:t>
            </a:r>
            <a:endParaRPr lang="zh-CN" altLang="en-US" sz="1000" i="0" dirty="0">
              <a:effectLst/>
            </a:endParaRPr>
          </a:p>
          <a:p>
            <a:endParaRPr lang="en-US" altLang="zh-CN" sz="1000" i="0" dirty="0">
              <a:effectLst/>
            </a:endParaRPr>
          </a:p>
          <a:p>
            <a:r>
              <a:rPr lang="zh-CN" altLang="en-US" sz="1000" i="0" dirty="0">
                <a:effectLst/>
              </a:rPr>
              <a:t>所以，作者建议：</a:t>
            </a:r>
            <a:endParaRPr lang="zh-CN" altLang="en-US" sz="1000" i="0" dirty="0">
              <a:effectLst/>
            </a:endParaRPr>
          </a:p>
          <a:p>
            <a:endParaRPr lang="en-US" altLang="zh-CN" sz="1000" i="0" dirty="0">
              <a:effectLst/>
            </a:endParaRPr>
          </a:p>
          <a:p>
            <a:r>
              <a:rPr lang="zh-CN" altLang="en-US" sz="1000" i="0" dirty="0">
                <a:effectLst/>
              </a:rPr>
              <a:t>照片中的主体最好不要是</a:t>
            </a:r>
            <a:r>
              <a:rPr lang="en-US" altLang="zh-CN" sz="1000" i="0" dirty="0">
                <a:effectLst/>
              </a:rPr>
              <a:t>“</a:t>
            </a:r>
            <a:r>
              <a:rPr lang="zh-CN" altLang="en-US" sz="1000" i="0" dirty="0">
                <a:effectLst/>
              </a:rPr>
              <a:t>人</a:t>
            </a:r>
            <a:r>
              <a:rPr lang="en-US" altLang="zh-CN" sz="1000" i="0" dirty="0">
                <a:effectLst/>
              </a:rPr>
              <a:t>”</a:t>
            </a:r>
            <a:r>
              <a:rPr lang="zh-CN" altLang="en-US" sz="1000" i="0" dirty="0">
                <a:effectLst/>
              </a:rPr>
              <a:t>，而是</a:t>
            </a:r>
            <a:r>
              <a:rPr lang="en-US" altLang="zh-CN" sz="1000" i="0" dirty="0">
                <a:effectLst/>
              </a:rPr>
              <a:t>“</a:t>
            </a:r>
            <a:r>
              <a:rPr lang="zh-CN" altLang="en-US" sz="1000" i="0" dirty="0">
                <a:effectLst/>
              </a:rPr>
              <a:t>物品</a:t>
            </a:r>
            <a:r>
              <a:rPr lang="en-US" altLang="zh-CN" sz="1000" i="0" dirty="0">
                <a:effectLst/>
              </a:rPr>
              <a:t>”</a:t>
            </a:r>
            <a:r>
              <a:rPr lang="zh-CN" altLang="en-US" sz="1000" i="0" dirty="0">
                <a:effectLst/>
              </a:rPr>
              <a:t>；而且最好是展示者本人</a:t>
            </a:r>
            <a:r>
              <a:rPr lang="en-US" altLang="zh-CN" sz="1000" i="0" dirty="0">
                <a:effectLst/>
              </a:rPr>
              <a:t>“</a:t>
            </a:r>
            <a:r>
              <a:rPr lang="zh-CN" altLang="en-US" sz="1000" i="0" dirty="0">
                <a:effectLst/>
              </a:rPr>
              <a:t>并没有特别情感投入的东西</a:t>
            </a:r>
            <a:r>
              <a:rPr lang="en-US" altLang="zh-CN" sz="1000" i="0" dirty="0">
                <a:effectLst/>
              </a:rPr>
              <a:t>”</a:t>
            </a:r>
            <a:r>
              <a:rPr lang="zh-CN" altLang="en-US" sz="1000" i="0" dirty="0">
                <a:effectLst/>
              </a:rPr>
              <a:t>。</a:t>
            </a:r>
            <a:endParaRPr lang="zh-CN" altLang="en-US" sz="1000" i="0" dirty="0">
              <a:effectLst/>
            </a:endParaRPr>
          </a:p>
        </p:txBody>
      </p:sp>
      <p:pic>
        <p:nvPicPr>
          <p:cNvPr id="2" name="图片 1"/>
          <p:cNvPicPr>
            <a:picLocks noChangeAspect="1"/>
          </p:cNvPicPr>
          <p:nvPr/>
        </p:nvPicPr>
        <p:blipFill>
          <a:blip r:embed="rId1"/>
          <a:stretch>
            <a:fillRect/>
          </a:stretch>
        </p:blipFill>
        <p:spPr>
          <a:xfrm>
            <a:off x="251460" y="45720"/>
            <a:ext cx="847090" cy="1190625"/>
          </a:xfrm>
          <a:prstGeom prst="rect">
            <a:avLst/>
          </a:prstGeom>
        </p:spPr>
      </p:pic>
      <p:sp>
        <p:nvSpPr>
          <p:cNvPr id="5" name="角丸四角形 7"/>
          <p:cNvSpPr/>
          <p:nvPr/>
        </p:nvSpPr>
        <p:spPr>
          <a:xfrm>
            <a:off x="2894284" y="172679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73025" y="106680"/>
            <a:ext cx="6784975" cy="98171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800" i="0" dirty="0">
                <a:effectLst/>
              </a:rPr>
              <a:t>利率是如何</a:t>
            </a:r>
            <a:endParaRPr lang="zh-CN" altLang="en-US" sz="800" i="0" dirty="0">
              <a:effectLst/>
            </a:endParaRPr>
          </a:p>
          <a:p>
            <a:endParaRPr lang="en-US" altLang="zh-CN" sz="800" i="0" dirty="0">
              <a:effectLst/>
            </a:endParaRPr>
          </a:p>
          <a:p>
            <a:r>
              <a:rPr lang="zh-CN" altLang="en-US" sz="800" i="0" dirty="0">
                <a:effectLst/>
              </a:rPr>
              <a:t>影响汇率的？</a:t>
            </a:r>
            <a:endParaRPr lang="zh-CN" altLang="en-US" sz="800" i="0" dirty="0">
              <a:effectLst/>
            </a:endParaRPr>
          </a:p>
          <a:p>
            <a:endParaRPr lang="en-US" altLang="zh-CN" sz="800" i="0" dirty="0">
              <a:effectLst/>
            </a:endParaRPr>
          </a:p>
          <a:p>
            <a:r>
              <a:rPr lang="en-US" altLang="zh-CN" sz="800" i="0" dirty="0">
                <a:effectLst/>
              </a:rPr>
              <a:t>01</a:t>
            </a:r>
            <a:endParaRPr lang="en-US" altLang="zh-CN" sz="800" i="0" dirty="0">
              <a:effectLst/>
            </a:endParaRPr>
          </a:p>
          <a:p>
            <a:r>
              <a:rPr lang="zh-CN" altLang="en-US" sz="800" i="0" dirty="0">
                <a:effectLst/>
              </a:rPr>
              <a:t>利率与汇率的运行机制</a:t>
            </a:r>
            <a:r>
              <a:rPr lang="en-US" altLang="zh-CN" sz="800" i="0" dirty="0">
                <a:effectLst/>
              </a:rPr>
              <a:t>——</a:t>
            </a:r>
            <a:r>
              <a:rPr lang="zh-CN" altLang="en-US" sz="800" i="0" dirty="0">
                <a:effectLst/>
              </a:rPr>
              <a:t>「利差」推动汇率变动</a:t>
            </a:r>
            <a:endParaRPr lang="zh-CN" altLang="en-US" sz="800" i="0" dirty="0">
              <a:effectLst/>
            </a:endParaRPr>
          </a:p>
          <a:p>
            <a:endParaRPr lang="en-US" altLang="zh-CN" sz="800" i="0" dirty="0">
              <a:effectLst/>
            </a:endParaRPr>
          </a:p>
          <a:p>
            <a:r>
              <a:rPr lang="zh-CN" altLang="en-US" sz="800" i="0" dirty="0">
                <a:effectLst/>
              </a:rPr>
              <a:t>本章将作为前一章</a:t>
            </a:r>
            <a:r>
              <a:rPr lang="en-US" altLang="zh-CN" sz="800" i="0" dirty="0">
                <a:effectLst/>
              </a:rPr>
              <a:t>“</a:t>
            </a:r>
            <a:r>
              <a:rPr lang="zh-CN" altLang="en-US" sz="800" i="0" dirty="0">
                <a:effectLst/>
              </a:rPr>
              <a:t>朴素疑问</a:t>
            </a:r>
            <a:r>
              <a:rPr lang="en-US" altLang="zh-CN" sz="800" i="0" dirty="0">
                <a:effectLst/>
              </a:rPr>
              <a:t>”</a:t>
            </a:r>
            <a:r>
              <a:rPr lang="zh-CN" altLang="en-US" sz="800" i="0" dirty="0">
                <a:effectLst/>
              </a:rPr>
              <a:t>的延续，重点讨论被认为对汇率走势影响最大的因素</a:t>
            </a:r>
            <a:r>
              <a:rPr lang="en-US" altLang="zh-CN" sz="800" i="0" dirty="0">
                <a:effectLst/>
              </a:rPr>
              <a:t>——</a:t>
            </a:r>
            <a:r>
              <a:rPr lang="zh-CN" altLang="en-US" sz="800" i="0" dirty="0">
                <a:effectLst/>
              </a:rPr>
              <a:t>利率。</a:t>
            </a:r>
            <a:endParaRPr lang="zh-CN" altLang="en-US" sz="800" i="0" dirty="0">
              <a:effectLst/>
            </a:endParaRPr>
          </a:p>
          <a:p>
            <a:endParaRPr lang="en-US" altLang="zh-CN" sz="800" i="0" dirty="0">
              <a:effectLst/>
            </a:endParaRPr>
          </a:p>
          <a:p>
            <a:r>
              <a:rPr lang="zh-CN" altLang="en-US" sz="800" i="0" dirty="0">
                <a:effectLst/>
              </a:rPr>
              <a:t>在日常新闻中，我们经常会看到诸如</a:t>
            </a:r>
            <a:r>
              <a:rPr lang="en-US" altLang="zh-CN" sz="800" i="0" dirty="0">
                <a:effectLst/>
              </a:rPr>
              <a:t>“</a:t>
            </a:r>
            <a:r>
              <a:rPr lang="zh-CN" altLang="en-US" sz="800" i="0" dirty="0">
                <a:effectLst/>
              </a:rPr>
              <a:t>长期利率上升</a:t>
            </a:r>
            <a:r>
              <a:rPr lang="en-US" altLang="zh-CN" sz="800" i="0" dirty="0">
                <a:effectLst/>
              </a:rPr>
              <a:t>”“</a:t>
            </a:r>
            <a:r>
              <a:rPr lang="zh-CN" altLang="en-US" sz="800" i="0" dirty="0">
                <a:effectLst/>
              </a:rPr>
              <a:t>央行考虑降息</a:t>
            </a:r>
            <a:r>
              <a:rPr lang="en-US" altLang="zh-CN" sz="800" i="0" dirty="0">
                <a:effectLst/>
              </a:rPr>
              <a:t>”</a:t>
            </a:r>
            <a:r>
              <a:rPr lang="zh-CN" altLang="en-US" sz="800" i="0" dirty="0">
                <a:effectLst/>
              </a:rPr>
              <a:t>等报道。</a:t>
            </a:r>
            <a:endParaRPr lang="zh-CN" altLang="en-US" sz="800" i="0" dirty="0">
              <a:effectLst/>
            </a:endParaRPr>
          </a:p>
          <a:p>
            <a:r>
              <a:rPr lang="zh-CN" altLang="en-US" sz="800" i="0" dirty="0">
                <a:effectLst/>
              </a:rPr>
              <a:t>日本直到不久之前还长期实施零利率（甚至负利率）政策，但近年来政策方向发生转变，久违地进入了</a:t>
            </a:r>
            <a:r>
              <a:rPr lang="en-US" altLang="zh-CN" sz="800" i="0" dirty="0">
                <a:effectLst/>
              </a:rPr>
              <a:t>“</a:t>
            </a:r>
            <a:r>
              <a:rPr lang="zh-CN" altLang="en-US" sz="800" i="0" dirty="0">
                <a:effectLst/>
              </a:rPr>
              <a:t>有利率的世界</a:t>
            </a:r>
            <a:r>
              <a:rPr lang="en-US" altLang="zh-CN" sz="800" i="0" dirty="0">
                <a:effectLst/>
              </a:rPr>
              <a:t>”</a:t>
            </a:r>
            <a:r>
              <a:rPr lang="zh-CN" altLang="en-US" sz="800" i="0" dirty="0">
                <a:effectLst/>
              </a:rPr>
              <a:t>，因此也引发了不少人的关注。</a:t>
            </a:r>
            <a:endParaRPr lang="zh-CN" altLang="en-US" sz="800" i="0" dirty="0">
              <a:effectLst/>
            </a:endParaRPr>
          </a:p>
          <a:p>
            <a:endParaRPr lang="en-US" altLang="zh-CN" sz="800" i="0" dirty="0">
              <a:effectLst/>
            </a:endParaRPr>
          </a:p>
          <a:p>
            <a:r>
              <a:rPr lang="zh-CN" altLang="en-US" sz="800" i="0" dirty="0">
                <a:effectLst/>
              </a:rPr>
              <a:t>不过，由于利率本身也有多种类型，不少读者可能会感到困惑：</a:t>
            </a:r>
            <a:endParaRPr lang="zh-CN" altLang="en-US" sz="800" i="0" dirty="0">
              <a:effectLst/>
            </a:endParaRPr>
          </a:p>
          <a:p>
            <a:r>
              <a:rPr lang="zh-CN" altLang="en-US" sz="800" i="0" dirty="0">
                <a:effectLst/>
              </a:rPr>
              <a:t>究竟应该关注哪些利率数据？</a:t>
            </a:r>
            <a:endParaRPr lang="zh-CN" altLang="en-US" sz="800" i="0" dirty="0">
              <a:effectLst/>
            </a:endParaRPr>
          </a:p>
          <a:p>
            <a:r>
              <a:rPr lang="zh-CN" altLang="en-US" sz="800" i="0" dirty="0">
                <a:effectLst/>
              </a:rPr>
              <a:t>又或者，虽然在感觉上知道利率变化会影响汇率，却很难清楚地解释其中的运行机制。</a:t>
            </a:r>
            <a:endParaRPr lang="zh-CN" altLang="en-US" sz="800" i="0" dirty="0">
              <a:effectLst/>
            </a:endParaRPr>
          </a:p>
          <a:p>
            <a:endParaRPr lang="en-US" altLang="zh-CN" sz="800" i="0" dirty="0">
              <a:effectLst/>
            </a:endParaRPr>
          </a:p>
          <a:p>
            <a:r>
              <a:rPr lang="zh-CN" altLang="en-US" sz="800" i="0" dirty="0">
                <a:effectLst/>
              </a:rPr>
              <a:t>正因如此，本章将对</a:t>
            </a:r>
            <a:r>
              <a:rPr lang="en-US" altLang="zh-CN" sz="800" i="0" dirty="0">
                <a:effectLst/>
              </a:rPr>
              <a:t>“</a:t>
            </a:r>
            <a:r>
              <a:rPr lang="zh-CN" altLang="en-US" sz="800" i="0" dirty="0">
                <a:effectLst/>
              </a:rPr>
              <a:t>利率</a:t>
            </a:r>
            <a:r>
              <a:rPr lang="en-US" altLang="zh-CN" sz="800" i="0" dirty="0">
                <a:effectLst/>
              </a:rPr>
              <a:t>”</a:t>
            </a:r>
            <a:r>
              <a:rPr lang="zh-CN" altLang="en-US" sz="800" i="0" dirty="0">
                <a:effectLst/>
              </a:rPr>
              <a:t>这一主题进行系统性的说明。</a:t>
            </a:r>
            <a:endParaRPr lang="zh-CN" altLang="en-US" sz="800" i="0" dirty="0">
              <a:effectLst/>
            </a:endParaRPr>
          </a:p>
          <a:p>
            <a:endParaRPr lang="en-US" altLang="zh-CN" sz="800" i="0" dirty="0">
              <a:effectLst/>
            </a:endParaRPr>
          </a:p>
          <a:p>
            <a:r>
              <a:rPr lang="zh-CN" altLang="en-US" sz="800" i="0" dirty="0">
                <a:effectLst/>
              </a:rPr>
              <a:t>正如前文所述，汇率反映的是两国货币之间的相对强弱。而这种强弱关系的形成，很大程度上与</a:t>
            </a:r>
            <a:r>
              <a:rPr lang="en-US" altLang="zh-CN" sz="800" i="0" dirty="0">
                <a:effectLst/>
              </a:rPr>
              <a:t>“</a:t>
            </a:r>
            <a:r>
              <a:rPr lang="zh-CN" altLang="en-US" sz="800" i="0" dirty="0">
                <a:effectLst/>
              </a:rPr>
              <a:t>利率</a:t>
            </a:r>
            <a:r>
              <a:rPr lang="en-US" altLang="zh-CN" sz="800" i="0" dirty="0">
                <a:effectLst/>
              </a:rPr>
              <a:t>”</a:t>
            </a:r>
            <a:r>
              <a:rPr lang="zh-CN" altLang="en-US" sz="800" i="0" dirty="0">
                <a:effectLst/>
              </a:rPr>
              <a:t>有关。</a:t>
            </a:r>
            <a:endParaRPr lang="zh-CN" altLang="en-US" sz="800" i="0" dirty="0">
              <a:effectLst/>
            </a:endParaRPr>
          </a:p>
          <a:p>
            <a:r>
              <a:rPr lang="zh-CN" altLang="en-US" sz="800" i="0" dirty="0">
                <a:effectLst/>
              </a:rPr>
              <a:t>简而言之，两国之间的利率差，是决定货币强弱的重要因素之一。</a:t>
            </a:r>
            <a:endParaRPr lang="zh-CN" altLang="en-US" sz="800" i="0" dirty="0">
              <a:effectLst/>
            </a:endParaRPr>
          </a:p>
          <a:p>
            <a:r>
              <a:rPr lang="zh-CN" altLang="en-US" sz="800" i="0" dirty="0">
                <a:effectLst/>
              </a:rPr>
              <a:t>一般来说，利率较高国家的货币容易走强，而利率较低国家的货币则容易走弱。</a:t>
            </a:r>
            <a:endParaRPr lang="zh-CN" altLang="en-US" sz="800" i="0" dirty="0">
              <a:effectLst/>
            </a:endParaRPr>
          </a:p>
          <a:p>
            <a:endParaRPr lang="en-US" altLang="zh-CN" sz="800" i="0" dirty="0">
              <a:effectLst/>
            </a:endParaRPr>
          </a:p>
          <a:p>
            <a:r>
              <a:rPr lang="zh-CN" altLang="en-US" sz="800" i="0" dirty="0">
                <a:effectLst/>
              </a:rPr>
              <a:t>利率影响汇率的基本机制</a:t>
            </a:r>
            <a:endParaRPr lang="zh-CN" altLang="en-US" sz="800" i="0" dirty="0">
              <a:effectLst/>
            </a:endParaRPr>
          </a:p>
          <a:p>
            <a:endParaRPr lang="en-US" altLang="zh-CN" sz="800" i="0" dirty="0">
              <a:effectLst/>
            </a:endParaRPr>
          </a:p>
          <a:p>
            <a:r>
              <a:rPr lang="zh-CN" altLang="en-US" sz="800" i="0" dirty="0">
                <a:effectLst/>
              </a:rPr>
              <a:t>举例来说，假设美国的利率上升，与日本之间的利率差进一步扩大。</a:t>
            </a:r>
            <a:endParaRPr lang="zh-CN" altLang="en-US" sz="800" i="0" dirty="0">
              <a:effectLst/>
            </a:endParaRPr>
          </a:p>
          <a:p>
            <a:endParaRPr lang="en-US" altLang="zh-CN" sz="800" i="0" dirty="0">
              <a:effectLst/>
            </a:endParaRPr>
          </a:p>
          <a:p>
            <a:r>
              <a:rPr lang="zh-CN" altLang="en-US" sz="800" i="0" dirty="0">
                <a:effectLst/>
              </a:rPr>
              <a:t>在这种情况下，持有日元的日本投资者如果将日元兑换成美元，并以美元进行投资，就能获得更高的利息收益。</a:t>
            </a:r>
            <a:endParaRPr lang="zh-CN" altLang="en-US" sz="800" i="0" dirty="0">
              <a:effectLst/>
            </a:endParaRPr>
          </a:p>
          <a:p>
            <a:r>
              <a:rPr lang="zh-CN" altLang="en-US" sz="800" i="0" dirty="0">
                <a:effectLst/>
              </a:rPr>
              <a:t>因此，美元会变得更有吸引力，从而走强（美元升值），而日元则相对走弱（日元贬值）。这就是最基本的逻辑。</a:t>
            </a:r>
            <a:endParaRPr lang="zh-CN" altLang="en-US" sz="800" i="0" dirty="0">
              <a:effectLst/>
            </a:endParaRPr>
          </a:p>
          <a:p>
            <a:endParaRPr lang="en-US" altLang="zh-CN" sz="800" i="0" dirty="0">
              <a:effectLst/>
            </a:endParaRPr>
          </a:p>
          <a:p>
            <a:r>
              <a:rPr lang="zh-CN" altLang="en-US" sz="800" i="0" dirty="0">
                <a:effectLst/>
              </a:rPr>
              <a:t>与此同时，预计美元将继续走强的外汇交易者，也会在美元尚未上涨之前先行买入美元，试图</a:t>
            </a:r>
            <a:r>
              <a:rPr lang="en-US" altLang="zh-CN" sz="800" i="0" dirty="0">
                <a:effectLst/>
              </a:rPr>
              <a:t>“</a:t>
            </a:r>
            <a:r>
              <a:rPr lang="zh-CN" altLang="en-US" sz="800" i="0" dirty="0">
                <a:effectLst/>
              </a:rPr>
              <a:t>低买高卖</a:t>
            </a:r>
            <a:r>
              <a:rPr lang="en-US" altLang="zh-CN" sz="800" i="0" dirty="0">
                <a:effectLst/>
              </a:rPr>
              <a:t>”</a:t>
            </a:r>
            <a:r>
              <a:rPr lang="zh-CN" altLang="en-US" sz="800" i="0" dirty="0">
                <a:effectLst/>
              </a:rPr>
              <a:t>。</a:t>
            </a:r>
            <a:endParaRPr lang="zh-CN" altLang="en-US" sz="800" i="0" dirty="0">
              <a:effectLst/>
            </a:endParaRPr>
          </a:p>
          <a:p>
            <a:r>
              <a:rPr lang="zh-CN" altLang="en-US" sz="800" i="0" dirty="0">
                <a:effectLst/>
              </a:rPr>
              <a:t>结果便是，美元买盘不断增强，推动汇率进一步朝美元走强的方向发展。</a:t>
            </a:r>
            <a:endParaRPr lang="zh-CN" altLang="en-US" sz="800" i="0" dirty="0">
              <a:effectLst/>
            </a:endParaRPr>
          </a:p>
          <a:p>
            <a:endParaRPr lang="en-US" altLang="zh-CN" sz="800" i="0" dirty="0">
              <a:effectLst/>
            </a:endParaRPr>
          </a:p>
          <a:p>
            <a:r>
              <a:rPr lang="zh-CN" altLang="en-US" sz="800" i="0" dirty="0">
                <a:effectLst/>
              </a:rPr>
              <a:t>不过，这一逻辑成立的前提条件非常重要。</a:t>
            </a:r>
            <a:endParaRPr lang="zh-CN" altLang="en-US" sz="800" i="0" dirty="0">
              <a:effectLst/>
            </a:endParaRPr>
          </a:p>
          <a:p>
            <a:endParaRPr lang="en-US" altLang="zh-CN" sz="800" i="0" dirty="0">
              <a:effectLst/>
            </a:endParaRPr>
          </a:p>
          <a:p>
            <a:r>
              <a:rPr lang="zh-CN" altLang="en-US" sz="800" i="0" dirty="0">
                <a:effectLst/>
              </a:rPr>
              <a:t>这个前提是：美国的通货膨胀没有明显加速。</a:t>
            </a:r>
            <a:endParaRPr lang="zh-CN" altLang="en-US" sz="800" i="0" dirty="0">
              <a:effectLst/>
            </a:endParaRPr>
          </a:p>
          <a:p>
            <a:r>
              <a:rPr lang="zh-CN" altLang="en-US" sz="800" i="0" dirty="0">
                <a:effectLst/>
              </a:rPr>
              <a:t>即便名义上的利息收入增加，如果通胀快速上升，美元的实际购买力就会下降，投资回报被侵蚀，从而削弱投资意愿。</a:t>
            </a:r>
            <a:endParaRPr lang="zh-CN" altLang="en-US" sz="800" i="0" dirty="0">
              <a:effectLst/>
            </a:endParaRPr>
          </a:p>
          <a:p>
            <a:endParaRPr lang="en-US" altLang="zh-CN" sz="800" i="0" dirty="0">
              <a:effectLst/>
            </a:endParaRPr>
          </a:p>
          <a:p>
            <a:r>
              <a:rPr lang="zh-CN" altLang="en-US" sz="800" i="0" dirty="0">
                <a:effectLst/>
              </a:rPr>
              <a:t>因此，从理论上讲，关注扣除通胀因素后的</a:t>
            </a:r>
            <a:r>
              <a:rPr lang="en-US" altLang="zh-CN" sz="800" i="0" dirty="0">
                <a:effectLst/>
              </a:rPr>
              <a:t>“</a:t>
            </a:r>
            <a:r>
              <a:rPr lang="zh-CN" altLang="en-US" sz="800" i="0" dirty="0">
                <a:effectLst/>
              </a:rPr>
              <a:t>实际利率（名义利率－通胀率）</a:t>
            </a:r>
            <a:r>
              <a:rPr lang="en-US" altLang="zh-CN" sz="800" i="0" dirty="0">
                <a:effectLst/>
              </a:rPr>
              <a:t>”</a:t>
            </a:r>
            <a:r>
              <a:rPr lang="zh-CN" altLang="en-US" sz="800" i="0" dirty="0">
                <a:effectLst/>
              </a:rPr>
              <a:t>之间的差距，才是更为重要的判断标准。</a:t>
            </a:r>
            <a:endParaRPr lang="zh-CN" altLang="en-US" sz="800" i="0" dirty="0">
              <a:effectLst/>
            </a:endParaRPr>
          </a:p>
          <a:p>
            <a:endParaRPr lang="en-US" altLang="zh-CN" sz="800" i="0" dirty="0">
              <a:effectLst/>
            </a:endParaRPr>
          </a:p>
          <a:p>
            <a:r>
              <a:rPr lang="zh-CN" altLang="en-US" sz="800" i="0" dirty="0">
                <a:effectLst/>
              </a:rPr>
              <a:t>来看看现实中的利率与汇率关系</a:t>
            </a:r>
            <a:endParaRPr lang="zh-CN" altLang="en-US" sz="800" i="0" dirty="0">
              <a:effectLst/>
            </a:endParaRPr>
          </a:p>
          <a:p>
            <a:endParaRPr lang="en-US" altLang="zh-CN" sz="800" i="0" dirty="0">
              <a:effectLst/>
            </a:endParaRPr>
          </a:p>
          <a:p>
            <a:r>
              <a:rPr lang="zh-CN" altLang="en-US" sz="800" i="0" dirty="0">
                <a:effectLst/>
              </a:rPr>
              <a:t>接下来，我们来观察现实中的利率情况。</a:t>
            </a:r>
            <a:endParaRPr lang="zh-CN" altLang="en-US" sz="800" i="0" dirty="0">
              <a:effectLst/>
            </a:endParaRPr>
          </a:p>
          <a:p>
            <a:endParaRPr lang="en-US" altLang="zh-CN" sz="800" i="0" dirty="0">
              <a:effectLst/>
            </a:endParaRPr>
          </a:p>
          <a:p>
            <a:r>
              <a:rPr lang="zh-CN" altLang="en-US" sz="800" i="0" dirty="0">
                <a:effectLst/>
              </a:rPr>
              <a:t>截至</a:t>
            </a:r>
            <a:r>
              <a:rPr lang="en-US" altLang="zh-CN" sz="800" i="0" dirty="0">
                <a:effectLst/>
              </a:rPr>
              <a:t>2025</a:t>
            </a:r>
            <a:r>
              <a:rPr lang="zh-CN" altLang="en-US" sz="800" i="0" dirty="0">
                <a:effectLst/>
              </a:rPr>
              <a:t>年</a:t>
            </a:r>
            <a:r>
              <a:rPr lang="en-US" altLang="zh-CN" sz="800" i="0" dirty="0">
                <a:effectLst/>
              </a:rPr>
              <a:t>11</a:t>
            </a:r>
            <a:r>
              <a:rPr lang="zh-CN" altLang="en-US" sz="800" i="0" dirty="0">
                <a:effectLst/>
              </a:rPr>
              <a:t>月底，日本与美国、日本与中国的实际利率对比显示：</a:t>
            </a:r>
            <a:endParaRPr lang="zh-CN" altLang="en-US" sz="800" i="0" dirty="0">
              <a:effectLst/>
            </a:endParaRPr>
          </a:p>
          <a:p>
            <a:r>
              <a:rPr lang="zh-CN" altLang="en-US" sz="800" i="0" dirty="0">
                <a:effectLst/>
              </a:rPr>
              <a:t>美国约为</a:t>
            </a:r>
            <a:r>
              <a:rPr lang="en-US" altLang="zh-CN" sz="800" i="0" dirty="0">
                <a:effectLst/>
              </a:rPr>
              <a:t> +1.4%</a:t>
            </a:r>
            <a:r>
              <a:rPr lang="zh-CN" altLang="en-US" sz="800" i="0" dirty="0">
                <a:effectLst/>
              </a:rPr>
              <a:t>，中国约为</a:t>
            </a:r>
            <a:r>
              <a:rPr lang="en-US" altLang="zh-CN" sz="800" i="0" dirty="0">
                <a:effectLst/>
              </a:rPr>
              <a:t> +1.1%</a:t>
            </a:r>
            <a:r>
              <a:rPr lang="zh-CN" altLang="en-US" sz="800" i="0" dirty="0">
                <a:effectLst/>
              </a:rPr>
              <a:t>，而日本则为</a:t>
            </a:r>
            <a:r>
              <a:rPr lang="en-US" altLang="zh-CN" sz="800" i="0" dirty="0">
                <a:effectLst/>
              </a:rPr>
              <a:t> –1.0%</a:t>
            </a:r>
            <a:r>
              <a:rPr lang="zh-CN" altLang="en-US" sz="800" i="0" dirty="0">
                <a:effectLst/>
              </a:rPr>
              <a:t>，明显处于异常偏低的状态。</a:t>
            </a:r>
            <a:endParaRPr lang="zh-CN" altLang="en-US" sz="800" i="0" dirty="0">
              <a:effectLst/>
            </a:endParaRPr>
          </a:p>
          <a:p>
            <a:endParaRPr lang="en-US" altLang="zh-CN" sz="800" i="0" dirty="0">
              <a:effectLst/>
            </a:endParaRPr>
          </a:p>
          <a:p>
            <a:r>
              <a:rPr lang="zh-CN" altLang="en-US" sz="800" i="0" dirty="0">
                <a:effectLst/>
              </a:rPr>
              <a:t>这种差异，反映了各国不同的经济环境。</a:t>
            </a:r>
            <a:endParaRPr lang="zh-CN" altLang="en-US" sz="800" i="0" dirty="0">
              <a:effectLst/>
            </a:endParaRPr>
          </a:p>
          <a:p>
            <a:endParaRPr lang="en-US" altLang="zh-CN" sz="800" i="0" dirty="0">
              <a:effectLst/>
            </a:endParaRPr>
          </a:p>
          <a:p>
            <a:r>
              <a:rPr lang="zh-CN" altLang="en-US" sz="800" i="0" dirty="0">
                <a:effectLst/>
              </a:rPr>
              <a:t>日本方面，日本银行长期实施零利率（甚至负利率）政策，即便在</a:t>
            </a:r>
            <a:r>
              <a:rPr lang="en-US" altLang="zh-CN" sz="800" i="0" dirty="0">
                <a:effectLst/>
              </a:rPr>
              <a:t>2025</a:t>
            </a:r>
            <a:r>
              <a:rPr lang="zh-CN" altLang="en-US" sz="800" i="0" dirty="0">
                <a:effectLst/>
              </a:rPr>
              <a:t>年</a:t>
            </a:r>
            <a:r>
              <a:rPr lang="en-US" altLang="zh-CN" sz="800" i="0" dirty="0">
                <a:effectLst/>
              </a:rPr>
              <a:t>12</a:t>
            </a:r>
            <a:r>
              <a:rPr lang="zh-CN" altLang="en-US" sz="800" i="0" dirty="0">
                <a:effectLst/>
              </a:rPr>
              <a:t>月加息之后，政策利率也仅为</a:t>
            </a:r>
            <a:r>
              <a:rPr lang="en-US" altLang="zh-CN" sz="800" i="0" dirty="0">
                <a:effectLst/>
              </a:rPr>
              <a:t>0.75%</a:t>
            </a:r>
            <a:r>
              <a:rPr lang="zh-CN" altLang="en-US" sz="800" i="0" dirty="0">
                <a:effectLst/>
              </a:rPr>
              <a:t>，仍处于较低水平。</a:t>
            </a:r>
            <a:endParaRPr lang="zh-CN" altLang="en-US" sz="800" i="0" dirty="0">
              <a:effectLst/>
            </a:endParaRPr>
          </a:p>
          <a:p>
            <a:r>
              <a:rPr lang="en-US" altLang="zh-CN" sz="800" i="0" dirty="0">
                <a:effectLst/>
              </a:rPr>
              <a:t>10</a:t>
            </a:r>
            <a:r>
              <a:rPr lang="zh-CN" altLang="en-US" sz="800" i="0" dirty="0">
                <a:effectLst/>
              </a:rPr>
              <a:t>年期国债收益率虽有所上升，但截至</a:t>
            </a:r>
            <a:r>
              <a:rPr lang="en-US" altLang="zh-CN" sz="800" i="0" dirty="0">
                <a:effectLst/>
              </a:rPr>
              <a:t>2025</a:t>
            </a:r>
            <a:r>
              <a:rPr lang="zh-CN" altLang="en-US" sz="800" i="0" dirty="0">
                <a:effectLst/>
              </a:rPr>
              <a:t>年</a:t>
            </a:r>
            <a:r>
              <a:rPr lang="en-US" altLang="zh-CN" sz="800" i="0" dirty="0">
                <a:effectLst/>
              </a:rPr>
              <a:t>11</a:t>
            </a:r>
            <a:r>
              <a:rPr lang="zh-CN" altLang="en-US" sz="800" i="0" dirty="0">
                <a:effectLst/>
              </a:rPr>
              <a:t>月底，也仅约为</a:t>
            </a:r>
            <a:r>
              <a:rPr lang="en-US" altLang="zh-CN" sz="800" i="0" dirty="0">
                <a:effectLst/>
              </a:rPr>
              <a:t>1.9%</a:t>
            </a:r>
            <a:r>
              <a:rPr lang="zh-CN" altLang="en-US" sz="800" i="0" dirty="0">
                <a:effectLst/>
              </a:rPr>
              <a:t>。</a:t>
            </a:r>
            <a:endParaRPr lang="zh-CN" altLang="en-US" sz="800" i="0" dirty="0">
              <a:effectLst/>
            </a:endParaRPr>
          </a:p>
          <a:p>
            <a:endParaRPr lang="en-US" altLang="zh-CN" sz="800" i="0" dirty="0">
              <a:effectLst/>
            </a:endParaRPr>
          </a:p>
          <a:p>
            <a:r>
              <a:rPr lang="zh-CN" altLang="en-US" sz="800" i="0" dirty="0">
                <a:effectLst/>
              </a:rPr>
              <a:t>另一方面，由于日元贬值以及供给侧问题，日本的消费者物价涨幅达到</a:t>
            </a:r>
            <a:r>
              <a:rPr lang="en-US" altLang="zh-CN" sz="800" i="0" dirty="0">
                <a:effectLst/>
              </a:rPr>
              <a:t>2.9%</a:t>
            </a:r>
            <a:r>
              <a:rPr lang="zh-CN" altLang="en-US" sz="800" i="0" dirty="0">
                <a:effectLst/>
              </a:rPr>
              <a:t>，因此实际利率仍然大幅为负。</a:t>
            </a:r>
            <a:endParaRPr lang="zh-CN" altLang="en-US" sz="800" i="0" dirty="0">
              <a:effectLst/>
            </a:endParaRPr>
          </a:p>
          <a:p>
            <a:endParaRPr lang="en-US" altLang="zh-CN" sz="800" i="0" dirty="0">
              <a:effectLst/>
            </a:endParaRPr>
          </a:p>
          <a:p>
            <a:r>
              <a:rPr lang="zh-CN" altLang="en-US" sz="800" i="0" dirty="0">
                <a:effectLst/>
              </a:rPr>
              <a:t>美国方面，物价水平与日本并无本质差异，但美联储的政策利率（联邦基金利率，</a:t>
            </a:r>
            <a:r>
              <a:rPr lang="en-US" altLang="zh-CN" sz="800" i="0" dirty="0">
                <a:effectLst/>
              </a:rPr>
              <a:t>2025</a:t>
            </a:r>
            <a:r>
              <a:rPr lang="zh-CN" altLang="en-US" sz="800" i="0" dirty="0">
                <a:effectLst/>
              </a:rPr>
              <a:t>年</a:t>
            </a:r>
            <a:r>
              <a:rPr lang="en-US" altLang="zh-CN" sz="800" i="0" dirty="0">
                <a:effectLst/>
              </a:rPr>
              <a:t>12</a:t>
            </a:r>
            <a:r>
              <a:rPr lang="zh-CN" altLang="en-US" sz="800" i="0" dirty="0">
                <a:effectLst/>
              </a:rPr>
              <a:t>月）高达</a:t>
            </a:r>
            <a:r>
              <a:rPr lang="en-US" altLang="zh-CN" sz="800" i="0" dirty="0">
                <a:effectLst/>
              </a:rPr>
              <a:t>3.75%</a:t>
            </a:r>
            <a:r>
              <a:rPr lang="zh-CN" altLang="en-US" sz="800" i="0" dirty="0">
                <a:effectLst/>
              </a:rPr>
              <a:t>，明显高于日本，</a:t>
            </a:r>
            <a:r>
              <a:rPr lang="en-US" altLang="zh-CN" sz="800" i="0" dirty="0">
                <a:effectLst/>
              </a:rPr>
              <a:t>10</a:t>
            </a:r>
            <a:r>
              <a:rPr lang="zh-CN" altLang="en-US" sz="800" i="0" dirty="0">
                <a:effectLst/>
              </a:rPr>
              <a:t>年期国债收益率也超过</a:t>
            </a:r>
            <a:r>
              <a:rPr lang="en-US" altLang="zh-CN" sz="800" i="0" dirty="0">
                <a:effectLst/>
              </a:rPr>
              <a:t>4%</a:t>
            </a:r>
            <a:r>
              <a:rPr lang="zh-CN" altLang="en-US" sz="800" i="0" dirty="0">
                <a:effectLst/>
              </a:rPr>
              <a:t>。</a:t>
            </a:r>
            <a:endParaRPr lang="zh-CN" altLang="en-US" sz="800" i="0" dirty="0">
              <a:effectLst/>
            </a:endParaRPr>
          </a:p>
          <a:p>
            <a:r>
              <a:rPr lang="zh-CN" altLang="en-US" sz="800" i="0" dirty="0">
                <a:effectLst/>
              </a:rPr>
              <a:t>因此，美国的实际利率为正。</a:t>
            </a:r>
            <a:endParaRPr lang="zh-CN" altLang="en-US" sz="800" i="0" dirty="0">
              <a:effectLst/>
            </a:endParaRPr>
          </a:p>
          <a:p>
            <a:endParaRPr lang="en-US" altLang="zh-CN" sz="800" i="0" dirty="0">
              <a:effectLst/>
            </a:endParaRPr>
          </a:p>
          <a:p>
            <a:r>
              <a:rPr lang="zh-CN" altLang="en-US" sz="800" i="0" dirty="0">
                <a:effectLst/>
              </a:rPr>
              <a:t>中国则长期处于接近通缩的状态，</a:t>
            </a:r>
            <a:r>
              <a:rPr lang="en-US" altLang="zh-CN" sz="800" i="0" dirty="0">
                <a:effectLst/>
              </a:rPr>
              <a:t>2025</a:t>
            </a:r>
            <a:r>
              <a:rPr lang="zh-CN" altLang="en-US" sz="800" i="0" dirty="0">
                <a:effectLst/>
              </a:rPr>
              <a:t>年</a:t>
            </a:r>
            <a:r>
              <a:rPr lang="en-US" altLang="zh-CN" sz="800" i="0" dirty="0">
                <a:effectLst/>
              </a:rPr>
              <a:t>11</a:t>
            </a:r>
            <a:r>
              <a:rPr lang="zh-CN" altLang="en-US" sz="800" i="0" dirty="0">
                <a:effectLst/>
              </a:rPr>
              <a:t>月消费者物价同比仅上涨</a:t>
            </a:r>
            <a:r>
              <a:rPr lang="en-US" altLang="zh-CN" sz="800" i="0" dirty="0">
                <a:effectLst/>
              </a:rPr>
              <a:t>0.7%</a:t>
            </a:r>
            <a:r>
              <a:rPr lang="zh-CN" altLang="en-US" sz="800" i="0" dirty="0">
                <a:effectLst/>
              </a:rPr>
              <a:t>。</a:t>
            </a:r>
            <a:endParaRPr lang="zh-CN" altLang="en-US" sz="800" i="0" dirty="0">
              <a:effectLst/>
            </a:endParaRPr>
          </a:p>
          <a:p>
            <a:r>
              <a:rPr lang="zh-CN" altLang="en-US" sz="800" i="0" dirty="0">
                <a:effectLst/>
              </a:rPr>
              <a:t>中国</a:t>
            </a:r>
            <a:r>
              <a:rPr lang="en-US" altLang="zh-CN" sz="800" i="0" dirty="0">
                <a:effectLst/>
              </a:rPr>
              <a:t>10</a:t>
            </a:r>
            <a:r>
              <a:rPr lang="zh-CN" altLang="en-US" sz="800" i="0" dirty="0">
                <a:effectLst/>
              </a:rPr>
              <a:t>年期国债收益率约为</a:t>
            </a:r>
            <a:r>
              <a:rPr lang="en-US" altLang="zh-CN" sz="800" i="0" dirty="0">
                <a:effectLst/>
              </a:rPr>
              <a:t>1.8%</a:t>
            </a:r>
            <a:r>
              <a:rPr lang="zh-CN" altLang="en-US" sz="800" i="0" dirty="0">
                <a:effectLst/>
              </a:rPr>
              <a:t>，与日本接近，但由于通胀极低，其实际利率反而为正。</a:t>
            </a:r>
            <a:endParaRPr lang="zh-CN" altLang="en-US" sz="800" i="0" dirty="0">
              <a:effectLst/>
            </a:endParaRPr>
          </a:p>
          <a:p>
            <a:endParaRPr lang="en-US" altLang="zh-CN" sz="800" i="0" dirty="0">
              <a:effectLst/>
            </a:endParaRPr>
          </a:p>
          <a:p>
            <a:r>
              <a:rPr lang="zh-CN" altLang="en-US" sz="800" i="0" dirty="0">
                <a:effectLst/>
              </a:rPr>
              <a:t>基于以上情况，可以推测：日本的实际利率相较于美国和中国明显偏低，这一差异正在对汇率产生显著影响。</a:t>
            </a:r>
            <a:endParaRPr lang="zh-CN" altLang="en-US" sz="800" i="0" dirty="0">
              <a:effectLst/>
            </a:endParaRPr>
          </a:p>
          <a:p>
            <a:endParaRPr lang="en-US" altLang="zh-CN" sz="800" i="0" dirty="0">
              <a:effectLst/>
            </a:endParaRPr>
          </a:p>
          <a:p>
            <a:r>
              <a:rPr lang="zh-CN" altLang="en-US" sz="800" i="0" dirty="0">
                <a:effectLst/>
              </a:rPr>
              <a:t>理论上应重视实际利率，但</a:t>
            </a:r>
            <a:r>
              <a:rPr lang="en-US" altLang="zh-CN" sz="800" i="0" dirty="0">
                <a:effectLst/>
              </a:rPr>
              <a:t>……</a:t>
            </a:r>
            <a:endParaRPr lang="en-US" altLang="zh-CN" sz="800" i="0" dirty="0">
              <a:effectLst/>
            </a:endParaRPr>
          </a:p>
          <a:p>
            <a:endParaRPr lang="en-US" altLang="zh-CN" sz="800" i="0" dirty="0">
              <a:effectLst/>
            </a:endParaRPr>
          </a:p>
          <a:p>
            <a:r>
              <a:rPr lang="zh-CN" altLang="en-US" sz="800" i="0" dirty="0">
                <a:effectLst/>
              </a:rPr>
              <a:t>如前所述，从理论角度看，关注扣除通胀后的实际利率差是更为合理的做法。</a:t>
            </a:r>
            <a:endParaRPr lang="zh-CN" altLang="en-US" sz="800" i="0" dirty="0">
              <a:effectLst/>
            </a:endParaRPr>
          </a:p>
          <a:p>
            <a:r>
              <a:rPr lang="zh-CN" altLang="en-US" sz="800" i="0" dirty="0">
                <a:effectLst/>
              </a:rPr>
              <a:t>但在现实市场中，也有不少外汇相关人士并未将通胀因素纳入考量，而是仅依据名义利率差进行交易判断，而市场走势往往也会因此受到影响。</a:t>
            </a:r>
            <a:endParaRPr lang="zh-CN" altLang="en-US" sz="800" i="0" dirty="0">
              <a:effectLst/>
            </a:endParaRPr>
          </a:p>
          <a:p>
            <a:endParaRPr lang="en-US" altLang="zh-CN" sz="800" i="0" dirty="0">
              <a:effectLst/>
            </a:endParaRPr>
          </a:p>
          <a:p>
            <a:r>
              <a:rPr lang="zh-CN" altLang="en-US" sz="800" i="0" dirty="0">
                <a:effectLst/>
              </a:rPr>
              <a:t>那么，</a:t>
            </a:r>
            <a:r>
              <a:rPr lang="en-US" altLang="zh-CN" sz="800" i="0" dirty="0">
                <a:effectLst/>
              </a:rPr>
              <a:t>“</a:t>
            </a:r>
            <a:r>
              <a:rPr lang="zh-CN" altLang="en-US" sz="800" i="0" dirty="0">
                <a:effectLst/>
              </a:rPr>
              <a:t>名义利率差</a:t>
            </a:r>
            <a:r>
              <a:rPr lang="en-US" altLang="zh-CN" sz="800" i="0" dirty="0">
                <a:effectLst/>
              </a:rPr>
              <a:t>”</a:t>
            </a:r>
            <a:r>
              <a:rPr lang="zh-CN" altLang="en-US" sz="800" i="0" dirty="0">
                <a:effectLst/>
              </a:rPr>
              <a:t>和</a:t>
            </a:r>
            <a:r>
              <a:rPr lang="en-US" altLang="zh-CN" sz="800" i="0" dirty="0">
                <a:effectLst/>
              </a:rPr>
              <a:t>“</a:t>
            </a:r>
            <a:r>
              <a:rPr lang="zh-CN" altLang="en-US" sz="800" i="0" dirty="0">
                <a:effectLst/>
              </a:rPr>
              <a:t>实际利率差</a:t>
            </a:r>
            <a:r>
              <a:rPr lang="en-US" altLang="zh-CN" sz="800" i="0" dirty="0">
                <a:effectLst/>
              </a:rPr>
              <a:t>”</a:t>
            </a:r>
            <a:r>
              <a:rPr lang="zh-CN" altLang="en-US" sz="800" i="0" dirty="0">
                <a:effectLst/>
              </a:rPr>
              <a:t>之间究竟存在多大差异呢？</a:t>
            </a:r>
            <a:endParaRPr lang="zh-CN" altLang="en-US" sz="800" i="0" dirty="0">
              <a:effectLst/>
            </a:endParaRPr>
          </a:p>
          <a:p>
            <a:r>
              <a:rPr lang="zh-CN" altLang="en-US" sz="800" i="0" dirty="0">
                <a:effectLst/>
              </a:rPr>
              <a:t>我们不妨通过数据来验证。</a:t>
            </a:r>
            <a:endParaRPr lang="zh-CN" altLang="en-US" sz="800" i="0" dirty="0">
              <a:effectLst/>
            </a:endParaRPr>
          </a:p>
          <a:p>
            <a:endParaRPr lang="en-US" altLang="zh-CN" sz="800" i="0" dirty="0">
              <a:effectLst/>
            </a:endParaRPr>
          </a:p>
          <a:p>
            <a:r>
              <a:rPr lang="zh-CN" altLang="en-US" sz="800" i="0" dirty="0">
                <a:effectLst/>
              </a:rPr>
              <a:t>图</a:t>
            </a:r>
            <a:r>
              <a:rPr lang="en-US" altLang="zh-CN" sz="800" i="0" dirty="0">
                <a:effectLst/>
              </a:rPr>
              <a:t>3-1</a:t>
            </a:r>
            <a:r>
              <a:rPr lang="zh-CN" altLang="en-US" sz="800" i="0" dirty="0">
                <a:effectLst/>
              </a:rPr>
              <a:t>中的两张图，分别展示了</a:t>
            </a:r>
            <a:r>
              <a:rPr lang="en-US" altLang="zh-CN" sz="800" i="0" dirty="0">
                <a:effectLst/>
              </a:rPr>
              <a:t>10</a:t>
            </a:r>
            <a:r>
              <a:rPr lang="zh-CN" altLang="en-US" sz="800" i="0" dirty="0">
                <a:effectLst/>
              </a:rPr>
              <a:t>年期日美国债的名义利率差（美国利率－日本利率）与美元</a:t>
            </a:r>
            <a:r>
              <a:rPr lang="en-US" altLang="zh-CN" sz="800" i="0" dirty="0">
                <a:effectLst/>
              </a:rPr>
              <a:t>/</a:t>
            </a:r>
            <a:r>
              <a:rPr lang="zh-CN" altLang="en-US" sz="800" i="0" dirty="0">
                <a:effectLst/>
              </a:rPr>
              <a:t>日元汇率，以及实际利率差与美元</a:t>
            </a:r>
            <a:r>
              <a:rPr lang="en-US" altLang="zh-CN" sz="800" i="0" dirty="0">
                <a:effectLst/>
              </a:rPr>
              <a:t>/</a:t>
            </a:r>
            <a:r>
              <a:rPr lang="zh-CN" altLang="en-US" sz="800" i="0" dirty="0">
                <a:effectLst/>
              </a:rPr>
              <a:t>日元汇率之间的相关关系。</a:t>
            </a:r>
            <a:endParaRPr lang="zh-CN" altLang="en-US" sz="800" i="0" dirty="0">
              <a:effectLst/>
            </a:endParaRPr>
          </a:p>
          <a:p>
            <a:endParaRPr lang="en-US" altLang="zh-CN" sz="800" i="0" dirty="0">
              <a:effectLst/>
            </a:endParaRPr>
          </a:p>
          <a:p>
            <a:r>
              <a:rPr lang="zh-CN" altLang="en-US" sz="800" i="0" dirty="0">
                <a:effectLst/>
              </a:rPr>
              <a:t>从图中可以看出，无论是名义利率差还是实际利率差，与美元</a:t>
            </a:r>
            <a:r>
              <a:rPr lang="en-US" altLang="zh-CN" sz="800" i="0" dirty="0">
                <a:effectLst/>
              </a:rPr>
              <a:t>/</a:t>
            </a:r>
            <a:r>
              <a:rPr lang="zh-CN" altLang="en-US" sz="800" i="0" dirty="0">
                <a:effectLst/>
              </a:rPr>
              <a:t>日元汇率之间都存在一定的相关性，表面上看，两者并没有显著差别。</a:t>
            </a:r>
            <a:endParaRPr lang="zh-CN" altLang="en-US" sz="800" i="0" dirty="0">
              <a:effectLst/>
            </a:endParaRPr>
          </a:p>
          <a:p>
            <a:endParaRPr lang="en-US" altLang="zh-CN" sz="800" i="0" dirty="0">
              <a:effectLst/>
            </a:endParaRPr>
          </a:p>
          <a:p>
            <a:r>
              <a:rPr lang="zh-CN" altLang="en-US" sz="800" i="0" dirty="0">
                <a:effectLst/>
              </a:rPr>
              <a:t>然而，自</a:t>
            </a:r>
            <a:r>
              <a:rPr lang="en-US" altLang="zh-CN" sz="800" i="0" dirty="0">
                <a:effectLst/>
              </a:rPr>
              <a:t>2025</a:t>
            </a:r>
            <a:r>
              <a:rPr lang="zh-CN" altLang="en-US" sz="800" i="0" dirty="0">
                <a:effectLst/>
              </a:rPr>
              <a:t>年夏季以后，尤其是名义利率差与美元</a:t>
            </a:r>
            <a:r>
              <a:rPr lang="en-US" altLang="zh-CN" sz="800" i="0" dirty="0">
                <a:effectLst/>
              </a:rPr>
              <a:t>/</a:t>
            </a:r>
            <a:r>
              <a:rPr lang="zh-CN" altLang="en-US" sz="800" i="0" dirty="0">
                <a:effectLst/>
              </a:rPr>
              <a:t>日元汇率开始出现明显反向变动，且偏离程度不断扩大。</a:t>
            </a:r>
            <a:endParaRPr lang="zh-CN" altLang="en-US" sz="800" i="0" dirty="0">
              <a:effectLst/>
            </a:endParaRPr>
          </a:p>
          <a:p>
            <a:r>
              <a:rPr lang="zh-CN" altLang="en-US" sz="800" i="0" dirty="0">
                <a:effectLst/>
              </a:rPr>
              <a:t>实际利率差也出现了类似的现象（虽然偏离程度较小），同样与美元</a:t>
            </a:r>
            <a:r>
              <a:rPr lang="en-US" altLang="zh-CN" sz="800" i="0" dirty="0">
                <a:effectLst/>
              </a:rPr>
              <a:t>/</a:t>
            </a:r>
            <a:r>
              <a:rPr lang="zh-CN" altLang="en-US" sz="800" i="0" dirty="0">
                <a:effectLst/>
              </a:rPr>
              <a:t>日元走势背道而驰。</a:t>
            </a:r>
            <a:endParaRPr lang="zh-CN" altLang="en-US" sz="800" i="0" dirty="0">
              <a:effectLst/>
            </a:endParaRPr>
          </a:p>
          <a:p>
            <a:r>
              <a:rPr lang="zh-CN" altLang="en-US" sz="800" i="0" dirty="0">
                <a:effectLst/>
              </a:rPr>
              <a:t>这种</a:t>
            </a:r>
            <a:r>
              <a:rPr lang="en-US" altLang="zh-CN" sz="800" i="0" dirty="0">
                <a:effectLst/>
              </a:rPr>
              <a:t>“</a:t>
            </a:r>
            <a:r>
              <a:rPr lang="zh-CN" altLang="en-US" sz="800" i="0" dirty="0">
                <a:effectLst/>
              </a:rPr>
              <a:t>逆相关</a:t>
            </a:r>
            <a:r>
              <a:rPr lang="en-US" altLang="zh-CN" sz="800" i="0" dirty="0">
                <a:effectLst/>
              </a:rPr>
              <a:t>”</a:t>
            </a:r>
            <a:r>
              <a:rPr lang="zh-CN" altLang="en-US" sz="800" i="0" dirty="0">
                <a:effectLst/>
              </a:rPr>
              <a:t>现象在过去四年中几乎从未出现，这表明：汇率正在受到利率差以外因素的显著影响。</a:t>
            </a:r>
            <a:endParaRPr lang="zh-CN" altLang="en-US" sz="800" i="0" dirty="0">
              <a:effectLst/>
            </a:endParaRPr>
          </a:p>
        </p:txBody>
      </p:sp>
      <p:sp>
        <p:nvSpPr>
          <p:cNvPr id="5" name="角丸四角形 7"/>
          <p:cNvSpPr/>
          <p:nvPr/>
        </p:nvSpPr>
        <p:spPr>
          <a:xfrm>
            <a:off x="5288869" y="10690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73025" y="106680"/>
            <a:ext cx="6784975" cy="99402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都说日元是</a:t>
            </a:r>
            <a:r>
              <a:rPr lang="en-US" altLang="zh-CN" sz="1000" i="0" dirty="0">
                <a:effectLst/>
              </a:rPr>
              <a:t>“</a:t>
            </a:r>
            <a:r>
              <a:rPr lang="zh-CN" altLang="en-US" sz="1000" i="0" dirty="0">
                <a:effectLst/>
              </a:rPr>
              <a:t>避险货币</a:t>
            </a:r>
            <a:r>
              <a:rPr lang="en-US" altLang="zh-CN" sz="1000" i="0" dirty="0">
                <a:effectLst/>
              </a:rPr>
              <a:t>”</a:t>
            </a:r>
            <a:r>
              <a:rPr lang="zh-CN" altLang="en-US" sz="1000" i="0" dirty="0">
                <a:effectLst/>
              </a:rPr>
              <a:t>真的如此吗？</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日元是避险货币</a:t>
            </a:r>
            <a:r>
              <a:rPr lang="en-US" altLang="zh-CN" sz="1000" i="0" dirty="0">
                <a:effectLst/>
              </a:rPr>
              <a:t>”“</a:t>
            </a:r>
            <a:r>
              <a:rPr lang="zh-CN" altLang="en-US" sz="1000" i="0" dirty="0">
                <a:effectLst/>
              </a:rPr>
              <a:t>危机时买入日元</a:t>
            </a:r>
            <a:r>
              <a:rPr lang="en-US" altLang="zh-CN" sz="1000" i="0" dirty="0">
                <a:effectLst/>
              </a:rPr>
              <a:t>”</a:t>
            </a:r>
            <a:r>
              <a:rPr lang="zh-CN" altLang="en-US" sz="1000" i="0" dirty="0">
                <a:effectLst/>
              </a:rPr>
              <a:t>的说法，是否有数据支撑？</a:t>
            </a:r>
            <a:endParaRPr lang="zh-CN" altLang="en-US" sz="1000" i="0" dirty="0">
              <a:effectLst/>
            </a:endParaRPr>
          </a:p>
          <a:p>
            <a:r>
              <a:rPr lang="zh-CN" altLang="en-US" sz="1000" i="0" dirty="0">
                <a:effectLst/>
              </a:rPr>
              <a:t>从</a:t>
            </a:r>
            <a:r>
              <a:rPr lang="en-US" altLang="zh-CN" sz="1000" i="0" dirty="0">
                <a:effectLst/>
              </a:rPr>
              <a:t>“</a:t>
            </a:r>
            <a:r>
              <a:rPr lang="zh-CN" altLang="en-US" sz="1000" i="0" dirty="0">
                <a:effectLst/>
              </a:rPr>
              <a:t>三次外部冲击</a:t>
            </a:r>
            <a:r>
              <a:rPr lang="en-US" altLang="zh-CN" sz="1000" i="0" dirty="0">
                <a:effectLst/>
              </a:rPr>
              <a:t>”</a:t>
            </a:r>
            <a:r>
              <a:rPr lang="zh-CN" altLang="en-US" sz="1000" i="0" dirty="0">
                <a:effectLst/>
              </a:rPr>
              <a:t>来看日元的表现</a:t>
            </a:r>
            <a:endParaRPr lang="zh-CN" altLang="en-US" sz="1000" i="0" dirty="0">
              <a:effectLst/>
            </a:endParaRPr>
          </a:p>
          <a:p>
            <a:endParaRPr lang="en-US" altLang="zh-CN" sz="1000" i="0" dirty="0">
              <a:effectLst/>
            </a:endParaRPr>
          </a:p>
          <a:p>
            <a:r>
              <a:rPr lang="zh-CN" altLang="en-US" sz="1000" i="0" dirty="0">
                <a:effectLst/>
              </a:rPr>
              <a:t>在外汇市场中，长期以来一直流传着这样一种</a:t>
            </a:r>
            <a:r>
              <a:rPr lang="en-US" altLang="zh-CN" sz="1000" i="0" dirty="0">
                <a:effectLst/>
              </a:rPr>
              <a:t>“</a:t>
            </a:r>
            <a:r>
              <a:rPr lang="zh-CN" altLang="en-US" sz="1000" i="0" dirty="0">
                <a:effectLst/>
              </a:rPr>
              <a:t>神话</a:t>
            </a:r>
            <a:r>
              <a:rPr lang="en-US" altLang="zh-CN" sz="1000" i="0" dirty="0">
                <a:effectLst/>
              </a:rPr>
              <a:t>”——</a:t>
            </a:r>
            <a:endParaRPr lang="en-US" altLang="zh-CN" sz="1000" i="0" dirty="0">
              <a:effectLst/>
            </a:endParaRPr>
          </a:p>
          <a:p>
            <a:r>
              <a:rPr lang="en-US" altLang="zh-CN" sz="1000" i="0" dirty="0">
                <a:effectLst/>
              </a:rPr>
              <a:t>“</a:t>
            </a:r>
            <a:r>
              <a:rPr lang="zh-CN" altLang="en-US" sz="1000" i="0" dirty="0">
                <a:effectLst/>
              </a:rPr>
              <a:t>日元是避险货币，因此在全球发生重大危机时会走强。</a:t>
            </a:r>
            <a:r>
              <a:rPr lang="en-US" altLang="zh-CN" sz="1000" i="0" dirty="0">
                <a:effectLst/>
              </a:rPr>
              <a:t>”</a:t>
            </a:r>
            <a:endParaRPr lang="en-US" altLang="zh-CN" sz="1000" i="0" dirty="0">
              <a:effectLst/>
            </a:endParaRPr>
          </a:p>
          <a:p>
            <a:r>
              <a:rPr lang="zh-CN" altLang="en-US" sz="1000" i="0" dirty="0">
                <a:effectLst/>
              </a:rPr>
              <a:t>这种现象也常被称为</a:t>
            </a:r>
            <a:r>
              <a:rPr lang="en-US" altLang="zh-CN" sz="1000" i="0" dirty="0">
                <a:effectLst/>
              </a:rPr>
              <a:t>“</a:t>
            </a:r>
            <a:r>
              <a:rPr lang="zh-CN" altLang="en-US" sz="1000" i="0" dirty="0">
                <a:effectLst/>
              </a:rPr>
              <a:t>危机时的日元买入</a:t>
            </a:r>
            <a:r>
              <a:rPr lang="en-US" altLang="zh-CN" sz="1000" i="0" dirty="0">
                <a:effectLst/>
              </a:rPr>
              <a:t>”</a:t>
            </a:r>
            <a:r>
              <a:rPr lang="zh-CN" altLang="en-US" sz="1000" i="0" dirty="0">
                <a:effectLst/>
              </a:rPr>
              <a:t>或</a:t>
            </a:r>
            <a:r>
              <a:rPr lang="en-US" altLang="zh-CN" sz="1000" i="0" dirty="0">
                <a:effectLst/>
              </a:rPr>
              <a:t>“</a:t>
            </a:r>
            <a:r>
              <a:rPr lang="zh-CN" altLang="en-US" sz="1000" i="0" dirty="0">
                <a:effectLst/>
              </a:rPr>
              <a:t>向高质量资产逃避</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那么，这一</a:t>
            </a:r>
            <a:r>
              <a:rPr lang="en-US" altLang="zh-CN" sz="1000" i="0" dirty="0">
                <a:effectLst/>
              </a:rPr>
              <a:t>“</a:t>
            </a:r>
            <a:r>
              <a:rPr lang="zh-CN" altLang="en-US" sz="1000" i="0" dirty="0">
                <a:effectLst/>
              </a:rPr>
              <a:t>神话</a:t>
            </a:r>
            <a:r>
              <a:rPr lang="en-US" altLang="zh-CN" sz="1000" i="0" dirty="0">
                <a:effectLst/>
              </a:rPr>
              <a:t>”</a:t>
            </a:r>
            <a:r>
              <a:rPr lang="zh-CN" altLang="en-US" sz="1000" i="0" dirty="0">
                <a:effectLst/>
              </a:rPr>
              <a:t>真的有数据支撑吗？</a:t>
            </a:r>
            <a:endParaRPr lang="zh-CN" altLang="en-US" sz="1000" i="0" dirty="0">
              <a:effectLst/>
            </a:endParaRPr>
          </a:p>
          <a:p>
            <a:r>
              <a:rPr lang="zh-CN" altLang="en-US" sz="1000" i="0" dirty="0">
                <a:effectLst/>
              </a:rPr>
              <a:t>它可能成立的</a:t>
            </a:r>
            <a:r>
              <a:rPr lang="en-US" altLang="zh-CN" sz="1000" i="0" dirty="0">
                <a:effectLst/>
              </a:rPr>
              <a:t>“</a:t>
            </a:r>
            <a:r>
              <a:rPr lang="zh-CN" altLang="en-US" sz="1000" i="0" dirty="0">
                <a:effectLst/>
              </a:rPr>
              <a:t>依据</a:t>
            </a:r>
            <a:r>
              <a:rPr lang="en-US" altLang="zh-CN" sz="1000" i="0" dirty="0">
                <a:effectLst/>
              </a:rPr>
              <a:t>”</a:t>
            </a:r>
            <a:r>
              <a:rPr lang="zh-CN" altLang="en-US" sz="1000" i="0" dirty="0">
                <a:effectLst/>
              </a:rPr>
              <a:t>是什么？</a:t>
            </a:r>
            <a:endParaRPr lang="zh-CN" altLang="en-US" sz="1000" i="0" dirty="0">
              <a:effectLst/>
            </a:endParaRPr>
          </a:p>
          <a:p>
            <a:r>
              <a:rPr lang="zh-CN" altLang="en-US" sz="1000" i="0" dirty="0">
                <a:effectLst/>
              </a:rPr>
              <a:t>而且，这种逻辑在今天是否仍然有效？</a:t>
            </a:r>
            <a:endParaRPr lang="zh-CN" altLang="en-US" sz="1000" i="0" dirty="0">
              <a:effectLst/>
            </a:endParaRPr>
          </a:p>
          <a:p>
            <a:endParaRPr lang="en-US" altLang="zh-CN" sz="1000" i="0" dirty="0">
              <a:effectLst/>
            </a:endParaRPr>
          </a:p>
          <a:p>
            <a:r>
              <a:rPr lang="zh-CN" altLang="en-US" sz="1000" i="0" dirty="0">
                <a:effectLst/>
              </a:rPr>
              <a:t>为了解答这些问题，我们不妨回顾过去的三次案例。</a:t>
            </a:r>
            <a:endParaRPr lang="zh-CN" altLang="en-US" sz="1000" i="0" dirty="0">
              <a:effectLst/>
            </a:endParaRPr>
          </a:p>
          <a:p>
            <a:endParaRPr lang="en-US" altLang="zh-CN" sz="1000" i="0" dirty="0">
              <a:effectLst/>
            </a:endParaRPr>
          </a:p>
          <a:p>
            <a:r>
              <a:rPr lang="zh-CN" altLang="en-US" sz="1000" i="0" dirty="0">
                <a:effectLst/>
              </a:rPr>
              <a:t>这里选取的是与日本本身并无直接关系的</a:t>
            </a:r>
            <a:r>
              <a:rPr lang="en-US" altLang="zh-CN" sz="1000" i="0" dirty="0">
                <a:effectLst/>
              </a:rPr>
              <a:t>“</a:t>
            </a:r>
            <a:r>
              <a:rPr lang="zh-CN" altLang="en-US" sz="1000" i="0" dirty="0">
                <a:effectLst/>
              </a:rPr>
              <a:t>外部冲击</a:t>
            </a:r>
            <a:r>
              <a:rPr lang="en-US" altLang="zh-CN" sz="1000" i="0" dirty="0">
                <a:effectLst/>
              </a:rPr>
              <a:t>”</a:t>
            </a:r>
            <a:r>
              <a:rPr lang="zh-CN" altLang="en-US" sz="1000" i="0" dirty="0">
                <a:effectLst/>
              </a:rPr>
              <a:t>：</a:t>
            </a:r>
            <a:endParaRPr lang="zh-CN" altLang="en-US" sz="1000" i="0" dirty="0">
              <a:effectLst/>
            </a:endParaRPr>
          </a:p>
          <a:p>
            <a:r>
              <a:rPr lang="en-US" altLang="zh-CN" sz="1000" i="0" dirty="0">
                <a:effectLst/>
              </a:rPr>
              <a:t>1990</a:t>
            </a:r>
            <a:r>
              <a:rPr lang="zh-CN" altLang="en-US" sz="1000" i="0" dirty="0">
                <a:effectLst/>
              </a:rPr>
              <a:t>年的海湾战争、</a:t>
            </a:r>
            <a:r>
              <a:rPr lang="en-US" altLang="zh-CN" sz="1000" i="0" dirty="0">
                <a:effectLst/>
              </a:rPr>
              <a:t>2008</a:t>
            </a:r>
            <a:r>
              <a:rPr lang="zh-CN" altLang="en-US" sz="1000" i="0" dirty="0">
                <a:effectLst/>
              </a:rPr>
              <a:t>年的雷曼危机，以及</a:t>
            </a:r>
            <a:r>
              <a:rPr lang="en-US" altLang="zh-CN" sz="1000" i="0" dirty="0">
                <a:effectLst/>
              </a:rPr>
              <a:t>2020</a:t>
            </a:r>
            <a:r>
              <a:rPr lang="zh-CN" altLang="en-US" sz="1000" i="0" dirty="0">
                <a:effectLst/>
              </a:rPr>
              <a:t>年的新冠疫情。</a:t>
            </a:r>
            <a:endParaRPr lang="zh-CN" altLang="en-US" sz="1000" i="0" dirty="0">
              <a:effectLst/>
            </a:endParaRPr>
          </a:p>
          <a:p>
            <a:r>
              <a:rPr lang="zh-CN" altLang="en-US" sz="1000" i="0" dirty="0">
                <a:effectLst/>
              </a:rPr>
              <a:t>我们将观察这些事件发生后，汇率（美元</a:t>
            </a:r>
            <a:r>
              <a:rPr lang="en-US" altLang="zh-CN" sz="1000" i="0" dirty="0">
                <a:effectLst/>
              </a:rPr>
              <a:t>/</a:t>
            </a:r>
            <a:r>
              <a:rPr lang="zh-CN" altLang="en-US" sz="1000" i="0" dirty="0">
                <a:effectLst/>
              </a:rPr>
              <a:t>日元以及日元的实际有效汇率）的反应。</a:t>
            </a:r>
            <a:endParaRPr lang="zh-CN" altLang="en-US" sz="1000" i="0" dirty="0">
              <a:effectLst/>
            </a:endParaRPr>
          </a:p>
          <a:p>
            <a:r>
              <a:rPr lang="zh-CN" altLang="en-US" sz="1000" i="0" dirty="0">
                <a:effectLst/>
              </a:rPr>
              <a:t>为了便于比较，相关图表中均将</a:t>
            </a:r>
            <a:r>
              <a:rPr lang="en-US" altLang="zh-CN" sz="1000" i="0" dirty="0">
                <a:effectLst/>
              </a:rPr>
              <a:t>“</a:t>
            </a:r>
            <a:r>
              <a:rPr lang="zh-CN" altLang="en-US" sz="1000" i="0" dirty="0">
                <a:effectLst/>
              </a:rPr>
              <a:t>日元升值</a:t>
            </a:r>
            <a:r>
              <a:rPr lang="en-US" altLang="zh-CN" sz="1000" i="0" dirty="0">
                <a:effectLst/>
              </a:rPr>
              <a:t>”</a:t>
            </a:r>
            <a:r>
              <a:rPr lang="zh-CN" altLang="en-US" sz="1000" i="0" dirty="0">
                <a:effectLst/>
              </a:rPr>
              <a:t>的方向设置为向上。</a:t>
            </a:r>
            <a:endParaRPr lang="zh-CN" altLang="en-US" sz="1000" i="0" dirty="0">
              <a:effectLst/>
            </a:endParaRPr>
          </a:p>
          <a:p>
            <a:endParaRPr lang="en-US" altLang="zh-CN" sz="1000" i="0" dirty="0">
              <a:effectLst/>
            </a:endParaRPr>
          </a:p>
          <a:p>
            <a:r>
              <a:rPr lang="zh-CN" altLang="en-US" sz="1000" i="0" dirty="0">
                <a:effectLst/>
              </a:rPr>
              <a:t>过去的案例</a:t>
            </a:r>
            <a:r>
              <a:rPr lang="en-US" altLang="en-US" sz="1000" i="0" dirty="0">
                <a:effectLst/>
              </a:rPr>
              <a:t>①</a:t>
            </a:r>
            <a:r>
              <a:rPr lang="zh-CN" altLang="en-US" sz="1000" i="0" dirty="0">
                <a:effectLst/>
              </a:rPr>
              <a:t>：海湾战争</a:t>
            </a:r>
            <a:endParaRPr lang="zh-CN" altLang="en-US" sz="1000" i="0" dirty="0">
              <a:effectLst/>
            </a:endParaRPr>
          </a:p>
          <a:p>
            <a:endParaRPr lang="en-US" altLang="zh-CN" sz="1000" i="0" dirty="0">
              <a:effectLst/>
            </a:endParaRPr>
          </a:p>
          <a:p>
            <a:r>
              <a:rPr lang="en-US" altLang="zh-CN" sz="1000" i="0" dirty="0">
                <a:effectLst/>
              </a:rPr>
              <a:t>1990</a:t>
            </a:r>
            <a:r>
              <a:rPr lang="zh-CN" altLang="en-US" sz="1000" i="0" dirty="0">
                <a:effectLst/>
              </a:rPr>
              <a:t>年</a:t>
            </a:r>
            <a:r>
              <a:rPr lang="en-US" altLang="zh-CN" sz="1000" i="0" dirty="0">
                <a:effectLst/>
              </a:rPr>
              <a:t>8</a:t>
            </a:r>
            <a:r>
              <a:rPr lang="zh-CN" altLang="en-US" sz="1000" i="0" dirty="0">
                <a:effectLst/>
              </a:rPr>
              <a:t>月，伊拉克入侵科威特，以美国为首的多国部队开始军事介入，保卫科威特。</a:t>
            </a:r>
            <a:endParaRPr lang="zh-CN" altLang="en-US" sz="1000" i="0" dirty="0">
              <a:effectLst/>
            </a:endParaRPr>
          </a:p>
          <a:p>
            <a:endParaRPr lang="en-US" altLang="zh-CN" sz="1000" i="0" dirty="0">
              <a:effectLst/>
            </a:endParaRPr>
          </a:p>
          <a:p>
            <a:r>
              <a:rPr lang="zh-CN" altLang="en-US" sz="1000" i="0" dirty="0">
                <a:effectLst/>
              </a:rPr>
              <a:t>如图</a:t>
            </a:r>
            <a:r>
              <a:rPr lang="en-US" altLang="zh-CN" sz="1000" i="0" dirty="0">
                <a:effectLst/>
              </a:rPr>
              <a:t>5-10</a:t>
            </a:r>
            <a:r>
              <a:rPr lang="zh-CN" altLang="en-US" sz="1000" i="0" dirty="0">
                <a:effectLst/>
              </a:rPr>
              <a:t>所示，在事件发生后，无论是从实际有效汇率，还是对美元汇率来看，日元都出现了急剧升值。</a:t>
            </a:r>
            <a:endParaRPr lang="zh-CN" altLang="en-US" sz="1000" i="0" dirty="0">
              <a:effectLst/>
            </a:endParaRPr>
          </a:p>
          <a:p>
            <a:endParaRPr lang="en-US" altLang="zh-CN" sz="1000" i="0" dirty="0">
              <a:effectLst/>
            </a:endParaRPr>
          </a:p>
          <a:p>
            <a:r>
              <a:rPr lang="zh-CN" altLang="en-US" sz="1000" i="0" dirty="0">
                <a:effectLst/>
              </a:rPr>
              <a:t>过去的案例</a:t>
            </a:r>
            <a:r>
              <a:rPr lang="en-US" altLang="en-US" sz="1000" i="0" dirty="0">
                <a:effectLst/>
              </a:rPr>
              <a:t>②</a:t>
            </a:r>
            <a:r>
              <a:rPr lang="zh-CN" altLang="en-US" sz="1000" i="0" dirty="0">
                <a:effectLst/>
              </a:rPr>
              <a:t>：雷曼危机</a:t>
            </a:r>
            <a:endParaRPr lang="zh-CN" altLang="en-US" sz="1000" i="0" dirty="0">
              <a:effectLst/>
            </a:endParaRPr>
          </a:p>
          <a:p>
            <a:endParaRPr lang="en-US" altLang="zh-CN" sz="1000" i="0" dirty="0">
              <a:effectLst/>
            </a:endParaRPr>
          </a:p>
          <a:p>
            <a:r>
              <a:rPr lang="en-US" altLang="zh-CN" sz="1000" i="0" dirty="0">
                <a:effectLst/>
              </a:rPr>
              <a:t>2008</a:t>
            </a:r>
            <a:r>
              <a:rPr lang="zh-CN" altLang="en-US" sz="1000" i="0" dirty="0">
                <a:effectLst/>
              </a:rPr>
              <a:t>年</a:t>
            </a:r>
            <a:r>
              <a:rPr lang="en-US" altLang="zh-CN" sz="1000" i="0" dirty="0">
                <a:effectLst/>
              </a:rPr>
              <a:t>9</a:t>
            </a:r>
            <a:r>
              <a:rPr lang="zh-CN" altLang="en-US" sz="1000" i="0" dirty="0">
                <a:effectLst/>
              </a:rPr>
              <a:t>月，雷曼兄弟倒闭，全球金融市场受到巨大冲击。</a:t>
            </a:r>
            <a:endParaRPr lang="zh-CN" altLang="en-US" sz="1000" i="0" dirty="0">
              <a:effectLst/>
            </a:endParaRPr>
          </a:p>
          <a:p>
            <a:r>
              <a:rPr lang="zh-CN" altLang="en-US" sz="1000" i="0" dirty="0">
                <a:effectLst/>
              </a:rPr>
              <a:t>在这一背景下，日元同样在实际有效汇率和对美元汇率上双双急剧升值（见图</a:t>
            </a:r>
            <a:r>
              <a:rPr lang="en-US" altLang="zh-CN" sz="1000" i="0" dirty="0">
                <a:effectLst/>
              </a:rPr>
              <a:t>5-11</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过去的案例</a:t>
            </a:r>
            <a:r>
              <a:rPr lang="en-US" altLang="en-US" sz="1000" i="0" dirty="0">
                <a:effectLst/>
              </a:rPr>
              <a:t>③</a:t>
            </a:r>
            <a:r>
              <a:rPr lang="zh-CN" altLang="en-US" sz="1000" i="0" dirty="0">
                <a:effectLst/>
              </a:rPr>
              <a:t>：新冠疫情</a:t>
            </a:r>
            <a:endParaRPr lang="zh-CN" altLang="en-US" sz="1000" i="0" dirty="0">
              <a:effectLst/>
            </a:endParaRPr>
          </a:p>
          <a:p>
            <a:endParaRPr lang="en-US" altLang="zh-CN" sz="1000" i="0" dirty="0">
              <a:effectLst/>
            </a:endParaRPr>
          </a:p>
          <a:p>
            <a:r>
              <a:rPr lang="en-US" altLang="zh-CN" sz="1000" i="0" dirty="0">
                <a:effectLst/>
              </a:rPr>
              <a:t>2020</a:t>
            </a:r>
            <a:r>
              <a:rPr lang="zh-CN" altLang="en-US" sz="1000" i="0" dirty="0">
                <a:effectLst/>
              </a:rPr>
              <a:t>年</a:t>
            </a:r>
            <a:r>
              <a:rPr lang="en-US" altLang="zh-CN" sz="1000" i="0" dirty="0">
                <a:effectLst/>
              </a:rPr>
              <a:t>2</a:t>
            </a:r>
            <a:r>
              <a:rPr lang="zh-CN" altLang="en-US" sz="1000" i="0" dirty="0">
                <a:effectLst/>
              </a:rPr>
              <a:t>月，新冠病毒全球扩散的消息传出后，日元在实际有效汇率和对美元汇率上曾出现小幅上升。</a:t>
            </a:r>
            <a:endParaRPr lang="zh-CN" altLang="en-US" sz="1000" i="0" dirty="0">
              <a:effectLst/>
            </a:endParaRPr>
          </a:p>
          <a:p>
            <a:r>
              <a:rPr lang="zh-CN" altLang="en-US" sz="1000" i="0" dirty="0">
                <a:effectLst/>
              </a:rPr>
              <a:t>但进入</a:t>
            </a:r>
            <a:r>
              <a:rPr lang="en-US" altLang="zh-CN" sz="1000" i="0" dirty="0">
                <a:effectLst/>
              </a:rPr>
              <a:t>2021</a:t>
            </a:r>
            <a:r>
              <a:rPr lang="zh-CN" altLang="en-US" sz="1000" i="0" dirty="0">
                <a:effectLst/>
              </a:rPr>
              <a:t>年后，二者均持续大幅下跌（见图</a:t>
            </a:r>
            <a:r>
              <a:rPr lang="en-US" altLang="zh-CN" sz="1000" i="0" dirty="0">
                <a:effectLst/>
              </a:rPr>
              <a:t>5-12</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与海湾战争和雷曼危机之后日元显著升值的表现相比，这一次的走势存在明显差异。</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危机时买入日元</a:t>
            </a:r>
            <a:r>
              <a:rPr lang="en-US" altLang="zh-CN" sz="1000" i="0" dirty="0">
                <a:effectLst/>
              </a:rPr>
              <a:t>”“</a:t>
            </a:r>
            <a:r>
              <a:rPr lang="zh-CN" altLang="en-US" sz="1000" i="0" dirty="0">
                <a:effectLst/>
              </a:rPr>
              <a:t>向高质量资产逃避</a:t>
            </a:r>
            <a:r>
              <a:rPr lang="en-US" altLang="zh-CN" sz="1000" i="0" dirty="0">
                <a:effectLst/>
              </a:rPr>
              <a:t>”</a:t>
            </a:r>
            <a:r>
              <a:rPr lang="zh-CN" altLang="en-US" sz="1000" i="0" dirty="0">
                <a:effectLst/>
              </a:rPr>
              <a:t>的依据是什么？</a:t>
            </a:r>
            <a:endParaRPr lang="zh-CN" altLang="en-US" sz="1000" i="0" dirty="0">
              <a:effectLst/>
            </a:endParaRPr>
          </a:p>
          <a:p>
            <a:endParaRPr lang="en-US" altLang="zh-CN" sz="1000" i="0" dirty="0">
              <a:effectLst/>
            </a:endParaRPr>
          </a:p>
          <a:p>
            <a:r>
              <a:rPr lang="zh-CN" altLang="en-US" sz="1000" i="0" dirty="0">
                <a:effectLst/>
              </a:rPr>
              <a:t>事实上，除了</a:t>
            </a:r>
            <a:r>
              <a:rPr lang="en-US" altLang="zh-CN" sz="1000" i="0" dirty="0">
                <a:effectLst/>
              </a:rPr>
              <a:t>“</a:t>
            </a:r>
            <a:r>
              <a:rPr lang="zh-CN" altLang="en-US" sz="1000" i="0" dirty="0">
                <a:effectLst/>
              </a:rPr>
              <a:t>危机时买入日元</a:t>
            </a:r>
            <a:r>
              <a:rPr lang="en-US" altLang="zh-CN" sz="1000" i="0" dirty="0">
                <a:effectLst/>
              </a:rPr>
              <a:t>”</a:t>
            </a:r>
            <a:r>
              <a:rPr lang="zh-CN" altLang="en-US" sz="1000" i="0" dirty="0">
                <a:effectLst/>
              </a:rPr>
              <a:t>之外，市场上也常常能听到</a:t>
            </a:r>
            <a:endParaRPr lang="zh-CN" altLang="en-US" sz="1000" i="0" dirty="0">
              <a:effectLst/>
            </a:endParaRPr>
          </a:p>
          <a:p>
            <a:r>
              <a:rPr lang="en-US" altLang="zh-CN" sz="1000" i="0" dirty="0">
                <a:effectLst/>
              </a:rPr>
              <a:t>**“</a:t>
            </a:r>
            <a:r>
              <a:rPr lang="zh-CN" altLang="en-US" sz="1000" i="0" dirty="0">
                <a:effectLst/>
              </a:rPr>
              <a:t>危机时买入美元</a:t>
            </a:r>
            <a:r>
              <a:rPr lang="en-US" altLang="zh-CN" sz="1000" i="0" dirty="0">
                <a:effectLst/>
              </a:rPr>
              <a:t>”**</a:t>
            </a:r>
            <a:r>
              <a:rPr lang="zh-CN" altLang="en-US" sz="1000" i="0" dirty="0">
                <a:effectLst/>
              </a:rPr>
              <a:t>这样的说法。</a:t>
            </a:r>
            <a:endParaRPr lang="zh-CN" altLang="en-US" sz="1000" i="0" dirty="0">
              <a:effectLst/>
            </a:endParaRPr>
          </a:p>
          <a:p>
            <a:r>
              <a:rPr lang="zh-CN" altLang="en-US" sz="1000" i="0" dirty="0">
                <a:effectLst/>
              </a:rPr>
              <a:t>那么，这两者之间的关系又该如何理解呢？</a:t>
            </a:r>
            <a:endParaRPr lang="zh-CN" altLang="en-US" sz="1000" i="0" dirty="0">
              <a:effectLst/>
            </a:endParaRPr>
          </a:p>
          <a:p>
            <a:endParaRPr lang="en-US" altLang="zh-CN" sz="1000" i="0" dirty="0">
              <a:effectLst/>
            </a:endParaRPr>
          </a:p>
          <a:p>
            <a:r>
              <a:rPr lang="zh-CN" altLang="en-US" sz="1000" i="0" dirty="0">
                <a:effectLst/>
              </a:rPr>
              <a:t>美元与日元的共同点在于：</a:t>
            </a:r>
            <a:endParaRPr lang="zh-CN" altLang="en-US" sz="1000" i="0" dirty="0">
              <a:effectLst/>
            </a:endParaRPr>
          </a:p>
          <a:p>
            <a:r>
              <a:rPr lang="zh-CN" altLang="en-US" sz="1000" i="0" dirty="0">
                <a:effectLst/>
              </a:rPr>
              <a:t>几乎没有交易限制，货币本身及其国债都能在全球范围内自由交易，属于安全性极高的资产。</a:t>
            </a:r>
            <a:endParaRPr lang="zh-CN" altLang="en-US" sz="1000" i="0" dirty="0">
              <a:effectLst/>
            </a:endParaRPr>
          </a:p>
          <a:p>
            <a:endParaRPr lang="en-US" altLang="zh-CN" sz="1000" i="0" dirty="0">
              <a:effectLst/>
            </a:endParaRPr>
          </a:p>
          <a:p>
            <a:r>
              <a:rPr lang="zh-CN" altLang="en-US" sz="1000" i="0" dirty="0">
                <a:effectLst/>
              </a:rPr>
              <a:t>正因为如此，当全球性危机爆发、市场进入所谓的</a:t>
            </a:r>
            <a:r>
              <a:rPr lang="en-US" altLang="zh-CN" sz="1000" i="0" dirty="0">
                <a:effectLst/>
              </a:rPr>
              <a:t>“</a:t>
            </a:r>
            <a:r>
              <a:rPr lang="zh-CN" altLang="en-US" sz="1000" i="0" dirty="0">
                <a:effectLst/>
              </a:rPr>
              <a:t>风险规避（</a:t>
            </a:r>
            <a:r>
              <a:rPr lang="en-US" altLang="zh-CN" sz="1000" i="0" dirty="0">
                <a:effectLst/>
              </a:rPr>
              <a:t>Risk-off</a:t>
            </a:r>
            <a:r>
              <a:rPr lang="zh-CN" altLang="en-US" sz="1000" i="0" dirty="0">
                <a:effectLst/>
              </a:rPr>
              <a:t>）</a:t>
            </a:r>
            <a:r>
              <a:rPr lang="en-US" altLang="zh-CN" sz="1000" i="0" dirty="0">
                <a:effectLst/>
              </a:rPr>
              <a:t>”</a:t>
            </a:r>
            <a:r>
              <a:rPr lang="zh-CN" altLang="en-US" sz="1000" i="0" dirty="0">
                <a:effectLst/>
              </a:rPr>
              <a:t>状态时，</a:t>
            </a:r>
            <a:endParaRPr lang="zh-CN" altLang="en-US" sz="1000" i="0" dirty="0">
              <a:effectLst/>
            </a:endParaRPr>
          </a:p>
          <a:p>
            <a:r>
              <a:rPr lang="zh-CN" altLang="en-US" sz="1000" i="0" dirty="0">
                <a:effectLst/>
              </a:rPr>
              <a:t>日元和美元都更容易被买入，从而走强</a:t>
            </a:r>
            <a:r>
              <a:rPr lang="en-US" altLang="zh-CN" sz="1000" i="0" dirty="0">
                <a:effectLst/>
              </a:rPr>
              <a:t>——</a:t>
            </a:r>
            <a:r>
              <a:rPr lang="zh-CN" altLang="en-US" sz="1000" i="0" dirty="0">
                <a:effectLst/>
              </a:rPr>
              <a:t>从理论上看，这种逻辑是成立的。</a:t>
            </a:r>
            <a:endParaRPr lang="zh-CN" altLang="en-US" sz="1000" i="0" dirty="0">
              <a:effectLst/>
            </a:endParaRPr>
          </a:p>
          <a:p>
            <a:endParaRPr lang="en-US" altLang="zh-CN" sz="1000" i="0" dirty="0">
              <a:effectLst/>
            </a:endParaRPr>
          </a:p>
          <a:p>
            <a:r>
              <a:rPr lang="zh-CN" altLang="en-US" sz="1000" i="0" dirty="0">
                <a:effectLst/>
              </a:rPr>
              <a:t>关于</a:t>
            </a:r>
            <a:r>
              <a:rPr lang="en-US" altLang="zh-CN" sz="1000" i="0" dirty="0">
                <a:effectLst/>
              </a:rPr>
              <a:t>“</a:t>
            </a:r>
            <a:r>
              <a:rPr lang="zh-CN" altLang="en-US" sz="1000" i="0" dirty="0">
                <a:effectLst/>
              </a:rPr>
              <a:t>日元安全性</a:t>
            </a:r>
            <a:r>
              <a:rPr lang="en-US" altLang="zh-CN" sz="1000" i="0" dirty="0">
                <a:effectLst/>
              </a:rPr>
              <a:t>”</a:t>
            </a:r>
            <a:r>
              <a:rPr lang="zh-CN" altLang="en-US" sz="1000" i="0" dirty="0">
                <a:effectLst/>
              </a:rPr>
              <a:t>的一组数据</a:t>
            </a:r>
            <a:endParaRPr lang="zh-CN" altLang="en-US" sz="1000" i="0" dirty="0">
              <a:effectLst/>
            </a:endParaRPr>
          </a:p>
          <a:p>
            <a:endParaRPr lang="en-US" altLang="zh-CN" sz="1000" i="0" dirty="0">
              <a:effectLst/>
            </a:endParaRPr>
          </a:p>
          <a:p>
            <a:r>
              <a:rPr lang="zh-CN" altLang="en-US" sz="1000" i="0" dirty="0">
                <a:effectLst/>
              </a:rPr>
              <a:t>这里介绍一组与日元安全性相关的数据。</a:t>
            </a:r>
            <a:endParaRPr lang="zh-CN" altLang="en-US" sz="1000" i="0" dirty="0">
              <a:effectLst/>
            </a:endParaRPr>
          </a:p>
          <a:p>
            <a:r>
              <a:rPr lang="zh-CN" altLang="en-US" sz="1000" i="0" dirty="0">
                <a:effectLst/>
              </a:rPr>
              <a:t>根据</a:t>
            </a:r>
            <a:r>
              <a:rPr lang="en-US" altLang="zh-CN" sz="1000" i="0" dirty="0">
                <a:effectLst/>
              </a:rPr>
              <a:t>IMF</a:t>
            </a:r>
            <a:r>
              <a:rPr lang="zh-CN" altLang="en-US" sz="1000" i="0" dirty="0">
                <a:effectLst/>
              </a:rPr>
              <a:t>公布的截至</a:t>
            </a:r>
            <a:r>
              <a:rPr lang="en-US" altLang="zh-CN" sz="1000" i="0" dirty="0">
                <a:effectLst/>
              </a:rPr>
              <a:t>2025</a:t>
            </a:r>
            <a:r>
              <a:rPr lang="zh-CN" altLang="en-US" sz="1000" i="0" dirty="0">
                <a:effectLst/>
              </a:rPr>
              <a:t>年第二季度的数据，在全球各国政府所持有的外汇储备中，</a:t>
            </a:r>
            <a:endParaRPr lang="zh-CN" altLang="en-US" sz="1000" i="0" dirty="0">
              <a:effectLst/>
            </a:endParaRPr>
          </a:p>
          <a:p>
            <a:r>
              <a:rPr lang="zh-CN" altLang="en-US" sz="1000" i="0" dirty="0">
                <a:effectLst/>
              </a:rPr>
              <a:t>按货币种类划分的占比排名如表</a:t>
            </a:r>
            <a:r>
              <a:rPr lang="en-US" altLang="zh-CN" sz="1000" i="0" dirty="0">
                <a:effectLst/>
              </a:rPr>
              <a:t>5-13</a:t>
            </a:r>
            <a:r>
              <a:rPr lang="zh-CN" altLang="en-US" sz="1000" i="0" dirty="0">
                <a:effectLst/>
              </a:rPr>
              <a:t>所示。</a:t>
            </a:r>
            <a:endParaRPr lang="zh-CN" altLang="en-US" sz="1000" i="0" dirty="0">
              <a:effectLst/>
            </a:endParaRPr>
          </a:p>
          <a:p>
            <a:endParaRPr lang="en-US" altLang="zh-CN" sz="1000" i="0" dirty="0">
              <a:effectLst/>
            </a:endParaRPr>
          </a:p>
          <a:p>
            <a:r>
              <a:rPr lang="zh-CN" altLang="en-US" sz="1000" i="0" dirty="0">
                <a:effectLst/>
              </a:rPr>
              <a:t>日元在全球外汇储备中的占比位居第三，仅次于美元和欧元，</a:t>
            </a:r>
            <a:endParaRPr lang="zh-CN" altLang="en-US" sz="1000" i="0" dirty="0">
              <a:effectLst/>
            </a:endParaRPr>
          </a:p>
          <a:p>
            <a:r>
              <a:rPr lang="zh-CN" altLang="en-US" sz="1000" i="0" dirty="0">
                <a:effectLst/>
              </a:rPr>
              <a:t>而且相比两年前，其占比还有所上升。</a:t>
            </a:r>
            <a:endParaRPr lang="zh-CN" altLang="en-US" sz="1000" i="0" dirty="0">
              <a:effectLst/>
            </a:endParaRPr>
          </a:p>
          <a:p>
            <a:endParaRPr lang="en-US" altLang="zh-CN" sz="1000" i="0" dirty="0">
              <a:effectLst/>
            </a:endParaRPr>
          </a:p>
          <a:p>
            <a:r>
              <a:rPr lang="zh-CN" altLang="en-US" sz="1000" i="0" dirty="0">
                <a:effectLst/>
              </a:rPr>
              <a:t>相对而言，在世界经济和贸易中地位不断提升的人民币，仅排在第七位，</a:t>
            </a:r>
            <a:endParaRPr lang="zh-CN" altLang="en-US" sz="1000" i="0" dirty="0">
              <a:effectLst/>
            </a:endParaRPr>
          </a:p>
          <a:p>
            <a:r>
              <a:rPr lang="zh-CN" altLang="en-US" sz="1000" i="0" dirty="0">
                <a:effectLst/>
              </a:rPr>
              <a:t>排名也从两年前的第五位下降。</a:t>
            </a:r>
            <a:endParaRPr lang="zh-CN" altLang="en-US" sz="1000" i="0" dirty="0">
              <a:effectLst/>
            </a:endParaRPr>
          </a:p>
          <a:p>
            <a:endParaRPr lang="en-US" altLang="zh-CN" sz="1000" i="0" dirty="0">
              <a:effectLst/>
            </a:endParaRPr>
          </a:p>
          <a:p>
            <a:r>
              <a:rPr lang="zh-CN" altLang="en-US" sz="1000" i="0" dirty="0">
                <a:effectLst/>
              </a:rPr>
              <a:t>这很可能是因为人民币（及人民币计价资产）仍然存在较多交易限制，从而影响了其评价。</a:t>
            </a:r>
            <a:endParaRPr lang="zh-CN" altLang="en-US" sz="1000" i="0" dirty="0">
              <a:effectLst/>
            </a:endParaRPr>
          </a:p>
          <a:p>
            <a:r>
              <a:rPr lang="zh-CN" altLang="en-US" sz="1000" i="0" dirty="0">
                <a:effectLst/>
              </a:rPr>
              <a:t>从这一数据可以认为，日元的安全性依然受到国际社会的高度认可。</a:t>
            </a:r>
            <a:endParaRPr lang="zh-CN" altLang="en-US" sz="1000" i="0" dirty="0">
              <a:effectLst/>
            </a:endParaRPr>
          </a:p>
        </p:txBody>
      </p:sp>
      <p:sp>
        <p:nvSpPr>
          <p:cNvPr id="5" name="角丸四角形 7"/>
          <p:cNvSpPr/>
          <p:nvPr/>
        </p:nvSpPr>
        <p:spPr>
          <a:xfrm>
            <a:off x="5288869" y="10690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73025" y="1699895"/>
            <a:ext cx="6784975" cy="56775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危机时，美元与日元的关系会如何变化？</a:t>
            </a:r>
            <a:endParaRPr lang="zh-CN" altLang="en-US" sz="1100" i="0" dirty="0">
              <a:effectLst/>
            </a:endParaRPr>
          </a:p>
          <a:p>
            <a:endParaRPr lang="en-US" altLang="zh-CN" sz="1100" i="0" dirty="0">
              <a:effectLst/>
            </a:endParaRPr>
          </a:p>
          <a:p>
            <a:r>
              <a:rPr lang="zh-CN" altLang="en-US" sz="1100" i="0" dirty="0">
                <a:effectLst/>
              </a:rPr>
              <a:t>过去常有一种说法认为：</a:t>
            </a:r>
            <a:endParaRPr lang="zh-CN" altLang="en-US" sz="1100" i="0" dirty="0">
              <a:effectLst/>
            </a:endParaRPr>
          </a:p>
          <a:p>
            <a:r>
              <a:rPr lang="en-US" altLang="zh-CN" sz="1100" i="0" dirty="0">
                <a:effectLst/>
              </a:rPr>
              <a:t>“</a:t>
            </a:r>
            <a:r>
              <a:rPr lang="zh-CN" altLang="en-US" sz="1100" i="0" dirty="0">
                <a:effectLst/>
              </a:rPr>
              <a:t>全球性危机发生时，美国同样不可避免会受到冲击，美联储将降息，从而缩小日美利差，推动日元升值。</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如果像海湾战争或雷曼危机那样，对美国经济的冲击远大于对日本的冲击，</a:t>
            </a:r>
            <a:endParaRPr lang="zh-CN" altLang="en-US" sz="1100" i="0" dirty="0">
              <a:effectLst/>
            </a:endParaRPr>
          </a:p>
          <a:p>
            <a:r>
              <a:rPr lang="zh-CN" altLang="en-US" sz="1100" i="0" dirty="0">
                <a:effectLst/>
              </a:rPr>
              <a:t>那么这种解释确实具有一定合理性。在这种情况下，</a:t>
            </a:r>
            <a:r>
              <a:rPr lang="en-US" altLang="zh-CN" sz="1100" i="0" dirty="0">
                <a:effectLst/>
              </a:rPr>
              <a:t>“</a:t>
            </a:r>
            <a:r>
              <a:rPr lang="zh-CN" altLang="en-US" sz="1100" i="0" dirty="0">
                <a:effectLst/>
              </a:rPr>
              <a:t>危机时买入美元</a:t>
            </a:r>
            <a:r>
              <a:rPr lang="en-US" altLang="zh-CN" sz="1100" i="0" dirty="0">
                <a:effectLst/>
              </a:rPr>
              <a:t>”</a:t>
            </a:r>
            <a:r>
              <a:rPr lang="zh-CN" altLang="en-US" sz="1100" i="0" dirty="0">
                <a:effectLst/>
              </a:rPr>
              <a:t>并不会发生。</a:t>
            </a:r>
            <a:endParaRPr lang="zh-CN" altLang="en-US" sz="1100" i="0" dirty="0">
              <a:effectLst/>
            </a:endParaRPr>
          </a:p>
          <a:p>
            <a:endParaRPr lang="en-US" altLang="zh-CN" sz="1100" i="0" dirty="0">
              <a:effectLst/>
            </a:endParaRPr>
          </a:p>
          <a:p>
            <a:r>
              <a:rPr lang="zh-CN" altLang="en-US" sz="1100" i="0" dirty="0">
                <a:effectLst/>
              </a:rPr>
              <a:t>至于</a:t>
            </a:r>
            <a:r>
              <a:rPr lang="en-US" altLang="zh-CN" sz="1100" i="0" dirty="0">
                <a:effectLst/>
              </a:rPr>
              <a:t>“</a:t>
            </a:r>
            <a:r>
              <a:rPr lang="zh-CN" altLang="en-US" sz="1100" i="0" dirty="0">
                <a:effectLst/>
              </a:rPr>
              <a:t>危机时买入日元</a:t>
            </a:r>
            <a:r>
              <a:rPr lang="en-US" altLang="zh-CN" sz="1100" i="0" dirty="0">
                <a:effectLst/>
              </a:rPr>
              <a:t>”</a:t>
            </a:r>
            <a:r>
              <a:rPr lang="zh-CN" altLang="en-US" sz="1100" i="0" dirty="0">
                <a:effectLst/>
              </a:rPr>
              <a:t>，还可能存在另一种机制：</a:t>
            </a:r>
            <a:endParaRPr lang="zh-CN" altLang="en-US" sz="1100" i="0" dirty="0">
              <a:effectLst/>
            </a:endParaRPr>
          </a:p>
          <a:p>
            <a:r>
              <a:rPr lang="zh-CN" altLang="en-US" sz="1100" i="0" dirty="0">
                <a:effectLst/>
              </a:rPr>
              <a:t>全球危机爆发后，风险规避情绪上升，投资者减少对海外资产的配置，</a:t>
            </a:r>
            <a:endParaRPr lang="zh-CN" altLang="en-US" sz="1100" i="0" dirty="0">
              <a:effectLst/>
            </a:endParaRPr>
          </a:p>
          <a:p>
            <a:r>
              <a:rPr lang="zh-CN" altLang="en-US" sz="1100" i="0" dirty="0">
                <a:effectLst/>
              </a:rPr>
              <a:t>日本对外投资随之放缓，外币买入减少，从而推动日元走强。</a:t>
            </a:r>
            <a:endParaRPr lang="zh-CN" altLang="en-US" sz="1100" i="0" dirty="0">
              <a:effectLst/>
            </a:endParaRPr>
          </a:p>
          <a:p>
            <a:endParaRPr lang="en-US" altLang="zh-CN" sz="1100" i="0" dirty="0">
              <a:effectLst/>
            </a:endParaRPr>
          </a:p>
          <a:p>
            <a:r>
              <a:rPr lang="zh-CN" altLang="en-US" sz="1100" i="0" dirty="0">
                <a:effectLst/>
              </a:rPr>
              <a:t>一组与对外投资相关的数据</a:t>
            </a:r>
            <a:endParaRPr lang="zh-CN" altLang="en-US" sz="1100" i="0" dirty="0">
              <a:effectLst/>
            </a:endParaRPr>
          </a:p>
          <a:p>
            <a:endParaRPr lang="en-US" altLang="zh-CN" sz="1100" i="0" dirty="0">
              <a:effectLst/>
            </a:endParaRPr>
          </a:p>
          <a:p>
            <a:r>
              <a:rPr lang="zh-CN" altLang="en-US" sz="1100" i="0" dirty="0">
                <a:effectLst/>
              </a:rPr>
              <a:t>图</a:t>
            </a:r>
            <a:r>
              <a:rPr lang="en-US" altLang="zh-CN" sz="1100" i="0" dirty="0">
                <a:effectLst/>
              </a:rPr>
              <a:t>5-14</a:t>
            </a:r>
            <a:r>
              <a:rPr lang="zh-CN" altLang="en-US" sz="1100" i="0" dirty="0">
                <a:effectLst/>
              </a:rPr>
              <a:t>中的柱状图显示了日本对外直接投资的金额（新执行额）。</a:t>
            </a:r>
            <a:endParaRPr lang="zh-CN" altLang="en-US" sz="1100" i="0" dirty="0">
              <a:effectLst/>
            </a:endParaRPr>
          </a:p>
          <a:p>
            <a:r>
              <a:rPr lang="zh-CN" altLang="en-US" sz="1100" i="0" dirty="0">
                <a:effectLst/>
              </a:rPr>
              <a:t>可以看到，在雷曼危机之后，从</a:t>
            </a:r>
            <a:r>
              <a:rPr lang="en-US" altLang="zh-CN" sz="1100" i="0" dirty="0">
                <a:effectLst/>
              </a:rPr>
              <a:t>2008</a:t>
            </a:r>
            <a:r>
              <a:rPr lang="zh-CN" altLang="en-US" sz="1100" i="0" dirty="0">
                <a:effectLst/>
              </a:rPr>
              <a:t>年下半年到</a:t>
            </a:r>
            <a:r>
              <a:rPr lang="en-US" altLang="zh-CN" sz="1100" i="0" dirty="0">
                <a:effectLst/>
              </a:rPr>
              <a:t>2010</a:t>
            </a:r>
            <a:r>
              <a:rPr lang="zh-CN" altLang="en-US" sz="1100" i="0" dirty="0">
                <a:effectLst/>
              </a:rPr>
              <a:t>年，日本的对外直接投资明显减少。</a:t>
            </a:r>
            <a:endParaRPr lang="zh-CN" altLang="en-US" sz="1100" i="0" dirty="0">
              <a:effectLst/>
            </a:endParaRPr>
          </a:p>
          <a:p>
            <a:endParaRPr lang="en-US" altLang="zh-CN" sz="1100" i="0" dirty="0">
              <a:effectLst/>
            </a:endParaRPr>
          </a:p>
          <a:p>
            <a:r>
              <a:rPr lang="zh-CN" altLang="en-US" sz="1100" i="0" dirty="0">
                <a:effectLst/>
              </a:rPr>
              <a:t>折线图则显示的是此前已进行的海外直接投资回流日本的金额（回收额）。</a:t>
            </a:r>
            <a:endParaRPr lang="zh-CN" altLang="en-US" sz="1100" i="0" dirty="0">
              <a:effectLst/>
            </a:endParaRPr>
          </a:p>
          <a:p>
            <a:r>
              <a:rPr lang="zh-CN" altLang="en-US" sz="1100" i="0" dirty="0">
                <a:effectLst/>
              </a:rPr>
              <a:t>这一数据在雷曼危机后并未出现明显变化。</a:t>
            </a:r>
            <a:endParaRPr lang="zh-CN" altLang="en-US" sz="1100" i="0" dirty="0">
              <a:effectLst/>
            </a:endParaRPr>
          </a:p>
          <a:p>
            <a:r>
              <a:rPr lang="zh-CN" altLang="en-US" sz="1100" i="0" dirty="0">
                <a:effectLst/>
              </a:rPr>
              <a:t>（需要说明的是，这条折线数据在后来的东日本大地震中具有重要意义，详细内容将在</a:t>
            </a:r>
            <a:r>
              <a:rPr lang="en-US" altLang="zh-CN" sz="1100" i="0" dirty="0">
                <a:effectLst/>
              </a:rPr>
              <a:t>“FX</a:t>
            </a:r>
            <a:r>
              <a:rPr lang="zh-CN" altLang="en-US" sz="1100" i="0" dirty="0">
                <a:effectLst/>
              </a:rPr>
              <a:t>小故事</a:t>
            </a:r>
            <a:r>
              <a:rPr lang="en-US" altLang="zh-CN" sz="1100" i="0" dirty="0">
                <a:effectLst/>
              </a:rPr>
              <a:t>2”</a:t>
            </a:r>
            <a:r>
              <a:rPr lang="zh-CN" altLang="en-US" sz="1100" i="0" dirty="0">
                <a:effectLst/>
              </a:rPr>
              <a:t>中讨论。）</a:t>
            </a:r>
            <a:endParaRPr lang="zh-CN" altLang="en-US" sz="1100" i="0" dirty="0">
              <a:effectLst/>
            </a:endParaRPr>
          </a:p>
          <a:p>
            <a:endParaRPr lang="en-US" altLang="zh-CN" sz="1100" i="0" dirty="0">
              <a:effectLst/>
            </a:endParaRPr>
          </a:p>
          <a:p>
            <a:r>
              <a:rPr lang="zh-CN" altLang="en-US" sz="1100" i="0" dirty="0">
                <a:effectLst/>
              </a:rPr>
              <a:t>那么，如今还能说</a:t>
            </a:r>
            <a:r>
              <a:rPr lang="en-US" altLang="zh-CN" sz="1100" i="0" dirty="0">
                <a:effectLst/>
              </a:rPr>
              <a:t>“</a:t>
            </a:r>
            <a:r>
              <a:rPr lang="zh-CN" altLang="en-US" sz="1100" i="0" dirty="0">
                <a:effectLst/>
              </a:rPr>
              <a:t>日元是避险货币</a:t>
            </a:r>
            <a:r>
              <a:rPr lang="en-US" altLang="zh-CN" sz="1100" i="0" dirty="0">
                <a:effectLst/>
              </a:rPr>
              <a:t>”</a:t>
            </a:r>
            <a:r>
              <a:rPr lang="zh-CN" altLang="en-US" sz="1100" i="0" dirty="0">
                <a:effectLst/>
              </a:rPr>
              <a:t>吗？</a:t>
            </a:r>
            <a:endParaRPr lang="zh-CN" altLang="en-US" sz="1100" i="0" dirty="0">
              <a:effectLst/>
            </a:endParaRPr>
          </a:p>
          <a:p>
            <a:endParaRPr lang="en-US" altLang="zh-CN" sz="1100" i="0" dirty="0">
              <a:effectLst/>
            </a:endParaRPr>
          </a:p>
          <a:p>
            <a:r>
              <a:rPr lang="zh-CN" altLang="en-US" sz="1100" i="0" dirty="0">
                <a:effectLst/>
              </a:rPr>
              <a:t>在新冠疫情期间，或俄罗斯入侵乌克兰时，并未出现明显的日元升值走势。</a:t>
            </a:r>
            <a:endParaRPr lang="zh-CN" altLang="en-US" sz="1100" i="0" dirty="0">
              <a:effectLst/>
            </a:endParaRPr>
          </a:p>
          <a:p>
            <a:r>
              <a:rPr lang="zh-CN" altLang="en-US" sz="1100" i="0" dirty="0">
                <a:effectLst/>
              </a:rPr>
              <a:t>在外汇市场中，也已经很少再听到</a:t>
            </a:r>
            <a:r>
              <a:rPr lang="en-US" altLang="zh-CN" sz="1100" i="0" dirty="0">
                <a:effectLst/>
              </a:rPr>
              <a:t>“</a:t>
            </a:r>
            <a:r>
              <a:rPr lang="zh-CN" altLang="en-US" sz="1100" i="0" dirty="0">
                <a:effectLst/>
              </a:rPr>
              <a:t>日元是避险货币</a:t>
            </a:r>
            <a:r>
              <a:rPr lang="en-US" altLang="zh-CN" sz="1100" i="0" dirty="0">
                <a:effectLst/>
              </a:rPr>
              <a:t>”</a:t>
            </a:r>
            <a:r>
              <a:rPr lang="zh-CN" altLang="en-US" sz="1100" i="0" dirty="0">
                <a:effectLst/>
              </a:rPr>
              <a:t>这样的说法，</a:t>
            </a:r>
            <a:endParaRPr lang="zh-CN" altLang="en-US" sz="1100" i="0" dirty="0">
              <a:effectLst/>
            </a:endParaRPr>
          </a:p>
          <a:p>
            <a:r>
              <a:rPr lang="zh-CN" altLang="en-US" sz="1100" i="0" dirty="0">
                <a:effectLst/>
              </a:rPr>
              <a:t>反而更多听到的是</a:t>
            </a:r>
            <a:r>
              <a:rPr lang="en-US" altLang="zh-CN" sz="1100" i="0" dirty="0">
                <a:effectLst/>
              </a:rPr>
              <a:t>“</a:t>
            </a:r>
            <a:r>
              <a:rPr lang="zh-CN" altLang="en-US" sz="1100" i="0" dirty="0">
                <a:effectLst/>
              </a:rPr>
              <a:t>日元信用下降</a:t>
            </a:r>
            <a:r>
              <a:rPr lang="en-US" altLang="zh-CN" sz="1100" i="0" dirty="0">
                <a:effectLst/>
              </a:rPr>
              <a:t>”</a:t>
            </a:r>
            <a:r>
              <a:rPr lang="zh-CN" altLang="en-US" sz="1100" i="0" dirty="0">
                <a:effectLst/>
              </a:rPr>
              <a:t>这一表述。</a:t>
            </a:r>
            <a:endParaRPr lang="zh-CN" altLang="en-US" sz="1100" i="0" dirty="0">
              <a:effectLst/>
            </a:endParaRPr>
          </a:p>
          <a:p>
            <a:endParaRPr lang="en-US" altLang="zh-CN" sz="1100" i="0" dirty="0">
              <a:effectLst/>
            </a:endParaRPr>
          </a:p>
          <a:p>
            <a:r>
              <a:rPr lang="zh-CN" altLang="en-US" sz="1100" i="0" dirty="0">
                <a:effectLst/>
              </a:rPr>
              <a:t>然而，日元在交易层面的安全性并没有发生任何变化。</a:t>
            </a:r>
            <a:endParaRPr lang="zh-CN" altLang="en-US" sz="1100" i="0" dirty="0">
              <a:effectLst/>
            </a:endParaRPr>
          </a:p>
          <a:p>
            <a:r>
              <a:rPr lang="zh-CN" altLang="en-US" sz="1100" i="0" dirty="0">
                <a:effectLst/>
              </a:rPr>
              <a:t>正如表</a:t>
            </a:r>
            <a:r>
              <a:rPr lang="en-US" altLang="zh-CN" sz="1100" i="0" dirty="0">
                <a:effectLst/>
              </a:rPr>
              <a:t>5-13</a:t>
            </a:r>
            <a:r>
              <a:rPr lang="zh-CN" altLang="en-US" sz="1100" i="0" dirty="0">
                <a:effectLst/>
              </a:rPr>
              <a:t>所示，日元在各国外汇储备中的占比，近年来反而有所上升。</a:t>
            </a:r>
            <a:endParaRPr lang="zh-CN" altLang="en-US" sz="1100" i="0" dirty="0">
              <a:effectLst/>
            </a:endParaRPr>
          </a:p>
          <a:p>
            <a:endParaRPr lang="en-US" altLang="zh-CN" sz="1100" i="0" dirty="0">
              <a:effectLst/>
            </a:endParaRPr>
          </a:p>
          <a:p>
            <a:r>
              <a:rPr lang="zh-CN" altLang="en-US" sz="1100" i="0" dirty="0">
                <a:effectLst/>
              </a:rPr>
              <a:t>对日元的信任，本质上就是对日本经济与财政的信任。</a:t>
            </a:r>
            <a:endParaRPr lang="zh-CN" altLang="en-US" sz="1100" i="0" dirty="0">
              <a:effectLst/>
            </a:endParaRPr>
          </a:p>
          <a:p>
            <a:r>
              <a:rPr lang="zh-CN" altLang="en-US" sz="1100" i="0" dirty="0">
                <a:effectLst/>
              </a:rPr>
              <a:t>如何强化这种信任，将成为今后我们必须认真思考的重要课题。</a:t>
            </a:r>
            <a:endParaRPr lang="zh-CN" altLang="en-US" sz="1100" i="0" dirty="0">
              <a:effectLst/>
            </a:endParaRPr>
          </a:p>
        </p:txBody>
      </p:sp>
      <p:sp>
        <p:nvSpPr>
          <p:cNvPr id="5" name="角丸四角形 7"/>
          <p:cNvSpPr/>
          <p:nvPr/>
        </p:nvSpPr>
        <p:spPr>
          <a:xfrm>
            <a:off x="3028269" y="142961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70760" y="122555"/>
            <a:ext cx="2527300" cy="130683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教養</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としての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為替</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978-4-7612-7855-7</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大矢俊雄</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192p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710565" y="122555"/>
            <a:ext cx="776605" cy="1102995"/>
          </a:xfrm>
          <a:prstGeom prst="rect">
            <a:avLst/>
          </a:prstGeom>
        </p:spPr>
      </p:pic>
      <p:pic>
        <p:nvPicPr>
          <p:cNvPr id="3" name="图片 2"/>
          <p:cNvPicPr>
            <a:picLocks noChangeAspect="1"/>
          </p:cNvPicPr>
          <p:nvPr/>
        </p:nvPicPr>
        <p:blipFill>
          <a:blip r:embed="rId2"/>
          <a:stretch>
            <a:fillRect/>
          </a:stretch>
        </p:blipFill>
        <p:spPr>
          <a:xfrm>
            <a:off x="3332480" y="7623810"/>
            <a:ext cx="2687320" cy="2040255"/>
          </a:xfrm>
          <a:prstGeom prst="rect">
            <a:avLst/>
          </a:prstGeom>
        </p:spPr>
      </p:pic>
      <p:pic>
        <p:nvPicPr>
          <p:cNvPr id="4" name="图片 3"/>
          <p:cNvPicPr>
            <a:picLocks noChangeAspect="1"/>
          </p:cNvPicPr>
          <p:nvPr/>
        </p:nvPicPr>
        <p:blipFill>
          <a:blip r:embed="rId3"/>
          <a:stretch>
            <a:fillRect/>
          </a:stretch>
        </p:blipFill>
        <p:spPr>
          <a:xfrm>
            <a:off x="397510" y="7748270"/>
            <a:ext cx="2371090" cy="1767205"/>
          </a:xfrm>
          <a:prstGeom prst="rect">
            <a:avLst/>
          </a:prstGeom>
        </p:spPr>
      </p:pic>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73025" y="106680"/>
            <a:ext cx="6784975" cy="932497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背负巨额贸易逆差的美国</a:t>
            </a:r>
            <a:endParaRPr lang="zh-CN" altLang="en-US" sz="1000" i="0" dirty="0">
              <a:effectLst/>
            </a:endParaRPr>
          </a:p>
          <a:p>
            <a:endParaRPr lang="en-US" altLang="zh-CN" sz="1000" i="0" dirty="0">
              <a:effectLst/>
            </a:endParaRPr>
          </a:p>
          <a:p>
            <a:r>
              <a:rPr lang="zh-CN" altLang="en-US" sz="1000" i="0" dirty="0">
                <a:effectLst/>
              </a:rPr>
              <a:t>为什么美元仍能保持强势？</a:t>
            </a:r>
            <a:endParaRPr lang="zh-CN" altLang="en-US" sz="1000" i="0" dirty="0">
              <a:effectLst/>
            </a:endParaRPr>
          </a:p>
          <a:p>
            <a:endParaRPr lang="en-US" altLang="zh-CN" sz="1000" i="0" dirty="0">
              <a:effectLst/>
            </a:endParaRPr>
          </a:p>
          <a:p>
            <a:r>
              <a:rPr lang="en-US" altLang="zh-CN" sz="1000" i="0" dirty="0">
                <a:effectLst/>
              </a:rPr>
              <a:t>02</a:t>
            </a:r>
            <a:endParaRPr lang="en-US" altLang="zh-CN" sz="1000" i="0" dirty="0">
              <a:effectLst/>
            </a:endParaRPr>
          </a:p>
          <a:p>
            <a:r>
              <a:rPr lang="zh-CN" altLang="en-US" sz="1000" i="0" dirty="0">
                <a:effectLst/>
              </a:rPr>
              <a:t>从数据看</a:t>
            </a:r>
            <a:r>
              <a:rPr lang="en-US" altLang="zh-CN" sz="1000" i="0" dirty="0">
                <a:effectLst/>
              </a:rPr>
              <a:t>“</a:t>
            </a:r>
            <a:r>
              <a:rPr lang="zh-CN" altLang="en-US" sz="1000" i="0" dirty="0">
                <a:effectLst/>
              </a:rPr>
              <a:t>美元强势</a:t>
            </a:r>
            <a:r>
              <a:rPr lang="en-US" altLang="zh-CN" sz="1000" i="0" dirty="0">
                <a:effectLst/>
              </a:rPr>
              <a:t>”</a:t>
            </a:r>
            <a:r>
              <a:rPr lang="zh-CN" altLang="en-US" sz="1000" i="0" dirty="0">
                <a:effectLst/>
              </a:rPr>
              <a:t>的背景：并非只有贸易顺差</a:t>
            </a:r>
            <a:r>
              <a:rPr lang="en-US" altLang="zh-CN" sz="1000" i="0" dirty="0">
                <a:effectLst/>
              </a:rPr>
              <a:t>/</a:t>
            </a:r>
            <a:r>
              <a:rPr lang="zh-CN" altLang="en-US" sz="1000" i="0" dirty="0">
                <a:effectLst/>
              </a:rPr>
              <a:t>逆差的资金流才会推动汇率</a:t>
            </a:r>
            <a:endParaRPr lang="zh-CN" altLang="en-US" sz="1000" i="0" dirty="0">
              <a:effectLst/>
            </a:endParaRPr>
          </a:p>
          <a:p>
            <a:endParaRPr lang="en-US" altLang="zh-CN" sz="1000" i="0" dirty="0">
              <a:effectLst/>
            </a:endParaRPr>
          </a:p>
          <a:p>
            <a:r>
              <a:rPr lang="zh-CN" altLang="en-US" sz="1000" i="0" dirty="0">
                <a:effectLst/>
              </a:rPr>
              <a:t>美国至今仍承受着巨额贸易逆差。正如图</a:t>
            </a:r>
            <a:r>
              <a:rPr lang="en-US" altLang="zh-CN" sz="1000" i="0" dirty="0">
                <a:effectLst/>
              </a:rPr>
              <a:t>7-3</a:t>
            </a:r>
            <a:r>
              <a:rPr lang="zh-CN" altLang="en-US" sz="1000" i="0" dirty="0">
                <a:effectLst/>
              </a:rPr>
              <a:t>所示，雷曼危机之后的数年里，进口一度停滞，贸易逆差有所缩小；但近年贸易逆差再次显著扩大，甚至超过雷曼危机前的水平。</a:t>
            </a:r>
            <a:endParaRPr lang="zh-CN" altLang="en-US" sz="1000" i="0" dirty="0">
              <a:effectLst/>
            </a:endParaRPr>
          </a:p>
          <a:p>
            <a:r>
              <a:rPr lang="zh-CN" altLang="en-US" sz="1000" i="0" dirty="0">
                <a:effectLst/>
              </a:rPr>
              <a:t>因此，从贸易层面看，确实有巨量美元从美国流向其他国家。</a:t>
            </a:r>
            <a:endParaRPr lang="zh-CN" altLang="en-US" sz="1000" i="0" dirty="0">
              <a:effectLst/>
            </a:endParaRPr>
          </a:p>
          <a:p>
            <a:endParaRPr lang="en-US" altLang="zh-CN" sz="1000" i="0" dirty="0">
              <a:effectLst/>
            </a:endParaRPr>
          </a:p>
          <a:p>
            <a:r>
              <a:rPr lang="zh-CN" altLang="en-US" sz="1000" i="0" dirty="0">
                <a:effectLst/>
              </a:rPr>
              <a:t>然而另一方面，从第</a:t>
            </a:r>
            <a:r>
              <a:rPr lang="en-US" altLang="zh-CN" sz="1000" i="0" dirty="0">
                <a:effectLst/>
              </a:rPr>
              <a:t>106</a:t>
            </a:r>
            <a:r>
              <a:rPr lang="zh-CN" altLang="en-US" sz="1000" i="0" dirty="0">
                <a:effectLst/>
              </a:rPr>
              <a:t>页图</a:t>
            </a:r>
            <a:r>
              <a:rPr lang="en-US" altLang="zh-CN" sz="1000" i="0" dirty="0">
                <a:effectLst/>
              </a:rPr>
              <a:t>5-6</a:t>
            </a:r>
            <a:r>
              <a:rPr lang="zh-CN" altLang="en-US" sz="1000" i="0" dirty="0">
                <a:effectLst/>
              </a:rPr>
              <a:t>也可以看出，美国的实际有效汇率自</a:t>
            </a:r>
            <a:r>
              <a:rPr lang="en-US" altLang="zh-CN" sz="1000" i="0" dirty="0">
                <a:effectLst/>
              </a:rPr>
              <a:t>2012</a:t>
            </a:r>
            <a:r>
              <a:rPr lang="zh-CN" altLang="en-US" sz="1000" i="0" dirty="0">
                <a:effectLst/>
              </a:rPr>
              <a:t>年以来总体呈持续走强的趋势。这意味着什么呢？</a:t>
            </a:r>
            <a:endParaRPr lang="zh-CN" altLang="en-US" sz="1000" i="0" dirty="0">
              <a:effectLst/>
            </a:endParaRPr>
          </a:p>
          <a:p>
            <a:endParaRPr lang="en-US" altLang="zh-CN" sz="1000" i="0" dirty="0">
              <a:effectLst/>
            </a:endParaRPr>
          </a:p>
          <a:p>
            <a:r>
              <a:rPr lang="zh-CN" altLang="en-US" sz="1000" i="0" dirty="0">
                <a:effectLst/>
              </a:rPr>
              <a:t>直觉敏锐的读者可能已经想到答案了。</a:t>
            </a:r>
            <a:endParaRPr lang="zh-CN" altLang="en-US" sz="1000" i="0" dirty="0">
              <a:effectLst/>
            </a:endParaRPr>
          </a:p>
          <a:p>
            <a:r>
              <a:rPr lang="zh-CN" altLang="en-US" sz="1000" i="0" dirty="0">
                <a:effectLst/>
              </a:rPr>
              <a:t>没错：即便美元因贸易而从美国流出，仍有更大规模的资金以投资等形式回流美国，金额超过了贸易流出的规模。</a:t>
            </a:r>
            <a:endParaRPr lang="zh-CN" altLang="en-US" sz="1000" i="0" dirty="0">
              <a:effectLst/>
            </a:endParaRPr>
          </a:p>
          <a:p>
            <a:endParaRPr lang="en-US" altLang="zh-CN" sz="1000" i="0" dirty="0">
              <a:effectLst/>
            </a:endParaRPr>
          </a:p>
          <a:p>
            <a:r>
              <a:rPr lang="zh-CN" altLang="en-US" sz="1000" i="0" dirty="0">
                <a:effectLst/>
              </a:rPr>
              <a:t>这里我们先把讨论范围限定在日本与美国之间。请看图</a:t>
            </a:r>
            <a:r>
              <a:rPr lang="en-US" altLang="zh-CN" sz="1000" i="0" dirty="0">
                <a:effectLst/>
              </a:rPr>
              <a:t>7-4</a:t>
            </a:r>
            <a:r>
              <a:rPr lang="zh-CN" altLang="en-US" sz="1000" i="0" dirty="0">
                <a:effectLst/>
              </a:rPr>
              <a:t>。该图基于国际收支数据，展示了日本与美国之间的资金流入与流出：零轴以上代表资金流入美国，零轴以下代表资金从美国流出。</a:t>
            </a:r>
            <a:endParaRPr lang="zh-CN" altLang="en-US" sz="1000" i="0" dirty="0">
              <a:effectLst/>
            </a:endParaRPr>
          </a:p>
          <a:p>
            <a:endParaRPr lang="en-US" altLang="zh-CN" sz="1000" i="0" dirty="0">
              <a:effectLst/>
            </a:endParaRPr>
          </a:p>
          <a:p>
            <a:r>
              <a:rPr lang="zh-CN" altLang="en-US" sz="1000" i="0" dirty="0">
                <a:effectLst/>
              </a:rPr>
              <a:t>从图中最容易看出的结论是：在日本与美国之间的资金流动中，贸易相关的资金流只是很小的一部分；日本通过贸易获得的美元，远远超过其规模的金额又以</a:t>
            </a:r>
            <a:r>
              <a:rPr lang="en-US" altLang="zh-CN" sz="1000" i="0" dirty="0">
                <a:effectLst/>
              </a:rPr>
              <a:t>“</a:t>
            </a:r>
            <a:r>
              <a:rPr lang="zh-CN" altLang="en-US" sz="1000" i="0" dirty="0">
                <a:effectLst/>
              </a:rPr>
              <a:t>投资</a:t>
            </a:r>
            <a:r>
              <a:rPr lang="en-US" altLang="zh-CN" sz="1000" i="0" dirty="0">
                <a:effectLst/>
              </a:rPr>
              <a:t>”</a:t>
            </a:r>
            <a:r>
              <a:rPr lang="zh-CN" altLang="en-US" sz="1000" i="0" dirty="0">
                <a:effectLst/>
              </a:rPr>
              <a:t>的形式回到美国（也就是所谓</a:t>
            </a:r>
            <a:r>
              <a:rPr lang="en-US" altLang="zh-CN" sz="1000" i="0" dirty="0">
                <a:effectLst/>
              </a:rPr>
              <a:t>“</a:t>
            </a:r>
            <a:r>
              <a:rPr lang="zh-CN" altLang="en-US" sz="1000" i="0" dirty="0">
                <a:effectLst/>
              </a:rPr>
              <a:t>回流</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其背后的原因，与上一节提到的</a:t>
            </a:r>
            <a:r>
              <a:rPr lang="en-US" altLang="zh-CN" sz="1000" i="0" dirty="0">
                <a:effectLst/>
              </a:rPr>
              <a:t>“</a:t>
            </a:r>
            <a:r>
              <a:rPr lang="zh-CN" altLang="en-US" sz="1000" i="0" dirty="0">
                <a:effectLst/>
              </a:rPr>
              <a:t>对美国国力的信任</a:t>
            </a:r>
            <a:r>
              <a:rPr lang="en-US" altLang="zh-CN" sz="1000" i="0" dirty="0">
                <a:effectLst/>
              </a:rPr>
              <a:t>”</a:t>
            </a:r>
            <a:r>
              <a:rPr lang="zh-CN" altLang="en-US" sz="1000" i="0" dirty="0">
                <a:effectLst/>
              </a:rPr>
              <a:t>密切相关。具体到</a:t>
            </a:r>
            <a:r>
              <a:rPr lang="en-US" altLang="zh-CN" sz="1000" i="0" dirty="0">
                <a:effectLst/>
              </a:rPr>
              <a:t>“</a:t>
            </a:r>
            <a:r>
              <a:rPr lang="zh-CN" altLang="en-US" sz="1000" i="0" dirty="0">
                <a:effectLst/>
              </a:rPr>
              <a:t>经济实力</a:t>
            </a:r>
            <a:r>
              <a:rPr lang="en-US" altLang="zh-CN" sz="1000" i="0" dirty="0">
                <a:effectLst/>
              </a:rPr>
              <a:t>”</a:t>
            </a:r>
            <a:r>
              <a:rPr lang="zh-CN" altLang="en-US" sz="1000" i="0" dirty="0">
                <a:effectLst/>
              </a:rPr>
              <a:t>层面，则可以理解为市场对美国经济增长能力与创新前景的期待。</a:t>
            </a:r>
            <a:endParaRPr lang="zh-CN" altLang="en-US" sz="1000" i="0" dirty="0">
              <a:effectLst/>
            </a:endParaRPr>
          </a:p>
          <a:p>
            <a:endParaRPr lang="en-US" altLang="zh-CN" sz="1000" i="0" dirty="0">
              <a:effectLst/>
            </a:endParaRPr>
          </a:p>
          <a:p>
            <a:r>
              <a:rPr lang="zh-CN" altLang="en-US" sz="1000" i="0" dirty="0">
                <a:effectLst/>
              </a:rPr>
              <a:t>从净额（折线图）来看，也能清楚看到：日本流入美国的资金规模，长期高于美国流向日本的资金规模。这正是支撑美元强势的重要因素之一。</a:t>
            </a:r>
            <a:endParaRPr lang="zh-CN" altLang="en-US" sz="1000" i="0" dirty="0">
              <a:effectLst/>
            </a:endParaRPr>
          </a:p>
          <a:p>
            <a:endParaRPr lang="en-US" altLang="zh-CN" sz="1000" i="0" dirty="0">
              <a:effectLst/>
            </a:endParaRPr>
          </a:p>
          <a:p>
            <a:r>
              <a:rPr lang="zh-CN" altLang="en-US" sz="1000" i="0" dirty="0">
                <a:effectLst/>
              </a:rPr>
              <a:t>而这些流入美国的投资，使得华尔街更活跃：推高股价、压低利率（证券投资），创造工厂与就业（直接投资），最终成为美国增长与财富的重要来源。</a:t>
            </a:r>
            <a:endParaRPr lang="zh-CN" altLang="en-US" sz="1000" i="0" dirty="0">
              <a:effectLst/>
            </a:endParaRPr>
          </a:p>
          <a:p>
            <a:endParaRPr lang="en-US" altLang="zh-CN" sz="1000" i="0" dirty="0">
              <a:effectLst/>
            </a:endParaRPr>
          </a:p>
          <a:p>
            <a:r>
              <a:rPr lang="zh-CN" altLang="en-US" sz="1000" i="0" dirty="0">
                <a:effectLst/>
              </a:rPr>
              <a:t>事实上，从数据上看，</a:t>
            </a:r>
            <a:r>
              <a:rPr lang="en-US" altLang="zh-CN" sz="1000" i="0" dirty="0">
                <a:effectLst/>
              </a:rPr>
              <a:t>2024</a:t>
            </a:r>
            <a:r>
              <a:rPr lang="zh-CN" altLang="en-US" sz="1000" i="0" dirty="0">
                <a:effectLst/>
              </a:rPr>
              <a:t>年美国的经济增速为</a:t>
            </a:r>
            <a:r>
              <a:rPr lang="en-US" altLang="zh-CN" sz="1000" i="0" dirty="0">
                <a:effectLst/>
              </a:rPr>
              <a:t>2.8%</a:t>
            </a:r>
            <a:r>
              <a:rPr lang="zh-CN" altLang="en-US" sz="1000" i="0" dirty="0">
                <a:effectLst/>
              </a:rPr>
              <a:t>，远高于日本的</a:t>
            </a:r>
            <a:r>
              <a:rPr lang="en-US" altLang="zh-CN" sz="1000" i="0" dirty="0">
                <a:effectLst/>
              </a:rPr>
              <a:t>0.1%</a:t>
            </a:r>
            <a:r>
              <a:rPr lang="zh-CN" altLang="en-US" sz="1000" i="0" dirty="0">
                <a:effectLst/>
              </a:rPr>
              <a:t>。</a:t>
            </a:r>
            <a:endParaRPr lang="zh-CN" altLang="en-US" sz="1000" i="0" dirty="0">
              <a:effectLst/>
            </a:endParaRPr>
          </a:p>
          <a:p>
            <a:r>
              <a:rPr lang="zh-CN" altLang="en-US" sz="1000" i="0" dirty="0">
                <a:effectLst/>
              </a:rPr>
              <a:t>由此可见，跨境资金流中，贸易顺差</a:t>
            </a:r>
            <a:r>
              <a:rPr lang="en-US" altLang="zh-CN" sz="1000" i="0" dirty="0">
                <a:effectLst/>
              </a:rPr>
              <a:t>/</a:t>
            </a:r>
            <a:r>
              <a:rPr lang="zh-CN" altLang="en-US" sz="1000" i="0" dirty="0">
                <a:effectLst/>
              </a:rPr>
              <a:t>逆差以外的资金流动究竟有多重要。</a:t>
            </a:r>
            <a:endParaRPr lang="zh-CN" altLang="en-US" sz="1000" i="0" dirty="0">
              <a:effectLst/>
            </a:endParaRPr>
          </a:p>
          <a:p>
            <a:endParaRPr lang="en-US" altLang="zh-CN" sz="1000" i="0" dirty="0">
              <a:effectLst/>
            </a:endParaRPr>
          </a:p>
          <a:p>
            <a:r>
              <a:rPr lang="zh-CN" altLang="en-US" sz="1000" i="0" dirty="0">
                <a:effectLst/>
              </a:rPr>
              <a:t>从这个角度看，我们会直觉地认为：美国的</a:t>
            </a:r>
            <a:r>
              <a:rPr lang="en-US" altLang="zh-CN" sz="1000" i="0" dirty="0">
                <a:effectLst/>
              </a:rPr>
              <a:t>“</a:t>
            </a:r>
            <a:r>
              <a:rPr lang="zh-CN" altLang="en-US" sz="1000" i="0" dirty="0">
                <a:effectLst/>
              </a:rPr>
              <a:t>汇率风景</a:t>
            </a:r>
            <a:r>
              <a:rPr lang="en-US" altLang="zh-CN" sz="1000" i="0" dirty="0">
                <a:effectLst/>
              </a:rPr>
              <a:t>”</a:t>
            </a:r>
            <a:r>
              <a:rPr lang="zh-CN" altLang="en-US" sz="1000" i="0" dirty="0">
                <a:effectLst/>
              </a:rPr>
              <a:t>在最近并没有发生特别巨大的变化。</a:t>
            </a:r>
            <a:endParaRPr lang="zh-CN" altLang="en-US" sz="1000" i="0" dirty="0">
              <a:effectLst/>
            </a:endParaRPr>
          </a:p>
          <a:p>
            <a:endParaRPr lang="en-US" altLang="zh-CN" sz="1000" i="0" dirty="0">
              <a:effectLst/>
            </a:endParaRPr>
          </a:p>
          <a:p>
            <a:r>
              <a:rPr lang="zh-CN" altLang="en-US" sz="1000" i="0" dirty="0">
                <a:effectLst/>
              </a:rPr>
              <a:t>如果美国的贸易逆差减少，会发生什么？</a:t>
            </a:r>
            <a:endParaRPr lang="zh-CN" altLang="en-US" sz="1000" i="0" dirty="0">
              <a:effectLst/>
            </a:endParaRPr>
          </a:p>
          <a:p>
            <a:endParaRPr lang="en-US" altLang="zh-CN" sz="1000" i="0" dirty="0">
              <a:effectLst/>
            </a:endParaRPr>
          </a:p>
          <a:p>
            <a:r>
              <a:rPr lang="zh-CN" altLang="en-US" sz="1000" i="0" dirty="0">
                <a:effectLst/>
              </a:rPr>
              <a:t>那么，反过来，如果美国的贸易逆差规模减少，会出现什么情况？这对流入美国的投资规模、美元汇率，甚至</a:t>
            </a:r>
            <a:r>
              <a:rPr lang="en-US" altLang="zh-CN" sz="1000" i="0" dirty="0">
                <a:effectLst/>
              </a:rPr>
              <a:t>“</a:t>
            </a:r>
            <a:r>
              <a:rPr lang="zh-CN" altLang="en-US" sz="1000" i="0" dirty="0">
                <a:effectLst/>
              </a:rPr>
              <a:t>基轴货币</a:t>
            </a:r>
            <a:r>
              <a:rPr lang="en-US" altLang="zh-CN" sz="1000" i="0" dirty="0">
                <a:effectLst/>
              </a:rPr>
              <a:t>”</a:t>
            </a:r>
            <a:r>
              <a:rPr lang="zh-CN" altLang="en-US" sz="1000" i="0" dirty="0">
                <a:effectLst/>
              </a:rPr>
              <a:t>地位会有什么影响？</a:t>
            </a:r>
            <a:endParaRPr lang="zh-CN" altLang="en-US" sz="1000" i="0" dirty="0">
              <a:effectLst/>
            </a:endParaRPr>
          </a:p>
          <a:p>
            <a:endParaRPr lang="en-US" altLang="zh-CN" sz="1000" i="0" dirty="0">
              <a:effectLst/>
            </a:endParaRPr>
          </a:p>
          <a:p>
            <a:r>
              <a:rPr lang="zh-CN" altLang="en-US" sz="1000" i="0" dirty="0">
                <a:effectLst/>
              </a:rPr>
              <a:t>本书并不以猜测或预测为目的，但在此仍可以从纯理论角度做一个推演。</a:t>
            </a:r>
            <a:endParaRPr lang="zh-CN" altLang="en-US" sz="1000" i="0" dirty="0">
              <a:effectLst/>
            </a:endParaRPr>
          </a:p>
          <a:p>
            <a:endParaRPr lang="en-US" altLang="zh-CN" sz="1000" i="0" dirty="0">
              <a:effectLst/>
            </a:endParaRPr>
          </a:p>
          <a:p>
            <a:r>
              <a:rPr lang="zh-CN" altLang="en-US" sz="1000" i="0" dirty="0">
                <a:effectLst/>
              </a:rPr>
              <a:t>当美国贸易逆差减少，意味着通过贸易流出到海外、并由美国以外国家企业持有的美元总量会减少。</a:t>
            </a:r>
            <a:endParaRPr lang="zh-CN" altLang="en-US" sz="1000" i="0" dirty="0">
              <a:effectLst/>
            </a:endParaRPr>
          </a:p>
          <a:p>
            <a:r>
              <a:rPr lang="zh-CN" altLang="en-US" sz="1000" i="0" dirty="0">
                <a:effectLst/>
              </a:rPr>
              <a:t>在这种情况下，如果美国以外国家仍想维持同等规模的对美投资，那么它们要么需要承担汇率风险，把本国货币兑换成美元来投资；要么需要以相对较高利率的美元融资后再进行投资。</a:t>
            </a:r>
            <a:endParaRPr lang="zh-CN" altLang="en-US" sz="1000" i="0" dirty="0">
              <a:effectLst/>
            </a:endParaRPr>
          </a:p>
          <a:p>
            <a:endParaRPr lang="en-US" altLang="zh-CN" sz="1000" i="0" dirty="0">
              <a:effectLst/>
            </a:endParaRPr>
          </a:p>
          <a:p>
            <a:r>
              <a:rPr lang="zh-CN" altLang="en-US" sz="1000" i="0" dirty="0">
                <a:effectLst/>
              </a:rPr>
              <a:t>这样一来，企业的投资门槛会略有提高，因此也不能排除出现</a:t>
            </a:r>
            <a:r>
              <a:rPr lang="en-US" altLang="zh-CN" sz="1000" i="0" dirty="0">
                <a:effectLst/>
              </a:rPr>
              <a:t>“</a:t>
            </a:r>
            <a:r>
              <a:rPr lang="zh-CN" altLang="en-US" sz="1000" i="0" dirty="0">
                <a:effectLst/>
              </a:rPr>
              <a:t>减少对美投资</a:t>
            </a:r>
            <a:r>
              <a:rPr lang="en-US" altLang="zh-CN" sz="1000" i="0" dirty="0">
                <a:effectLst/>
              </a:rPr>
              <a:t>”</a:t>
            </a:r>
            <a:r>
              <a:rPr lang="zh-CN" altLang="en-US" sz="1000" i="0" dirty="0">
                <a:effectLst/>
              </a:rPr>
              <a:t>的可能性。</a:t>
            </a:r>
            <a:endParaRPr lang="zh-CN" altLang="en-US" sz="1000" i="0" dirty="0">
              <a:effectLst/>
            </a:endParaRPr>
          </a:p>
          <a:p>
            <a:endParaRPr lang="en-US" altLang="zh-CN" sz="1000" i="0" dirty="0">
              <a:effectLst/>
            </a:endParaRPr>
          </a:p>
          <a:p>
            <a:r>
              <a:rPr lang="zh-CN" altLang="en-US" sz="1000" i="0" dirty="0">
                <a:effectLst/>
              </a:rPr>
              <a:t>如果发生这种情况，那么</a:t>
            </a:r>
            <a:r>
              <a:rPr lang="en-US" altLang="zh-CN" sz="1000" i="0" dirty="0">
                <a:effectLst/>
              </a:rPr>
              <a:t>“</a:t>
            </a:r>
            <a:r>
              <a:rPr lang="zh-CN" altLang="en-US" sz="1000" i="0" dirty="0">
                <a:effectLst/>
              </a:rPr>
              <a:t>投资减少</a:t>
            </a:r>
            <a:r>
              <a:rPr lang="en-US" altLang="zh-CN" sz="1000" i="0" dirty="0">
                <a:effectLst/>
              </a:rPr>
              <a:t>”</a:t>
            </a:r>
            <a:r>
              <a:rPr lang="zh-CN" altLang="en-US" sz="1000" i="0" dirty="0">
                <a:effectLst/>
              </a:rPr>
              <a:t>可能会与</a:t>
            </a:r>
            <a:r>
              <a:rPr lang="en-US" altLang="zh-CN" sz="1000" i="0" dirty="0">
                <a:effectLst/>
              </a:rPr>
              <a:t>“</a:t>
            </a:r>
            <a:r>
              <a:rPr lang="zh-CN" altLang="en-US" sz="1000" i="0" dirty="0">
                <a:effectLst/>
              </a:rPr>
              <a:t>贸易逆差减少</a:t>
            </a:r>
            <a:r>
              <a:rPr lang="en-US" altLang="zh-CN" sz="1000" i="0" dirty="0">
                <a:effectLst/>
              </a:rPr>
              <a:t>”</a:t>
            </a:r>
            <a:r>
              <a:rPr lang="zh-CN" altLang="en-US" sz="1000" i="0" dirty="0">
                <a:effectLst/>
              </a:rPr>
              <a:t>相互抵消，使汇率层面的影响趋于中性；但美国的金融市场、就业乃至经济增长可能会受到影响。</a:t>
            </a:r>
            <a:endParaRPr lang="zh-CN" altLang="en-US" sz="1000" i="0" dirty="0">
              <a:effectLst/>
            </a:endParaRPr>
          </a:p>
          <a:p>
            <a:endParaRPr lang="en-US" altLang="zh-CN" sz="1000" i="0" dirty="0">
              <a:effectLst/>
            </a:endParaRPr>
          </a:p>
          <a:p>
            <a:r>
              <a:rPr lang="zh-CN" altLang="en-US" sz="1000" i="0" dirty="0">
                <a:effectLst/>
              </a:rPr>
              <a:t>另一方面，美国贸易逆差减少也可能意味着：相比海外产品，美国制造的产品更畅销。由此增加的美国企业利润如果能回流并转化为美国国内的投资，那么对美国经济与市场的负面影响可能就会较为有限。</a:t>
            </a:r>
            <a:endParaRPr lang="zh-CN" altLang="en-US" sz="1000" i="0" dirty="0">
              <a:effectLst/>
            </a:endParaRPr>
          </a:p>
          <a:p>
            <a:endParaRPr lang="en-US" altLang="zh-CN" sz="1000" i="0" dirty="0">
              <a:effectLst/>
            </a:endParaRPr>
          </a:p>
          <a:p>
            <a:r>
              <a:rPr lang="zh-CN" altLang="en-US" sz="1000" i="0" dirty="0">
                <a:effectLst/>
              </a:rPr>
              <a:t>这一点，某种程度上取决于美国国内的投资促进政策。</a:t>
            </a:r>
            <a:endParaRPr lang="zh-CN" altLang="en-US" sz="1000" i="0" dirty="0">
              <a:effectLst/>
            </a:endParaRPr>
          </a:p>
          <a:p>
            <a:endParaRPr lang="en-US" altLang="zh-CN" sz="1000" i="0" dirty="0">
              <a:effectLst/>
            </a:endParaRPr>
          </a:p>
          <a:p>
            <a:r>
              <a:rPr lang="zh-CN" altLang="en-US" sz="1000" i="0" dirty="0">
                <a:effectLst/>
              </a:rPr>
              <a:t>在这里我还想再次强调：分析汇率与经济时，不能只盯着贸易收支，而必须将跨境资金流如何变化、以及美国的经济政策走向等因素纳入视野，冷静地把整体图景看清楚。</a:t>
            </a:r>
            <a:endParaRPr lang="zh-CN" altLang="en-US" sz="1000" i="0" dirty="0">
              <a:effectLst/>
            </a:endParaRPr>
          </a:p>
        </p:txBody>
      </p:sp>
      <p:sp>
        <p:nvSpPr>
          <p:cNvPr id="5" name="角丸四角形 7"/>
          <p:cNvSpPr/>
          <p:nvPr/>
        </p:nvSpPr>
        <p:spPr>
          <a:xfrm>
            <a:off x="5288869" y="10690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73025" y="716280"/>
            <a:ext cx="6784975" cy="80937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当下的日元贬值</a:t>
            </a:r>
            <a:endParaRPr lang="zh-CN" altLang="en-US" sz="1000" i="0" dirty="0">
              <a:effectLst/>
            </a:endParaRPr>
          </a:p>
          <a:p>
            <a:endParaRPr lang="en-US" altLang="zh-CN" sz="1000" i="0" dirty="0">
              <a:effectLst/>
            </a:endParaRPr>
          </a:p>
          <a:p>
            <a:r>
              <a:rPr lang="zh-CN" altLang="en-US" sz="1000" i="0" dirty="0">
                <a:effectLst/>
              </a:rPr>
              <a:t>是危机，还是机遇？</a:t>
            </a:r>
            <a:endParaRPr lang="zh-CN" altLang="en-US" sz="1000" i="0" dirty="0">
              <a:effectLst/>
            </a:endParaRPr>
          </a:p>
          <a:p>
            <a:endParaRPr lang="en-US" altLang="zh-CN" sz="1000" i="0" dirty="0">
              <a:effectLst/>
            </a:endParaRPr>
          </a:p>
          <a:p>
            <a:r>
              <a:rPr lang="en-US" altLang="zh-CN" sz="1000" i="0" dirty="0">
                <a:effectLst/>
              </a:rPr>
              <a:t>01</a:t>
            </a:r>
            <a:endParaRPr lang="en-US" altLang="zh-CN" sz="1000" i="0" dirty="0">
              <a:effectLst/>
            </a:endParaRPr>
          </a:p>
          <a:p>
            <a:r>
              <a:rPr lang="zh-CN" altLang="en-US" sz="1000" i="0" dirty="0">
                <a:effectLst/>
              </a:rPr>
              <a:t>对</a:t>
            </a:r>
            <a:r>
              <a:rPr lang="en-US" altLang="zh-CN" sz="1000" i="0" dirty="0">
                <a:effectLst/>
              </a:rPr>
              <a:t>“</a:t>
            </a:r>
            <a:r>
              <a:rPr lang="zh-CN" altLang="en-US" sz="1000" i="0" dirty="0">
                <a:effectLst/>
              </a:rPr>
              <a:t>坏的日元贬值</a:t>
            </a:r>
            <a:r>
              <a:rPr lang="en-US" altLang="zh-CN" sz="1000" i="0" dirty="0">
                <a:effectLst/>
              </a:rPr>
              <a:t>”</a:t>
            </a:r>
            <a:r>
              <a:rPr lang="zh-CN" altLang="en-US" sz="1000" i="0" dirty="0">
                <a:effectLst/>
              </a:rPr>
              <a:t>论的检证</a:t>
            </a:r>
            <a:r>
              <a:rPr lang="en-US" altLang="zh-CN" sz="1000" i="0" dirty="0">
                <a:effectLst/>
              </a:rPr>
              <a:t>——</a:t>
            </a:r>
            <a:r>
              <a:rPr lang="zh-CN" altLang="en-US" sz="1000" i="0" dirty="0">
                <a:effectLst/>
              </a:rPr>
              <a:t>日本仍是经常账户顺差国</a:t>
            </a:r>
            <a:endParaRPr lang="zh-CN" altLang="en-US" sz="1000" i="0" dirty="0">
              <a:effectLst/>
            </a:endParaRPr>
          </a:p>
          <a:p>
            <a:endParaRPr lang="en-US" altLang="zh-CN" sz="1000" i="0" dirty="0">
              <a:effectLst/>
            </a:endParaRPr>
          </a:p>
          <a:p>
            <a:r>
              <a:rPr lang="zh-CN" altLang="en-US" sz="1000" i="0" dirty="0">
                <a:effectLst/>
              </a:rPr>
              <a:t>截至</a:t>
            </a:r>
            <a:r>
              <a:rPr lang="en-US" altLang="zh-CN" sz="1000" i="0" dirty="0">
                <a:effectLst/>
              </a:rPr>
              <a:t>2025</a:t>
            </a:r>
            <a:r>
              <a:rPr lang="zh-CN" altLang="en-US" sz="1000" i="0" dirty="0">
                <a:effectLst/>
              </a:rPr>
              <a:t>年</a:t>
            </a:r>
            <a:r>
              <a:rPr lang="en-US" altLang="zh-CN" sz="1000" i="0" dirty="0">
                <a:effectLst/>
              </a:rPr>
              <a:t>12</a:t>
            </a:r>
            <a:r>
              <a:rPr lang="zh-CN" altLang="en-US" sz="1000" i="0" dirty="0">
                <a:effectLst/>
              </a:rPr>
              <a:t>月下旬，美元</a:t>
            </a:r>
            <a:r>
              <a:rPr lang="en-US" altLang="zh-CN" sz="1000" i="0" dirty="0">
                <a:effectLst/>
              </a:rPr>
              <a:t>/</a:t>
            </a:r>
            <a:r>
              <a:rPr lang="zh-CN" altLang="en-US" sz="1000" i="0" dirty="0">
                <a:effectLst/>
              </a:rPr>
              <a:t>日元汇率徘徊在</a:t>
            </a:r>
            <a:r>
              <a:rPr lang="en-US" altLang="zh-CN" sz="1000" i="0" dirty="0">
                <a:effectLst/>
              </a:rPr>
              <a:t>1</a:t>
            </a:r>
            <a:r>
              <a:rPr lang="zh-CN" altLang="en-US" sz="1000" i="0" dirty="0">
                <a:effectLst/>
              </a:rPr>
              <a:t>美元＝</a:t>
            </a:r>
            <a:r>
              <a:rPr lang="en-US" altLang="zh-CN" sz="1000" i="0" dirty="0">
                <a:effectLst/>
              </a:rPr>
              <a:t>156</a:t>
            </a:r>
            <a:r>
              <a:rPr lang="zh-CN" altLang="en-US" sz="1000" i="0" dirty="0">
                <a:effectLst/>
              </a:rPr>
              <a:t>日元附近。</a:t>
            </a:r>
            <a:endParaRPr lang="zh-CN" altLang="en-US" sz="1000" i="0" dirty="0">
              <a:effectLst/>
            </a:endParaRPr>
          </a:p>
          <a:p>
            <a:r>
              <a:rPr lang="zh-CN" altLang="en-US" sz="1000" i="0" dirty="0">
                <a:effectLst/>
              </a:rPr>
              <a:t>从历史角度看，这无疑属于日元明显偏弱的水准。</a:t>
            </a:r>
            <a:endParaRPr lang="zh-CN" altLang="en-US" sz="1000" i="0" dirty="0">
              <a:effectLst/>
            </a:endParaRPr>
          </a:p>
          <a:p>
            <a:endParaRPr lang="en-US" altLang="zh-CN" sz="1000" i="0" dirty="0">
              <a:effectLst/>
            </a:endParaRPr>
          </a:p>
          <a:p>
            <a:r>
              <a:rPr lang="zh-CN" altLang="en-US" sz="1000" i="0" dirty="0">
                <a:effectLst/>
              </a:rPr>
              <a:t>近来，围绕</a:t>
            </a:r>
            <a:r>
              <a:rPr lang="en-US" altLang="zh-CN" sz="1000" i="0" dirty="0">
                <a:effectLst/>
              </a:rPr>
              <a:t>“</a:t>
            </a:r>
            <a:r>
              <a:rPr lang="zh-CN" altLang="en-US" sz="1000" i="0" dirty="0">
                <a:effectLst/>
              </a:rPr>
              <a:t>好的日元贬值</a:t>
            </a:r>
            <a:r>
              <a:rPr lang="en-US" altLang="zh-CN" sz="1000" i="0" dirty="0">
                <a:effectLst/>
              </a:rPr>
              <a:t>”“</a:t>
            </a:r>
            <a:r>
              <a:rPr lang="zh-CN" altLang="en-US" sz="1000" i="0" dirty="0">
                <a:effectLst/>
              </a:rPr>
              <a:t>坏的日元贬值</a:t>
            </a:r>
            <a:r>
              <a:rPr lang="en-US" altLang="zh-CN" sz="1000" i="0" dirty="0">
                <a:effectLst/>
              </a:rPr>
              <a:t>”</a:t>
            </a:r>
            <a:r>
              <a:rPr lang="zh-CN" altLang="en-US" sz="1000" i="0" dirty="0">
                <a:effectLst/>
              </a:rPr>
              <a:t>的二分法讨论中，常能听到这样的说法：</a:t>
            </a:r>
            <a:endParaRPr lang="zh-CN" altLang="en-US" sz="1000" i="0" dirty="0">
              <a:effectLst/>
            </a:endParaRPr>
          </a:p>
          <a:p>
            <a:r>
              <a:rPr lang="zh-CN" altLang="en-US" sz="1000" i="0" dirty="0">
                <a:effectLst/>
              </a:rPr>
              <a:t>当前的日元贬值等同于</a:t>
            </a:r>
            <a:r>
              <a:rPr lang="en-US" altLang="zh-CN" sz="1000" i="0" dirty="0">
                <a:effectLst/>
              </a:rPr>
              <a:t>“</a:t>
            </a:r>
            <a:r>
              <a:rPr lang="zh-CN" altLang="en-US" sz="1000" i="0" dirty="0">
                <a:effectLst/>
              </a:rPr>
              <a:t>卖出日本</a:t>
            </a:r>
            <a:r>
              <a:rPr lang="en-US" altLang="zh-CN" sz="1000" i="0" dirty="0">
                <a:effectLst/>
              </a:rPr>
              <a:t>”</a:t>
            </a:r>
            <a:r>
              <a:rPr lang="zh-CN" altLang="en-US" sz="1000" i="0" dirty="0">
                <a:effectLst/>
              </a:rPr>
              <a:t>，意味着资金正从日本流出、逃离；如果这种状况持续，日本在世界中的地位将进一步下滑。</a:t>
            </a:r>
            <a:endParaRPr lang="zh-CN" altLang="en-US" sz="1000" i="0" dirty="0">
              <a:effectLst/>
            </a:endParaRPr>
          </a:p>
          <a:p>
            <a:endParaRPr lang="en-US" altLang="zh-CN" sz="1000" i="0" dirty="0">
              <a:effectLst/>
            </a:endParaRPr>
          </a:p>
          <a:p>
            <a:r>
              <a:rPr lang="zh-CN" altLang="en-US" sz="1000" i="0" dirty="0">
                <a:effectLst/>
              </a:rPr>
              <a:t>那么，这样的主张是否有事实依据呢？</a:t>
            </a:r>
            <a:endParaRPr lang="zh-CN" altLang="en-US" sz="1000" i="0" dirty="0">
              <a:effectLst/>
            </a:endParaRPr>
          </a:p>
          <a:p>
            <a:endParaRPr lang="en-US" altLang="zh-CN" sz="1000" i="0" dirty="0">
              <a:effectLst/>
            </a:endParaRPr>
          </a:p>
          <a:p>
            <a:r>
              <a:rPr lang="zh-CN" altLang="en-US" sz="1000" i="0" dirty="0">
                <a:effectLst/>
              </a:rPr>
              <a:t>正如第</a:t>
            </a:r>
            <a:r>
              <a:rPr lang="en-US" altLang="zh-CN" sz="1000" i="0" dirty="0">
                <a:effectLst/>
              </a:rPr>
              <a:t>6</a:t>
            </a:r>
            <a:r>
              <a:rPr lang="zh-CN" altLang="en-US" sz="1000" i="0" dirty="0">
                <a:effectLst/>
              </a:rPr>
              <a:t>页所示，日本拥有规模可观的经常账户顺差，而且近年来这一顺差额还在持续扩大。</a:t>
            </a:r>
            <a:endParaRPr lang="zh-CN" altLang="en-US" sz="1000" i="0" dirty="0">
              <a:effectLst/>
            </a:endParaRPr>
          </a:p>
          <a:p>
            <a:endParaRPr lang="en-US" altLang="zh-CN" sz="1000" i="0" dirty="0">
              <a:effectLst/>
            </a:endParaRPr>
          </a:p>
          <a:p>
            <a:r>
              <a:rPr lang="zh-CN" altLang="en-US" sz="1000" i="0" dirty="0">
                <a:effectLst/>
              </a:rPr>
              <a:t>这是过去日本企业不断推进全球化、积极进行海外投资所结出的成果。如今，来自对外投资的年度回报金额，已经增长到与当年新增对外直接投资额相当的水平（见图</a:t>
            </a:r>
            <a:r>
              <a:rPr lang="en-US" altLang="zh-CN" sz="1000" i="0" dirty="0">
                <a:effectLst/>
              </a:rPr>
              <a:t>9-1</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即便在日元贬值的背景下，日本的对外直接投资规模近年仍在稳步增长，因此可以预期，未来这些投资回报也将继续增加，并长期作为日本获取财富的重要来源。</a:t>
            </a:r>
            <a:endParaRPr lang="zh-CN" altLang="en-US" sz="1000" i="0" dirty="0">
              <a:effectLst/>
            </a:endParaRPr>
          </a:p>
          <a:p>
            <a:endParaRPr lang="en-US" altLang="zh-CN" sz="1000" i="0" dirty="0">
              <a:effectLst/>
            </a:endParaRPr>
          </a:p>
          <a:p>
            <a:r>
              <a:rPr lang="zh-CN" altLang="en-US" sz="1000" i="0" dirty="0">
                <a:effectLst/>
              </a:rPr>
              <a:t>关键在于：日本能否将这笔财富有效转化为自身经济增长的机会。</a:t>
            </a:r>
            <a:endParaRPr lang="zh-CN" altLang="en-US" sz="1000" i="0" dirty="0">
              <a:effectLst/>
            </a:endParaRPr>
          </a:p>
          <a:p>
            <a:r>
              <a:rPr lang="zh-CN" altLang="en-US" sz="1000" i="0" dirty="0">
                <a:effectLst/>
              </a:rPr>
              <a:t>这正是日本经济面临的核心问题。</a:t>
            </a:r>
            <a:endParaRPr lang="zh-CN" altLang="en-US" sz="1000" i="0" dirty="0">
              <a:effectLst/>
            </a:endParaRPr>
          </a:p>
          <a:p>
            <a:endParaRPr lang="en-US" altLang="zh-CN" sz="1000" i="0" dirty="0">
              <a:effectLst/>
            </a:endParaRPr>
          </a:p>
          <a:p>
            <a:r>
              <a:rPr lang="zh-CN" altLang="en-US" sz="1000" i="0" dirty="0">
                <a:effectLst/>
              </a:rPr>
              <a:t>关于所谓</a:t>
            </a:r>
            <a:r>
              <a:rPr lang="en-US" altLang="zh-CN" sz="1000" i="0" dirty="0">
                <a:effectLst/>
              </a:rPr>
              <a:t>“</a:t>
            </a:r>
            <a:r>
              <a:rPr lang="zh-CN" altLang="en-US" sz="1000" i="0" dirty="0">
                <a:effectLst/>
              </a:rPr>
              <a:t>资金从日本逃离</a:t>
            </a:r>
            <a:r>
              <a:rPr lang="en-US" altLang="zh-CN" sz="1000" i="0" dirty="0">
                <a:effectLst/>
              </a:rPr>
              <a:t>”</a:t>
            </a:r>
            <a:r>
              <a:rPr lang="zh-CN" altLang="en-US" sz="1000" i="0" dirty="0">
                <a:effectLst/>
              </a:rPr>
              <a:t>的说法，背后或许有多种原因。但如果资金流向海外，是基于实际利率差等因素，去追求更有利的投资机会，那么这些投资回报在未来仍会回流日本，重新创造财富。</a:t>
            </a:r>
            <a:endParaRPr lang="zh-CN" altLang="en-US" sz="1000" i="0" dirty="0">
              <a:effectLst/>
            </a:endParaRPr>
          </a:p>
          <a:p>
            <a:endParaRPr lang="en-US" altLang="zh-CN" sz="1000" i="0" dirty="0">
              <a:effectLst/>
            </a:endParaRPr>
          </a:p>
          <a:p>
            <a:r>
              <a:rPr lang="zh-CN" altLang="en-US" sz="1000" i="0" dirty="0">
                <a:effectLst/>
              </a:rPr>
              <a:t>从这个角度看，称之为</a:t>
            </a:r>
            <a:r>
              <a:rPr lang="en-US" altLang="zh-CN" sz="1000" i="0" dirty="0">
                <a:effectLst/>
              </a:rPr>
              <a:t>“</a:t>
            </a:r>
            <a:r>
              <a:rPr lang="zh-CN" altLang="en-US" sz="1000" i="0" dirty="0">
                <a:effectLst/>
              </a:rPr>
              <a:t>卖出日本</a:t>
            </a:r>
            <a:r>
              <a:rPr lang="en-US" altLang="zh-CN" sz="1000" i="0" dirty="0">
                <a:effectLst/>
              </a:rPr>
              <a:t>”</a:t>
            </a:r>
            <a:r>
              <a:rPr lang="zh-CN" altLang="en-US" sz="1000" i="0" dirty="0">
                <a:effectLst/>
              </a:rPr>
              <a:t>并不恰当。相反，从长期来看，这些海外投资收益反而有助于夯实日本经济增长的基础。</a:t>
            </a:r>
            <a:endParaRPr lang="zh-CN" altLang="en-US" sz="1000" i="0" dirty="0">
              <a:effectLst/>
            </a:endParaRPr>
          </a:p>
          <a:p>
            <a:endParaRPr lang="en-US" altLang="zh-CN" sz="1000" i="0" dirty="0">
              <a:effectLst/>
            </a:endParaRPr>
          </a:p>
          <a:p>
            <a:r>
              <a:rPr lang="zh-CN" altLang="en-US" sz="1000" i="0" dirty="0">
                <a:effectLst/>
              </a:rPr>
              <a:t>真正的问题，在于这些收益如何被使用。</a:t>
            </a:r>
            <a:endParaRPr lang="zh-CN" altLang="en-US" sz="1000" i="0" dirty="0">
              <a:effectLst/>
            </a:endParaRPr>
          </a:p>
          <a:p>
            <a:endParaRPr lang="en-US" altLang="zh-CN" sz="1000" i="0" dirty="0">
              <a:effectLst/>
            </a:endParaRPr>
          </a:p>
          <a:p>
            <a:r>
              <a:rPr lang="zh-CN" altLang="en-US" sz="1000" i="0" dirty="0">
                <a:effectLst/>
              </a:rPr>
              <a:t>目前，在日元贬值的推动下，来自海外投资的回报按日元计价大幅增加（正如第</a:t>
            </a:r>
            <a:r>
              <a:rPr lang="en-US" altLang="zh-CN" sz="1000" i="0" dirty="0">
                <a:effectLst/>
              </a:rPr>
              <a:t>6</a:t>
            </a:r>
            <a:r>
              <a:rPr lang="zh-CN" altLang="en-US" sz="1000" i="0" dirty="0">
                <a:effectLst/>
              </a:rPr>
              <a:t>页所述，其中约六成增长来自日元贬值因素）。</a:t>
            </a:r>
            <a:endParaRPr lang="zh-CN" altLang="en-US" sz="1000" i="0" dirty="0">
              <a:effectLst/>
            </a:endParaRPr>
          </a:p>
          <a:p>
            <a:r>
              <a:rPr lang="zh-CN" altLang="en-US" sz="1000" i="0" dirty="0">
                <a:effectLst/>
              </a:rPr>
              <a:t>关键在于：这些收益能否尽快被用于</a:t>
            </a:r>
            <a:endParaRPr lang="zh-CN" altLang="en-US" sz="1000" i="0" dirty="0">
              <a:effectLst/>
            </a:endParaRPr>
          </a:p>
          <a:p>
            <a:endParaRPr lang="en-US" altLang="zh-CN" sz="1000" i="0" dirty="0">
              <a:effectLst/>
            </a:endParaRPr>
          </a:p>
          <a:p>
            <a:r>
              <a:rPr lang="zh-CN" altLang="en-US" sz="1000" i="0" dirty="0">
                <a:effectLst/>
              </a:rPr>
              <a:t>有助于日本未来增长的投资，</a:t>
            </a:r>
            <a:endParaRPr lang="zh-CN" altLang="en-US" sz="1000" i="0" dirty="0">
              <a:effectLst/>
            </a:endParaRPr>
          </a:p>
          <a:p>
            <a:endParaRPr lang="en-US" altLang="zh-CN" sz="1000" i="0" dirty="0">
              <a:effectLst/>
            </a:endParaRPr>
          </a:p>
          <a:p>
            <a:r>
              <a:rPr lang="zh-CN" altLang="en-US" sz="1000" i="0" dirty="0">
                <a:effectLst/>
              </a:rPr>
              <a:t>以及能够带动消费扩张、并持续推高工资水平的加薪机制。</a:t>
            </a:r>
            <a:endParaRPr lang="zh-CN" altLang="en-US" sz="1000" i="0" dirty="0">
              <a:effectLst/>
            </a:endParaRPr>
          </a:p>
          <a:p>
            <a:endParaRPr lang="en-US" altLang="zh-CN" sz="1000" i="0" dirty="0">
              <a:effectLst/>
            </a:endParaRPr>
          </a:p>
          <a:p>
            <a:r>
              <a:rPr lang="zh-CN" altLang="en-US" sz="1000" i="0" dirty="0">
                <a:effectLst/>
              </a:rPr>
              <a:t>在我看来，</a:t>
            </a:r>
            <a:r>
              <a:rPr lang="en-US" altLang="zh-CN" sz="1000" i="0" dirty="0">
                <a:effectLst/>
              </a:rPr>
              <a:t>“</a:t>
            </a:r>
            <a:r>
              <a:rPr lang="zh-CN" altLang="en-US" sz="1000" i="0" dirty="0">
                <a:effectLst/>
              </a:rPr>
              <a:t>有助于增长的投资</a:t>
            </a:r>
            <a:r>
              <a:rPr lang="en-US" altLang="zh-CN" sz="1000" i="0" dirty="0">
                <a:effectLst/>
              </a:rPr>
              <a:t>”</a:t>
            </a:r>
            <a:r>
              <a:rPr lang="zh-CN" altLang="en-US" sz="1000" i="0" dirty="0">
                <a:effectLst/>
              </a:rPr>
              <a:t>，包括面向全球需求扩张的人工智能、半导体、可再生能源等领域的研发投入。</a:t>
            </a:r>
            <a:endParaRPr lang="zh-CN" altLang="en-US" sz="1000" i="0" dirty="0">
              <a:effectLst/>
            </a:endParaRPr>
          </a:p>
          <a:p>
            <a:r>
              <a:rPr lang="zh-CN" altLang="en-US" sz="1000" i="0" dirty="0">
                <a:effectLst/>
              </a:rPr>
              <a:t>与此同时，也同样期待能够诞生一些具有</a:t>
            </a:r>
            <a:r>
              <a:rPr lang="en-US" altLang="zh-CN" sz="1000" i="0" dirty="0">
                <a:effectLst/>
              </a:rPr>
              <a:t>“</a:t>
            </a:r>
            <a:r>
              <a:rPr lang="zh-CN" altLang="en-US" sz="1000" i="0" dirty="0">
                <a:effectLst/>
              </a:rPr>
              <a:t>日本特色</a:t>
            </a:r>
            <a:r>
              <a:rPr lang="en-US" altLang="zh-CN" sz="1000" i="0" dirty="0">
                <a:effectLst/>
              </a:rPr>
              <a:t>”</a:t>
            </a:r>
            <a:r>
              <a:rPr lang="zh-CN" altLang="en-US" sz="1000" i="0" dirty="0">
                <a:effectLst/>
              </a:rPr>
              <a:t>的全新技术突破。</a:t>
            </a:r>
            <a:endParaRPr lang="zh-CN" altLang="en-US" sz="1000" i="0" dirty="0">
              <a:effectLst/>
            </a:endParaRPr>
          </a:p>
          <a:p>
            <a:endParaRPr lang="en-US" altLang="zh-CN" sz="1000" i="0" dirty="0">
              <a:effectLst/>
            </a:endParaRPr>
          </a:p>
          <a:p>
            <a:r>
              <a:rPr lang="zh-CN" altLang="en-US" sz="1000" i="0" dirty="0">
                <a:effectLst/>
              </a:rPr>
              <a:t>如果这类积极变化逐渐显现，那么来自海外的对日投资也将随之增加，进一步推动日本的经济增长（</a:t>
            </a:r>
            <a:r>
              <a:rPr lang="en-US" altLang="zh-CN" sz="1000" i="0" dirty="0">
                <a:effectLst/>
              </a:rPr>
              <a:t>GDP</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从现状来看，日本的对外直接投资规模，与海外对日本的对内直接投资规模之间，仍存在较大差距（见图</a:t>
            </a:r>
            <a:r>
              <a:rPr lang="en-US" altLang="zh-CN" sz="1000" i="0" dirty="0">
                <a:effectLst/>
              </a:rPr>
              <a:t>9-2</a:t>
            </a:r>
            <a:r>
              <a:rPr lang="zh-CN" altLang="en-US" sz="1000" i="0" dirty="0">
                <a:effectLst/>
              </a:rPr>
              <a:t>）。</a:t>
            </a:r>
            <a:endParaRPr lang="zh-CN" altLang="en-US" sz="1000" i="0" dirty="0">
              <a:effectLst/>
            </a:endParaRPr>
          </a:p>
          <a:p>
            <a:r>
              <a:rPr lang="zh-CN" altLang="en-US" sz="1000" i="0" dirty="0">
                <a:effectLst/>
              </a:rPr>
              <a:t>因此，也有必要期待</a:t>
            </a:r>
            <a:r>
              <a:rPr lang="en-US" altLang="zh-CN" sz="1000" i="0" dirty="0">
                <a:effectLst/>
              </a:rPr>
              <a:t>**“</a:t>
            </a:r>
            <a:r>
              <a:rPr lang="zh-CN" altLang="en-US" sz="1000" i="0" dirty="0">
                <a:effectLst/>
              </a:rPr>
              <a:t>日本国内增长的全球化</a:t>
            </a:r>
            <a:r>
              <a:rPr lang="en-US" altLang="zh-CN" sz="1000" i="0" dirty="0">
                <a:effectLst/>
              </a:rPr>
              <a:t>”**</a:t>
            </a:r>
            <a:r>
              <a:rPr lang="zh-CN" altLang="en-US" sz="1000" i="0" dirty="0">
                <a:effectLst/>
              </a:rPr>
              <a:t>能够取得更大进展。</a:t>
            </a:r>
            <a:endParaRPr lang="zh-CN" altLang="en-US" sz="1000" i="0" dirty="0">
              <a:effectLst/>
            </a:endParaRPr>
          </a:p>
          <a:p>
            <a:endParaRPr lang="en-US" altLang="zh-CN" sz="1000" i="0" dirty="0">
              <a:effectLst/>
            </a:endParaRPr>
          </a:p>
          <a:p>
            <a:r>
              <a:rPr lang="zh-CN" altLang="en-US" sz="1000" i="0" dirty="0">
                <a:effectLst/>
              </a:rPr>
              <a:t>围绕如何创造这样的</a:t>
            </a:r>
            <a:r>
              <a:rPr lang="en-US" altLang="zh-CN" sz="1000" i="0" dirty="0">
                <a:effectLst/>
              </a:rPr>
              <a:t>“</a:t>
            </a:r>
            <a:r>
              <a:rPr lang="zh-CN" altLang="en-US" sz="1000" i="0" dirty="0">
                <a:effectLst/>
              </a:rPr>
              <a:t>机遇</a:t>
            </a:r>
            <a:r>
              <a:rPr lang="en-US" altLang="zh-CN" sz="1000" i="0" dirty="0">
                <a:effectLst/>
              </a:rPr>
              <a:t>”</a:t>
            </a:r>
            <a:r>
              <a:rPr lang="zh-CN" altLang="en-US" sz="1000" i="0" dirty="0">
                <a:effectLst/>
              </a:rPr>
              <a:t>，我也希望读者诸位能够积极参与、共同努力。</a:t>
            </a:r>
            <a:endParaRPr lang="zh-CN" altLang="en-US" sz="1000" i="0" dirty="0">
              <a:effectLst/>
            </a:endParaRPr>
          </a:p>
        </p:txBody>
      </p:sp>
      <p:sp>
        <p:nvSpPr>
          <p:cNvPr id="5" name="角丸四角形 7"/>
          <p:cNvSpPr/>
          <p:nvPr/>
        </p:nvSpPr>
        <p:spPr>
          <a:xfrm>
            <a:off x="5288869" y="10690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141605" y="1310005"/>
            <a:ext cx="6784975" cy="824738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前言</a:t>
            </a:r>
            <a:endParaRPr lang="zh-CN" altLang="en-US" sz="1000" i="0" dirty="0">
              <a:effectLst/>
            </a:endParaRPr>
          </a:p>
          <a:p>
            <a:r>
              <a:rPr lang="zh-CN" altLang="en-US" sz="1000" i="0" dirty="0">
                <a:effectLst/>
              </a:rPr>
              <a:t>究竟为什么，汇率如此重要？</a:t>
            </a:r>
            <a:endParaRPr lang="zh-CN" altLang="en-US" sz="1000" i="0" dirty="0">
              <a:effectLst/>
            </a:endParaRPr>
          </a:p>
          <a:p>
            <a:r>
              <a:rPr lang="zh-CN" altLang="en-US" sz="1000" i="0" dirty="0">
                <a:effectLst/>
              </a:rPr>
              <a:t>了解汇率，就是了解世界</a:t>
            </a:r>
            <a:endParaRPr lang="zh-CN" altLang="en-US" sz="1000" i="0" dirty="0">
              <a:effectLst/>
            </a:endParaRPr>
          </a:p>
          <a:p>
            <a:r>
              <a:rPr lang="zh-CN" altLang="en-US" sz="1000" i="0" dirty="0">
                <a:effectLst/>
              </a:rPr>
              <a:t>汇率会对我们的生活产生哪些影响？</a:t>
            </a:r>
            <a:r>
              <a:rPr lang="en-US" altLang="zh-CN" sz="1000" i="0" dirty="0">
                <a:effectLst/>
              </a:rPr>
              <a:t>…………………………002</a:t>
            </a:r>
            <a:endParaRPr lang="en-US" altLang="zh-CN" sz="1000" i="0" dirty="0">
              <a:effectLst/>
            </a:endParaRPr>
          </a:p>
          <a:p>
            <a:endParaRPr lang="en-US" altLang="zh-CN" sz="1000" i="0" dirty="0">
              <a:effectLst/>
            </a:endParaRPr>
          </a:p>
          <a:p>
            <a:r>
              <a:rPr lang="zh-CN" altLang="en-US" sz="1000" i="0" dirty="0">
                <a:effectLst/>
              </a:rPr>
              <a:t>身边的汇率影响</a:t>
            </a:r>
            <a:r>
              <a:rPr lang="en-US" altLang="en-US" sz="1000" i="0" dirty="0">
                <a:effectLst/>
              </a:rPr>
              <a:t>①</a:t>
            </a:r>
            <a:r>
              <a:rPr lang="en-US" altLang="zh-CN" sz="1000" i="0" dirty="0">
                <a:effectLst/>
              </a:rPr>
              <a:t> </a:t>
            </a:r>
            <a:r>
              <a:rPr lang="zh-CN" altLang="en-US" sz="1000" i="0" dirty="0">
                <a:effectLst/>
              </a:rPr>
              <a:t>食品价格在上涨</a:t>
            </a:r>
            <a:r>
              <a:rPr lang="en-US" altLang="zh-CN" sz="1000" i="0" dirty="0">
                <a:effectLst/>
              </a:rPr>
              <a:t>…………………………003</a:t>
            </a:r>
            <a:endParaRPr lang="en-US" altLang="zh-CN" sz="1000" i="0" dirty="0">
              <a:effectLst/>
            </a:endParaRPr>
          </a:p>
          <a:p>
            <a:r>
              <a:rPr lang="zh-CN" altLang="en-US" sz="1000" i="0" dirty="0">
                <a:effectLst/>
              </a:rPr>
              <a:t>身边的汇率影响</a:t>
            </a:r>
            <a:r>
              <a:rPr lang="en-US" altLang="en-US" sz="1000" i="0" dirty="0">
                <a:effectLst/>
              </a:rPr>
              <a:t>②</a:t>
            </a:r>
            <a:r>
              <a:rPr lang="en-US" altLang="zh-CN" sz="1000" i="0" dirty="0">
                <a:effectLst/>
              </a:rPr>
              <a:t> </a:t>
            </a:r>
            <a:r>
              <a:rPr lang="zh-CN" altLang="en-US" sz="1000" i="0" dirty="0">
                <a:effectLst/>
              </a:rPr>
              <a:t>公寓价格在上涨</a:t>
            </a:r>
            <a:r>
              <a:rPr lang="en-US" altLang="zh-CN" sz="1000" i="0" dirty="0">
                <a:effectLst/>
              </a:rPr>
              <a:t>…………………………004</a:t>
            </a:r>
            <a:endParaRPr lang="en-US" altLang="zh-CN" sz="1000" i="0" dirty="0">
              <a:effectLst/>
            </a:endParaRPr>
          </a:p>
          <a:p>
            <a:r>
              <a:rPr lang="zh-CN" altLang="en-US" sz="1000" i="0" dirty="0">
                <a:effectLst/>
              </a:rPr>
              <a:t>身边的汇率影响</a:t>
            </a:r>
            <a:r>
              <a:rPr lang="en-US" altLang="en-US" sz="1000" i="0" dirty="0">
                <a:effectLst/>
              </a:rPr>
              <a:t>③</a:t>
            </a:r>
            <a:r>
              <a:rPr lang="en-US" altLang="zh-CN" sz="1000" i="0" dirty="0">
                <a:effectLst/>
              </a:rPr>
              <a:t> </a:t>
            </a:r>
            <a:r>
              <a:rPr lang="zh-CN" altLang="en-US" sz="1000" i="0" dirty="0">
                <a:effectLst/>
              </a:rPr>
              <a:t>进行海外投资的日本企业利润在增加</a:t>
            </a:r>
            <a:r>
              <a:rPr lang="en-US" altLang="zh-CN" sz="1000" i="0" dirty="0">
                <a:effectLst/>
              </a:rPr>
              <a:t>……005</a:t>
            </a:r>
            <a:endParaRPr lang="en-US" altLang="zh-CN" sz="1000" i="0" dirty="0">
              <a:effectLst/>
            </a:endParaRPr>
          </a:p>
          <a:p>
            <a:endParaRPr lang="en-US" altLang="zh-CN" sz="1000" i="0" dirty="0">
              <a:effectLst/>
            </a:endParaRPr>
          </a:p>
          <a:p>
            <a:r>
              <a:rPr lang="zh-CN" altLang="en-US" sz="1000" i="0" dirty="0">
                <a:effectLst/>
              </a:rPr>
              <a:t>了解汇率的基础与新常识，建立解读汇率走势的「核心轴」</a:t>
            </a:r>
            <a:r>
              <a:rPr lang="en-US" altLang="zh-CN" sz="1000" i="0" dirty="0">
                <a:effectLst/>
              </a:rPr>
              <a:t>……008</a:t>
            </a:r>
            <a:endParaRPr lang="en-US" altLang="zh-CN" sz="1000" i="0" dirty="0">
              <a:effectLst/>
            </a:endParaRPr>
          </a:p>
          <a:p>
            <a:endParaRPr lang="en-US" altLang="zh-CN" sz="1000" i="0" dirty="0">
              <a:effectLst/>
            </a:endParaRPr>
          </a:p>
          <a:p>
            <a:r>
              <a:rPr lang="zh-CN" altLang="en-US" sz="1000" i="0" dirty="0">
                <a:effectLst/>
              </a:rPr>
              <a:t>汇率的基础知识</a:t>
            </a:r>
            <a:endParaRPr lang="zh-CN" altLang="en-US" sz="1000" i="0" dirty="0">
              <a:effectLst/>
            </a:endParaRPr>
          </a:p>
          <a:p>
            <a:r>
              <a:rPr lang="zh-CN" altLang="en-US" sz="1000" i="0" dirty="0">
                <a:effectLst/>
              </a:rPr>
              <a:t>关于汇率的朴素疑问（前半）</a:t>
            </a:r>
            <a:endParaRPr lang="zh-CN" altLang="en-US" sz="1000" i="0" dirty="0">
              <a:effectLst/>
            </a:endParaRPr>
          </a:p>
          <a:p>
            <a:r>
              <a:rPr lang="zh-CN" altLang="en-US" sz="1000" i="0" dirty="0">
                <a:effectLst/>
              </a:rPr>
              <a:t>第</a:t>
            </a:r>
            <a:r>
              <a:rPr lang="en-US" altLang="zh-CN" sz="1000" i="0" dirty="0">
                <a:effectLst/>
              </a:rPr>
              <a:t>1</a:t>
            </a:r>
            <a:r>
              <a:rPr lang="zh-CN" altLang="en-US" sz="1000" i="0" dirty="0">
                <a:effectLst/>
              </a:rPr>
              <a:t>章</a:t>
            </a:r>
            <a:endParaRPr lang="zh-CN" altLang="en-US" sz="1000" i="0" dirty="0">
              <a:effectLst/>
            </a:endParaRPr>
          </a:p>
          <a:p>
            <a:endParaRPr lang="en-US" altLang="zh-CN" sz="1000" i="0" dirty="0">
              <a:effectLst/>
            </a:endParaRPr>
          </a:p>
          <a:p>
            <a:r>
              <a:rPr lang="zh-CN" altLang="en-US" sz="1000" i="0" dirty="0">
                <a:effectLst/>
              </a:rPr>
              <a:t>汇率的朴素疑问</a:t>
            </a:r>
            <a:r>
              <a:rPr lang="en-US" altLang="zh-CN" sz="1000" i="0" dirty="0">
                <a:effectLst/>
              </a:rPr>
              <a:t> 1</a:t>
            </a:r>
            <a:endParaRPr lang="en-US" altLang="zh-CN" sz="1000" i="0" dirty="0">
              <a:effectLst/>
            </a:endParaRPr>
          </a:p>
          <a:p>
            <a:r>
              <a:rPr lang="zh-CN" altLang="en-US" sz="1000" i="0" dirty="0">
                <a:effectLst/>
              </a:rPr>
              <a:t>什么是「日元升值」「日元贬值」？有没有判断标准？</a:t>
            </a:r>
            <a:endParaRPr lang="zh-CN" altLang="en-US" sz="1000" i="0" dirty="0">
              <a:effectLst/>
            </a:endParaRPr>
          </a:p>
          <a:p>
            <a:r>
              <a:rPr lang="zh-CN" altLang="en-US" sz="1000" i="0" dirty="0">
                <a:effectLst/>
              </a:rPr>
              <a:t>先来回顾一下过去的走势</a:t>
            </a:r>
            <a:endParaRPr lang="zh-CN" altLang="en-US" sz="1000" i="0" dirty="0">
              <a:effectLst/>
            </a:endParaRPr>
          </a:p>
          <a:p>
            <a:r>
              <a:rPr lang="zh-CN" altLang="en-US" sz="1000" i="0" dirty="0">
                <a:effectLst/>
              </a:rPr>
              <a:t>所谓日元「高」「低」，其判断标准是什么？</a:t>
            </a:r>
            <a:r>
              <a:rPr lang="en-US" altLang="zh-CN" sz="1000" i="0" dirty="0">
                <a:effectLst/>
              </a:rPr>
              <a:t>………………022</a:t>
            </a:r>
            <a:endParaRPr lang="en-US" altLang="zh-CN" sz="1000" i="0" dirty="0">
              <a:effectLst/>
            </a:endParaRPr>
          </a:p>
          <a:p>
            <a:endParaRPr lang="en-US" altLang="zh-CN" sz="1000" i="0" dirty="0">
              <a:effectLst/>
            </a:endParaRPr>
          </a:p>
          <a:p>
            <a:r>
              <a:rPr lang="zh-CN" altLang="en-US" sz="1000" i="0" dirty="0">
                <a:effectLst/>
              </a:rPr>
              <a:t>例</a:t>
            </a:r>
            <a:r>
              <a:rPr lang="en-US" altLang="zh-CN" sz="1000" i="0" dirty="0">
                <a:effectLst/>
              </a:rPr>
              <a:t>1</a:t>
            </a:r>
            <a:r>
              <a:rPr lang="zh-CN" altLang="en-US" sz="1000" i="0" dirty="0">
                <a:effectLst/>
              </a:rPr>
              <a:t>：</a:t>
            </a:r>
            <a:r>
              <a:rPr lang="en-US" altLang="zh-CN" sz="1000" i="0" dirty="0">
                <a:effectLst/>
              </a:rPr>
              <a:t>1</a:t>
            </a:r>
            <a:r>
              <a:rPr lang="zh-CN" altLang="en-US" sz="1000" i="0" dirty="0">
                <a:effectLst/>
              </a:rPr>
              <a:t>美元＝</a:t>
            </a:r>
            <a:r>
              <a:rPr lang="en-US" altLang="zh-CN" sz="1000" i="0" dirty="0">
                <a:effectLst/>
              </a:rPr>
              <a:t>140</a:t>
            </a:r>
            <a:r>
              <a:rPr lang="zh-CN" altLang="en-US" sz="1000" i="0" dirty="0">
                <a:effectLst/>
              </a:rPr>
              <a:t>日元变成</a:t>
            </a:r>
            <a:r>
              <a:rPr lang="en-US" altLang="zh-CN" sz="1000" i="0" dirty="0">
                <a:effectLst/>
              </a:rPr>
              <a:t>150</a:t>
            </a:r>
            <a:r>
              <a:rPr lang="zh-CN" altLang="en-US" sz="1000" i="0" dirty="0">
                <a:effectLst/>
              </a:rPr>
              <a:t>日元时？</a:t>
            </a:r>
            <a:r>
              <a:rPr lang="en-US" altLang="zh-CN" sz="1000" i="0" dirty="0">
                <a:effectLst/>
              </a:rPr>
              <a:t>…………………023</a:t>
            </a:r>
            <a:endParaRPr lang="en-US" altLang="zh-CN" sz="1000" i="0" dirty="0">
              <a:effectLst/>
            </a:endParaRPr>
          </a:p>
          <a:p>
            <a:r>
              <a:rPr lang="zh-CN" altLang="en-US" sz="1000" i="0" dirty="0">
                <a:effectLst/>
              </a:rPr>
              <a:t>例</a:t>
            </a:r>
            <a:r>
              <a:rPr lang="en-US" altLang="zh-CN" sz="1000" i="0" dirty="0">
                <a:effectLst/>
              </a:rPr>
              <a:t>2</a:t>
            </a:r>
            <a:r>
              <a:rPr lang="zh-CN" altLang="en-US" sz="1000" i="0" dirty="0">
                <a:effectLst/>
              </a:rPr>
              <a:t>：</a:t>
            </a:r>
            <a:r>
              <a:rPr lang="en-US" altLang="zh-CN" sz="1000" i="0" dirty="0">
                <a:effectLst/>
              </a:rPr>
              <a:t>1</a:t>
            </a:r>
            <a:r>
              <a:rPr lang="zh-CN" altLang="en-US" sz="1000" i="0" dirty="0">
                <a:effectLst/>
              </a:rPr>
              <a:t>美元＝</a:t>
            </a:r>
            <a:r>
              <a:rPr lang="en-US" altLang="zh-CN" sz="1000" i="0" dirty="0">
                <a:effectLst/>
              </a:rPr>
              <a:t>140</a:t>
            </a:r>
            <a:r>
              <a:rPr lang="zh-CN" altLang="en-US" sz="1000" i="0" dirty="0">
                <a:effectLst/>
              </a:rPr>
              <a:t>日元变成</a:t>
            </a:r>
            <a:r>
              <a:rPr lang="en-US" altLang="zh-CN" sz="1000" i="0" dirty="0">
                <a:effectLst/>
              </a:rPr>
              <a:t>130</a:t>
            </a:r>
            <a:r>
              <a:rPr lang="zh-CN" altLang="en-US" sz="1000" i="0" dirty="0">
                <a:effectLst/>
              </a:rPr>
              <a:t>日元时？</a:t>
            </a:r>
            <a:r>
              <a:rPr lang="en-US" altLang="zh-CN" sz="1000" i="0" dirty="0">
                <a:effectLst/>
              </a:rPr>
              <a:t>…………………023</a:t>
            </a:r>
            <a:endParaRPr lang="en-US" altLang="zh-CN" sz="1000" i="0" dirty="0">
              <a:effectLst/>
            </a:endParaRPr>
          </a:p>
          <a:p>
            <a:endParaRPr lang="en-US" altLang="zh-CN" sz="1000" i="0" dirty="0">
              <a:effectLst/>
            </a:endParaRPr>
          </a:p>
          <a:p>
            <a:r>
              <a:rPr lang="zh-CN" altLang="en-US" sz="1000" i="0" dirty="0">
                <a:effectLst/>
              </a:rPr>
              <a:t>汇率的朴素疑问</a:t>
            </a:r>
            <a:r>
              <a:rPr lang="en-US" altLang="zh-CN" sz="1000" i="0" dirty="0">
                <a:effectLst/>
              </a:rPr>
              <a:t> 2</a:t>
            </a:r>
            <a:endParaRPr lang="en-US" altLang="zh-CN" sz="1000" i="0" dirty="0">
              <a:effectLst/>
            </a:endParaRPr>
          </a:p>
          <a:p>
            <a:endParaRPr lang="en-US" altLang="zh-CN" sz="1000" i="0" dirty="0">
              <a:effectLst/>
            </a:endParaRPr>
          </a:p>
          <a:p>
            <a:r>
              <a:rPr lang="zh-CN" altLang="en-US" sz="1000" i="0" dirty="0">
                <a:effectLst/>
              </a:rPr>
              <a:t>什么是「汇率」？</a:t>
            </a:r>
            <a:endParaRPr lang="zh-CN" altLang="en-US" sz="1000" i="0" dirty="0">
              <a:effectLst/>
            </a:endParaRPr>
          </a:p>
          <a:p>
            <a:r>
              <a:rPr lang="zh-CN" altLang="en-US" sz="1000" i="0" dirty="0">
                <a:effectLst/>
              </a:rPr>
              <a:t>在哪里、由谁进行交易？</a:t>
            </a:r>
            <a:endParaRPr lang="zh-CN" altLang="en-US" sz="1000" i="0" dirty="0">
              <a:effectLst/>
            </a:endParaRPr>
          </a:p>
          <a:p>
            <a:r>
              <a:rPr lang="zh-CN" altLang="en-US" sz="1000" i="0" dirty="0">
                <a:effectLst/>
              </a:rPr>
              <a:t>你可能不知道的「外汇交易」真实面貌</a:t>
            </a:r>
            <a:endParaRPr lang="zh-CN" altLang="en-US" sz="1000" i="0" dirty="0">
              <a:effectLst/>
            </a:endParaRPr>
          </a:p>
          <a:p>
            <a:r>
              <a:rPr lang="zh-CN" altLang="en-US" sz="1000" i="0" dirty="0">
                <a:effectLst/>
              </a:rPr>
              <a:t>与股票不同，外汇既没有交易所，</a:t>
            </a:r>
            <a:endParaRPr lang="zh-CN" altLang="en-US" sz="1000" i="0" dirty="0">
              <a:effectLst/>
            </a:endParaRPr>
          </a:p>
          <a:p>
            <a:r>
              <a:rPr lang="zh-CN" altLang="en-US" sz="1000" i="0" dirty="0">
                <a:effectLst/>
              </a:rPr>
              <a:t>也没有固定的交易时间</a:t>
            </a:r>
            <a:r>
              <a:rPr lang="en-US" altLang="zh-CN" sz="1000" i="0" dirty="0">
                <a:effectLst/>
              </a:rPr>
              <a:t>………………………………………028</a:t>
            </a:r>
            <a:endParaRPr lang="en-US" altLang="zh-CN" sz="1000" i="0" dirty="0">
              <a:effectLst/>
            </a:endParaRPr>
          </a:p>
          <a:p>
            <a:endParaRPr lang="en-US" altLang="zh-CN" sz="1000" i="0" dirty="0">
              <a:effectLst/>
            </a:endParaRPr>
          </a:p>
          <a:p>
            <a:r>
              <a:rPr lang="zh-CN" altLang="en-US" sz="1000" i="0" dirty="0">
                <a:effectLst/>
              </a:rPr>
              <a:t>深度专栏</a:t>
            </a:r>
            <a:r>
              <a:rPr lang="en-US" altLang="zh-CN" sz="1000" i="0" dirty="0">
                <a:effectLst/>
              </a:rPr>
              <a:t> 1 </a:t>
            </a:r>
            <a:r>
              <a:rPr lang="zh-CN" altLang="en-US" sz="1000" i="0" dirty="0">
                <a:effectLst/>
              </a:rPr>
              <a:t>外汇交易的方式</a:t>
            </a:r>
            <a:r>
              <a:rPr lang="en-US" altLang="zh-CN" sz="1000" i="0" dirty="0">
                <a:effectLst/>
              </a:rPr>
              <a:t>………………………………029</a:t>
            </a:r>
            <a:endParaRPr lang="en-US" altLang="zh-CN" sz="1000" i="0" dirty="0">
              <a:effectLst/>
            </a:endParaRPr>
          </a:p>
          <a:p>
            <a:endParaRPr lang="en-US" altLang="zh-CN" sz="1000" i="0" dirty="0">
              <a:effectLst/>
            </a:endParaRPr>
          </a:p>
          <a:p>
            <a:r>
              <a:rPr lang="zh-CN" altLang="en-US" sz="1000" i="0" dirty="0">
                <a:effectLst/>
              </a:rPr>
              <a:t>汇率的朴素疑问</a:t>
            </a:r>
            <a:r>
              <a:rPr lang="en-US" altLang="zh-CN" sz="1000" i="0" dirty="0">
                <a:effectLst/>
              </a:rPr>
              <a:t> 3</a:t>
            </a:r>
            <a:endParaRPr lang="en-US" altLang="zh-CN" sz="1000" i="0" dirty="0">
              <a:effectLst/>
            </a:endParaRPr>
          </a:p>
          <a:p>
            <a:endParaRPr lang="en-US" altLang="zh-CN" sz="1000" i="0" dirty="0">
              <a:effectLst/>
            </a:endParaRPr>
          </a:p>
          <a:p>
            <a:r>
              <a:rPr lang="zh-CN" altLang="en-US" sz="1000" i="0" dirty="0">
                <a:effectLst/>
              </a:rPr>
              <a:t>汇率在每笔交易中都有「价差」吗？</a:t>
            </a:r>
            <a:endParaRPr lang="zh-CN" altLang="en-US" sz="1000" i="0" dirty="0">
              <a:effectLst/>
            </a:endParaRPr>
          </a:p>
          <a:p>
            <a:r>
              <a:rPr lang="zh-CN" altLang="en-US" sz="1000" i="0" dirty="0">
                <a:effectLst/>
              </a:rPr>
              <a:t>你明白「</a:t>
            </a:r>
            <a:r>
              <a:rPr lang="en-US" altLang="zh-CN" sz="1000" i="0" dirty="0">
                <a:effectLst/>
              </a:rPr>
              <a:t>1</a:t>
            </a:r>
            <a:r>
              <a:rPr lang="zh-CN" altLang="en-US" sz="1000" i="0" dirty="0">
                <a:effectLst/>
              </a:rPr>
              <a:t>美元＝</a:t>
            </a:r>
            <a:r>
              <a:rPr lang="en-US" altLang="zh-CN" sz="1000" i="0" dirty="0">
                <a:effectLst/>
              </a:rPr>
              <a:t>150.35</a:t>
            </a:r>
            <a:r>
              <a:rPr lang="zh-CN" altLang="en-US" sz="1000" i="0" dirty="0">
                <a:effectLst/>
              </a:rPr>
              <a:t>～</a:t>
            </a:r>
            <a:r>
              <a:rPr lang="en-US" altLang="zh-CN" sz="1000" i="0" dirty="0">
                <a:effectLst/>
              </a:rPr>
              <a:t>150.37</a:t>
            </a:r>
            <a:r>
              <a:rPr lang="zh-CN" altLang="en-US" sz="1000" i="0" dirty="0">
                <a:effectLst/>
              </a:rPr>
              <a:t>日元」的含义吗？</a:t>
            </a:r>
            <a:endParaRPr lang="zh-CN" altLang="en-US" sz="1000" i="0" dirty="0">
              <a:effectLst/>
            </a:endParaRPr>
          </a:p>
          <a:p>
            <a:r>
              <a:rPr lang="zh-CN" altLang="en-US" sz="1000" i="0" dirty="0">
                <a:effectLst/>
              </a:rPr>
              <a:t>不能随便说「想卖」「想买」的交易</a:t>
            </a:r>
            <a:r>
              <a:rPr lang="en-US" altLang="zh-CN" sz="1000" i="0" dirty="0">
                <a:effectLst/>
              </a:rPr>
              <a:t>………………………032</a:t>
            </a:r>
            <a:endParaRPr lang="en-US" altLang="zh-CN" sz="1000" i="0" dirty="0">
              <a:effectLst/>
            </a:endParaRPr>
          </a:p>
          <a:p>
            <a:endParaRPr lang="en-US" altLang="zh-CN" sz="1000" i="0" dirty="0">
              <a:effectLst/>
            </a:endParaRPr>
          </a:p>
          <a:p>
            <a:r>
              <a:rPr lang="zh-CN" altLang="en-US" sz="1000" i="0" dirty="0">
                <a:effectLst/>
              </a:rPr>
              <a:t>汇率的朴素疑问</a:t>
            </a:r>
            <a:r>
              <a:rPr lang="en-US" altLang="zh-CN" sz="1000" i="0" dirty="0">
                <a:effectLst/>
              </a:rPr>
              <a:t> 4</a:t>
            </a:r>
            <a:endParaRPr lang="en-US" altLang="zh-CN" sz="1000" i="0" dirty="0">
              <a:effectLst/>
            </a:endParaRPr>
          </a:p>
          <a:p>
            <a:endParaRPr lang="en-US" altLang="zh-CN" sz="1000" i="0" dirty="0">
              <a:effectLst/>
            </a:endParaRPr>
          </a:p>
          <a:p>
            <a:r>
              <a:rPr lang="zh-CN" altLang="en-US" sz="1000" i="0" dirty="0">
                <a:effectLst/>
              </a:rPr>
              <a:t>「东京外汇市场」到底大不大？</a:t>
            </a:r>
            <a:endParaRPr lang="zh-CN" altLang="en-US" sz="1000" i="0" dirty="0">
              <a:effectLst/>
            </a:endParaRPr>
          </a:p>
          <a:p>
            <a:r>
              <a:rPr lang="zh-CN" altLang="en-US" sz="1000" i="0" dirty="0">
                <a:effectLst/>
              </a:rPr>
              <a:t>世界最大的外汇市场竟然是那座城市？</a:t>
            </a:r>
            <a:endParaRPr lang="zh-CN" altLang="en-US" sz="1000" i="0" dirty="0">
              <a:effectLst/>
            </a:endParaRPr>
          </a:p>
          <a:p>
            <a:r>
              <a:rPr lang="zh-CN" altLang="en-US" sz="1000" i="0" dirty="0">
                <a:effectLst/>
              </a:rPr>
              <a:t>用数据看外汇市场的规模</a:t>
            </a:r>
            <a:r>
              <a:rPr lang="en-US" altLang="zh-CN" sz="1000" i="0" dirty="0">
                <a:effectLst/>
              </a:rPr>
              <a:t>……………………………………035</a:t>
            </a:r>
            <a:endParaRPr lang="en-US" altLang="zh-CN" sz="1000" i="0" dirty="0">
              <a:effectLst/>
            </a:endParaRPr>
          </a:p>
          <a:p>
            <a:endParaRPr lang="en-US" altLang="zh-CN" sz="1000" i="0" dirty="0">
              <a:effectLst/>
            </a:endParaRPr>
          </a:p>
          <a:p>
            <a:r>
              <a:rPr lang="en-US" altLang="zh-CN" sz="1000" i="0" dirty="0">
                <a:effectLst/>
              </a:rPr>
              <a:t>FX</a:t>
            </a:r>
            <a:r>
              <a:rPr lang="zh-CN" altLang="en-US" sz="1000" i="0" dirty="0">
                <a:effectLst/>
              </a:rPr>
              <a:t>小故事</a:t>
            </a:r>
            <a:r>
              <a:rPr lang="en-US" altLang="zh-CN" sz="1000" i="0" dirty="0">
                <a:effectLst/>
              </a:rPr>
              <a:t> 1</a:t>
            </a:r>
            <a:endParaRPr lang="en-US" altLang="zh-CN" sz="1000" i="0" dirty="0">
              <a:effectLst/>
            </a:endParaRPr>
          </a:p>
          <a:p>
            <a:r>
              <a:rPr lang="zh-CN" altLang="en-US" sz="1000" i="0" dirty="0">
                <a:effectLst/>
              </a:rPr>
              <a:t>外汇市场里温柔的人们</a:t>
            </a:r>
            <a:r>
              <a:rPr lang="en-US" altLang="en-US" sz="1000" i="0" dirty="0">
                <a:effectLst/>
              </a:rPr>
              <a:t>①</a:t>
            </a:r>
            <a:r>
              <a:rPr lang="zh-CN" altLang="en-US" sz="1000" i="0" dirty="0">
                <a:effectLst/>
              </a:rPr>
              <a:t>（平安夜的善意）</a:t>
            </a:r>
            <a:r>
              <a:rPr lang="en-US" altLang="zh-CN" sz="1000" i="0" dirty="0">
                <a:effectLst/>
              </a:rPr>
              <a:t>………………036</a:t>
            </a:r>
            <a:endParaRPr lang="en-US" altLang="zh-CN" sz="1000" i="0" dirty="0">
              <a:effectLst/>
            </a:endParaRPr>
          </a:p>
          <a:p>
            <a:endParaRPr lang="en-US" altLang="zh-CN" sz="1000" i="0" dirty="0">
              <a:effectLst/>
            </a:endParaRPr>
          </a:p>
          <a:p>
            <a:r>
              <a:rPr lang="zh-CN" altLang="en-US" sz="1000" i="0" dirty="0">
                <a:effectLst/>
              </a:rPr>
              <a:t>汇率的朴素疑问</a:t>
            </a:r>
            <a:r>
              <a:rPr lang="en-US" altLang="zh-CN" sz="1000" i="0" dirty="0">
                <a:effectLst/>
              </a:rPr>
              <a:t> 5</a:t>
            </a:r>
            <a:endParaRPr lang="en-US" altLang="zh-CN" sz="1000" i="0" dirty="0">
              <a:effectLst/>
            </a:endParaRPr>
          </a:p>
          <a:p>
            <a:endParaRPr lang="en-US" altLang="zh-CN" sz="1000" i="0" dirty="0">
              <a:effectLst/>
            </a:endParaRPr>
          </a:p>
          <a:p>
            <a:r>
              <a:rPr lang="zh-CN" altLang="en-US" sz="1000" i="0" dirty="0">
                <a:effectLst/>
              </a:rPr>
              <a:t>外汇交易有哪些类型？</a:t>
            </a:r>
            <a:endParaRPr lang="zh-CN" altLang="en-US" sz="1000" i="0" dirty="0">
              <a:effectLst/>
            </a:endParaRPr>
          </a:p>
          <a:p>
            <a:r>
              <a:rPr lang="zh-CN" altLang="en-US" sz="1000" i="0" dirty="0">
                <a:effectLst/>
              </a:rPr>
              <a:t>即期、远期、掉期</a:t>
            </a:r>
            <a:r>
              <a:rPr lang="en-US" altLang="zh-CN" sz="1000" i="0" dirty="0">
                <a:effectLst/>
              </a:rPr>
              <a:t>……</a:t>
            </a:r>
            <a:r>
              <a:rPr lang="zh-CN" altLang="en-US" sz="1000" i="0" dirty="0">
                <a:effectLst/>
              </a:rPr>
              <a:t>多种外汇交易方式</a:t>
            </a:r>
            <a:endParaRPr lang="zh-CN" altLang="en-US" sz="1000" i="0" dirty="0">
              <a:effectLst/>
            </a:endParaRPr>
          </a:p>
          <a:p>
            <a:r>
              <a:rPr lang="zh-CN" altLang="en-US" sz="1000" i="0" dirty="0">
                <a:effectLst/>
              </a:rPr>
              <a:t>可以用「现在的汇率」进行「未来的交易」吗？</a:t>
            </a:r>
            <a:r>
              <a:rPr lang="en-US" altLang="zh-CN" sz="1000" i="0" dirty="0">
                <a:effectLst/>
              </a:rPr>
              <a:t>………039</a:t>
            </a:r>
            <a:endParaRPr lang="en-US" altLang="zh-CN" sz="1000" i="0" dirty="0">
              <a:effectLst/>
            </a:endParaRPr>
          </a:p>
        </p:txBody>
      </p:sp>
      <p:sp>
        <p:nvSpPr>
          <p:cNvPr id="5" name="角丸四角形 7"/>
          <p:cNvSpPr/>
          <p:nvPr/>
        </p:nvSpPr>
        <p:spPr>
          <a:xfrm>
            <a:off x="4096974" y="40535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70760" y="122555"/>
            <a:ext cx="2527300" cy="130683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教養</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としての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為替</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978-4-7612-7855-7</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大矢俊雄</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192p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710565" y="122555"/>
            <a:ext cx="776605" cy="1102995"/>
          </a:xfrm>
          <a:prstGeom prst="rect">
            <a:avLst/>
          </a:prstGeom>
        </p:spPr>
      </p:pic>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141605" y="1310005"/>
            <a:ext cx="6784975" cy="747776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第</a:t>
            </a:r>
            <a:r>
              <a:rPr lang="en-US" altLang="zh-CN" sz="1000" i="0" dirty="0">
                <a:effectLst/>
              </a:rPr>
              <a:t>2</a:t>
            </a:r>
            <a:r>
              <a:rPr lang="zh-CN" altLang="en-US" sz="1000" i="0" dirty="0">
                <a:effectLst/>
              </a:rPr>
              <a:t>章</a:t>
            </a:r>
            <a:endParaRPr lang="zh-CN" altLang="en-US" sz="1000" i="0" dirty="0">
              <a:effectLst/>
            </a:endParaRPr>
          </a:p>
          <a:p>
            <a:r>
              <a:rPr lang="zh-CN" altLang="en-US" sz="1000" i="0" dirty="0">
                <a:effectLst/>
              </a:rPr>
              <a:t>是什么在推动汇率变动？</a:t>
            </a:r>
            <a:endParaRPr lang="zh-CN" altLang="en-US" sz="1000" i="0" dirty="0">
              <a:effectLst/>
            </a:endParaRPr>
          </a:p>
          <a:p>
            <a:endParaRPr lang="en-US" altLang="zh-CN" sz="1000" i="0" dirty="0">
              <a:effectLst/>
            </a:endParaRPr>
          </a:p>
          <a:p>
            <a:r>
              <a:rPr lang="zh-CN" altLang="en-US" sz="1000" i="0" dirty="0">
                <a:effectLst/>
              </a:rPr>
              <a:t>（汇率的朴素疑问</a:t>
            </a:r>
            <a:r>
              <a:rPr lang="en-US" altLang="zh-CN" sz="1000" i="0" dirty="0">
                <a:effectLst/>
              </a:rPr>
              <a:t> </a:t>
            </a:r>
            <a:r>
              <a:rPr lang="zh-CN" altLang="en-US" sz="1000" i="0" dirty="0">
                <a:effectLst/>
              </a:rPr>
              <a:t>后半）</a:t>
            </a:r>
            <a:endParaRPr lang="zh-CN" altLang="en-US" sz="1000" i="0" dirty="0">
              <a:effectLst/>
            </a:endParaRPr>
          </a:p>
          <a:p>
            <a:endParaRPr lang="en-US" altLang="zh-CN" sz="1000" i="0" dirty="0">
              <a:effectLst/>
            </a:endParaRPr>
          </a:p>
          <a:p>
            <a:r>
              <a:rPr lang="zh-CN" altLang="en-US" sz="1000" i="0" dirty="0">
                <a:effectLst/>
              </a:rPr>
              <a:t>汇率的朴素疑问</a:t>
            </a:r>
            <a:r>
              <a:rPr lang="en-US" altLang="zh-CN" sz="1000" i="0" dirty="0">
                <a:effectLst/>
              </a:rPr>
              <a:t> 6</a:t>
            </a:r>
            <a:endParaRPr lang="en-US" altLang="zh-CN" sz="1000" i="0" dirty="0">
              <a:effectLst/>
            </a:endParaRPr>
          </a:p>
          <a:p>
            <a:endParaRPr lang="en-US" altLang="zh-CN" sz="1000" i="0" dirty="0">
              <a:effectLst/>
            </a:endParaRPr>
          </a:p>
          <a:p>
            <a:r>
              <a:rPr lang="zh-CN" altLang="en-US" sz="1000" i="0" dirty="0">
                <a:effectLst/>
              </a:rPr>
              <a:t>外汇交易的「动机」是什么？</a:t>
            </a:r>
            <a:endParaRPr lang="zh-CN" altLang="en-US" sz="1000" i="0" dirty="0">
              <a:effectLst/>
            </a:endParaRPr>
          </a:p>
          <a:p>
            <a:r>
              <a:rPr lang="zh-CN" altLang="en-US" sz="1000" i="0" dirty="0">
                <a:effectLst/>
              </a:rPr>
              <a:t>让人想买入某种货币的「三大条件」</a:t>
            </a:r>
            <a:endParaRPr lang="zh-CN" altLang="en-US" sz="1000" i="0" dirty="0">
              <a:effectLst/>
            </a:endParaRPr>
          </a:p>
          <a:p>
            <a:r>
              <a:rPr lang="zh-CN" altLang="en-US" sz="1000" i="0" dirty="0">
                <a:effectLst/>
              </a:rPr>
              <a:t>外汇交易的主角并不是「贸易」</a:t>
            </a:r>
            <a:r>
              <a:rPr lang="en-US" altLang="zh-CN" sz="1000" i="0" dirty="0">
                <a:effectLst/>
              </a:rPr>
              <a:t>……………………………042</a:t>
            </a:r>
            <a:endParaRPr lang="en-US" altLang="zh-CN" sz="1000" i="0" dirty="0">
              <a:effectLst/>
            </a:endParaRPr>
          </a:p>
          <a:p>
            <a:r>
              <a:rPr lang="zh-CN" altLang="en-US" sz="1000" i="0" dirty="0">
                <a:effectLst/>
              </a:rPr>
              <a:t>什么样的货币才算「划算」？</a:t>
            </a:r>
            <a:r>
              <a:rPr lang="en-US" altLang="zh-CN" sz="1000" i="0" dirty="0">
                <a:effectLst/>
              </a:rPr>
              <a:t>………………………………043</a:t>
            </a:r>
            <a:endParaRPr lang="en-US" altLang="zh-CN" sz="1000" i="0" dirty="0">
              <a:effectLst/>
            </a:endParaRPr>
          </a:p>
          <a:p>
            <a:endParaRPr lang="en-US" altLang="zh-CN" sz="1000" i="0" dirty="0">
              <a:effectLst/>
            </a:endParaRPr>
          </a:p>
          <a:p>
            <a:r>
              <a:rPr lang="zh-CN" altLang="en-US" sz="1000" i="0" dirty="0">
                <a:effectLst/>
              </a:rPr>
              <a:t>汇率的朴素疑问</a:t>
            </a:r>
            <a:r>
              <a:rPr lang="en-US" altLang="zh-CN" sz="1000" i="0" dirty="0">
                <a:effectLst/>
              </a:rPr>
              <a:t> 7</a:t>
            </a:r>
            <a:endParaRPr lang="en-US" altLang="zh-CN" sz="1000" i="0" dirty="0">
              <a:effectLst/>
            </a:endParaRPr>
          </a:p>
          <a:p>
            <a:endParaRPr lang="en-US" altLang="zh-CN" sz="1000" i="0" dirty="0">
              <a:effectLst/>
            </a:endParaRPr>
          </a:p>
          <a:p>
            <a:r>
              <a:rPr lang="zh-CN" altLang="en-US" sz="1000" i="0" dirty="0">
                <a:effectLst/>
              </a:rPr>
              <a:t>每天推动汇率变动的因素是什么？</a:t>
            </a:r>
            <a:endParaRPr lang="zh-CN" altLang="en-US" sz="1000" i="0" dirty="0">
              <a:effectLst/>
            </a:endParaRPr>
          </a:p>
          <a:p>
            <a:r>
              <a:rPr lang="zh-CN" altLang="en-US" sz="1000" i="0" dirty="0">
                <a:effectLst/>
              </a:rPr>
              <a:t>汇率并不会总是按理论运行</a:t>
            </a:r>
            <a:endParaRPr lang="zh-CN" altLang="en-US" sz="1000" i="0" dirty="0">
              <a:effectLst/>
            </a:endParaRPr>
          </a:p>
          <a:p>
            <a:r>
              <a:rPr lang="zh-CN" altLang="en-US" sz="1000" i="0" dirty="0">
                <a:effectLst/>
              </a:rPr>
              <a:t>了解经济数据</a:t>
            </a:r>
            <a:r>
              <a:rPr lang="en-US" altLang="zh-CN" sz="1000" i="0" dirty="0">
                <a:effectLst/>
              </a:rPr>
              <a:t>≠</a:t>
            </a:r>
            <a:r>
              <a:rPr lang="zh-CN" altLang="en-US" sz="1000" i="0" dirty="0">
                <a:effectLst/>
              </a:rPr>
              <a:t>就能看懂汇率？</a:t>
            </a:r>
            <a:r>
              <a:rPr lang="en-US" altLang="zh-CN" sz="1000" i="0" dirty="0">
                <a:effectLst/>
              </a:rPr>
              <a:t>……………………………045</a:t>
            </a:r>
            <a:endParaRPr lang="en-US" altLang="zh-CN" sz="1000" i="0" dirty="0">
              <a:effectLst/>
            </a:endParaRPr>
          </a:p>
          <a:p>
            <a:endParaRPr lang="en-US" altLang="zh-CN" sz="1000" i="0" dirty="0">
              <a:effectLst/>
            </a:endParaRPr>
          </a:p>
          <a:p>
            <a:r>
              <a:rPr lang="zh-CN" altLang="en-US" sz="1000" i="0" dirty="0">
                <a:effectLst/>
              </a:rPr>
              <a:t>汇率的朴素疑问</a:t>
            </a:r>
            <a:r>
              <a:rPr lang="en-US" altLang="zh-CN" sz="1000" i="0" dirty="0">
                <a:effectLst/>
              </a:rPr>
              <a:t> 8</a:t>
            </a:r>
            <a:endParaRPr lang="en-US" altLang="zh-CN" sz="1000" i="0" dirty="0">
              <a:effectLst/>
            </a:endParaRPr>
          </a:p>
          <a:p>
            <a:endParaRPr lang="en-US" altLang="zh-CN" sz="1000" i="0" dirty="0">
              <a:effectLst/>
            </a:endParaRPr>
          </a:p>
          <a:p>
            <a:r>
              <a:rPr lang="zh-CN" altLang="en-US" sz="1000" i="0" dirty="0">
                <a:effectLst/>
              </a:rPr>
              <a:t>是什么放大了每日的汇率波动？</a:t>
            </a:r>
            <a:endParaRPr lang="zh-CN" altLang="en-US" sz="1000" i="0" dirty="0">
              <a:effectLst/>
            </a:endParaRPr>
          </a:p>
          <a:p>
            <a:r>
              <a:rPr lang="zh-CN" altLang="en-US" sz="1000" i="0" dirty="0">
                <a:effectLst/>
              </a:rPr>
              <a:t>引发剧烈汇率波动的三种典型情况</a:t>
            </a:r>
            <a:endParaRPr lang="zh-CN" altLang="en-US" sz="1000" i="0" dirty="0">
              <a:effectLst/>
            </a:endParaRPr>
          </a:p>
          <a:p>
            <a:r>
              <a:rPr lang="zh-CN" altLang="en-US" sz="1000" i="0" dirty="0">
                <a:effectLst/>
              </a:rPr>
              <a:t>警惕「突如其来的大幅波动」！</a:t>
            </a:r>
            <a:r>
              <a:rPr lang="en-US" altLang="zh-CN" sz="1000" i="0" dirty="0">
                <a:effectLst/>
              </a:rPr>
              <a:t>……………………………048</a:t>
            </a:r>
            <a:endParaRPr lang="en-US" altLang="zh-CN" sz="1000" i="0" dirty="0">
              <a:effectLst/>
            </a:endParaRPr>
          </a:p>
          <a:p>
            <a:endParaRPr lang="en-US" altLang="zh-CN" sz="1000" i="0" dirty="0">
              <a:effectLst/>
            </a:endParaRPr>
          </a:p>
          <a:p>
            <a:r>
              <a:rPr lang="zh-CN" altLang="en-US" sz="1000" i="0" dirty="0">
                <a:effectLst/>
              </a:rPr>
              <a:t>关键角色</a:t>
            </a:r>
            <a:r>
              <a:rPr lang="en-US" altLang="en-US" sz="1000" i="0" dirty="0">
                <a:effectLst/>
              </a:rPr>
              <a:t>①</a:t>
            </a:r>
            <a:r>
              <a:rPr lang="en-US" altLang="zh-CN" sz="1000" i="0" dirty="0">
                <a:effectLst/>
              </a:rPr>
              <a:t> </a:t>
            </a:r>
            <a:r>
              <a:rPr lang="zh-CN" altLang="en-US" sz="1000" i="0" dirty="0">
                <a:effectLst/>
              </a:rPr>
              <a:t>投机资金</a:t>
            </a:r>
            <a:r>
              <a:rPr lang="en-US" altLang="zh-CN" sz="1000" i="0" dirty="0">
                <a:effectLst/>
              </a:rPr>
              <a:t>………………………………………048</a:t>
            </a:r>
            <a:endParaRPr lang="en-US" altLang="zh-CN" sz="1000" i="0" dirty="0">
              <a:effectLst/>
            </a:endParaRPr>
          </a:p>
          <a:p>
            <a:r>
              <a:rPr lang="zh-CN" altLang="en-US" sz="1000" i="0" dirty="0">
                <a:effectLst/>
              </a:rPr>
              <a:t>深度专栏</a:t>
            </a:r>
            <a:r>
              <a:rPr lang="en-US" altLang="zh-CN" sz="1000" i="0" dirty="0">
                <a:effectLst/>
              </a:rPr>
              <a:t> 2 </a:t>
            </a:r>
            <a:r>
              <a:rPr lang="zh-CN" altLang="en-US" sz="1000" i="0" dirty="0">
                <a:effectLst/>
              </a:rPr>
              <a:t>体现「投机资金」动向的数据是什么？</a:t>
            </a:r>
            <a:r>
              <a:rPr lang="en-US" altLang="zh-CN" sz="1000" i="0" dirty="0">
                <a:effectLst/>
              </a:rPr>
              <a:t>……049</a:t>
            </a:r>
            <a:endParaRPr lang="en-US" altLang="zh-CN" sz="1000" i="0" dirty="0">
              <a:effectLst/>
            </a:endParaRPr>
          </a:p>
          <a:p>
            <a:endParaRPr lang="en-US" altLang="zh-CN" sz="1000" i="0" dirty="0">
              <a:effectLst/>
            </a:endParaRPr>
          </a:p>
          <a:p>
            <a:r>
              <a:rPr lang="zh-CN" altLang="en-US" sz="1000" i="0" dirty="0">
                <a:effectLst/>
              </a:rPr>
              <a:t>关键角色</a:t>
            </a:r>
            <a:r>
              <a:rPr lang="en-US" altLang="en-US" sz="1000" i="0" dirty="0">
                <a:effectLst/>
              </a:rPr>
              <a:t>②</a:t>
            </a:r>
            <a:r>
              <a:rPr lang="en-US" altLang="zh-CN" sz="1000" i="0" dirty="0">
                <a:effectLst/>
              </a:rPr>
              <a:t> </a:t>
            </a:r>
            <a:r>
              <a:rPr lang="zh-CN" altLang="en-US" sz="1000" i="0" dirty="0">
                <a:effectLst/>
              </a:rPr>
              <a:t>止损盘（</a:t>
            </a:r>
            <a:r>
              <a:rPr lang="en-US" altLang="zh-CN" sz="1000" i="0" dirty="0">
                <a:effectLst/>
              </a:rPr>
              <a:t>Stop Loss</a:t>
            </a:r>
            <a:r>
              <a:rPr lang="zh-CN" altLang="en-US" sz="1000" i="0" dirty="0">
                <a:effectLst/>
              </a:rPr>
              <a:t>）</a:t>
            </a:r>
            <a:r>
              <a:rPr lang="en-US" altLang="zh-CN" sz="1000" i="0" dirty="0">
                <a:effectLst/>
              </a:rPr>
              <a:t>…………………………051</a:t>
            </a:r>
            <a:endParaRPr lang="en-US" altLang="zh-CN" sz="1000" i="0" dirty="0">
              <a:effectLst/>
            </a:endParaRPr>
          </a:p>
          <a:p>
            <a:r>
              <a:rPr lang="zh-CN" altLang="en-US" sz="1000" i="0" dirty="0">
                <a:effectLst/>
              </a:rPr>
              <a:t>深度专栏</a:t>
            </a:r>
            <a:r>
              <a:rPr lang="en-US" altLang="zh-CN" sz="1000" i="0" dirty="0">
                <a:effectLst/>
              </a:rPr>
              <a:t> 3 </a:t>
            </a:r>
            <a:r>
              <a:rPr lang="zh-CN" altLang="en-US" sz="1000" i="0" dirty="0">
                <a:effectLst/>
              </a:rPr>
              <a:t>什么是「持仓」？</a:t>
            </a:r>
            <a:r>
              <a:rPr lang="en-US" altLang="zh-CN" sz="1000" i="0" dirty="0">
                <a:effectLst/>
              </a:rPr>
              <a:t>……………………………052</a:t>
            </a:r>
            <a:endParaRPr lang="en-US" altLang="zh-CN" sz="1000" i="0" dirty="0">
              <a:effectLst/>
            </a:endParaRPr>
          </a:p>
          <a:p>
            <a:endParaRPr lang="en-US" altLang="zh-CN" sz="1000" i="0" dirty="0">
              <a:effectLst/>
            </a:endParaRPr>
          </a:p>
          <a:p>
            <a:r>
              <a:rPr lang="zh-CN" altLang="en-US" sz="1000" i="0" dirty="0">
                <a:effectLst/>
              </a:rPr>
              <a:t>关键角色</a:t>
            </a:r>
            <a:r>
              <a:rPr lang="en-US" altLang="en-US" sz="1000" i="0" dirty="0">
                <a:effectLst/>
              </a:rPr>
              <a:t>③</a:t>
            </a:r>
            <a:r>
              <a:rPr lang="en-US" altLang="zh-CN" sz="1000" i="0" dirty="0">
                <a:effectLst/>
              </a:rPr>
              <a:t> </a:t>
            </a:r>
            <a:r>
              <a:rPr lang="zh-CN" altLang="en-US" sz="1000" i="0" dirty="0">
                <a:effectLst/>
              </a:rPr>
              <a:t>大型单向交易</a:t>
            </a:r>
            <a:r>
              <a:rPr lang="en-US" altLang="zh-CN" sz="1000" i="0" dirty="0">
                <a:effectLst/>
              </a:rPr>
              <a:t>…………………………………054</a:t>
            </a:r>
            <a:endParaRPr lang="en-US" altLang="zh-CN" sz="1000" i="0" dirty="0">
              <a:effectLst/>
            </a:endParaRPr>
          </a:p>
          <a:p>
            <a:endParaRPr lang="en-US" altLang="zh-CN" sz="1000" i="0" dirty="0">
              <a:effectLst/>
            </a:endParaRPr>
          </a:p>
          <a:p>
            <a:r>
              <a:rPr lang="zh-CN" altLang="en-US" sz="1000" i="0" dirty="0">
                <a:effectLst/>
              </a:rPr>
              <a:t>汇率的朴素疑问</a:t>
            </a:r>
            <a:r>
              <a:rPr lang="en-US" altLang="zh-CN" sz="1000" i="0" dirty="0">
                <a:effectLst/>
              </a:rPr>
              <a:t> 9</a:t>
            </a:r>
            <a:endParaRPr lang="en-US" altLang="zh-CN" sz="1000" i="0" dirty="0">
              <a:effectLst/>
            </a:endParaRPr>
          </a:p>
          <a:p>
            <a:endParaRPr lang="en-US" altLang="zh-CN" sz="1000" i="0" dirty="0">
              <a:effectLst/>
            </a:endParaRPr>
          </a:p>
          <a:p>
            <a:r>
              <a:rPr lang="zh-CN" altLang="en-US" sz="1000" i="0" dirty="0">
                <a:effectLst/>
              </a:rPr>
              <a:t>急剧的汇率波动</a:t>
            </a:r>
            <a:endParaRPr lang="zh-CN" altLang="en-US" sz="1000" i="0" dirty="0">
              <a:effectLst/>
            </a:endParaRPr>
          </a:p>
          <a:p>
            <a:r>
              <a:rPr lang="zh-CN" altLang="en-US" sz="1000" i="0" dirty="0">
                <a:effectLst/>
              </a:rPr>
              <a:t>会对经济产生怎样的影响？</a:t>
            </a:r>
            <a:endParaRPr lang="zh-CN" altLang="en-US" sz="1000" i="0" dirty="0">
              <a:effectLst/>
            </a:endParaRPr>
          </a:p>
          <a:p>
            <a:r>
              <a:rPr lang="zh-CN" altLang="en-US" sz="1000" i="0" dirty="0">
                <a:effectLst/>
              </a:rPr>
              <a:t>急剧的汇率波动会对经济造成负面影响</a:t>
            </a:r>
            <a:endParaRPr lang="zh-CN" altLang="en-US" sz="1000" i="0" dirty="0">
              <a:effectLst/>
            </a:endParaRPr>
          </a:p>
          <a:p>
            <a:r>
              <a:rPr lang="zh-CN" altLang="en-US" sz="1000" i="0" dirty="0">
                <a:effectLst/>
              </a:rPr>
              <a:t>潜藏在剧烈波动中的经济活动风险</a:t>
            </a:r>
            <a:r>
              <a:rPr lang="en-US" altLang="zh-CN" sz="1000" i="0" dirty="0">
                <a:effectLst/>
              </a:rPr>
              <a:t>…………………………056</a:t>
            </a:r>
            <a:endParaRPr lang="en-US" altLang="zh-CN" sz="1000" i="0" dirty="0">
              <a:effectLst/>
            </a:endParaRPr>
          </a:p>
          <a:p>
            <a:endParaRPr lang="en-US" altLang="zh-CN" sz="1000" i="0" dirty="0">
              <a:effectLst/>
            </a:endParaRPr>
          </a:p>
          <a:p>
            <a:r>
              <a:rPr lang="zh-CN" altLang="en-US" sz="1000" i="0" dirty="0">
                <a:effectLst/>
              </a:rPr>
              <a:t>汇率的朴素疑问</a:t>
            </a:r>
            <a:r>
              <a:rPr lang="en-US" altLang="zh-CN" sz="1000" i="0" dirty="0">
                <a:effectLst/>
              </a:rPr>
              <a:t> 10</a:t>
            </a:r>
            <a:endParaRPr lang="en-US" altLang="zh-CN" sz="1000" i="0" dirty="0">
              <a:effectLst/>
            </a:endParaRPr>
          </a:p>
          <a:p>
            <a:endParaRPr lang="en-US" altLang="zh-CN" sz="1000" i="0" dirty="0">
              <a:effectLst/>
            </a:endParaRPr>
          </a:p>
          <a:p>
            <a:r>
              <a:rPr lang="zh-CN" altLang="en-US" sz="1000" i="0" dirty="0">
                <a:effectLst/>
              </a:rPr>
              <a:t>如果固定汇率，</a:t>
            </a:r>
            <a:endParaRPr lang="zh-CN" altLang="en-US" sz="1000" i="0" dirty="0">
              <a:effectLst/>
            </a:endParaRPr>
          </a:p>
          <a:p>
            <a:r>
              <a:rPr lang="zh-CN" altLang="en-US" sz="1000" i="0" dirty="0">
                <a:effectLst/>
              </a:rPr>
              <a:t>问题是不是会少很多？</a:t>
            </a:r>
            <a:endParaRPr lang="zh-CN" altLang="en-US" sz="1000" i="0" dirty="0">
              <a:effectLst/>
            </a:endParaRPr>
          </a:p>
          <a:p>
            <a:r>
              <a:rPr lang="zh-CN" altLang="en-US" sz="1000" i="0" dirty="0">
                <a:effectLst/>
              </a:rPr>
              <a:t>为什么采用每天变动的「浮动汇率制」</a:t>
            </a:r>
            <a:endParaRPr lang="zh-CN" altLang="en-US" sz="1000" i="0" dirty="0">
              <a:effectLst/>
            </a:endParaRPr>
          </a:p>
          <a:p>
            <a:r>
              <a:rPr lang="zh-CN" altLang="en-US" sz="1000" i="0" dirty="0">
                <a:effectLst/>
              </a:rPr>
              <a:t>从「固定汇率制」到「浮动汇率制」的转变</a:t>
            </a:r>
            <a:r>
              <a:rPr lang="en-US" altLang="zh-CN" sz="1000" i="0" dirty="0">
                <a:effectLst/>
              </a:rPr>
              <a:t>………………058</a:t>
            </a:r>
            <a:endParaRPr lang="en-US" altLang="zh-CN" sz="1000" i="0" dirty="0">
              <a:effectLst/>
            </a:endParaRPr>
          </a:p>
          <a:p>
            <a:endParaRPr lang="en-US" altLang="zh-CN" sz="1000" i="0" dirty="0">
              <a:effectLst/>
            </a:endParaRPr>
          </a:p>
          <a:p>
            <a:r>
              <a:rPr lang="zh-CN" altLang="en-US" sz="1000" i="0" dirty="0">
                <a:effectLst/>
              </a:rPr>
              <a:t>深度专栏</a:t>
            </a:r>
            <a:r>
              <a:rPr lang="en-US" altLang="zh-CN" sz="1000" i="0" dirty="0">
                <a:effectLst/>
              </a:rPr>
              <a:t> 4</a:t>
            </a:r>
            <a:endParaRPr lang="en-US" altLang="zh-CN" sz="1000" i="0" dirty="0">
              <a:effectLst/>
            </a:endParaRPr>
          </a:p>
          <a:p>
            <a:r>
              <a:rPr lang="zh-CN" altLang="en-US" sz="1000" i="0" dirty="0">
                <a:effectLst/>
              </a:rPr>
              <a:t>采用货币盯住制度所带来的政策限制</a:t>
            </a:r>
            <a:r>
              <a:rPr lang="en-US" altLang="zh-CN" sz="1000" i="0" dirty="0">
                <a:effectLst/>
              </a:rPr>
              <a:t>………………………060</a:t>
            </a:r>
            <a:endParaRPr lang="en-US" altLang="zh-CN" sz="1000" i="0" dirty="0">
              <a:effectLst/>
            </a:endParaRPr>
          </a:p>
        </p:txBody>
      </p:sp>
      <p:sp>
        <p:nvSpPr>
          <p:cNvPr id="5" name="角丸四角形 7"/>
          <p:cNvSpPr/>
          <p:nvPr/>
        </p:nvSpPr>
        <p:spPr>
          <a:xfrm>
            <a:off x="4096974" y="40535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70760" y="122555"/>
            <a:ext cx="2527300" cy="130683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教養</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としての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為替</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978-4-7612-7855-7</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大矢俊雄</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192p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710565" y="122555"/>
            <a:ext cx="776605" cy="1102995"/>
          </a:xfrm>
          <a:prstGeom prst="rect">
            <a:avLst/>
          </a:prstGeom>
        </p:spPr>
      </p:pic>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141605" y="1310005"/>
            <a:ext cx="6784975"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第</a:t>
            </a:r>
            <a:r>
              <a:rPr lang="en-US" altLang="zh-CN" sz="1000" i="0" dirty="0">
                <a:effectLst/>
              </a:rPr>
              <a:t>3</a:t>
            </a:r>
            <a:r>
              <a:rPr lang="zh-CN" altLang="en-US" sz="1000" i="0" dirty="0">
                <a:effectLst/>
              </a:rPr>
              <a:t>章</a:t>
            </a:r>
            <a:endParaRPr lang="zh-CN" altLang="en-US" sz="1000" i="0" dirty="0">
              <a:effectLst/>
            </a:endParaRPr>
          </a:p>
          <a:p>
            <a:r>
              <a:rPr lang="zh-CN" altLang="en-US" sz="1000" i="0" dirty="0">
                <a:effectLst/>
              </a:rPr>
              <a:t>利率与汇率的关系</a:t>
            </a:r>
            <a:endParaRPr lang="zh-CN" altLang="en-US" sz="1000" i="0" dirty="0">
              <a:effectLst/>
            </a:endParaRPr>
          </a:p>
          <a:p>
            <a:r>
              <a:rPr lang="en-US" altLang="zh-CN" sz="1000" i="0" dirty="0">
                <a:effectLst/>
              </a:rPr>
              <a:t>1 </a:t>
            </a:r>
            <a:r>
              <a:rPr lang="zh-CN" altLang="en-US" sz="1000" i="0" dirty="0">
                <a:effectLst/>
              </a:rPr>
              <a:t>利率如何影响汇率？</a:t>
            </a:r>
            <a:endParaRPr lang="zh-CN" altLang="en-US" sz="1000" i="0" dirty="0">
              <a:effectLst/>
            </a:endParaRPr>
          </a:p>
          <a:p>
            <a:endParaRPr lang="en-US" altLang="zh-CN" sz="1000" i="0" dirty="0">
              <a:effectLst/>
            </a:endParaRPr>
          </a:p>
          <a:p>
            <a:r>
              <a:rPr lang="zh-CN" altLang="en-US" sz="1000" i="0" dirty="0">
                <a:effectLst/>
              </a:rPr>
              <a:t>利率与汇率的运行机制</a:t>
            </a:r>
            <a:endParaRPr lang="zh-CN" altLang="en-US" sz="1000" i="0" dirty="0">
              <a:effectLst/>
            </a:endParaRPr>
          </a:p>
          <a:p>
            <a:r>
              <a:rPr lang="zh-CN" altLang="en-US" sz="1000" i="0" dirty="0">
                <a:effectLst/>
              </a:rPr>
              <a:t>「利差」推动汇率变动</a:t>
            </a:r>
            <a:r>
              <a:rPr lang="en-US" altLang="zh-CN" sz="1000" i="0" dirty="0">
                <a:effectLst/>
              </a:rPr>
              <a:t>………………………………………064</a:t>
            </a:r>
            <a:endParaRPr lang="en-US" altLang="zh-CN" sz="1000" i="0" dirty="0">
              <a:effectLst/>
            </a:endParaRPr>
          </a:p>
          <a:p>
            <a:r>
              <a:rPr lang="zh-CN" altLang="en-US" sz="1000" i="0" dirty="0">
                <a:effectLst/>
              </a:rPr>
              <a:t>利率影响汇率的基本机制</a:t>
            </a:r>
            <a:r>
              <a:rPr lang="en-US" altLang="zh-CN" sz="1000" i="0" dirty="0">
                <a:effectLst/>
              </a:rPr>
              <a:t>……………………………………065</a:t>
            </a:r>
            <a:endParaRPr lang="en-US" altLang="zh-CN" sz="1000" i="0" dirty="0">
              <a:effectLst/>
            </a:endParaRPr>
          </a:p>
          <a:p>
            <a:r>
              <a:rPr lang="zh-CN" altLang="en-US" sz="1000" i="0" dirty="0">
                <a:effectLst/>
              </a:rPr>
              <a:t>看看现实中的利率与汇率关系</a:t>
            </a:r>
            <a:r>
              <a:rPr lang="en-US" altLang="zh-CN" sz="1000" i="0" dirty="0">
                <a:effectLst/>
              </a:rPr>
              <a:t>………………………………065</a:t>
            </a:r>
            <a:endParaRPr lang="en-US" altLang="zh-CN" sz="1000" i="0" dirty="0">
              <a:effectLst/>
            </a:endParaRPr>
          </a:p>
          <a:p>
            <a:r>
              <a:rPr lang="zh-CN" altLang="en-US" sz="1000" i="0" dirty="0">
                <a:effectLst/>
              </a:rPr>
              <a:t>理论上实际利率更重要，但</a:t>
            </a:r>
            <a:r>
              <a:rPr lang="en-US" altLang="zh-CN" sz="1000" i="0" dirty="0">
                <a:effectLst/>
              </a:rPr>
              <a:t>…………………………………066</a:t>
            </a:r>
            <a:endParaRPr lang="en-US" altLang="zh-CN" sz="1000" i="0" dirty="0">
              <a:effectLst/>
            </a:endParaRPr>
          </a:p>
          <a:p>
            <a:endParaRPr lang="en-US" altLang="zh-CN" sz="1000" i="0" dirty="0">
              <a:effectLst/>
            </a:endParaRPr>
          </a:p>
          <a:p>
            <a:r>
              <a:rPr lang="en-US" altLang="zh-CN" sz="1000" i="0" dirty="0">
                <a:effectLst/>
              </a:rPr>
              <a:t>2</a:t>
            </a:r>
            <a:endParaRPr lang="en-US" altLang="zh-CN" sz="1000" i="0" dirty="0">
              <a:effectLst/>
            </a:endParaRPr>
          </a:p>
          <a:p>
            <a:endParaRPr lang="en-US" altLang="zh-CN" sz="1000" i="0" dirty="0">
              <a:effectLst/>
            </a:endParaRPr>
          </a:p>
          <a:p>
            <a:r>
              <a:rPr lang="zh-CN" altLang="en-US" sz="1000" i="0" dirty="0">
                <a:effectLst/>
              </a:rPr>
              <a:t>与汇率相关性更强的是</a:t>
            </a:r>
            <a:endParaRPr lang="zh-CN" altLang="en-US" sz="1000" i="0" dirty="0">
              <a:effectLst/>
            </a:endParaRPr>
          </a:p>
          <a:p>
            <a:r>
              <a:rPr lang="zh-CN" altLang="en-US" sz="1000" i="0" dirty="0">
                <a:effectLst/>
              </a:rPr>
              <a:t>短期利率还是长期利率？</a:t>
            </a:r>
            <a:endParaRPr lang="zh-CN" altLang="en-US" sz="1000" i="0" dirty="0">
              <a:effectLst/>
            </a:endParaRPr>
          </a:p>
          <a:p>
            <a:r>
              <a:rPr lang="zh-CN" altLang="en-US" sz="1000" i="0" dirty="0">
                <a:effectLst/>
              </a:rPr>
              <a:t>从</a:t>
            </a:r>
            <a:r>
              <a:rPr lang="en-US" altLang="zh-CN" sz="1000" i="0" dirty="0">
                <a:effectLst/>
              </a:rPr>
              <a:t>1</a:t>
            </a:r>
            <a:r>
              <a:rPr lang="zh-CN" altLang="en-US" sz="1000" i="0" dirty="0">
                <a:effectLst/>
              </a:rPr>
              <a:t>天到</a:t>
            </a:r>
            <a:r>
              <a:rPr lang="en-US" altLang="zh-CN" sz="1000" i="0" dirty="0">
                <a:effectLst/>
              </a:rPr>
              <a:t>30</a:t>
            </a:r>
            <a:r>
              <a:rPr lang="zh-CN" altLang="en-US" sz="1000" i="0" dirty="0">
                <a:effectLst/>
              </a:rPr>
              <a:t>年，利率种类繁多</a:t>
            </a:r>
            <a:endParaRPr lang="zh-CN" altLang="en-US" sz="1000" i="0" dirty="0">
              <a:effectLst/>
            </a:endParaRPr>
          </a:p>
          <a:p>
            <a:r>
              <a:rPr lang="zh-CN" altLang="en-US" sz="1000" i="0" dirty="0">
                <a:effectLst/>
              </a:rPr>
              <a:t>外汇相关人士关注的是哪种利率？</a:t>
            </a:r>
            <a:r>
              <a:rPr lang="en-US" altLang="zh-CN" sz="1000" i="0" dirty="0">
                <a:effectLst/>
              </a:rPr>
              <a:t>…………………………070</a:t>
            </a:r>
            <a:endParaRPr lang="en-US" altLang="zh-CN" sz="1000" i="0" dirty="0">
              <a:effectLst/>
            </a:endParaRPr>
          </a:p>
          <a:p>
            <a:endParaRPr lang="en-US" altLang="zh-CN" sz="1000" i="0" dirty="0">
              <a:effectLst/>
            </a:endParaRPr>
          </a:p>
          <a:p>
            <a:r>
              <a:rPr lang="en-US" altLang="zh-CN" sz="1000" i="0" dirty="0">
                <a:effectLst/>
              </a:rPr>
              <a:t>3 </a:t>
            </a:r>
            <a:r>
              <a:rPr lang="zh-CN" altLang="en-US" sz="1000" i="0" dirty="0">
                <a:effectLst/>
              </a:rPr>
              <a:t>利差带来的汇率变动</a:t>
            </a:r>
            <a:endParaRPr lang="zh-CN" altLang="en-US" sz="1000" i="0" dirty="0">
              <a:effectLst/>
            </a:endParaRPr>
          </a:p>
          <a:p>
            <a:endParaRPr lang="en-US" altLang="zh-CN" sz="1000" i="0" dirty="0">
              <a:effectLst/>
            </a:endParaRPr>
          </a:p>
          <a:p>
            <a:r>
              <a:rPr lang="zh-CN" altLang="en-US" sz="1000" i="0" dirty="0">
                <a:effectLst/>
              </a:rPr>
              <a:t>什么是「套利交易（</a:t>
            </a:r>
            <a:r>
              <a:rPr lang="en-US" altLang="zh-CN" sz="1000" i="0" dirty="0">
                <a:effectLst/>
              </a:rPr>
              <a:t>Carry Trade</a:t>
            </a:r>
            <a:r>
              <a:rPr lang="zh-CN" altLang="en-US" sz="1000" i="0" dirty="0">
                <a:effectLst/>
              </a:rPr>
              <a:t>）」？</a:t>
            </a:r>
            <a:endParaRPr lang="zh-CN" altLang="en-US" sz="1000" i="0" dirty="0">
              <a:effectLst/>
            </a:endParaRPr>
          </a:p>
          <a:p>
            <a:r>
              <a:rPr lang="zh-CN" altLang="en-US" sz="1000" i="0" dirty="0">
                <a:effectLst/>
              </a:rPr>
              <a:t>由日本低利率产生的汇率交易</a:t>
            </a:r>
            <a:endParaRPr lang="zh-CN" altLang="en-US" sz="1000" i="0" dirty="0">
              <a:effectLst/>
            </a:endParaRPr>
          </a:p>
          <a:p>
            <a:r>
              <a:rPr lang="zh-CN" altLang="en-US" sz="1000" i="0" dirty="0">
                <a:effectLst/>
              </a:rPr>
              <a:t>「几乎不会输的交易」</a:t>
            </a:r>
            <a:r>
              <a:rPr lang="en-US" altLang="zh-CN" sz="1000" i="0" dirty="0">
                <a:effectLst/>
              </a:rPr>
              <a:t>——</a:t>
            </a:r>
            <a:r>
              <a:rPr lang="zh-CN" altLang="en-US" sz="1000" i="0" dirty="0">
                <a:effectLst/>
              </a:rPr>
              <a:t>套利交易的机制</a:t>
            </a:r>
            <a:r>
              <a:rPr lang="en-US" altLang="zh-CN" sz="1000" i="0" dirty="0">
                <a:effectLst/>
              </a:rPr>
              <a:t>………………073</a:t>
            </a:r>
            <a:endParaRPr lang="en-US" altLang="zh-CN" sz="1000" i="0" dirty="0">
              <a:effectLst/>
            </a:endParaRPr>
          </a:p>
          <a:p>
            <a:r>
              <a:rPr lang="zh-CN" altLang="en-US" sz="1000" i="0" dirty="0">
                <a:effectLst/>
              </a:rPr>
              <a:t>是否存在套利交易的数据？</a:t>
            </a:r>
            <a:r>
              <a:rPr lang="en-US" altLang="zh-CN" sz="1000" i="0" dirty="0">
                <a:effectLst/>
              </a:rPr>
              <a:t>…………………………………074</a:t>
            </a:r>
            <a:endParaRPr lang="en-US" altLang="zh-CN" sz="1000" i="0" dirty="0">
              <a:effectLst/>
            </a:endParaRPr>
          </a:p>
          <a:p>
            <a:r>
              <a:rPr lang="zh-CN" altLang="en-US" sz="1000" i="0" dirty="0">
                <a:effectLst/>
              </a:rPr>
              <a:t>套利交易的「反转风险」</a:t>
            </a:r>
            <a:r>
              <a:rPr lang="en-US" altLang="zh-CN" sz="1000" i="0" dirty="0">
                <a:effectLst/>
              </a:rPr>
              <a:t>……………………………………074</a:t>
            </a:r>
            <a:endParaRPr lang="en-US" altLang="zh-CN" sz="1000" i="0" dirty="0">
              <a:effectLst/>
            </a:endParaRPr>
          </a:p>
          <a:p>
            <a:endParaRPr lang="en-US" altLang="zh-CN" sz="1000" i="0" dirty="0">
              <a:effectLst/>
            </a:endParaRPr>
          </a:p>
          <a:p>
            <a:r>
              <a:rPr lang="en-US" altLang="zh-CN" sz="1000" i="0" dirty="0">
                <a:effectLst/>
              </a:rPr>
              <a:t>4 </a:t>
            </a:r>
            <a:r>
              <a:rPr lang="zh-CN" altLang="en-US" sz="1000" i="0" dirty="0">
                <a:effectLst/>
              </a:rPr>
              <a:t>新冠疫情对汇率市场</a:t>
            </a:r>
            <a:endParaRPr lang="zh-CN" altLang="en-US" sz="1000" i="0" dirty="0">
              <a:effectLst/>
            </a:endParaRPr>
          </a:p>
          <a:p>
            <a:endParaRPr lang="en-US" altLang="zh-CN" sz="1000" i="0" dirty="0">
              <a:effectLst/>
            </a:endParaRPr>
          </a:p>
          <a:p>
            <a:r>
              <a:rPr lang="zh-CN" altLang="en-US" sz="1000" i="0" dirty="0">
                <a:effectLst/>
              </a:rPr>
              <a:t>产生了怎样的影响？</a:t>
            </a:r>
            <a:endParaRPr lang="zh-CN" altLang="en-US" sz="1000" i="0" dirty="0">
              <a:effectLst/>
            </a:endParaRPr>
          </a:p>
          <a:p>
            <a:r>
              <a:rPr lang="zh-CN" altLang="en-US" sz="1000" i="0" dirty="0">
                <a:effectLst/>
              </a:rPr>
              <a:t>疫情前后，汇率走势发生变化了吗？</a:t>
            </a:r>
            <a:endParaRPr lang="zh-CN" altLang="en-US" sz="1000" i="0" dirty="0">
              <a:effectLst/>
            </a:endParaRPr>
          </a:p>
          <a:p>
            <a:r>
              <a:rPr lang="zh-CN" altLang="en-US" sz="1000" i="0" dirty="0">
                <a:effectLst/>
              </a:rPr>
              <a:t>纵观疫情前后日美利差与美元</a:t>
            </a:r>
            <a:r>
              <a:rPr lang="en-US" altLang="zh-CN" sz="1000" i="0" dirty="0">
                <a:effectLst/>
              </a:rPr>
              <a:t>/</a:t>
            </a:r>
            <a:r>
              <a:rPr lang="zh-CN" altLang="en-US" sz="1000" i="0" dirty="0">
                <a:effectLst/>
              </a:rPr>
              <a:t>日元的关系</a:t>
            </a:r>
            <a:r>
              <a:rPr lang="en-US" altLang="zh-CN" sz="1000" i="0" dirty="0">
                <a:effectLst/>
              </a:rPr>
              <a:t>………………077</a:t>
            </a:r>
            <a:endParaRPr lang="en-US" altLang="zh-CN" sz="1000" i="0" dirty="0">
              <a:effectLst/>
            </a:endParaRPr>
          </a:p>
          <a:p>
            <a:endParaRPr lang="en-US" altLang="zh-CN" sz="1000" i="0" dirty="0">
              <a:effectLst/>
            </a:endParaRPr>
          </a:p>
          <a:p>
            <a:r>
              <a:rPr lang="zh-CN" altLang="en-US" sz="1000" i="0" dirty="0">
                <a:effectLst/>
              </a:rPr>
              <a:t>第</a:t>
            </a:r>
            <a:r>
              <a:rPr lang="en-US" altLang="zh-CN" sz="1000" i="0" dirty="0">
                <a:effectLst/>
              </a:rPr>
              <a:t>4</a:t>
            </a:r>
            <a:r>
              <a:rPr lang="zh-CN" altLang="en-US" sz="1000" i="0" dirty="0">
                <a:effectLst/>
              </a:rPr>
              <a:t>章</a:t>
            </a:r>
            <a:endParaRPr lang="zh-CN" altLang="en-US" sz="1000" i="0" dirty="0">
              <a:effectLst/>
            </a:endParaRPr>
          </a:p>
          <a:p>
            <a:r>
              <a:rPr lang="zh-CN" altLang="en-US" sz="1000" i="0" dirty="0">
                <a:effectLst/>
              </a:rPr>
              <a:t>日元升值</a:t>
            </a:r>
            <a:r>
              <a:rPr lang="en-US" altLang="zh-CN" sz="1000" i="0" dirty="0">
                <a:effectLst/>
              </a:rPr>
              <a:t> / </a:t>
            </a:r>
            <a:r>
              <a:rPr lang="zh-CN" altLang="en-US" sz="1000" i="0" dirty="0">
                <a:effectLst/>
              </a:rPr>
              <a:t>贬值对经济的影响</a:t>
            </a:r>
            <a:endParaRPr lang="zh-CN" altLang="en-US" sz="1000" i="0" dirty="0">
              <a:effectLst/>
            </a:endParaRPr>
          </a:p>
          <a:p>
            <a:r>
              <a:rPr lang="en-US" altLang="zh-CN" sz="1000" i="0" dirty="0">
                <a:effectLst/>
              </a:rPr>
              <a:t>1 </a:t>
            </a:r>
            <a:r>
              <a:rPr lang="zh-CN" altLang="en-US" sz="1000" i="0" dirty="0">
                <a:effectLst/>
              </a:rPr>
              <a:t>日元升值</a:t>
            </a:r>
            <a:r>
              <a:rPr lang="en-US" altLang="zh-CN" sz="1000" i="0" dirty="0">
                <a:effectLst/>
              </a:rPr>
              <a:t> / </a:t>
            </a:r>
            <a:r>
              <a:rPr lang="zh-CN" altLang="en-US" sz="1000" i="0" dirty="0">
                <a:effectLst/>
              </a:rPr>
              <a:t>贬值的经济影响</a:t>
            </a:r>
            <a:endParaRPr lang="zh-CN" altLang="en-US" sz="1000" i="0" dirty="0">
              <a:effectLst/>
            </a:endParaRPr>
          </a:p>
          <a:p>
            <a:endParaRPr lang="en-US" altLang="zh-CN" sz="1000" i="0" dirty="0">
              <a:effectLst/>
            </a:endParaRPr>
          </a:p>
          <a:p>
            <a:r>
              <a:rPr lang="zh-CN" altLang="en-US" sz="1000" i="0" dirty="0">
                <a:effectLst/>
              </a:rPr>
              <a:t>汇率变动对国际交易的影响</a:t>
            </a:r>
            <a:endParaRPr lang="zh-CN" altLang="en-US" sz="1000" i="0" dirty="0">
              <a:effectLst/>
            </a:endParaRPr>
          </a:p>
          <a:p>
            <a:r>
              <a:rPr lang="zh-CN" altLang="en-US" sz="1000" i="0" dirty="0">
                <a:effectLst/>
              </a:rPr>
              <a:t>理论层面的汇率影响（以水准为中心）</a:t>
            </a:r>
            <a:r>
              <a:rPr lang="en-US" altLang="zh-CN" sz="1000" i="0" dirty="0">
                <a:effectLst/>
              </a:rPr>
              <a:t>…………………082</a:t>
            </a:r>
            <a:endParaRPr lang="en-US" altLang="zh-CN" sz="1000" i="0" dirty="0">
              <a:effectLst/>
            </a:endParaRPr>
          </a:p>
          <a:p>
            <a:endParaRPr lang="en-US" altLang="zh-CN" sz="1000" i="0" dirty="0">
              <a:effectLst/>
            </a:endParaRPr>
          </a:p>
          <a:p>
            <a:r>
              <a:rPr lang="zh-CN" altLang="en-US" sz="1000" i="0" dirty="0">
                <a:effectLst/>
              </a:rPr>
              <a:t>对出口与进口的影响</a:t>
            </a:r>
            <a:r>
              <a:rPr lang="en-US" altLang="zh-CN" sz="1000" i="0" dirty="0">
                <a:effectLst/>
              </a:rPr>
              <a:t>………………………………………082</a:t>
            </a:r>
            <a:endParaRPr lang="en-US" altLang="zh-CN" sz="1000" i="0" dirty="0">
              <a:effectLst/>
            </a:endParaRPr>
          </a:p>
          <a:p>
            <a:r>
              <a:rPr lang="zh-CN" altLang="en-US" sz="1000" i="0" dirty="0">
                <a:effectLst/>
              </a:rPr>
              <a:t>对海外投资的影响</a:t>
            </a:r>
            <a:r>
              <a:rPr lang="en-US" altLang="zh-CN" sz="1000" i="0" dirty="0">
                <a:effectLst/>
              </a:rPr>
              <a:t>………………………………………083</a:t>
            </a:r>
            <a:endParaRPr lang="en-US" altLang="zh-CN" sz="1000" i="0" dirty="0">
              <a:effectLst/>
            </a:endParaRPr>
          </a:p>
          <a:p>
            <a:r>
              <a:rPr lang="zh-CN" altLang="en-US" sz="1000" i="0" dirty="0">
                <a:effectLst/>
              </a:rPr>
              <a:t>对海外投资收益的影响</a:t>
            </a:r>
            <a:r>
              <a:rPr lang="en-US" altLang="zh-CN" sz="1000" i="0" dirty="0">
                <a:effectLst/>
              </a:rPr>
              <a:t>…………………………………083</a:t>
            </a:r>
            <a:endParaRPr lang="en-US" altLang="zh-CN" sz="1000" i="0" dirty="0">
              <a:effectLst/>
            </a:endParaRPr>
          </a:p>
          <a:p>
            <a:r>
              <a:rPr lang="zh-CN" altLang="en-US" sz="1000" i="0" dirty="0">
                <a:effectLst/>
              </a:rPr>
              <a:t>对外国劳动力的影响</a:t>
            </a:r>
            <a:r>
              <a:rPr lang="en-US" altLang="zh-CN" sz="1000" i="0" dirty="0">
                <a:effectLst/>
              </a:rPr>
              <a:t>……………………………………084</a:t>
            </a:r>
            <a:endParaRPr lang="en-US" altLang="zh-CN" sz="1000" i="0" dirty="0">
              <a:effectLst/>
            </a:endParaRPr>
          </a:p>
          <a:p>
            <a:r>
              <a:rPr lang="zh-CN" altLang="en-US" sz="1000" i="0" dirty="0">
                <a:effectLst/>
              </a:rPr>
              <a:t>综合评价</a:t>
            </a:r>
            <a:r>
              <a:rPr lang="en-US" altLang="zh-CN" sz="1000" i="0" dirty="0">
                <a:effectLst/>
              </a:rPr>
              <a:t>…………………………………………………084</a:t>
            </a:r>
            <a:endParaRPr lang="en-US" altLang="zh-CN" sz="1000" i="0" dirty="0">
              <a:effectLst/>
            </a:endParaRPr>
          </a:p>
          <a:p>
            <a:endParaRPr lang="en-US" altLang="zh-CN" sz="1000" i="0" dirty="0">
              <a:effectLst/>
            </a:endParaRPr>
          </a:p>
          <a:p>
            <a:r>
              <a:rPr lang="en-US" altLang="zh-CN" sz="1000" i="0" dirty="0">
                <a:effectLst/>
              </a:rPr>
              <a:t>2 </a:t>
            </a:r>
            <a:r>
              <a:rPr lang="zh-CN" altLang="en-US" sz="1000" i="0" dirty="0">
                <a:effectLst/>
              </a:rPr>
              <a:t>不同「变动方式」</a:t>
            </a:r>
            <a:endParaRPr lang="zh-CN" altLang="en-US" sz="1000" i="0" dirty="0">
              <a:effectLst/>
            </a:endParaRPr>
          </a:p>
          <a:p>
            <a:endParaRPr lang="en-US" altLang="zh-CN" sz="1000" i="0" dirty="0">
              <a:effectLst/>
            </a:endParaRPr>
          </a:p>
          <a:p>
            <a:r>
              <a:rPr lang="zh-CN" altLang="en-US" sz="1000" i="0" dirty="0">
                <a:effectLst/>
              </a:rPr>
              <a:t>对经济的影响是否不同？</a:t>
            </a:r>
            <a:endParaRPr lang="zh-CN" altLang="en-US" sz="1000" i="0" dirty="0">
              <a:effectLst/>
            </a:endParaRPr>
          </a:p>
          <a:p>
            <a:r>
              <a:rPr lang="zh-CN" altLang="en-US" sz="1000" i="0" dirty="0">
                <a:effectLst/>
              </a:rPr>
              <a:t>即使不是剧烈波动，也有需要注意的情况</a:t>
            </a:r>
            <a:endParaRPr lang="zh-CN" altLang="en-US" sz="1000" i="0" dirty="0">
              <a:effectLst/>
            </a:endParaRPr>
          </a:p>
          <a:p>
            <a:r>
              <a:rPr lang="zh-CN" altLang="en-US" sz="1000" i="0" dirty="0">
                <a:effectLst/>
              </a:rPr>
              <a:t>「缓慢且持续的汇率变动」的影响</a:t>
            </a:r>
            <a:r>
              <a:rPr lang="en-US" altLang="zh-CN" sz="1000" i="0" dirty="0">
                <a:effectLst/>
              </a:rPr>
              <a:t>…………………………086</a:t>
            </a:r>
            <a:endParaRPr lang="en-US" altLang="zh-CN" sz="1000" i="0" dirty="0">
              <a:effectLst/>
            </a:endParaRPr>
          </a:p>
          <a:p>
            <a:endParaRPr lang="en-US" altLang="zh-CN" sz="1000" i="0" dirty="0">
              <a:effectLst/>
            </a:endParaRPr>
          </a:p>
          <a:p>
            <a:r>
              <a:rPr lang="en-US" altLang="zh-CN" sz="1000" i="0" dirty="0">
                <a:effectLst/>
              </a:rPr>
              <a:t>3 </a:t>
            </a:r>
            <a:r>
              <a:rPr lang="zh-CN" altLang="en-US" sz="1000" i="0" dirty="0">
                <a:effectLst/>
              </a:rPr>
              <a:t>过去日元升值</a:t>
            </a:r>
            <a:r>
              <a:rPr lang="en-US" altLang="zh-CN" sz="1000" i="0" dirty="0">
                <a:effectLst/>
              </a:rPr>
              <a:t> / </a:t>
            </a:r>
            <a:r>
              <a:rPr lang="zh-CN" altLang="en-US" sz="1000" i="0" dirty="0">
                <a:effectLst/>
              </a:rPr>
              <a:t>贬值时期</a:t>
            </a:r>
            <a:endParaRPr lang="zh-CN" altLang="en-US" sz="1000" i="0" dirty="0">
              <a:effectLst/>
            </a:endParaRPr>
          </a:p>
          <a:p>
            <a:endParaRPr lang="en-US" altLang="zh-CN" sz="1000" i="0" dirty="0">
              <a:effectLst/>
            </a:endParaRPr>
          </a:p>
          <a:p>
            <a:r>
              <a:rPr lang="zh-CN" altLang="en-US" sz="1000" i="0" dirty="0">
                <a:effectLst/>
              </a:rPr>
              <a:t>对日本经济的影响</a:t>
            </a:r>
            <a:endParaRPr lang="zh-CN" altLang="en-US" sz="1000" i="0" dirty="0">
              <a:effectLst/>
            </a:endParaRPr>
          </a:p>
          <a:p>
            <a:r>
              <a:rPr lang="zh-CN" altLang="en-US" sz="1000" i="0" dirty="0">
                <a:effectLst/>
              </a:rPr>
              <a:t>「日元升值时，日本经济就会停滞」是真的吗？</a:t>
            </a:r>
            <a:endParaRPr lang="zh-CN" altLang="en-US" sz="1000" i="0" dirty="0">
              <a:effectLst/>
            </a:endParaRPr>
          </a:p>
          <a:p>
            <a:r>
              <a:rPr lang="zh-CN" altLang="en-US" sz="1000" i="0" dirty="0">
                <a:effectLst/>
              </a:rPr>
              <a:t>用数据看汇率与日本经济的关系</a:t>
            </a:r>
            <a:r>
              <a:rPr lang="en-US" altLang="zh-CN" sz="1000" i="0" dirty="0">
                <a:effectLst/>
              </a:rPr>
              <a:t>……………………………089</a:t>
            </a:r>
            <a:endParaRPr lang="en-US" altLang="zh-CN" sz="1000" i="0" dirty="0">
              <a:effectLst/>
            </a:endParaRPr>
          </a:p>
        </p:txBody>
      </p:sp>
      <p:sp>
        <p:nvSpPr>
          <p:cNvPr id="5" name="角丸四角形 7"/>
          <p:cNvSpPr/>
          <p:nvPr/>
        </p:nvSpPr>
        <p:spPr>
          <a:xfrm>
            <a:off x="4096974" y="40535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70760" y="122555"/>
            <a:ext cx="2527300" cy="130683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教養</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としての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為替</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978-4-7612-7855-7</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大矢俊雄</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192p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710565" y="122555"/>
            <a:ext cx="776605" cy="1102995"/>
          </a:xfrm>
          <a:prstGeom prst="rect">
            <a:avLst/>
          </a:prstGeom>
        </p:spPr>
      </p:pic>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141605" y="1310005"/>
            <a:ext cx="6784975" cy="717042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第</a:t>
            </a:r>
            <a:r>
              <a:rPr lang="en-US" altLang="zh-CN" sz="1000" i="0" dirty="0">
                <a:effectLst/>
              </a:rPr>
              <a:t>5</a:t>
            </a:r>
            <a:r>
              <a:rPr lang="zh-CN" altLang="en-US" sz="1000" i="0" dirty="0">
                <a:effectLst/>
              </a:rPr>
              <a:t>章</a:t>
            </a:r>
            <a:endParaRPr lang="zh-CN" altLang="en-US" sz="1000" i="0" dirty="0">
              <a:effectLst/>
            </a:endParaRPr>
          </a:p>
          <a:p>
            <a:r>
              <a:rPr lang="zh-CN" altLang="en-US" sz="1000" i="0" dirty="0">
                <a:effectLst/>
              </a:rPr>
              <a:t>正在改变的「汇率常识」</a:t>
            </a:r>
            <a:endParaRPr lang="zh-CN" altLang="en-US" sz="1000" i="0" dirty="0">
              <a:effectLst/>
            </a:endParaRPr>
          </a:p>
          <a:p>
            <a:r>
              <a:rPr lang="en-US" altLang="zh-CN" sz="1000" i="0" dirty="0">
                <a:effectLst/>
              </a:rPr>
              <a:t>1</a:t>
            </a:r>
            <a:endParaRPr lang="en-US" altLang="zh-CN" sz="1000" i="0" dirty="0">
              <a:effectLst/>
            </a:endParaRPr>
          </a:p>
          <a:p>
            <a:endParaRPr lang="en-US" altLang="zh-CN" sz="1000" i="0" dirty="0">
              <a:effectLst/>
            </a:endParaRPr>
          </a:p>
          <a:p>
            <a:r>
              <a:rPr lang="zh-CN" altLang="en-US" sz="1000" i="0" dirty="0">
                <a:effectLst/>
              </a:rPr>
              <a:t>「日本经济好时，日元就会升值」</a:t>
            </a:r>
            <a:endParaRPr lang="zh-CN" altLang="en-US" sz="1000" i="0" dirty="0">
              <a:effectLst/>
            </a:endParaRPr>
          </a:p>
          <a:p>
            <a:r>
              <a:rPr lang="zh-CN" altLang="en-US" sz="1000" i="0" dirty="0">
                <a:effectLst/>
              </a:rPr>
              <a:t>这一常识是真的吗？</a:t>
            </a:r>
            <a:endParaRPr lang="zh-CN" altLang="en-US" sz="1000" i="0" dirty="0">
              <a:effectLst/>
            </a:endParaRPr>
          </a:p>
          <a:p>
            <a:r>
              <a:rPr lang="zh-CN" altLang="en-US" sz="1000" i="0" dirty="0">
                <a:effectLst/>
              </a:rPr>
              <a:t>日元创历史新高时，日本经济状况如何？</a:t>
            </a:r>
            <a:endParaRPr lang="zh-CN" altLang="en-US" sz="1000" i="0" dirty="0">
              <a:effectLst/>
            </a:endParaRPr>
          </a:p>
          <a:p>
            <a:r>
              <a:rPr lang="zh-CN" altLang="en-US" sz="1000" i="0" dirty="0">
                <a:effectLst/>
              </a:rPr>
              <a:t>验证日本经济与日元升贬值的关系</a:t>
            </a:r>
            <a:r>
              <a:rPr lang="en-US" altLang="zh-CN" sz="1000" i="0" dirty="0">
                <a:effectLst/>
              </a:rPr>
              <a:t>…………………………094</a:t>
            </a:r>
            <a:endParaRPr lang="en-US" altLang="zh-CN" sz="1000" i="0" dirty="0">
              <a:effectLst/>
            </a:endParaRPr>
          </a:p>
          <a:p>
            <a:endParaRPr lang="en-US" altLang="zh-CN" sz="1000" i="0" dirty="0">
              <a:effectLst/>
            </a:endParaRPr>
          </a:p>
          <a:p>
            <a:r>
              <a:rPr lang="zh-CN" altLang="en-US" sz="1000" i="0" dirty="0">
                <a:effectLst/>
              </a:rPr>
              <a:t>日元升值是否意味着日本经济变好？</a:t>
            </a:r>
            <a:r>
              <a:rPr lang="en-US" altLang="zh-CN" sz="1000" i="0" dirty="0">
                <a:effectLst/>
              </a:rPr>
              <a:t>…………………094</a:t>
            </a:r>
            <a:endParaRPr lang="en-US" altLang="zh-CN" sz="1000" i="0" dirty="0">
              <a:effectLst/>
            </a:endParaRPr>
          </a:p>
          <a:p>
            <a:r>
              <a:rPr lang="zh-CN" altLang="en-US" sz="1000" i="0" dirty="0">
                <a:effectLst/>
              </a:rPr>
              <a:t>什么是「因经济不佳而产生的买入日元」？</a:t>
            </a:r>
            <a:r>
              <a:rPr lang="en-US" altLang="zh-CN" sz="1000" i="0" dirty="0">
                <a:effectLst/>
              </a:rPr>
              <a:t>…………095</a:t>
            </a:r>
            <a:endParaRPr lang="en-US" altLang="zh-CN" sz="1000" i="0" dirty="0">
              <a:effectLst/>
            </a:endParaRPr>
          </a:p>
          <a:p>
            <a:r>
              <a:rPr lang="zh-CN" altLang="en-US" sz="1000" i="0" dirty="0">
                <a:effectLst/>
              </a:rPr>
              <a:t>来看投资资金流向的构成</a:t>
            </a:r>
            <a:r>
              <a:rPr lang="en-US" altLang="zh-CN" sz="1000" i="0" dirty="0">
                <a:effectLst/>
              </a:rPr>
              <a:t>………………………………096</a:t>
            </a:r>
            <a:endParaRPr lang="en-US" altLang="zh-CN" sz="1000" i="0" dirty="0">
              <a:effectLst/>
            </a:endParaRPr>
          </a:p>
          <a:p>
            <a:r>
              <a:rPr lang="zh-CN" altLang="en-US" sz="1000" i="0" dirty="0">
                <a:effectLst/>
              </a:rPr>
              <a:t>投资资金流与美元</a:t>
            </a:r>
            <a:r>
              <a:rPr lang="en-US" altLang="zh-CN" sz="1000" i="0" dirty="0">
                <a:effectLst/>
              </a:rPr>
              <a:t>/</a:t>
            </a:r>
            <a:r>
              <a:rPr lang="zh-CN" altLang="en-US" sz="1000" i="0" dirty="0">
                <a:effectLst/>
              </a:rPr>
              <a:t>日元的相关性如何？</a:t>
            </a:r>
            <a:r>
              <a:rPr lang="en-US" altLang="zh-CN" sz="1000" i="0" dirty="0">
                <a:effectLst/>
              </a:rPr>
              <a:t>………………098</a:t>
            </a:r>
            <a:endParaRPr lang="en-US" altLang="zh-CN" sz="1000" i="0" dirty="0">
              <a:effectLst/>
            </a:endParaRPr>
          </a:p>
          <a:p>
            <a:endParaRPr lang="en-US" altLang="zh-CN" sz="1000" i="0" dirty="0">
              <a:effectLst/>
            </a:endParaRPr>
          </a:p>
          <a:p>
            <a:r>
              <a:rPr lang="en-US" altLang="zh-CN" sz="1000" i="0" dirty="0">
                <a:effectLst/>
              </a:rPr>
              <a:t>2</a:t>
            </a:r>
            <a:endParaRPr lang="en-US" altLang="zh-CN" sz="1000" i="0" dirty="0">
              <a:effectLst/>
            </a:endParaRPr>
          </a:p>
          <a:p>
            <a:endParaRPr lang="en-US" altLang="zh-CN" sz="1000" i="0" dirty="0">
              <a:effectLst/>
            </a:endParaRPr>
          </a:p>
          <a:p>
            <a:r>
              <a:rPr lang="zh-CN" altLang="en-US" sz="1000" i="0" dirty="0">
                <a:effectLst/>
              </a:rPr>
              <a:t>只有「对美元的日元汇率」</a:t>
            </a:r>
            <a:endParaRPr lang="zh-CN" altLang="en-US" sz="1000" i="0" dirty="0">
              <a:effectLst/>
            </a:endParaRPr>
          </a:p>
          <a:p>
            <a:r>
              <a:rPr lang="zh-CN" altLang="en-US" sz="1000" i="0" dirty="0">
                <a:effectLst/>
              </a:rPr>
              <a:t>才对日本经济重要吗？</a:t>
            </a:r>
            <a:endParaRPr lang="zh-CN" altLang="en-US" sz="1000" i="0" dirty="0">
              <a:effectLst/>
            </a:endParaRPr>
          </a:p>
          <a:p>
            <a:r>
              <a:rPr lang="zh-CN" altLang="en-US" sz="1000" i="0" dirty="0">
                <a:effectLst/>
              </a:rPr>
              <a:t>是否可以衡量「日元本身的价值」</a:t>
            </a:r>
            <a:endParaRPr lang="zh-CN" altLang="en-US" sz="1000" i="0" dirty="0">
              <a:effectLst/>
            </a:endParaRPr>
          </a:p>
          <a:p>
            <a:r>
              <a:rPr lang="zh-CN" altLang="en-US" sz="1000" i="0" dirty="0">
                <a:effectLst/>
              </a:rPr>
              <a:t>只看美元</a:t>
            </a:r>
            <a:r>
              <a:rPr lang="en-US" altLang="zh-CN" sz="1000" i="0" dirty="0">
                <a:effectLst/>
              </a:rPr>
              <a:t>/</a:t>
            </a:r>
            <a:r>
              <a:rPr lang="zh-CN" altLang="en-US" sz="1000" i="0" dirty="0">
                <a:effectLst/>
              </a:rPr>
              <a:t>日元汇率真的足够吗？</a:t>
            </a:r>
            <a:r>
              <a:rPr lang="en-US" altLang="zh-CN" sz="1000" i="0" dirty="0">
                <a:effectLst/>
              </a:rPr>
              <a:t>…………………………101</a:t>
            </a:r>
            <a:endParaRPr lang="en-US" altLang="zh-CN" sz="1000" i="0" dirty="0">
              <a:effectLst/>
            </a:endParaRPr>
          </a:p>
          <a:p>
            <a:r>
              <a:rPr lang="zh-CN" altLang="en-US" sz="1000" i="0" dirty="0">
                <a:effectLst/>
              </a:rPr>
              <a:t>美国经济权重是否在下降？</a:t>
            </a:r>
            <a:r>
              <a:rPr lang="en-US" altLang="zh-CN" sz="1000" i="0" dirty="0">
                <a:effectLst/>
              </a:rPr>
              <a:t>………………………………101</a:t>
            </a:r>
            <a:endParaRPr lang="en-US" altLang="zh-CN" sz="1000" i="0" dirty="0">
              <a:effectLst/>
            </a:endParaRPr>
          </a:p>
          <a:p>
            <a:r>
              <a:rPr lang="zh-CN" altLang="en-US" sz="1000" i="0" dirty="0">
                <a:effectLst/>
              </a:rPr>
              <a:t>补充美元</a:t>
            </a:r>
            <a:r>
              <a:rPr lang="en-US" altLang="zh-CN" sz="1000" i="0" dirty="0">
                <a:effectLst/>
              </a:rPr>
              <a:t>/</a:t>
            </a:r>
            <a:r>
              <a:rPr lang="zh-CN" altLang="en-US" sz="1000" i="0" dirty="0">
                <a:effectLst/>
              </a:rPr>
              <a:t>日元的指标：实际有效汇率</a:t>
            </a:r>
            <a:r>
              <a:rPr lang="en-US" altLang="zh-CN" sz="1000" i="0" dirty="0">
                <a:effectLst/>
              </a:rPr>
              <a:t>……………………103</a:t>
            </a:r>
            <a:endParaRPr lang="en-US" altLang="zh-CN" sz="1000" i="0" dirty="0">
              <a:effectLst/>
            </a:endParaRPr>
          </a:p>
          <a:p>
            <a:r>
              <a:rPr lang="zh-CN" altLang="en-US" sz="1000" i="0" dirty="0">
                <a:effectLst/>
              </a:rPr>
              <a:t>实际有效汇率与美元</a:t>
            </a:r>
            <a:r>
              <a:rPr lang="en-US" altLang="zh-CN" sz="1000" i="0" dirty="0">
                <a:effectLst/>
              </a:rPr>
              <a:t>/</a:t>
            </a:r>
            <a:r>
              <a:rPr lang="zh-CN" altLang="en-US" sz="1000" i="0" dirty="0">
                <a:effectLst/>
              </a:rPr>
              <a:t>日元走势形态的差异</a:t>
            </a:r>
            <a:r>
              <a:rPr lang="en-US" altLang="zh-CN" sz="1000" i="0" dirty="0">
                <a:effectLst/>
              </a:rPr>
              <a:t>………………104</a:t>
            </a:r>
            <a:endParaRPr lang="en-US" altLang="zh-CN" sz="1000" i="0" dirty="0">
              <a:effectLst/>
            </a:endParaRPr>
          </a:p>
          <a:p>
            <a:r>
              <a:rPr lang="zh-CN" altLang="en-US" sz="1000" i="0" dirty="0">
                <a:effectLst/>
              </a:rPr>
              <a:t>日元实际有效汇率走弱，真的值得悲观吗？</a:t>
            </a:r>
            <a:r>
              <a:rPr lang="en-US" altLang="zh-CN" sz="1000" i="0" dirty="0">
                <a:effectLst/>
              </a:rPr>
              <a:t>……………107</a:t>
            </a:r>
            <a:endParaRPr lang="en-US" altLang="zh-CN" sz="1000" i="0" dirty="0">
              <a:effectLst/>
            </a:endParaRPr>
          </a:p>
          <a:p>
            <a:endParaRPr lang="en-US" altLang="zh-CN" sz="1000" i="0" dirty="0">
              <a:effectLst/>
            </a:endParaRPr>
          </a:p>
          <a:p>
            <a:r>
              <a:rPr lang="en-US" altLang="zh-CN" sz="1000" i="0" dirty="0">
                <a:effectLst/>
              </a:rPr>
              <a:t>3</a:t>
            </a:r>
            <a:endParaRPr lang="en-US" altLang="zh-CN" sz="1000" i="0" dirty="0">
              <a:effectLst/>
            </a:endParaRPr>
          </a:p>
          <a:p>
            <a:endParaRPr lang="en-US" altLang="zh-CN" sz="1000" i="0" dirty="0">
              <a:effectLst/>
            </a:endParaRPr>
          </a:p>
          <a:p>
            <a:r>
              <a:rPr lang="zh-CN" altLang="en-US" sz="1000" i="0" dirty="0">
                <a:effectLst/>
              </a:rPr>
              <a:t>日元贬值会增加出口、扩大贸易顺差吗？</a:t>
            </a:r>
            <a:endParaRPr lang="zh-CN" altLang="en-US" sz="1000" i="0" dirty="0">
              <a:effectLst/>
            </a:endParaRPr>
          </a:p>
          <a:p>
            <a:r>
              <a:rPr lang="zh-CN" altLang="en-US" sz="1000" i="0" dirty="0">
                <a:effectLst/>
              </a:rPr>
              <a:t>用数据看「汇率与贸易」的关系</a:t>
            </a:r>
            <a:endParaRPr lang="zh-CN" altLang="en-US" sz="1000" i="0" dirty="0">
              <a:effectLst/>
            </a:endParaRPr>
          </a:p>
          <a:p>
            <a:r>
              <a:rPr lang="zh-CN" altLang="en-US" sz="1000" i="0" dirty="0">
                <a:effectLst/>
              </a:rPr>
              <a:t>近年来，日元贬值反而扩大了贸易逆差</a:t>
            </a:r>
            <a:r>
              <a:rPr lang="en-US" altLang="zh-CN" sz="1000" i="0" dirty="0">
                <a:effectLst/>
              </a:rPr>
              <a:t>………………110</a:t>
            </a:r>
            <a:endParaRPr lang="en-US" altLang="zh-CN" sz="1000" i="0" dirty="0">
              <a:effectLst/>
            </a:endParaRPr>
          </a:p>
          <a:p>
            <a:r>
              <a:rPr lang="zh-CN" altLang="en-US" sz="1000" i="0" dirty="0">
                <a:effectLst/>
              </a:rPr>
              <a:t>日元贬值扩大贸易逆差的三大背景</a:t>
            </a:r>
            <a:r>
              <a:rPr lang="en-US" altLang="zh-CN" sz="1000" i="0" dirty="0">
                <a:effectLst/>
              </a:rPr>
              <a:t>…………………111</a:t>
            </a:r>
            <a:endParaRPr lang="en-US" altLang="zh-CN" sz="1000" i="0" dirty="0">
              <a:effectLst/>
            </a:endParaRPr>
          </a:p>
          <a:p>
            <a:endParaRPr lang="en-US" altLang="zh-CN" sz="1000" i="0" dirty="0">
              <a:effectLst/>
            </a:endParaRPr>
          </a:p>
          <a:p>
            <a:r>
              <a:rPr lang="en-US" altLang="zh-CN" sz="1000" i="0" dirty="0">
                <a:effectLst/>
              </a:rPr>
              <a:t>4</a:t>
            </a:r>
            <a:endParaRPr lang="en-US" altLang="zh-CN" sz="1000" i="0" dirty="0">
              <a:effectLst/>
            </a:endParaRPr>
          </a:p>
          <a:p>
            <a:endParaRPr lang="en-US" altLang="zh-CN" sz="1000" i="0" dirty="0">
              <a:effectLst/>
            </a:endParaRPr>
          </a:p>
          <a:p>
            <a:r>
              <a:rPr lang="zh-CN" altLang="en-US" sz="1000" i="0" dirty="0">
                <a:effectLst/>
              </a:rPr>
              <a:t>都说日元是「避险货币」，</a:t>
            </a:r>
            <a:endParaRPr lang="zh-CN" altLang="en-US" sz="1000" i="0" dirty="0">
              <a:effectLst/>
            </a:endParaRPr>
          </a:p>
          <a:p>
            <a:r>
              <a:rPr lang="zh-CN" altLang="en-US" sz="1000" i="0" dirty="0">
                <a:effectLst/>
              </a:rPr>
              <a:t>真的如此吗？</a:t>
            </a:r>
            <a:endParaRPr lang="zh-CN" altLang="en-US" sz="1000" i="0" dirty="0">
              <a:effectLst/>
            </a:endParaRPr>
          </a:p>
          <a:p>
            <a:r>
              <a:rPr lang="zh-CN" altLang="en-US" sz="1000" i="0" dirty="0">
                <a:effectLst/>
              </a:rPr>
              <a:t>「日元是避险货币」「有事就买日元」是否有依据？</a:t>
            </a:r>
            <a:endParaRPr lang="zh-CN" altLang="en-US" sz="1000" i="0" dirty="0">
              <a:effectLst/>
            </a:endParaRPr>
          </a:p>
          <a:p>
            <a:r>
              <a:rPr lang="zh-CN" altLang="en-US" sz="1000" i="0" dirty="0">
                <a:effectLst/>
              </a:rPr>
              <a:t>从三次外部冲击看日元的表现</a:t>
            </a:r>
            <a:r>
              <a:rPr lang="en-US" altLang="zh-CN" sz="1000" i="0" dirty="0">
                <a:effectLst/>
              </a:rPr>
              <a:t>…………………………116</a:t>
            </a:r>
            <a:endParaRPr lang="en-US" altLang="zh-CN" sz="1000" i="0" dirty="0">
              <a:effectLst/>
            </a:endParaRPr>
          </a:p>
          <a:p>
            <a:endParaRPr lang="en-US" altLang="zh-CN" sz="1000" i="0" dirty="0">
              <a:effectLst/>
            </a:endParaRPr>
          </a:p>
          <a:p>
            <a:r>
              <a:rPr lang="zh-CN" altLang="en-US" sz="1000" i="0" dirty="0">
                <a:effectLst/>
              </a:rPr>
              <a:t>案例</a:t>
            </a:r>
            <a:r>
              <a:rPr lang="en-US" altLang="en-US" sz="1000" i="0" dirty="0">
                <a:effectLst/>
              </a:rPr>
              <a:t>①</a:t>
            </a:r>
            <a:r>
              <a:rPr lang="en-US" altLang="zh-CN" sz="1000" i="0" dirty="0">
                <a:effectLst/>
              </a:rPr>
              <a:t> </a:t>
            </a:r>
            <a:r>
              <a:rPr lang="zh-CN" altLang="en-US" sz="1000" i="0" dirty="0">
                <a:effectLst/>
              </a:rPr>
              <a:t>海湾战争</a:t>
            </a:r>
            <a:r>
              <a:rPr lang="en-US" altLang="zh-CN" sz="1000" i="0" dirty="0">
                <a:effectLst/>
              </a:rPr>
              <a:t>………………………………………116</a:t>
            </a:r>
            <a:endParaRPr lang="en-US" altLang="zh-CN" sz="1000" i="0" dirty="0">
              <a:effectLst/>
            </a:endParaRPr>
          </a:p>
          <a:p>
            <a:r>
              <a:rPr lang="zh-CN" altLang="en-US" sz="1000" i="0" dirty="0">
                <a:effectLst/>
              </a:rPr>
              <a:t>案例</a:t>
            </a:r>
            <a:r>
              <a:rPr lang="en-US" altLang="en-US" sz="1000" i="0" dirty="0">
                <a:effectLst/>
              </a:rPr>
              <a:t>②</a:t>
            </a:r>
            <a:r>
              <a:rPr lang="en-US" altLang="zh-CN" sz="1000" i="0" dirty="0">
                <a:effectLst/>
              </a:rPr>
              <a:t> </a:t>
            </a:r>
            <a:r>
              <a:rPr lang="zh-CN" altLang="en-US" sz="1000" i="0" dirty="0">
                <a:effectLst/>
              </a:rPr>
              <a:t>雷曼危机</a:t>
            </a:r>
            <a:r>
              <a:rPr lang="en-US" altLang="zh-CN" sz="1000" i="0" dirty="0">
                <a:effectLst/>
              </a:rPr>
              <a:t>………………………………………118</a:t>
            </a:r>
            <a:endParaRPr lang="en-US" altLang="zh-CN" sz="1000" i="0" dirty="0">
              <a:effectLst/>
            </a:endParaRPr>
          </a:p>
          <a:p>
            <a:r>
              <a:rPr lang="zh-CN" altLang="en-US" sz="1000" i="0" dirty="0">
                <a:effectLst/>
              </a:rPr>
              <a:t>案例</a:t>
            </a:r>
            <a:r>
              <a:rPr lang="en-US" altLang="en-US" sz="1000" i="0" dirty="0">
                <a:effectLst/>
              </a:rPr>
              <a:t>③</a:t>
            </a:r>
            <a:r>
              <a:rPr lang="en-US" altLang="zh-CN" sz="1000" i="0" dirty="0">
                <a:effectLst/>
              </a:rPr>
              <a:t> </a:t>
            </a:r>
            <a:r>
              <a:rPr lang="zh-CN" altLang="en-US" sz="1000" i="0" dirty="0">
                <a:effectLst/>
              </a:rPr>
              <a:t>新冠疫情</a:t>
            </a:r>
            <a:r>
              <a:rPr lang="en-US" altLang="zh-CN" sz="1000" i="0" dirty="0">
                <a:effectLst/>
              </a:rPr>
              <a:t>………………………………………118</a:t>
            </a:r>
            <a:endParaRPr lang="en-US" altLang="zh-CN" sz="1000" i="0" dirty="0">
              <a:effectLst/>
            </a:endParaRPr>
          </a:p>
          <a:p>
            <a:endParaRPr lang="en-US" altLang="zh-CN" sz="1000" i="0" dirty="0">
              <a:effectLst/>
            </a:endParaRPr>
          </a:p>
          <a:p>
            <a:r>
              <a:rPr lang="en-US" altLang="zh-CN" sz="1000" i="0" dirty="0">
                <a:effectLst/>
              </a:rPr>
              <a:t>FX</a:t>
            </a:r>
            <a:r>
              <a:rPr lang="zh-CN" altLang="en-US" sz="1000" i="0" dirty="0">
                <a:effectLst/>
              </a:rPr>
              <a:t>小故事</a:t>
            </a:r>
            <a:r>
              <a:rPr lang="en-US" altLang="zh-CN" sz="1000" i="0" dirty="0">
                <a:effectLst/>
              </a:rPr>
              <a:t> 2</a:t>
            </a:r>
            <a:endParaRPr lang="en-US" altLang="zh-CN" sz="1000" i="0" dirty="0">
              <a:effectLst/>
            </a:endParaRPr>
          </a:p>
          <a:p>
            <a:r>
              <a:rPr lang="zh-CN" altLang="en-US" sz="1000" i="0" dirty="0">
                <a:effectLst/>
              </a:rPr>
              <a:t>东日本大地震后的日元升值</a:t>
            </a:r>
            <a:endParaRPr lang="zh-CN" altLang="en-US" sz="1000" i="0" dirty="0">
              <a:effectLst/>
            </a:endParaRPr>
          </a:p>
          <a:p>
            <a:r>
              <a:rPr lang="zh-CN" altLang="en-US" sz="1000" i="0" dirty="0">
                <a:effectLst/>
              </a:rPr>
              <a:t>以及难以理解的市场说法</a:t>
            </a:r>
            <a:r>
              <a:rPr lang="en-US" altLang="zh-CN" sz="1000" i="0" dirty="0">
                <a:effectLst/>
              </a:rPr>
              <a:t>………………………………122</a:t>
            </a:r>
            <a:endParaRPr lang="en-US" altLang="zh-CN" sz="1000" i="0" dirty="0">
              <a:effectLst/>
            </a:endParaRPr>
          </a:p>
        </p:txBody>
      </p:sp>
      <p:sp>
        <p:nvSpPr>
          <p:cNvPr id="5" name="角丸四角形 7"/>
          <p:cNvSpPr/>
          <p:nvPr/>
        </p:nvSpPr>
        <p:spPr>
          <a:xfrm>
            <a:off x="4096974" y="40535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70760" y="122555"/>
            <a:ext cx="2527300" cy="130683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教養</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としての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為替</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978-4-7612-7855-7</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大矢俊雄</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192p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710565" y="122555"/>
            <a:ext cx="776605" cy="1102995"/>
          </a:xfrm>
          <a:prstGeom prst="rect">
            <a:avLst/>
          </a:prstGeom>
        </p:spPr>
      </p:pic>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141605" y="1310005"/>
            <a:ext cx="6784975" cy="73240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第</a:t>
            </a:r>
            <a:r>
              <a:rPr lang="en-US" altLang="zh-CN" sz="1000" i="0" dirty="0">
                <a:effectLst/>
              </a:rPr>
              <a:t>6</a:t>
            </a:r>
            <a:r>
              <a:rPr lang="zh-CN" altLang="en-US" sz="1000" i="0" dirty="0">
                <a:effectLst/>
              </a:rPr>
              <a:t>章</a:t>
            </a:r>
            <a:endParaRPr lang="zh-CN" altLang="en-US" sz="1000" i="0" dirty="0">
              <a:effectLst/>
            </a:endParaRPr>
          </a:p>
          <a:p>
            <a:r>
              <a:rPr lang="zh-CN" altLang="en-US" sz="1000" i="0" dirty="0">
                <a:effectLst/>
              </a:rPr>
              <a:t>验证可能改变汇率常识的「三大变化」</a:t>
            </a:r>
            <a:endParaRPr lang="zh-CN" altLang="en-US" sz="1000" i="0" dirty="0">
              <a:effectLst/>
            </a:endParaRPr>
          </a:p>
          <a:p>
            <a:r>
              <a:rPr lang="zh-CN" altLang="en-US" sz="1000" i="0" dirty="0">
                <a:effectLst/>
              </a:rPr>
              <a:t>变化</a:t>
            </a:r>
            <a:r>
              <a:rPr lang="en-US" altLang="zh-CN" sz="1000" i="0" dirty="0">
                <a:effectLst/>
              </a:rPr>
              <a:t> 1</a:t>
            </a:r>
            <a:endParaRPr lang="en-US" altLang="zh-CN" sz="1000" i="0" dirty="0">
              <a:effectLst/>
            </a:endParaRPr>
          </a:p>
          <a:p>
            <a:endParaRPr lang="en-US" altLang="zh-CN" sz="1000" i="0" dirty="0">
              <a:effectLst/>
            </a:endParaRPr>
          </a:p>
          <a:p>
            <a:r>
              <a:rPr lang="zh-CN" altLang="en-US" sz="1000" i="0" dirty="0">
                <a:effectLst/>
              </a:rPr>
              <a:t>日本企业的全球化（本地化）</a:t>
            </a:r>
            <a:endParaRPr lang="zh-CN" altLang="en-US" sz="1000" i="0" dirty="0">
              <a:effectLst/>
            </a:endParaRPr>
          </a:p>
          <a:p>
            <a:r>
              <a:rPr lang="zh-CN" altLang="en-US" sz="1000" i="0" dirty="0">
                <a:effectLst/>
              </a:rPr>
              <a:t>从出口转向海外投资</a:t>
            </a:r>
            <a:endParaRPr lang="zh-CN" altLang="en-US" sz="1000" i="0" dirty="0">
              <a:effectLst/>
            </a:endParaRPr>
          </a:p>
          <a:p>
            <a:r>
              <a:rPr lang="zh-CN" altLang="en-US" sz="1000" i="0" dirty="0">
                <a:effectLst/>
              </a:rPr>
              <a:t>「常识的转变」：正在改变汇率风景的因素</a:t>
            </a:r>
            <a:r>
              <a:rPr lang="en-US" altLang="zh-CN" sz="1000" i="0" dirty="0">
                <a:effectLst/>
              </a:rPr>
              <a:t>……………128</a:t>
            </a:r>
            <a:endParaRPr lang="en-US" altLang="zh-CN" sz="1000" i="0" dirty="0">
              <a:effectLst/>
            </a:endParaRPr>
          </a:p>
          <a:p>
            <a:endParaRPr lang="en-US" altLang="zh-CN" sz="1000" i="0" dirty="0">
              <a:effectLst/>
            </a:endParaRPr>
          </a:p>
          <a:p>
            <a:r>
              <a:rPr lang="zh-CN" altLang="en-US" sz="1000" i="0" dirty="0">
                <a:effectLst/>
              </a:rPr>
              <a:t>变化</a:t>
            </a:r>
            <a:r>
              <a:rPr lang="en-US" altLang="zh-CN" sz="1000" i="0" dirty="0">
                <a:effectLst/>
              </a:rPr>
              <a:t> 2</a:t>
            </a:r>
            <a:endParaRPr lang="en-US" altLang="zh-CN" sz="1000" i="0" dirty="0">
              <a:effectLst/>
            </a:endParaRPr>
          </a:p>
          <a:p>
            <a:endParaRPr lang="en-US" altLang="zh-CN" sz="1000" i="0" dirty="0">
              <a:effectLst/>
            </a:endParaRPr>
          </a:p>
          <a:p>
            <a:r>
              <a:rPr lang="zh-CN" altLang="en-US" sz="1000" i="0" dirty="0">
                <a:effectLst/>
              </a:rPr>
              <a:t>企业活动与生活的数字化</a:t>
            </a:r>
            <a:endParaRPr lang="zh-CN" altLang="en-US" sz="1000" i="0" dirty="0">
              <a:effectLst/>
            </a:endParaRPr>
          </a:p>
          <a:p>
            <a:r>
              <a:rPr lang="zh-CN" altLang="en-US" sz="1000" i="0" dirty="0">
                <a:effectLst/>
              </a:rPr>
              <a:t>数字化是否导致财富流向美国？</a:t>
            </a:r>
            <a:endParaRPr lang="zh-CN" altLang="en-US" sz="1000" i="0" dirty="0">
              <a:effectLst/>
            </a:endParaRPr>
          </a:p>
          <a:p>
            <a:r>
              <a:rPr lang="zh-CN" altLang="en-US" sz="1000" i="0" dirty="0">
                <a:effectLst/>
              </a:rPr>
              <a:t>「数字赤字在扩大」是真的吗？</a:t>
            </a:r>
            <a:r>
              <a:rPr lang="en-US" altLang="zh-CN" sz="1000" i="0" dirty="0">
                <a:effectLst/>
              </a:rPr>
              <a:t>…………………………132</a:t>
            </a:r>
            <a:endParaRPr lang="en-US" altLang="zh-CN" sz="1000" i="0" dirty="0">
              <a:effectLst/>
            </a:endParaRPr>
          </a:p>
          <a:p>
            <a:endParaRPr lang="en-US" altLang="zh-CN" sz="1000" i="0" dirty="0">
              <a:effectLst/>
            </a:endParaRPr>
          </a:p>
          <a:p>
            <a:r>
              <a:rPr lang="zh-CN" altLang="en-US" sz="1000" i="0" dirty="0">
                <a:effectLst/>
              </a:rPr>
              <a:t>深度专栏</a:t>
            </a:r>
            <a:r>
              <a:rPr lang="en-US" altLang="zh-CN" sz="1000" i="0" dirty="0">
                <a:effectLst/>
              </a:rPr>
              <a:t> 5</a:t>
            </a:r>
            <a:endParaRPr lang="en-US" altLang="zh-CN" sz="1000" i="0" dirty="0">
              <a:effectLst/>
            </a:endParaRPr>
          </a:p>
          <a:p>
            <a:r>
              <a:rPr lang="zh-CN" altLang="en-US" sz="1000" i="0" dirty="0">
                <a:effectLst/>
              </a:rPr>
              <a:t>日本金融与保险业的盈利能力</a:t>
            </a:r>
            <a:r>
              <a:rPr lang="en-US" altLang="zh-CN" sz="1000" i="0" dirty="0">
                <a:effectLst/>
              </a:rPr>
              <a:t>……………………………134</a:t>
            </a:r>
            <a:endParaRPr lang="en-US" altLang="zh-CN" sz="1000" i="0" dirty="0">
              <a:effectLst/>
            </a:endParaRPr>
          </a:p>
          <a:p>
            <a:endParaRPr lang="en-US" altLang="zh-CN" sz="1000" i="0" dirty="0">
              <a:effectLst/>
            </a:endParaRPr>
          </a:p>
          <a:p>
            <a:r>
              <a:rPr lang="zh-CN" altLang="en-US" sz="1000" i="0" dirty="0">
                <a:effectLst/>
              </a:rPr>
              <a:t>变化</a:t>
            </a:r>
            <a:r>
              <a:rPr lang="en-US" altLang="zh-CN" sz="1000" i="0" dirty="0">
                <a:effectLst/>
              </a:rPr>
              <a:t> 3</a:t>
            </a:r>
            <a:endParaRPr lang="en-US" altLang="zh-CN" sz="1000" i="0" dirty="0">
              <a:effectLst/>
            </a:endParaRPr>
          </a:p>
          <a:p>
            <a:endParaRPr lang="en-US" altLang="zh-CN" sz="1000" i="0" dirty="0">
              <a:effectLst/>
            </a:endParaRPr>
          </a:p>
          <a:p>
            <a:r>
              <a:rPr lang="en-US" altLang="zh-CN" sz="1000" i="0" dirty="0">
                <a:effectLst/>
              </a:rPr>
              <a:t>NISA</a:t>
            </a:r>
            <a:r>
              <a:rPr lang="zh-CN" altLang="en-US" sz="1000" i="0" dirty="0">
                <a:effectLst/>
              </a:rPr>
              <a:t>制度使用的增加</a:t>
            </a:r>
            <a:endParaRPr lang="zh-CN" altLang="en-US" sz="1000" i="0" dirty="0">
              <a:effectLst/>
            </a:endParaRPr>
          </a:p>
          <a:p>
            <a:r>
              <a:rPr lang="zh-CN" altLang="en-US" sz="1000" i="0" dirty="0">
                <a:effectLst/>
              </a:rPr>
              <a:t>「资产配置方式的变化」是否影响汇率？</a:t>
            </a:r>
            <a:endParaRPr lang="zh-CN" altLang="en-US" sz="1000" i="0" dirty="0">
              <a:effectLst/>
            </a:endParaRPr>
          </a:p>
          <a:p>
            <a:r>
              <a:rPr lang="zh-CN" altLang="en-US" sz="1000" i="0" dirty="0">
                <a:effectLst/>
              </a:rPr>
              <a:t>迈向「资产运用立国」的日本正在发生的变化</a:t>
            </a:r>
            <a:r>
              <a:rPr lang="en-US" altLang="zh-CN" sz="1000" i="0" dirty="0">
                <a:effectLst/>
              </a:rPr>
              <a:t>…………138</a:t>
            </a:r>
            <a:endParaRPr lang="en-US" altLang="zh-CN" sz="1000" i="0" dirty="0">
              <a:effectLst/>
            </a:endParaRPr>
          </a:p>
          <a:p>
            <a:r>
              <a:rPr lang="en-US" altLang="zh-CN" sz="1000" i="0" dirty="0">
                <a:effectLst/>
              </a:rPr>
              <a:t>NISA</a:t>
            </a:r>
            <a:r>
              <a:rPr lang="zh-CN" altLang="en-US" sz="1000" i="0" dirty="0">
                <a:effectLst/>
              </a:rPr>
              <a:t>的举措</a:t>
            </a:r>
            <a:r>
              <a:rPr lang="en-US" altLang="zh-CN" sz="1000" i="0" dirty="0">
                <a:effectLst/>
              </a:rPr>
              <a:t>……………………………………………138</a:t>
            </a:r>
            <a:endParaRPr lang="en-US" altLang="zh-CN" sz="1000" i="0" dirty="0">
              <a:effectLst/>
            </a:endParaRPr>
          </a:p>
          <a:p>
            <a:r>
              <a:rPr lang="en-US" altLang="zh-CN" sz="1000" i="0" dirty="0">
                <a:effectLst/>
              </a:rPr>
              <a:t>NISA</a:t>
            </a:r>
            <a:r>
              <a:rPr lang="zh-CN" altLang="en-US" sz="1000" i="0" dirty="0">
                <a:effectLst/>
              </a:rPr>
              <a:t>对对外证券投资资金流的影响</a:t>
            </a:r>
            <a:r>
              <a:rPr lang="en-US" altLang="zh-CN" sz="1000" i="0" dirty="0">
                <a:effectLst/>
              </a:rPr>
              <a:t>………………………139</a:t>
            </a:r>
            <a:endParaRPr lang="en-US" altLang="zh-CN" sz="1000" i="0" dirty="0">
              <a:effectLst/>
            </a:endParaRPr>
          </a:p>
          <a:p>
            <a:endParaRPr lang="en-US" altLang="zh-CN" sz="1000" i="0" dirty="0">
              <a:effectLst/>
            </a:endParaRPr>
          </a:p>
          <a:p>
            <a:r>
              <a:rPr lang="zh-CN" altLang="en-US" sz="1000" i="0" dirty="0">
                <a:effectLst/>
              </a:rPr>
              <a:t>第</a:t>
            </a:r>
            <a:r>
              <a:rPr lang="en-US" altLang="zh-CN" sz="1000" i="0" dirty="0">
                <a:effectLst/>
              </a:rPr>
              <a:t>7</a:t>
            </a:r>
            <a:r>
              <a:rPr lang="zh-CN" altLang="en-US" sz="1000" i="0" dirty="0">
                <a:effectLst/>
              </a:rPr>
              <a:t>章</a:t>
            </a:r>
            <a:endParaRPr lang="zh-CN" altLang="en-US" sz="1000" i="0" dirty="0">
              <a:effectLst/>
            </a:endParaRPr>
          </a:p>
          <a:p>
            <a:r>
              <a:rPr lang="zh-CN" altLang="en-US" sz="1000" i="0" dirty="0">
                <a:effectLst/>
              </a:rPr>
              <a:t>「美元」的地位</a:t>
            </a:r>
            <a:endParaRPr lang="zh-CN" altLang="en-US" sz="1000" i="0" dirty="0">
              <a:effectLst/>
            </a:endParaRPr>
          </a:p>
          <a:p>
            <a:endParaRPr lang="en-US" altLang="zh-CN" sz="1000" i="0" dirty="0">
              <a:effectLst/>
            </a:endParaRPr>
          </a:p>
          <a:p>
            <a:r>
              <a:rPr lang="zh-CN" altLang="en-US" sz="1000" i="0" dirty="0">
                <a:effectLst/>
              </a:rPr>
              <a:t>是否正在发生变化？</a:t>
            </a:r>
            <a:endParaRPr lang="zh-CN" altLang="en-US" sz="1000" i="0" dirty="0">
              <a:effectLst/>
            </a:endParaRPr>
          </a:p>
          <a:p>
            <a:endParaRPr lang="en-US" altLang="zh-CN" sz="1000" i="0" dirty="0">
              <a:effectLst/>
            </a:endParaRPr>
          </a:p>
          <a:p>
            <a:r>
              <a:rPr lang="en-US" altLang="zh-CN" sz="1000" i="0" dirty="0">
                <a:effectLst/>
              </a:rPr>
              <a:t>1 </a:t>
            </a:r>
            <a:r>
              <a:rPr lang="zh-CN" altLang="en-US" sz="1000" i="0" dirty="0">
                <a:effectLst/>
              </a:rPr>
              <a:t>什么是「基轴货币」？</a:t>
            </a:r>
            <a:endParaRPr lang="zh-CN" altLang="en-US" sz="1000" i="0" dirty="0">
              <a:effectLst/>
            </a:endParaRPr>
          </a:p>
          <a:p>
            <a:endParaRPr lang="en-US" altLang="zh-CN" sz="1000" i="0" dirty="0">
              <a:effectLst/>
            </a:endParaRPr>
          </a:p>
          <a:p>
            <a:r>
              <a:rPr lang="zh-CN" altLang="en-US" sz="1000" i="0" dirty="0">
                <a:effectLst/>
              </a:rPr>
              <a:t>为什么美元是基轴货币？</a:t>
            </a:r>
            <a:endParaRPr lang="zh-CN" altLang="en-US" sz="1000" i="0" dirty="0">
              <a:effectLst/>
            </a:endParaRPr>
          </a:p>
          <a:p>
            <a:r>
              <a:rPr lang="zh-CN" altLang="en-US" sz="1000" i="0" dirty="0">
                <a:effectLst/>
              </a:rPr>
              <a:t>美元的格局正在改变吗？</a:t>
            </a:r>
            <a:endParaRPr lang="zh-CN" altLang="en-US" sz="1000" i="0" dirty="0">
              <a:effectLst/>
            </a:endParaRPr>
          </a:p>
          <a:p>
            <a:r>
              <a:rPr lang="zh-CN" altLang="en-US" sz="1000" i="0" dirty="0">
                <a:effectLst/>
              </a:rPr>
              <a:t>美元仍然是「事实上的」基轴货币</a:t>
            </a:r>
            <a:r>
              <a:rPr lang="en-US" altLang="zh-CN" sz="1000" i="0" dirty="0">
                <a:effectLst/>
              </a:rPr>
              <a:t>…………………146</a:t>
            </a:r>
            <a:endParaRPr lang="en-US" altLang="zh-CN" sz="1000" i="0" dirty="0">
              <a:effectLst/>
            </a:endParaRPr>
          </a:p>
          <a:p>
            <a:endParaRPr lang="en-US" altLang="zh-CN" sz="1000" i="0" dirty="0">
              <a:effectLst/>
            </a:endParaRPr>
          </a:p>
          <a:p>
            <a:r>
              <a:rPr lang="zh-CN" altLang="en-US" sz="1000" i="0" dirty="0">
                <a:effectLst/>
              </a:rPr>
              <a:t>深度专栏</a:t>
            </a:r>
            <a:r>
              <a:rPr lang="en-US" altLang="zh-CN" sz="1000" i="0" dirty="0">
                <a:effectLst/>
              </a:rPr>
              <a:t> 6</a:t>
            </a:r>
            <a:endParaRPr lang="en-US" altLang="zh-CN" sz="1000" i="0" dirty="0">
              <a:effectLst/>
            </a:endParaRPr>
          </a:p>
          <a:p>
            <a:r>
              <a:rPr lang="zh-CN" altLang="en-US" sz="1000" i="0" dirty="0">
                <a:effectLst/>
              </a:rPr>
              <a:t>以发票货币数据所揭示的事实</a:t>
            </a:r>
            <a:r>
              <a:rPr lang="en-US" altLang="zh-CN" sz="1000" i="0" dirty="0">
                <a:effectLst/>
              </a:rPr>
              <a:t>……………………………148</a:t>
            </a:r>
            <a:endParaRPr lang="en-US" altLang="zh-CN" sz="1000" i="0" dirty="0">
              <a:effectLst/>
            </a:endParaRPr>
          </a:p>
          <a:p>
            <a:r>
              <a:rPr lang="zh-CN" altLang="en-US" sz="1000" i="0" dirty="0">
                <a:effectLst/>
              </a:rPr>
              <a:t>美元持续作为事实性基轴货币的背景</a:t>
            </a:r>
            <a:r>
              <a:rPr lang="en-US" altLang="zh-CN" sz="1000" i="0" dirty="0">
                <a:effectLst/>
              </a:rPr>
              <a:t>……………………152</a:t>
            </a:r>
            <a:endParaRPr lang="en-US" altLang="zh-CN" sz="1000" i="0" dirty="0">
              <a:effectLst/>
            </a:endParaRPr>
          </a:p>
          <a:p>
            <a:endParaRPr lang="en-US" altLang="zh-CN" sz="1000" i="0" dirty="0">
              <a:effectLst/>
            </a:endParaRPr>
          </a:p>
          <a:p>
            <a:r>
              <a:rPr lang="en-US" altLang="zh-CN" sz="1000" i="0" dirty="0">
                <a:effectLst/>
              </a:rPr>
              <a:t>2</a:t>
            </a:r>
            <a:endParaRPr lang="en-US" altLang="zh-CN" sz="1000" i="0" dirty="0">
              <a:effectLst/>
            </a:endParaRPr>
          </a:p>
          <a:p>
            <a:endParaRPr lang="en-US" altLang="zh-CN" sz="1000" i="0" dirty="0">
              <a:effectLst/>
            </a:endParaRPr>
          </a:p>
          <a:p>
            <a:r>
              <a:rPr lang="zh-CN" altLang="en-US" sz="1000" i="0" dirty="0">
                <a:effectLst/>
              </a:rPr>
              <a:t>背负巨额贸易逆差的美国</a:t>
            </a:r>
            <a:endParaRPr lang="zh-CN" altLang="en-US" sz="1000" i="0" dirty="0">
              <a:effectLst/>
            </a:endParaRPr>
          </a:p>
          <a:p>
            <a:r>
              <a:rPr lang="zh-CN" altLang="en-US" sz="1000" i="0" dirty="0">
                <a:effectLst/>
              </a:rPr>
              <a:t>为何美元仍能保持强势？</a:t>
            </a:r>
            <a:endParaRPr lang="zh-CN" altLang="en-US" sz="1000" i="0" dirty="0">
              <a:effectLst/>
            </a:endParaRPr>
          </a:p>
          <a:p>
            <a:r>
              <a:rPr lang="zh-CN" altLang="en-US" sz="1000" i="0" dirty="0">
                <a:effectLst/>
              </a:rPr>
              <a:t>从数据中看美元强势的背景</a:t>
            </a:r>
            <a:r>
              <a:rPr lang="en-US" altLang="zh-CN" sz="1000" i="0" dirty="0">
                <a:effectLst/>
              </a:rPr>
              <a:t>……………………………154</a:t>
            </a:r>
            <a:endParaRPr lang="en-US" altLang="zh-CN" sz="1000" i="0" dirty="0">
              <a:effectLst/>
            </a:endParaRPr>
          </a:p>
          <a:p>
            <a:r>
              <a:rPr lang="zh-CN" altLang="en-US" sz="1000" i="0" dirty="0">
                <a:effectLst/>
              </a:rPr>
              <a:t>并非只有贸易顺逆差才会推动汇率</a:t>
            </a:r>
            <a:r>
              <a:rPr lang="en-US" altLang="zh-CN" sz="1000" i="0" dirty="0">
                <a:effectLst/>
              </a:rPr>
              <a:t>…………………154</a:t>
            </a:r>
            <a:endParaRPr lang="en-US" altLang="zh-CN" sz="1000" i="0" dirty="0">
              <a:effectLst/>
            </a:endParaRPr>
          </a:p>
          <a:p>
            <a:r>
              <a:rPr lang="zh-CN" altLang="en-US" sz="1000" i="0" dirty="0">
                <a:effectLst/>
              </a:rPr>
              <a:t>如果美国贸易逆差减少，会发生什么？</a:t>
            </a:r>
            <a:r>
              <a:rPr lang="en-US" altLang="zh-CN" sz="1000" i="0" dirty="0">
                <a:effectLst/>
              </a:rPr>
              <a:t>……………156</a:t>
            </a:r>
            <a:endParaRPr lang="en-US" altLang="zh-CN" sz="1000" i="0" dirty="0">
              <a:effectLst/>
            </a:endParaRPr>
          </a:p>
        </p:txBody>
      </p:sp>
      <p:sp>
        <p:nvSpPr>
          <p:cNvPr id="5" name="角丸四角形 7"/>
          <p:cNvSpPr/>
          <p:nvPr/>
        </p:nvSpPr>
        <p:spPr>
          <a:xfrm>
            <a:off x="4096974" y="40535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70760" y="122555"/>
            <a:ext cx="2527300" cy="130683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教養</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としての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為替</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978-4-7612-7855-7</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大矢俊雄</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192p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710565" y="122555"/>
            <a:ext cx="776605" cy="110299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536575"/>
            <a:ext cx="6821170" cy="70319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前言</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1</a:t>
            </a:r>
            <a:r>
              <a:rPr lang="zh-CN" altLang="en-US" sz="1100" i="0" dirty="0">
                <a:effectLst/>
              </a:rPr>
              <a:t>章：只靠</a:t>
            </a:r>
            <a:r>
              <a:rPr lang="en-US" altLang="zh-CN" sz="1100" i="0" dirty="0">
                <a:effectLst/>
              </a:rPr>
              <a:t>“</a:t>
            </a:r>
            <a:r>
              <a:rPr lang="zh-CN" altLang="en-US" sz="1100" i="0" dirty="0">
                <a:effectLst/>
              </a:rPr>
              <a:t>喜欢</a:t>
            </a:r>
            <a:r>
              <a:rPr lang="en-US" altLang="zh-CN" sz="1100" i="0" dirty="0">
                <a:effectLst/>
              </a:rPr>
              <a:t>”</a:t>
            </a:r>
            <a:r>
              <a:rPr lang="zh-CN" altLang="en-US" sz="1100" i="0" dirty="0">
                <a:effectLst/>
              </a:rPr>
              <a:t>已经无法让人成为粉丝的时代到来了</a:t>
            </a:r>
            <a:endParaRPr lang="zh-CN" altLang="en-US" sz="1100" i="0" dirty="0">
              <a:effectLst/>
            </a:endParaRPr>
          </a:p>
          <a:p>
            <a:r>
              <a:rPr lang="en-US" altLang="zh-CN" sz="1100" i="0" dirty="0">
                <a:effectLst/>
              </a:rPr>
              <a:t>• “</a:t>
            </a:r>
            <a:r>
              <a:rPr lang="zh-CN" altLang="en-US" sz="1100" i="0" dirty="0">
                <a:effectLst/>
              </a:rPr>
              <a:t>浅层共鸣</a:t>
            </a:r>
            <a:r>
              <a:rPr lang="en-US" altLang="zh-CN" sz="1100" i="0" dirty="0">
                <a:effectLst/>
              </a:rPr>
              <a:t>”</a:t>
            </a:r>
            <a:r>
              <a:rPr lang="zh-CN" altLang="en-US" sz="1100" i="0" dirty="0">
                <a:effectLst/>
              </a:rPr>
              <a:t>已不再奏效的现代服务结构</a:t>
            </a:r>
            <a:endParaRPr lang="zh-CN" altLang="en-US" sz="1100" i="0" dirty="0">
              <a:effectLst/>
            </a:endParaRPr>
          </a:p>
          <a:p>
            <a:r>
              <a:rPr lang="en-US" altLang="zh-CN" sz="1100" i="0" dirty="0">
                <a:effectLst/>
              </a:rPr>
              <a:t>• </a:t>
            </a:r>
            <a:r>
              <a:rPr lang="zh-CN" altLang="en-US" sz="1100" i="0" dirty="0">
                <a:effectLst/>
              </a:rPr>
              <a:t>以疫情为分界点剧变的社会结构与</a:t>
            </a:r>
            <a:r>
              <a:rPr lang="en-US" altLang="zh-CN" sz="1100" i="0" dirty="0">
                <a:effectLst/>
              </a:rPr>
              <a:t>“</a:t>
            </a:r>
            <a:r>
              <a:rPr lang="zh-CN" altLang="en-US" sz="1100" i="0" dirty="0">
                <a:effectLst/>
              </a:rPr>
              <a:t>粉丝</a:t>
            </a:r>
            <a:r>
              <a:rPr lang="en-US" altLang="zh-CN" sz="1100" i="0" dirty="0">
                <a:effectLst/>
              </a:rPr>
              <a:t>”</a:t>
            </a:r>
            <a:r>
              <a:rPr lang="zh-CN" altLang="en-US" sz="1100" i="0" dirty="0">
                <a:effectLst/>
              </a:rPr>
              <a:t>定义</a:t>
            </a:r>
            <a:endParaRPr lang="zh-CN" altLang="en-US" sz="1100" i="0" dirty="0">
              <a:effectLst/>
            </a:endParaRPr>
          </a:p>
          <a:p>
            <a:r>
              <a:rPr lang="en-US" altLang="zh-CN" sz="1100" i="0" dirty="0">
                <a:effectLst/>
              </a:rPr>
              <a:t>• </a:t>
            </a:r>
            <a:r>
              <a:rPr lang="zh-CN" altLang="en-US" sz="1100" i="0" dirty="0">
                <a:effectLst/>
              </a:rPr>
              <a:t>粉丝不断流失的时代</a:t>
            </a:r>
            <a:endParaRPr lang="zh-CN" altLang="en-US" sz="1100" i="0" dirty="0">
              <a:effectLst/>
            </a:endParaRPr>
          </a:p>
          <a:p>
            <a:r>
              <a:rPr lang="en-US" altLang="zh-CN" sz="1100" i="0" dirty="0">
                <a:effectLst/>
              </a:rPr>
              <a:t>• AI</a:t>
            </a:r>
            <a:r>
              <a:rPr lang="zh-CN" altLang="en-US" sz="1100" i="0" dirty="0">
                <a:effectLst/>
              </a:rPr>
              <a:t>与机器人带来的服务标准化，让</a:t>
            </a:r>
            <a:r>
              <a:rPr lang="en-US" altLang="zh-CN" sz="1100" i="0" dirty="0">
                <a:effectLst/>
              </a:rPr>
              <a:t>“</a:t>
            </a:r>
            <a:r>
              <a:rPr lang="zh-CN" altLang="en-US" sz="1100" i="0" dirty="0">
                <a:effectLst/>
              </a:rPr>
              <a:t>谁都可以</a:t>
            </a:r>
            <a:r>
              <a:rPr lang="en-US" altLang="zh-CN" sz="1100" i="0" dirty="0">
                <a:effectLst/>
              </a:rPr>
              <a:t>”</a:t>
            </a:r>
            <a:r>
              <a:rPr lang="zh-CN" altLang="en-US" sz="1100" i="0" dirty="0">
                <a:effectLst/>
              </a:rPr>
              <a:t>的时代来临</a:t>
            </a:r>
            <a:endParaRPr lang="zh-CN" altLang="en-US" sz="1100" i="0" dirty="0">
              <a:effectLst/>
            </a:endParaRPr>
          </a:p>
          <a:p>
            <a:r>
              <a:rPr lang="en-US" altLang="zh-CN" sz="1100" i="0" dirty="0">
                <a:effectLst/>
              </a:rPr>
              <a:t>• </a:t>
            </a:r>
            <a:r>
              <a:rPr lang="zh-CN" altLang="en-US" sz="1100" i="0" dirty="0">
                <a:effectLst/>
              </a:rPr>
              <a:t>名为</a:t>
            </a:r>
            <a:r>
              <a:rPr lang="en-US" altLang="zh-CN" sz="1100" i="0" dirty="0">
                <a:effectLst/>
              </a:rPr>
              <a:t>“</a:t>
            </a:r>
            <a:r>
              <a:rPr lang="zh-CN" altLang="en-US" sz="1100" i="0" dirty="0">
                <a:effectLst/>
              </a:rPr>
              <a:t>地段</a:t>
            </a:r>
            <a:r>
              <a:rPr lang="en-US" altLang="zh-CN" sz="1100" i="0" dirty="0">
                <a:effectLst/>
              </a:rPr>
              <a:t>”</a:t>
            </a:r>
            <a:r>
              <a:rPr lang="zh-CN" altLang="en-US" sz="1100" i="0" dirty="0">
                <a:effectLst/>
              </a:rPr>
              <a:t>的最强武器失效之日，以及</a:t>
            </a:r>
            <a:r>
              <a:rPr lang="en-US" altLang="zh-CN" sz="1100" i="0" dirty="0">
                <a:effectLst/>
              </a:rPr>
              <a:t>“</a:t>
            </a:r>
            <a:r>
              <a:rPr lang="zh-CN" altLang="en-US" sz="1100" i="0" dirty="0">
                <a:effectLst/>
              </a:rPr>
              <a:t>哪里都可以</a:t>
            </a:r>
            <a:r>
              <a:rPr lang="en-US" altLang="zh-CN" sz="1100" i="0" dirty="0">
                <a:effectLst/>
              </a:rPr>
              <a:t>”</a:t>
            </a:r>
            <a:r>
              <a:rPr lang="zh-CN" altLang="en-US" sz="1100" i="0" dirty="0">
                <a:effectLst/>
              </a:rPr>
              <a:t>的时代</a:t>
            </a:r>
            <a:endParaRPr lang="zh-CN" altLang="en-US" sz="1100" i="0" dirty="0">
              <a:effectLst/>
            </a:endParaRPr>
          </a:p>
          <a:p>
            <a:r>
              <a:rPr lang="en-US" altLang="zh-CN" sz="1100" i="0" dirty="0">
                <a:effectLst/>
              </a:rPr>
              <a:t>• </a:t>
            </a:r>
            <a:r>
              <a:rPr lang="zh-CN" altLang="en-US" sz="1100" i="0" dirty="0">
                <a:effectLst/>
              </a:rPr>
              <a:t>订阅制普及，让人们习惯延后选择，进入</a:t>
            </a:r>
            <a:r>
              <a:rPr lang="en-US" altLang="zh-CN" sz="1100" i="0" dirty="0">
                <a:effectLst/>
              </a:rPr>
              <a:t>“</a:t>
            </a:r>
            <a:r>
              <a:rPr lang="zh-CN" altLang="en-US" sz="1100" i="0" dirty="0">
                <a:effectLst/>
              </a:rPr>
              <a:t>什么时候都可以</a:t>
            </a:r>
            <a:r>
              <a:rPr lang="en-US" altLang="zh-CN" sz="1100" i="0" dirty="0">
                <a:effectLst/>
              </a:rPr>
              <a:t>”</a:t>
            </a:r>
            <a:r>
              <a:rPr lang="zh-CN" altLang="en-US" sz="1100" i="0" dirty="0">
                <a:effectLst/>
              </a:rPr>
              <a:t>的时代</a:t>
            </a:r>
            <a:endParaRPr lang="zh-CN" altLang="en-US" sz="1100" i="0" dirty="0">
              <a:effectLst/>
            </a:endParaRPr>
          </a:p>
          <a:p>
            <a:r>
              <a:rPr lang="en-US" altLang="zh-CN" sz="1100" i="0" dirty="0">
                <a:effectLst/>
              </a:rPr>
              <a:t>• </a:t>
            </a:r>
            <a:r>
              <a:rPr lang="zh-CN" altLang="en-US" sz="1100" i="0" dirty="0">
                <a:effectLst/>
              </a:rPr>
              <a:t>在</a:t>
            </a:r>
            <a:r>
              <a:rPr lang="en-US" altLang="zh-CN" sz="1100" i="0" dirty="0">
                <a:effectLst/>
              </a:rPr>
              <a:t>“</a:t>
            </a:r>
            <a:r>
              <a:rPr lang="zh-CN" altLang="en-US" sz="1100" i="0" dirty="0">
                <a:effectLst/>
              </a:rPr>
              <a:t>什么都无所谓</a:t>
            </a:r>
            <a:r>
              <a:rPr lang="en-US" altLang="zh-CN" sz="1100" i="0" dirty="0">
                <a:effectLst/>
              </a:rPr>
              <a:t>”</a:t>
            </a:r>
            <a:r>
              <a:rPr lang="zh-CN" altLang="en-US" sz="1100" i="0" dirty="0">
                <a:effectLst/>
              </a:rPr>
              <a:t>的时代里，你为何会被选中？</a:t>
            </a:r>
            <a:endParaRPr lang="zh-CN" altLang="en-US" sz="1100" i="0" dirty="0">
              <a:effectLst/>
            </a:endParaRPr>
          </a:p>
          <a:p>
            <a:r>
              <a:rPr lang="en-US" altLang="zh-CN" sz="1100" i="0" dirty="0">
                <a:effectLst/>
              </a:rPr>
              <a:t>• “</a:t>
            </a:r>
            <a:r>
              <a:rPr lang="zh-CN" altLang="en-US" sz="1100" i="0" dirty="0">
                <a:effectLst/>
              </a:rPr>
              <a:t>浅层共鸣</a:t>
            </a:r>
            <a:r>
              <a:rPr lang="en-US" altLang="zh-CN" sz="1100" i="0" dirty="0">
                <a:effectLst/>
              </a:rPr>
              <a:t>”</a:t>
            </a:r>
            <a:r>
              <a:rPr lang="zh-CN" altLang="en-US" sz="1100" i="0" dirty="0">
                <a:effectLst/>
              </a:rPr>
              <a:t>已经死亡</a:t>
            </a:r>
            <a:endParaRPr lang="zh-CN" altLang="en-US" sz="1100" i="0" dirty="0">
              <a:effectLst/>
            </a:endParaRPr>
          </a:p>
          <a:p>
            <a:r>
              <a:rPr lang="en-US" altLang="zh-CN" sz="1100" i="0" dirty="0">
                <a:effectLst/>
              </a:rPr>
              <a:t>• </a:t>
            </a:r>
            <a:r>
              <a:rPr lang="zh-CN" altLang="en-US" sz="1100" i="0" dirty="0">
                <a:effectLst/>
              </a:rPr>
              <a:t>因此，更凸显</a:t>
            </a:r>
            <a:r>
              <a:rPr lang="en-US" altLang="zh-CN" sz="1100" i="0" dirty="0">
                <a:effectLst/>
              </a:rPr>
              <a:t>“</a:t>
            </a:r>
            <a:r>
              <a:rPr lang="zh-CN" altLang="en-US" sz="1100" i="0" dirty="0">
                <a:effectLst/>
              </a:rPr>
              <a:t>人的价值</a:t>
            </a:r>
            <a:r>
              <a:rPr lang="en-US" altLang="zh-CN" sz="1100" i="0" dirty="0">
                <a:effectLst/>
              </a:rPr>
              <a:t>”</a:t>
            </a:r>
            <a:endParaRPr lang="en-US" altLang="zh-CN" sz="1100" i="0" dirty="0">
              <a:effectLst/>
            </a:endParaRPr>
          </a:p>
          <a:p>
            <a:r>
              <a:rPr lang="en-US" altLang="zh-CN" sz="1100" i="0" dirty="0">
                <a:effectLst/>
              </a:rPr>
              <a:t>• </a:t>
            </a:r>
            <a:r>
              <a:rPr lang="en-US" altLang="en-US" sz="1100" i="0" dirty="0">
                <a:effectLst/>
              </a:rPr>
              <a:t>■</a:t>
            </a:r>
            <a:r>
              <a:rPr lang="zh-CN" altLang="en-US" sz="1100" i="0" dirty="0">
                <a:effectLst/>
              </a:rPr>
              <a:t>本章总结与后续章节导读</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2</a:t>
            </a:r>
            <a:r>
              <a:rPr lang="zh-CN" altLang="en-US" sz="1100" i="0" dirty="0">
                <a:effectLst/>
              </a:rPr>
              <a:t>章：企业需要的不是普通粉丝，而是</a:t>
            </a:r>
            <a:r>
              <a:rPr lang="en-US" altLang="zh-CN" sz="1100" i="0" dirty="0">
                <a:effectLst/>
              </a:rPr>
              <a:t>“</a:t>
            </a:r>
            <a:r>
              <a:rPr lang="zh-CN" altLang="en-US" sz="1100" i="0" dirty="0">
                <a:effectLst/>
              </a:rPr>
              <a:t>深陷其中</a:t>
            </a:r>
            <a:r>
              <a:rPr lang="en-US" altLang="zh-CN" sz="1100" i="0" dirty="0">
                <a:effectLst/>
              </a:rPr>
              <a:t>”</a:t>
            </a:r>
            <a:r>
              <a:rPr lang="zh-CN" altLang="en-US" sz="1100" i="0" dirty="0">
                <a:effectLst/>
              </a:rPr>
              <a:t>的粉丝的三个理由</a:t>
            </a:r>
            <a:endParaRPr lang="zh-CN" altLang="en-US" sz="1100" i="0" dirty="0">
              <a:effectLst/>
            </a:endParaRPr>
          </a:p>
          <a:p>
            <a:r>
              <a:rPr lang="en-US" altLang="zh-CN" sz="1100" i="0" dirty="0">
                <a:effectLst/>
              </a:rPr>
              <a:t>• </a:t>
            </a:r>
            <a:r>
              <a:rPr lang="zh-CN" altLang="en-US" sz="1100" i="0" dirty="0">
                <a:effectLst/>
              </a:rPr>
              <a:t>狂热支持将开拓事业的未来</a:t>
            </a:r>
            <a:endParaRPr lang="zh-CN" altLang="en-US" sz="1100" i="0" dirty="0">
              <a:effectLst/>
            </a:endParaRPr>
          </a:p>
          <a:p>
            <a:r>
              <a:rPr lang="en-US" altLang="zh-CN" sz="1100" i="0" dirty="0">
                <a:effectLst/>
              </a:rPr>
              <a:t>• 2:8</a:t>
            </a:r>
            <a:r>
              <a:rPr lang="zh-CN" altLang="en-US" sz="1100" i="0" dirty="0">
                <a:effectLst/>
              </a:rPr>
              <a:t>已经变成了</a:t>
            </a:r>
            <a:r>
              <a:rPr lang="en-US" altLang="zh-CN" sz="1100" i="0" dirty="0">
                <a:effectLst/>
              </a:rPr>
              <a:t>1:9</a:t>
            </a:r>
            <a:endParaRPr lang="en-US" altLang="zh-CN" sz="1100" i="0" dirty="0">
              <a:effectLst/>
            </a:endParaRPr>
          </a:p>
          <a:p>
            <a:r>
              <a:rPr lang="en-US" altLang="zh-CN" sz="1100" i="0" dirty="0">
                <a:effectLst/>
              </a:rPr>
              <a:t>• </a:t>
            </a:r>
            <a:r>
              <a:rPr lang="zh-CN" altLang="en-US" sz="1100" i="0" dirty="0">
                <a:effectLst/>
              </a:rPr>
              <a:t>建立在</a:t>
            </a:r>
            <a:r>
              <a:rPr lang="en-US" altLang="zh-CN" sz="1100" i="0" dirty="0">
                <a:effectLst/>
              </a:rPr>
              <a:t>“</a:t>
            </a:r>
            <a:r>
              <a:rPr lang="zh-CN" altLang="en-US" sz="1100" i="0" dirty="0">
                <a:effectLst/>
              </a:rPr>
              <a:t>粉丝化</a:t>
            </a:r>
            <a:r>
              <a:rPr lang="en-US" altLang="zh-CN" sz="1100" i="0" dirty="0">
                <a:effectLst/>
              </a:rPr>
              <a:t>”</a:t>
            </a:r>
            <a:r>
              <a:rPr lang="zh-CN" altLang="en-US" sz="1100" i="0" dirty="0">
                <a:effectLst/>
              </a:rPr>
              <a:t>基础上的</a:t>
            </a:r>
            <a:r>
              <a:rPr lang="en-US" altLang="zh-CN" sz="1100" i="0" dirty="0">
                <a:effectLst/>
              </a:rPr>
              <a:t>“</a:t>
            </a:r>
            <a:r>
              <a:rPr lang="zh-CN" altLang="en-US" sz="1100" i="0" dirty="0">
                <a:effectLst/>
              </a:rPr>
              <a:t>沉迷区（沼泽区）</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打破粉丝化天花板的</a:t>
            </a:r>
            <a:r>
              <a:rPr lang="en-US" altLang="zh-CN" sz="1100" i="0" dirty="0">
                <a:effectLst/>
              </a:rPr>
              <a:t>“</a:t>
            </a:r>
            <a:r>
              <a:rPr lang="zh-CN" altLang="en-US" sz="1100" i="0" dirty="0">
                <a:effectLst/>
              </a:rPr>
              <a:t>沉迷区</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不需要</a:t>
            </a:r>
            <a:r>
              <a:rPr lang="en-US" altLang="zh-CN" sz="1100" i="0" dirty="0">
                <a:effectLst/>
              </a:rPr>
              <a:t>“</a:t>
            </a:r>
            <a:r>
              <a:rPr lang="zh-CN" altLang="en-US" sz="1100" i="0" dirty="0">
                <a:effectLst/>
              </a:rPr>
              <a:t>普通粉丝</a:t>
            </a:r>
            <a:r>
              <a:rPr lang="en-US" altLang="zh-CN" sz="1100" i="0" dirty="0">
                <a:effectLst/>
              </a:rPr>
              <a:t>”</a:t>
            </a:r>
            <a:r>
              <a:rPr lang="zh-CN" altLang="en-US" sz="1100" i="0" dirty="0">
                <a:effectLst/>
              </a:rPr>
              <a:t>，只有</a:t>
            </a:r>
            <a:r>
              <a:rPr lang="en-US" altLang="zh-CN" sz="1100" i="0" dirty="0">
                <a:effectLst/>
              </a:rPr>
              <a:t>“</a:t>
            </a:r>
            <a:r>
              <a:rPr lang="zh-CN" altLang="en-US" sz="1100" i="0" dirty="0">
                <a:effectLst/>
              </a:rPr>
              <a:t>深度沉迷的粉丝</a:t>
            </a:r>
            <a:r>
              <a:rPr lang="en-US" altLang="zh-CN" sz="1100" i="0" dirty="0">
                <a:effectLst/>
              </a:rPr>
              <a:t>”</a:t>
            </a:r>
            <a:r>
              <a:rPr lang="zh-CN" altLang="en-US" sz="1100" i="0" dirty="0">
                <a:effectLst/>
              </a:rPr>
              <a:t>才能拯救公司</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a:t>
            </a:r>
            <a:r>
              <a:rPr lang="en-US" altLang="zh-CN" sz="1100" i="0" dirty="0">
                <a:effectLst/>
              </a:rPr>
              <a:t>1</a:t>
            </a:r>
            <a:r>
              <a:rPr lang="zh-CN" altLang="en-US" sz="1100" i="0" dirty="0">
                <a:effectLst/>
              </a:rPr>
              <a:t>）沉迷型粉丝会让新粉丝也一起</a:t>
            </a:r>
            <a:r>
              <a:rPr lang="en-US" altLang="zh-CN" sz="1100" i="0" dirty="0">
                <a:effectLst/>
              </a:rPr>
              <a:t>“</a:t>
            </a:r>
            <a:r>
              <a:rPr lang="zh-CN" altLang="en-US" sz="1100" i="0" dirty="0">
                <a:effectLst/>
              </a:rPr>
              <a:t>入坑</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a:t>
            </a:r>
            <a:r>
              <a:rPr lang="en-US" altLang="zh-CN" sz="1100" i="0" dirty="0">
                <a:effectLst/>
              </a:rPr>
              <a:t>2</a:t>
            </a:r>
            <a:r>
              <a:rPr lang="zh-CN" altLang="en-US" sz="1100" i="0" dirty="0">
                <a:effectLst/>
              </a:rPr>
              <a:t>）沉迷型粉丝会守护品牌</a:t>
            </a:r>
            <a:endParaRPr lang="zh-CN" altLang="en-US" sz="1100" i="0" dirty="0">
              <a:effectLst/>
            </a:endParaRPr>
          </a:p>
          <a:p>
            <a:r>
              <a:rPr lang="en-US" altLang="zh-CN" sz="1100" i="0" dirty="0">
                <a:effectLst/>
              </a:rPr>
              <a:t>• </a:t>
            </a:r>
            <a:r>
              <a:rPr lang="zh-CN" altLang="en-US" sz="1100" i="0" dirty="0">
                <a:effectLst/>
              </a:rPr>
              <a:t>（</a:t>
            </a:r>
            <a:r>
              <a:rPr lang="en-US" altLang="zh-CN" sz="1100" i="0" dirty="0">
                <a:effectLst/>
              </a:rPr>
              <a:t>3</a:t>
            </a:r>
            <a:r>
              <a:rPr lang="zh-CN" altLang="en-US" sz="1100" i="0" dirty="0">
                <a:effectLst/>
              </a:rPr>
              <a:t>）沉迷型粉丝会强化经营者的自我认同</a:t>
            </a:r>
            <a:endParaRPr lang="zh-CN" altLang="en-US" sz="1100" i="0" dirty="0">
              <a:effectLst/>
            </a:endParaRPr>
          </a:p>
          <a:p>
            <a:endParaRPr lang="en-US" altLang="zh-CN" sz="1100" i="0" dirty="0">
              <a:effectLst/>
            </a:endParaRPr>
          </a:p>
          <a:p>
            <a:r>
              <a:rPr lang="en-US" altLang="zh-CN" sz="1100" i="0" dirty="0">
                <a:effectLst/>
              </a:rPr>
              <a:t>• AI</a:t>
            </a:r>
            <a:r>
              <a:rPr lang="zh-CN" altLang="en-US" sz="1100" i="0" dirty="0">
                <a:effectLst/>
              </a:rPr>
              <a:t>时代中，人类还能胜出的</a:t>
            </a:r>
            <a:r>
              <a:rPr lang="en-US" altLang="zh-CN" sz="1100" i="0" dirty="0">
                <a:effectLst/>
              </a:rPr>
              <a:t>“2%</a:t>
            </a:r>
            <a:r>
              <a:rPr lang="zh-CN" altLang="en-US" sz="1100" i="0" dirty="0">
                <a:effectLst/>
              </a:rPr>
              <a:t>圣域</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从</a:t>
            </a:r>
            <a:r>
              <a:rPr lang="en-US" altLang="zh-CN" sz="1100" i="0" dirty="0">
                <a:effectLst/>
              </a:rPr>
              <a:t>“</a:t>
            </a:r>
            <a:r>
              <a:rPr lang="zh-CN" altLang="en-US" sz="1100" i="0" dirty="0">
                <a:effectLst/>
              </a:rPr>
              <a:t>追星文化</a:t>
            </a:r>
            <a:r>
              <a:rPr lang="en-US" altLang="zh-CN" sz="1100" i="0" dirty="0">
                <a:effectLst/>
              </a:rPr>
              <a:t>”</a:t>
            </a:r>
            <a:r>
              <a:rPr lang="zh-CN" altLang="en-US" sz="1100" i="0" dirty="0">
                <a:effectLst/>
              </a:rPr>
              <a:t>的心理学中看，人为何会沉迷的三个机制</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a:t>
            </a:r>
            <a:r>
              <a:rPr lang="en-US" altLang="zh-CN" sz="1100" i="0" dirty="0">
                <a:effectLst/>
              </a:rPr>
              <a:t>1</a:t>
            </a:r>
            <a:r>
              <a:rPr lang="zh-CN" altLang="en-US" sz="1100" i="0" dirty="0">
                <a:effectLst/>
              </a:rPr>
              <a:t>）连接感（</a:t>
            </a:r>
            <a:r>
              <a:rPr lang="en-US" altLang="zh-CN" sz="1100" i="0" dirty="0">
                <a:effectLst/>
              </a:rPr>
              <a:t>Connection</a:t>
            </a:r>
            <a:r>
              <a:rPr lang="zh-CN" altLang="en-US" sz="1100" i="0" dirty="0">
                <a:effectLst/>
              </a:rPr>
              <a:t>）</a:t>
            </a:r>
            <a:endParaRPr lang="zh-CN" altLang="en-US" sz="1100" i="0" dirty="0">
              <a:effectLst/>
            </a:endParaRPr>
          </a:p>
          <a:p>
            <a:r>
              <a:rPr lang="zh-CN" altLang="en-US" sz="1100" i="0" dirty="0">
                <a:effectLst/>
              </a:rPr>
              <a:t>不是孤独的、被接纳的感觉</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a:t>
            </a:r>
            <a:r>
              <a:rPr lang="en-US" altLang="zh-CN" sz="1100" i="0" dirty="0">
                <a:effectLst/>
              </a:rPr>
              <a:t>2</a:t>
            </a:r>
            <a:r>
              <a:rPr lang="zh-CN" altLang="en-US" sz="1100" i="0" dirty="0">
                <a:effectLst/>
              </a:rPr>
              <a:t>）自我效能感（</a:t>
            </a:r>
            <a:r>
              <a:rPr lang="en-US" altLang="zh-CN" sz="1100" i="0" dirty="0">
                <a:effectLst/>
              </a:rPr>
              <a:t>Self-Efficacy</a:t>
            </a:r>
            <a:r>
              <a:rPr lang="zh-CN" altLang="en-US" sz="1100" i="0" dirty="0">
                <a:effectLst/>
              </a:rPr>
              <a:t>）</a:t>
            </a:r>
            <a:endParaRPr lang="zh-CN" altLang="en-US" sz="1100" i="0" dirty="0">
              <a:effectLst/>
            </a:endParaRPr>
          </a:p>
          <a:p>
            <a:r>
              <a:rPr lang="en-US" altLang="zh-CN" sz="1100" i="0" dirty="0">
                <a:effectLst/>
              </a:rPr>
              <a:t>“</a:t>
            </a:r>
            <a:r>
              <a:rPr lang="zh-CN" altLang="en-US" sz="1100" i="0" dirty="0">
                <a:effectLst/>
              </a:rPr>
              <a:t>我懂这个</a:t>
            </a:r>
            <a:r>
              <a:rPr lang="en-US" altLang="zh-CN" sz="1100" i="0" dirty="0">
                <a:effectLst/>
              </a:rPr>
              <a:t>”“</a:t>
            </a:r>
            <a:r>
              <a:rPr lang="zh-CN" altLang="en-US" sz="1100" i="0" dirty="0">
                <a:effectLst/>
              </a:rPr>
              <a:t>我能派上用场</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 </a:t>
            </a:r>
            <a:r>
              <a:rPr lang="zh-CN" altLang="en-US" sz="1100" i="0" dirty="0">
                <a:effectLst/>
              </a:rPr>
              <a:t>（</a:t>
            </a:r>
            <a:r>
              <a:rPr lang="en-US" altLang="zh-CN" sz="1100" i="0" dirty="0">
                <a:effectLst/>
              </a:rPr>
              <a:t>3</a:t>
            </a:r>
            <a:r>
              <a:rPr lang="zh-CN" altLang="en-US" sz="1100" i="0" dirty="0">
                <a:effectLst/>
              </a:rPr>
              <a:t>）自主性（</a:t>
            </a:r>
            <a:r>
              <a:rPr lang="en-US" altLang="zh-CN" sz="1100" i="0" dirty="0">
                <a:effectLst/>
              </a:rPr>
              <a:t>Spontaneity</a:t>
            </a:r>
            <a:r>
              <a:rPr lang="zh-CN" altLang="en-US" sz="1100" i="0" dirty="0">
                <a:effectLst/>
              </a:rPr>
              <a:t>）</a:t>
            </a:r>
            <a:endParaRPr lang="zh-CN" altLang="en-US" sz="1100" i="0" dirty="0">
              <a:effectLst/>
            </a:endParaRPr>
          </a:p>
          <a:p>
            <a:r>
              <a:rPr lang="zh-CN" altLang="en-US" sz="1100" i="0" dirty="0">
                <a:effectLst/>
              </a:rPr>
              <a:t>不是被迫，而是自己想行动</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与</a:t>
            </a:r>
            <a:r>
              <a:rPr lang="en-US" altLang="zh-CN" sz="1100" i="0" dirty="0">
                <a:effectLst/>
              </a:rPr>
              <a:t>AI</a:t>
            </a:r>
            <a:r>
              <a:rPr lang="zh-CN" altLang="en-US" sz="1100" i="0" dirty="0">
                <a:effectLst/>
              </a:rPr>
              <a:t>和机器人共同创造</a:t>
            </a:r>
            <a:r>
              <a:rPr lang="en-US" altLang="zh-CN" sz="1100" i="0" dirty="0">
                <a:effectLst/>
              </a:rPr>
              <a:t>“</a:t>
            </a:r>
            <a:r>
              <a:rPr lang="zh-CN" altLang="en-US" sz="1100" i="0" dirty="0">
                <a:effectLst/>
              </a:rPr>
              <a:t>沉迷型粉丝</a:t>
            </a:r>
            <a:r>
              <a:rPr lang="en-US" altLang="zh-CN" sz="1100" i="0" dirty="0">
                <a:effectLst/>
              </a:rPr>
              <a:t>”</a:t>
            </a:r>
            <a:endParaRPr lang="en-US" altLang="zh-CN" sz="1100" i="0" dirty="0">
              <a:effectLst/>
            </a:endParaRPr>
          </a:p>
          <a:p>
            <a:r>
              <a:rPr lang="en-US" altLang="zh-CN" sz="1100" i="0" dirty="0">
                <a:effectLst/>
              </a:rPr>
              <a:t>• </a:t>
            </a:r>
            <a:r>
              <a:rPr lang="en-US" altLang="en-US" sz="1100" i="0" dirty="0">
                <a:effectLst/>
              </a:rPr>
              <a:t>■</a:t>
            </a:r>
            <a:r>
              <a:rPr lang="zh-CN" altLang="en-US" sz="1100" i="0" dirty="0">
                <a:effectLst/>
              </a:rPr>
              <a:t>本章总结与后续章节导读</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检查你的组织或团队状态的</a:t>
            </a:r>
            <a:r>
              <a:rPr lang="en-US" altLang="zh-CN" sz="1100" i="0" dirty="0">
                <a:effectLst/>
              </a:rPr>
              <a:t>20</a:t>
            </a:r>
            <a:r>
              <a:rPr lang="zh-CN" altLang="en-US" sz="1100" i="0" dirty="0">
                <a:effectLst/>
              </a:rPr>
              <a:t>项清单</a:t>
            </a:r>
            <a:endParaRPr lang="zh-CN" altLang="en-US" sz="1100" i="0" dirty="0">
              <a:effectLst/>
            </a:endParaRPr>
          </a:p>
        </p:txBody>
      </p:sp>
      <p:sp>
        <p:nvSpPr>
          <p:cNvPr id="5" name="角丸四角形 7"/>
          <p:cNvSpPr/>
          <p:nvPr/>
        </p:nvSpPr>
        <p:spPr>
          <a:xfrm>
            <a:off x="2706959" y="1507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141605" y="1310005"/>
            <a:ext cx="6784975" cy="77857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第</a:t>
            </a:r>
            <a:r>
              <a:rPr lang="en-US" altLang="zh-CN" sz="1000" i="0" dirty="0">
                <a:effectLst/>
              </a:rPr>
              <a:t>8</a:t>
            </a:r>
            <a:r>
              <a:rPr lang="zh-CN" altLang="en-US" sz="1000" i="0" dirty="0">
                <a:effectLst/>
              </a:rPr>
              <a:t>章</a:t>
            </a:r>
            <a:endParaRPr lang="zh-CN" altLang="en-US" sz="1000" i="0" dirty="0">
              <a:effectLst/>
            </a:endParaRPr>
          </a:p>
          <a:p>
            <a:r>
              <a:rPr lang="zh-CN" altLang="en-US" sz="1000" i="0" dirty="0">
                <a:effectLst/>
              </a:rPr>
              <a:t>稳定汇率的</a:t>
            </a:r>
            <a:endParaRPr lang="zh-CN" altLang="en-US" sz="1000" i="0" dirty="0">
              <a:effectLst/>
            </a:endParaRPr>
          </a:p>
          <a:p>
            <a:endParaRPr lang="en-US" altLang="zh-CN" sz="1000" i="0" dirty="0">
              <a:effectLst/>
            </a:endParaRPr>
          </a:p>
          <a:p>
            <a:r>
              <a:rPr lang="zh-CN" altLang="en-US" sz="1000" i="0" dirty="0">
                <a:effectLst/>
              </a:rPr>
              <a:t>「无形力量」是否存在？</a:t>
            </a:r>
            <a:endParaRPr lang="zh-CN" altLang="en-US" sz="1000" i="0" dirty="0">
              <a:effectLst/>
            </a:endParaRPr>
          </a:p>
          <a:p>
            <a:endParaRPr lang="en-US" altLang="zh-CN" sz="1000" i="0" dirty="0">
              <a:effectLst/>
            </a:endParaRPr>
          </a:p>
          <a:p>
            <a:r>
              <a:rPr lang="en-US" altLang="zh-CN" sz="1000" i="0" dirty="0">
                <a:effectLst/>
              </a:rPr>
              <a:t>1</a:t>
            </a:r>
            <a:endParaRPr lang="en-US" altLang="zh-CN" sz="1000" i="0" dirty="0">
              <a:effectLst/>
            </a:endParaRPr>
          </a:p>
          <a:p>
            <a:endParaRPr lang="en-US" altLang="zh-CN" sz="1000" i="0" dirty="0">
              <a:effectLst/>
            </a:endParaRPr>
          </a:p>
          <a:p>
            <a:r>
              <a:rPr lang="zh-CN" altLang="en-US" sz="1000" i="0" dirty="0">
                <a:effectLst/>
              </a:rPr>
              <a:t>是否存在稳定汇率的</a:t>
            </a:r>
            <a:endParaRPr lang="zh-CN" altLang="en-US" sz="1000" i="0" dirty="0">
              <a:effectLst/>
            </a:endParaRPr>
          </a:p>
          <a:p>
            <a:r>
              <a:rPr lang="zh-CN" altLang="en-US" sz="1000" i="0" dirty="0">
                <a:effectLst/>
              </a:rPr>
              <a:t>「自动稳定装置」？</a:t>
            </a:r>
            <a:endParaRPr lang="zh-CN" altLang="en-US" sz="1000" i="0" dirty="0">
              <a:effectLst/>
            </a:endParaRPr>
          </a:p>
          <a:p>
            <a:r>
              <a:rPr lang="zh-CN" altLang="en-US" sz="1000" i="0" dirty="0">
                <a:effectLst/>
              </a:rPr>
              <a:t>汇率格局变化时，其机制也会改变吗？</a:t>
            </a:r>
            <a:endParaRPr lang="zh-CN" altLang="en-US" sz="1000" i="0" dirty="0">
              <a:effectLst/>
            </a:endParaRPr>
          </a:p>
          <a:p>
            <a:r>
              <a:rPr lang="zh-CN" altLang="en-US" sz="1000" i="0" dirty="0">
                <a:effectLst/>
              </a:rPr>
              <a:t>汇率出现「回摆」与不会回摆的情况</a:t>
            </a:r>
            <a:r>
              <a:rPr lang="en-US" altLang="zh-CN" sz="1000" i="0" dirty="0">
                <a:effectLst/>
              </a:rPr>
              <a:t>…………………160</a:t>
            </a:r>
            <a:endParaRPr lang="en-US" altLang="zh-CN" sz="1000" i="0" dirty="0">
              <a:effectLst/>
            </a:endParaRPr>
          </a:p>
          <a:p>
            <a:endParaRPr lang="en-US" altLang="zh-CN" sz="1000" i="0" dirty="0">
              <a:effectLst/>
            </a:endParaRPr>
          </a:p>
          <a:p>
            <a:r>
              <a:rPr lang="en-US" altLang="zh-CN" sz="1000" i="0" dirty="0">
                <a:effectLst/>
              </a:rPr>
              <a:t>FX</a:t>
            </a:r>
            <a:r>
              <a:rPr lang="zh-CN" altLang="en-US" sz="1000" i="0" dirty="0">
                <a:effectLst/>
              </a:rPr>
              <a:t>小故事</a:t>
            </a:r>
            <a:r>
              <a:rPr lang="en-US" altLang="zh-CN" sz="1000" i="0" dirty="0">
                <a:effectLst/>
              </a:rPr>
              <a:t> 3</a:t>
            </a:r>
            <a:endParaRPr lang="en-US" altLang="zh-CN" sz="1000" i="0" dirty="0">
              <a:effectLst/>
            </a:endParaRPr>
          </a:p>
          <a:p>
            <a:r>
              <a:rPr lang="zh-CN" altLang="en-US" sz="1000" i="0" dirty="0">
                <a:effectLst/>
              </a:rPr>
              <a:t>价格跳空的清晨（</a:t>
            </a:r>
            <a:r>
              <a:rPr lang="en-US" altLang="zh-CN" sz="1000" i="0" dirty="0">
                <a:effectLst/>
              </a:rPr>
              <a:t>2011</a:t>
            </a:r>
            <a:r>
              <a:rPr lang="zh-CN" altLang="en-US" sz="1000" i="0" dirty="0">
                <a:effectLst/>
              </a:rPr>
              <a:t>年</a:t>
            </a:r>
            <a:r>
              <a:rPr lang="en-US" altLang="zh-CN" sz="1000" i="0" dirty="0">
                <a:effectLst/>
              </a:rPr>
              <a:t>3</a:t>
            </a:r>
            <a:r>
              <a:rPr lang="zh-CN" altLang="en-US" sz="1000" i="0" dirty="0">
                <a:effectLst/>
              </a:rPr>
              <a:t>月</a:t>
            </a:r>
            <a:r>
              <a:rPr lang="en-US" altLang="zh-CN" sz="1000" i="0" dirty="0">
                <a:effectLst/>
              </a:rPr>
              <a:t>17</a:t>
            </a:r>
            <a:r>
              <a:rPr lang="zh-CN" altLang="en-US" sz="1000" i="0" dirty="0">
                <a:effectLst/>
              </a:rPr>
              <a:t>日）</a:t>
            </a:r>
            <a:r>
              <a:rPr lang="en-US" altLang="zh-CN" sz="1000" i="0" dirty="0">
                <a:effectLst/>
              </a:rPr>
              <a:t>…………………162</a:t>
            </a:r>
            <a:endParaRPr lang="en-US" altLang="zh-CN" sz="1000" i="0" dirty="0">
              <a:effectLst/>
            </a:endParaRPr>
          </a:p>
          <a:p>
            <a:endParaRPr lang="en-US" altLang="zh-CN" sz="1000" i="0" dirty="0">
              <a:effectLst/>
            </a:endParaRPr>
          </a:p>
          <a:p>
            <a:r>
              <a:rPr lang="en-US" altLang="zh-CN" sz="1000" i="0" dirty="0">
                <a:effectLst/>
              </a:rPr>
              <a:t>2 </a:t>
            </a:r>
            <a:r>
              <a:rPr lang="zh-CN" altLang="en-US" sz="1000" i="0" dirty="0">
                <a:effectLst/>
              </a:rPr>
              <a:t>「广场协议」的意义与教训</a:t>
            </a:r>
            <a:endParaRPr lang="zh-CN" altLang="en-US" sz="1000" i="0" dirty="0">
              <a:effectLst/>
            </a:endParaRPr>
          </a:p>
          <a:p>
            <a:endParaRPr lang="en-US" altLang="zh-CN" sz="1000" i="0" dirty="0">
              <a:effectLst/>
            </a:endParaRPr>
          </a:p>
          <a:p>
            <a:r>
              <a:rPr lang="zh-CN" altLang="en-US" sz="1000" i="0" dirty="0">
                <a:effectLst/>
              </a:rPr>
              <a:t>人为引导汇率的协议是否真的奏效？</a:t>
            </a:r>
            <a:endParaRPr lang="zh-CN" altLang="en-US" sz="1000" i="0" dirty="0">
              <a:effectLst/>
            </a:endParaRPr>
          </a:p>
          <a:p>
            <a:r>
              <a:rPr lang="zh-CN" altLang="en-US" sz="1000" i="0" dirty="0">
                <a:effectLst/>
              </a:rPr>
              <a:t>什么是广场协议？</a:t>
            </a:r>
            <a:r>
              <a:rPr lang="en-US" altLang="zh-CN" sz="1000" i="0" dirty="0">
                <a:effectLst/>
              </a:rPr>
              <a:t>………………………………………165</a:t>
            </a:r>
            <a:endParaRPr lang="en-US" altLang="zh-CN" sz="1000" i="0" dirty="0">
              <a:effectLst/>
            </a:endParaRPr>
          </a:p>
          <a:p>
            <a:endParaRPr lang="en-US" altLang="zh-CN" sz="1000" i="0" dirty="0">
              <a:effectLst/>
            </a:endParaRPr>
          </a:p>
          <a:p>
            <a:r>
              <a:rPr lang="zh-CN" altLang="en-US" sz="1000" i="0" dirty="0">
                <a:effectLst/>
              </a:rPr>
              <a:t>疑问</a:t>
            </a:r>
            <a:r>
              <a:rPr lang="en-US" altLang="en-US" sz="1000" i="0" dirty="0">
                <a:effectLst/>
              </a:rPr>
              <a:t>①</a:t>
            </a:r>
            <a:endParaRPr lang="en-US" altLang="en-US" sz="1000" i="0" dirty="0">
              <a:effectLst/>
            </a:endParaRPr>
          </a:p>
          <a:p>
            <a:r>
              <a:rPr lang="zh-CN" altLang="en-US" sz="1000" i="0" dirty="0">
                <a:effectLst/>
              </a:rPr>
              <a:t>广场协议后，经常账户失衡是否改善？</a:t>
            </a:r>
            <a:r>
              <a:rPr lang="en-US" altLang="zh-CN" sz="1000" i="0" dirty="0">
                <a:effectLst/>
              </a:rPr>
              <a:t>………………167</a:t>
            </a:r>
            <a:endParaRPr lang="en-US" altLang="zh-CN" sz="1000" i="0" dirty="0">
              <a:effectLst/>
            </a:endParaRPr>
          </a:p>
          <a:p>
            <a:endParaRPr lang="en-US" altLang="zh-CN" sz="1000" i="0" dirty="0">
              <a:effectLst/>
            </a:endParaRPr>
          </a:p>
          <a:p>
            <a:r>
              <a:rPr lang="zh-CN" altLang="en-US" sz="1000" i="0" dirty="0">
                <a:effectLst/>
              </a:rPr>
              <a:t>疑问</a:t>
            </a:r>
            <a:r>
              <a:rPr lang="en-US" altLang="en-US" sz="1000" i="0" dirty="0">
                <a:effectLst/>
              </a:rPr>
              <a:t>②</a:t>
            </a:r>
            <a:endParaRPr lang="en-US" altLang="en-US" sz="1000" i="0" dirty="0">
              <a:effectLst/>
            </a:endParaRPr>
          </a:p>
          <a:p>
            <a:r>
              <a:rPr lang="zh-CN" altLang="en-US" sz="1000" i="0" dirty="0">
                <a:effectLst/>
              </a:rPr>
              <a:t>基于协调协议的汇率变动</a:t>
            </a:r>
            <a:endParaRPr lang="zh-CN" altLang="en-US" sz="1000" i="0" dirty="0">
              <a:effectLst/>
            </a:endParaRPr>
          </a:p>
          <a:p>
            <a:r>
              <a:rPr lang="zh-CN" altLang="en-US" sz="1000" i="0" dirty="0">
                <a:effectLst/>
              </a:rPr>
              <a:t>能否通过后续协调行动加以控制？</a:t>
            </a:r>
            <a:r>
              <a:rPr lang="en-US" altLang="zh-CN" sz="1000" i="0" dirty="0">
                <a:effectLst/>
              </a:rPr>
              <a:t>…………………168</a:t>
            </a:r>
            <a:endParaRPr lang="en-US" altLang="zh-CN" sz="1000" i="0" dirty="0">
              <a:effectLst/>
            </a:endParaRPr>
          </a:p>
          <a:p>
            <a:endParaRPr lang="en-US" altLang="zh-CN" sz="1000" i="0" dirty="0">
              <a:effectLst/>
            </a:endParaRPr>
          </a:p>
          <a:p>
            <a:r>
              <a:rPr lang="zh-CN" altLang="en-US" sz="1000" i="0" dirty="0">
                <a:effectLst/>
              </a:rPr>
              <a:t>疑问</a:t>
            </a:r>
            <a:r>
              <a:rPr lang="en-US" altLang="en-US" sz="1000" i="0" dirty="0">
                <a:effectLst/>
              </a:rPr>
              <a:t>③</a:t>
            </a:r>
            <a:endParaRPr lang="en-US" altLang="en-US" sz="1000" i="0" dirty="0">
              <a:effectLst/>
            </a:endParaRPr>
          </a:p>
          <a:p>
            <a:r>
              <a:rPr lang="zh-CN" altLang="en-US" sz="1000" i="0" dirty="0">
                <a:effectLst/>
              </a:rPr>
              <a:t>近年来美元持续走强</a:t>
            </a:r>
            <a:endParaRPr lang="zh-CN" altLang="en-US" sz="1000" i="0" dirty="0">
              <a:effectLst/>
            </a:endParaRPr>
          </a:p>
          <a:p>
            <a:r>
              <a:rPr lang="zh-CN" altLang="en-US" sz="1000" i="0" dirty="0">
                <a:effectLst/>
              </a:rPr>
              <a:t>是否存在与广场协议前后</a:t>
            </a:r>
            <a:endParaRPr lang="zh-CN" altLang="en-US" sz="1000" i="0" dirty="0">
              <a:effectLst/>
            </a:endParaRPr>
          </a:p>
          <a:p>
            <a:r>
              <a:rPr lang="zh-CN" altLang="en-US" sz="1000" i="0" dirty="0">
                <a:effectLst/>
              </a:rPr>
              <a:t>美国经济状况与政策应对相似之处？</a:t>
            </a:r>
            <a:r>
              <a:rPr lang="en-US" altLang="zh-CN" sz="1000" i="0" dirty="0">
                <a:effectLst/>
              </a:rPr>
              <a:t>………………168</a:t>
            </a:r>
            <a:endParaRPr lang="en-US" altLang="zh-CN" sz="1000" i="0" dirty="0">
              <a:effectLst/>
            </a:endParaRPr>
          </a:p>
          <a:p>
            <a:endParaRPr lang="en-US" altLang="zh-CN" sz="1000" i="0" dirty="0">
              <a:effectLst/>
            </a:endParaRPr>
          </a:p>
          <a:p>
            <a:r>
              <a:rPr lang="en-US" altLang="zh-CN" sz="1000" i="0" dirty="0">
                <a:effectLst/>
              </a:rPr>
              <a:t>3 </a:t>
            </a:r>
            <a:r>
              <a:rPr lang="zh-CN" altLang="en-US" sz="1000" i="0" dirty="0">
                <a:effectLst/>
              </a:rPr>
              <a:t>什么是「外汇干预」？</a:t>
            </a:r>
            <a:endParaRPr lang="zh-CN" altLang="en-US" sz="1000" i="0" dirty="0">
              <a:effectLst/>
            </a:endParaRPr>
          </a:p>
          <a:p>
            <a:endParaRPr lang="en-US" altLang="zh-CN" sz="1000" i="0" dirty="0">
              <a:effectLst/>
            </a:endParaRPr>
          </a:p>
          <a:p>
            <a:r>
              <a:rPr lang="zh-CN" altLang="en-US" sz="1000" i="0" dirty="0">
                <a:effectLst/>
              </a:rPr>
              <a:t>被神秘面纱包裹，其实并不准确</a:t>
            </a:r>
            <a:endParaRPr lang="zh-CN" altLang="en-US" sz="1000" i="0" dirty="0">
              <a:effectLst/>
            </a:endParaRPr>
          </a:p>
          <a:p>
            <a:r>
              <a:rPr lang="zh-CN" altLang="en-US" sz="1000" i="0" dirty="0">
                <a:effectLst/>
              </a:rPr>
              <a:t>目的在于抑制汇率的剧烈波动，实现稳定</a:t>
            </a:r>
            <a:r>
              <a:rPr lang="en-US" altLang="zh-CN" sz="1000" i="0" dirty="0">
                <a:effectLst/>
              </a:rPr>
              <a:t>…………171</a:t>
            </a:r>
            <a:endParaRPr lang="en-US" altLang="zh-CN" sz="1000" i="0" dirty="0">
              <a:effectLst/>
            </a:endParaRPr>
          </a:p>
          <a:p>
            <a:endParaRPr lang="en-US" altLang="zh-CN" sz="1000" i="0" dirty="0">
              <a:effectLst/>
            </a:endParaRPr>
          </a:p>
          <a:p>
            <a:r>
              <a:rPr lang="en-US" altLang="zh-CN" sz="1000" i="0" dirty="0">
                <a:effectLst/>
              </a:rPr>
              <a:t>FX</a:t>
            </a:r>
            <a:r>
              <a:rPr lang="zh-CN" altLang="en-US" sz="1000" i="0" dirty="0">
                <a:effectLst/>
              </a:rPr>
              <a:t>小故事</a:t>
            </a:r>
            <a:r>
              <a:rPr lang="en-US" altLang="zh-CN" sz="1000" i="0" dirty="0">
                <a:effectLst/>
              </a:rPr>
              <a:t> 4</a:t>
            </a:r>
            <a:endParaRPr lang="en-US" altLang="zh-CN" sz="1000" i="0" dirty="0">
              <a:effectLst/>
            </a:endParaRPr>
          </a:p>
          <a:p>
            <a:r>
              <a:rPr lang="zh-CN" altLang="en-US" sz="1000" i="0" dirty="0">
                <a:effectLst/>
              </a:rPr>
              <a:t>「外汇干预就像冷酒，后劲才显现？」</a:t>
            </a:r>
            <a:r>
              <a:rPr lang="en-US" altLang="zh-CN" sz="1000" i="0" dirty="0">
                <a:effectLst/>
              </a:rPr>
              <a:t>………………173</a:t>
            </a:r>
            <a:endParaRPr lang="en-US" altLang="zh-CN" sz="1000" i="0" dirty="0">
              <a:effectLst/>
            </a:endParaRPr>
          </a:p>
          <a:p>
            <a:endParaRPr lang="en-US" altLang="zh-CN" sz="1000" i="0" dirty="0">
              <a:effectLst/>
            </a:endParaRPr>
          </a:p>
          <a:p>
            <a:r>
              <a:rPr lang="zh-CN" altLang="en-US" sz="1000" i="0" dirty="0">
                <a:effectLst/>
              </a:rPr>
              <a:t>第</a:t>
            </a:r>
            <a:r>
              <a:rPr lang="en-US" altLang="zh-CN" sz="1000" i="0" dirty="0">
                <a:effectLst/>
              </a:rPr>
              <a:t>9</a:t>
            </a:r>
            <a:r>
              <a:rPr lang="zh-CN" altLang="en-US" sz="1000" i="0" dirty="0">
                <a:effectLst/>
              </a:rPr>
              <a:t>章</a:t>
            </a:r>
            <a:endParaRPr lang="zh-CN" altLang="en-US" sz="1000" i="0" dirty="0">
              <a:effectLst/>
            </a:endParaRPr>
          </a:p>
          <a:p>
            <a:r>
              <a:rPr lang="zh-CN" altLang="en-US" sz="1000" i="0" dirty="0">
                <a:effectLst/>
              </a:rPr>
              <a:t>汇率所映射的</a:t>
            </a:r>
            <a:endParaRPr lang="zh-CN" altLang="en-US" sz="1000" i="0" dirty="0">
              <a:effectLst/>
            </a:endParaRPr>
          </a:p>
          <a:p>
            <a:endParaRPr lang="en-US" altLang="zh-CN" sz="1000" i="0" dirty="0">
              <a:effectLst/>
            </a:endParaRPr>
          </a:p>
          <a:p>
            <a:r>
              <a:rPr lang="zh-CN" altLang="en-US" sz="1000" i="0" dirty="0">
                <a:effectLst/>
              </a:rPr>
              <a:t>日本经济的现在</a:t>
            </a:r>
            <a:r>
              <a:rPr lang="ja-JP" altLang="en-US" sz="1000" i="0" dirty="0">
                <a:effectLst/>
              </a:rPr>
              <a:t>・</a:t>
            </a:r>
            <a:r>
              <a:rPr lang="zh-CN" altLang="en-US" sz="1000" i="0" dirty="0">
                <a:effectLst/>
              </a:rPr>
              <a:t>过去</a:t>
            </a:r>
            <a:r>
              <a:rPr lang="ja-JP" altLang="en-US" sz="1000" i="0" dirty="0">
                <a:effectLst/>
              </a:rPr>
              <a:t>・</a:t>
            </a:r>
            <a:r>
              <a:rPr lang="zh-CN" altLang="en-US" sz="1000" i="0" dirty="0">
                <a:effectLst/>
              </a:rPr>
              <a:t>未来</a:t>
            </a:r>
            <a:endParaRPr lang="zh-CN" altLang="en-US" sz="1000" i="0" dirty="0">
              <a:effectLst/>
            </a:endParaRPr>
          </a:p>
          <a:p>
            <a:endParaRPr lang="en-US" altLang="zh-CN" sz="1000" i="0" dirty="0">
              <a:effectLst/>
            </a:endParaRPr>
          </a:p>
          <a:p>
            <a:r>
              <a:rPr lang="en-US" altLang="zh-CN" sz="1000" i="0" dirty="0">
                <a:effectLst/>
              </a:rPr>
              <a:t>1 </a:t>
            </a:r>
            <a:r>
              <a:rPr lang="zh-CN" altLang="en-US" sz="1000" i="0" dirty="0">
                <a:effectLst/>
              </a:rPr>
              <a:t>当前的日元贬值</a:t>
            </a:r>
            <a:endParaRPr lang="zh-CN" altLang="en-US" sz="1000" i="0" dirty="0">
              <a:effectLst/>
            </a:endParaRPr>
          </a:p>
          <a:p>
            <a:endParaRPr lang="en-US" altLang="zh-CN" sz="1000" i="0" dirty="0">
              <a:effectLst/>
            </a:endParaRPr>
          </a:p>
          <a:p>
            <a:r>
              <a:rPr lang="zh-CN" altLang="en-US" sz="1000" i="0" dirty="0">
                <a:effectLst/>
              </a:rPr>
              <a:t>是危机，还是机会？</a:t>
            </a:r>
            <a:endParaRPr lang="zh-CN" altLang="en-US" sz="1000" i="0" dirty="0">
              <a:effectLst/>
            </a:endParaRPr>
          </a:p>
          <a:p>
            <a:r>
              <a:rPr lang="zh-CN" altLang="en-US" sz="1000" i="0" dirty="0">
                <a:effectLst/>
              </a:rPr>
              <a:t>「坏的日元贬值」论的检证</a:t>
            </a:r>
            <a:endParaRPr lang="zh-CN" altLang="en-US" sz="1000" i="0" dirty="0">
              <a:effectLst/>
            </a:endParaRPr>
          </a:p>
          <a:p>
            <a:r>
              <a:rPr lang="zh-CN" altLang="en-US" sz="1000" i="0" dirty="0">
                <a:effectLst/>
              </a:rPr>
              <a:t>日本仍是经常项目顺差国</a:t>
            </a:r>
            <a:r>
              <a:rPr lang="en-US" altLang="zh-CN" sz="1000" i="0" dirty="0">
                <a:effectLst/>
              </a:rPr>
              <a:t>………………………………176</a:t>
            </a:r>
            <a:endParaRPr lang="en-US" altLang="zh-CN" sz="1000" i="0" dirty="0">
              <a:effectLst/>
            </a:endParaRPr>
          </a:p>
        </p:txBody>
      </p:sp>
      <p:sp>
        <p:nvSpPr>
          <p:cNvPr id="5" name="角丸四角形 7"/>
          <p:cNvSpPr/>
          <p:nvPr/>
        </p:nvSpPr>
        <p:spPr>
          <a:xfrm>
            <a:off x="4096974" y="40535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70760" y="122555"/>
            <a:ext cx="2527300" cy="130683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教養</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としての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為替</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978-4-7612-7855-7</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大矢俊雄</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192p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710565" y="122555"/>
            <a:ext cx="776605" cy="1102995"/>
          </a:xfrm>
          <a:prstGeom prst="rect">
            <a:avLst/>
          </a:prstGeom>
        </p:spPr>
      </p:pic>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141605" y="1310005"/>
            <a:ext cx="6784975" cy="28613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200" i="0" dirty="0">
                <a:effectLst/>
              </a:rPr>
              <a:t>第</a:t>
            </a:r>
            <a:r>
              <a:rPr lang="en-US" altLang="zh-CN" sz="1200" i="0" dirty="0">
                <a:effectLst/>
              </a:rPr>
              <a:t>10</a:t>
            </a:r>
            <a:r>
              <a:rPr lang="zh-CN" altLang="en-US" sz="1200" i="0" dirty="0">
                <a:effectLst/>
              </a:rPr>
              <a:t>章</a:t>
            </a:r>
            <a:endParaRPr lang="zh-CN" altLang="en-US" sz="1200" i="0" dirty="0">
              <a:effectLst/>
            </a:endParaRPr>
          </a:p>
          <a:p>
            <a:r>
              <a:rPr lang="zh-CN" altLang="en-US" sz="1200" i="0" dirty="0">
                <a:effectLst/>
              </a:rPr>
              <a:t>在新格局下</a:t>
            </a:r>
            <a:endParaRPr lang="zh-CN" altLang="en-US" sz="1200" i="0" dirty="0">
              <a:effectLst/>
            </a:endParaRPr>
          </a:p>
          <a:p>
            <a:endParaRPr lang="en-US" altLang="zh-CN" sz="1200" i="0" dirty="0">
              <a:effectLst/>
            </a:endParaRPr>
          </a:p>
          <a:p>
            <a:r>
              <a:rPr lang="zh-CN" altLang="en-US" sz="1200" i="0" dirty="0">
                <a:effectLst/>
              </a:rPr>
              <a:t>建立看待汇率的「核心轴」</a:t>
            </a:r>
            <a:endParaRPr lang="zh-CN" altLang="en-US" sz="1200" i="0" dirty="0">
              <a:effectLst/>
            </a:endParaRPr>
          </a:p>
          <a:p>
            <a:endParaRPr lang="en-US" altLang="zh-CN" sz="1200" i="0" dirty="0">
              <a:effectLst/>
            </a:endParaRPr>
          </a:p>
          <a:p>
            <a:r>
              <a:rPr lang="en-US" altLang="zh-CN" sz="1200" i="0" dirty="0">
                <a:effectLst/>
              </a:rPr>
              <a:t>1 </a:t>
            </a:r>
            <a:r>
              <a:rPr lang="zh-CN" altLang="en-US" sz="1200" i="0" dirty="0">
                <a:effectLst/>
              </a:rPr>
              <a:t>关于看待汇率</a:t>
            </a:r>
            <a:endParaRPr lang="zh-CN" altLang="en-US" sz="1200" i="0" dirty="0">
              <a:effectLst/>
            </a:endParaRPr>
          </a:p>
          <a:p>
            <a:endParaRPr lang="en-US" altLang="zh-CN" sz="1200" i="0" dirty="0">
              <a:effectLst/>
            </a:endParaRPr>
          </a:p>
          <a:p>
            <a:r>
              <a:rPr lang="zh-CN" altLang="en-US" sz="1200" i="0" dirty="0">
                <a:effectLst/>
              </a:rPr>
              <a:t>想传达的三点信息</a:t>
            </a:r>
            <a:endParaRPr lang="zh-CN" altLang="en-US" sz="1200" i="0" dirty="0">
              <a:effectLst/>
            </a:endParaRPr>
          </a:p>
          <a:p>
            <a:r>
              <a:rPr lang="zh-CN" altLang="en-US" sz="1200" i="0" dirty="0">
                <a:effectLst/>
              </a:rPr>
              <a:t>在「新格局」中，需要不动摇的「轴心」</a:t>
            </a:r>
            <a:endParaRPr lang="zh-CN" altLang="en-US" sz="1200" i="0" dirty="0">
              <a:effectLst/>
            </a:endParaRPr>
          </a:p>
          <a:p>
            <a:r>
              <a:rPr lang="zh-CN" altLang="en-US" sz="1200" i="0" dirty="0">
                <a:effectLst/>
              </a:rPr>
              <a:t>建立属于你自己的</a:t>
            </a:r>
            <a:endParaRPr lang="zh-CN" altLang="en-US" sz="1200" i="0" dirty="0">
              <a:effectLst/>
            </a:endParaRPr>
          </a:p>
          <a:p>
            <a:r>
              <a:rPr lang="zh-CN" altLang="en-US" sz="1200" i="0" dirty="0">
                <a:effectLst/>
              </a:rPr>
              <a:t>洞察汇率与经济未来的视角</a:t>
            </a:r>
            <a:r>
              <a:rPr lang="en-US" altLang="zh-CN" sz="1200" i="0" dirty="0">
                <a:effectLst/>
              </a:rPr>
              <a:t>……………………………182</a:t>
            </a:r>
            <a:endParaRPr lang="en-US" altLang="zh-CN" sz="1200" i="0" dirty="0">
              <a:effectLst/>
            </a:endParaRPr>
          </a:p>
          <a:p>
            <a:endParaRPr lang="en-US" altLang="zh-CN" sz="1200" i="0" dirty="0">
              <a:effectLst/>
            </a:endParaRPr>
          </a:p>
          <a:p>
            <a:r>
              <a:rPr lang="zh-CN" altLang="en-US" sz="1200" i="0" dirty="0">
                <a:effectLst/>
              </a:rPr>
              <a:t>信息</a:t>
            </a:r>
            <a:r>
              <a:rPr lang="en-US" altLang="zh-CN" sz="1200" i="0" dirty="0">
                <a:effectLst/>
              </a:rPr>
              <a:t> 1</a:t>
            </a:r>
            <a:endParaRPr lang="en-US" altLang="zh-CN" sz="1200" i="0" dirty="0">
              <a:effectLst/>
            </a:endParaRPr>
          </a:p>
          <a:p>
            <a:r>
              <a:rPr lang="zh-CN" altLang="en-US" sz="1200" i="0" dirty="0">
                <a:effectLst/>
              </a:rPr>
              <a:t>汇率的每日变动原因多种多样，</a:t>
            </a:r>
            <a:endParaRPr lang="zh-CN" altLang="en-US" sz="1200" i="0" dirty="0">
              <a:effectLst/>
            </a:endParaRPr>
          </a:p>
          <a:p>
            <a:r>
              <a:rPr lang="zh-CN" altLang="en-US" sz="1200" i="0" dirty="0">
                <a:effectLst/>
              </a:rPr>
              <a:t>但从长期来看，终究回归经济本身</a:t>
            </a:r>
            <a:endParaRPr lang="zh-CN" altLang="en-US" sz="1200" i="0" dirty="0">
              <a:effectLst/>
            </a:endParaRPr>
          </a:p>
        </p:txBody>
      </p:sp>
      <p:sp>
        <p:nvSpPr>
          <p:cNvPr id="5" name="角丸四角形 7"/>
          <p:cNvSpPr/>
          <p:nvPr/>
        </p:nvSpPr>
        <p:spPr>
          <a:xfrm>
            <a:off x="4096974" y="40535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70760" y="122555"/>
            <a:ext cx="2527300" cy="130683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教養</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としての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為替</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978-4-7612-7855-7</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大矢俊雄</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192p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710565" y="122555"/>
            <a:ext cx="776605" cy="1102995"/>
          </a:xfrm>
          <a:prstGeom prst="rect">
            <a:avLst/>
          </a:prstGeom>
        </p:spPr>
      </p:pic>
      <p:sp>
        <p:nvSpPr>
          <p:cNvPr id="3" name="角丸四角形 7"/>
          <p:cNvSpPr/>
          <p:nvPr/>
        </p:nvSpPr>
        <p:spPr>
          <a:xfrm>
            <a:off x="2725374" y="490115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sp>
        <p:nvSpPr>
          <p:cNvPr id="4" name="テキスト ボックス 6"/>
          <p:cNvSpPr txBox="1"/>
          <p:nvPr/>
        </p:nvSpPr>
        <p:spPr>
          <a:xfrm>
            <a:off x="0" y="5526405"/>
            <a:ext cx="6784975" cy="17532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200" i="0" dirty="0">
                <a:effectLst/>
              </a:rPr>
              <a:t>1986</a:t>
            </a:r>
            <a:r>
              <a:rPr lang="zh-CN" altLang="en-US" sz="1200" i="0" dirty="0">
                <a:effectLst/>
              </a:rPr>
              <a:t>年进入日本大藏省任职。赴哥伦比亚大学留学后，曾担任</a:t>
            </a:r>
            <a:r>
              <a:rPr lang="en-US" altLang="zh-CN" sz="1200" i="0" dirty="0">
                <a:effectLst/>
              </a:rPr>
              <a:t>IMF</a:t>
            </a:r>
            <a:r>
              <a:rPr lang="zh-CN" altLang="en-US" sz="1200" i="0" dirty="0">
                <a:effectLst/>
              </a:rPr>
              <a:t>（国际货币基金组织）审议官、世界银行理事代理等职务。回国后，历任财务省国际局外汇市场课课长、金融厅国际事务参事官、亚洲开发银行人事与预算担当局局长、财务省大臣官房审议官、国际协力银行常务董事、内阁审议官兼海外商务投资支援室室长等要职。</a:t>
            </a:r>
            <a:endParaRPr lang="zh-CN" altLang="en-US" sz="1200" i="0" dirty="0">
              <a:effectLst/>
            </a:endParaRPr>
          </a:p>
          <a:p>
            <a:endParaRPr lang="en-US" altLang="zh-CN" sz="1200" i="0" dirty="0">
              <a:effectLst/>
            </a:endParaRPr>
          </a:p>
          <a:p>
            <a:r>
              <a:rPr lang="zh-CN" altLang="en-US" sz="1200" i="0" dirty="0">
                <a:effectLst/>
              </a:rPr>
              <a:t>目前，担任</a:t>
            </a:r>
            <a:r>
              <a:rPr lang="en-US" altLang="zh-CN" sz="1200" i="0" dirty="0">
                <a:effectLst/>
              </a:rPr>
              <a:t>DeNA</a:t>
            </a:r>
            <a:r>
              <a:rPr lang="zh-CN" altLang="en-US" sz="1200" i="0" dirty="0">
                <a:effectLst/>
              </a:rPr>
              <a:t>执行首席经济学家，同时兼任株式会社</a:t>
            </a:r>
            <a:r>
              <a:rPr lang="en-US" altLang="zh-CN" sz="1200" i="0" dirty="0">
                <a:effectLst/>
              </a:rPr>
              <a:t>Alm</a:t>
            </a:r>
            <a:r>
              <a:rPr lang="zh-CN" altLang="en-US" sz="1200" i="0" dirty="0">
                <a:effectLst/>
              </a:rPr>
              <a:t>董事兼首席全球投资官（</a:t>
            </a:r>
            <a:r>
              <a:rPr lang="en-US" altLang="zh-CN" sz="1200" i="0" dirty="0">
                <a:effectLst/>
              </a:rPr>
              <a:t>Chief Global Investment Officer</a:t>
            </a:r>
            <a:r>
              <a:rPr lang="zh-CN" altLang="en-US" sz="1200" i="0" dirty="0">
                <a:effectLst/>
              </a:rPr>
              <a:t>）。</a:t>
            </a:r>
            <a:endParaRPr lang="zh-CN" altLang="en-US" sz="1200" i="0" dirty="0">
              <a:effectLst/>
            </a:endParaRPr>
          </a:p>
          <a:p>
            <a:endParaRPr lang="en-US" altLang="zh-CN" sz="1200" i="0" dirty="0">
              <a:effectLst/>
            </a:endParaRPr>
          </a:p>
          <a:p>
            <a:r>
              <a:rPr lang="zh-CN" altLang="en-US" sz="1200" i="0" dirty="0">
                <a:effectLst/>
              </a:rPr>
              <a:t>著有《霞关官僚的英语苦斗记〈英语，真的很辛苦。〉》。</a:t>
            </a:r>
            <a:endParaRPr lang="zh-CN" altLang="en-US" sz="1200" i="0" dirty="0">
              <a:effectLst/>
            </a:endParaRPr>
          </a:p>
        </p:txBody>
      </p:sp>
      <p:pic>
        <p:nvPicPr>
          <p:cNvPr id="7" name="图片 6"/>
          <p:cNvPicPr>
            <a:picLocks noChangeAspect="1"/>
          </p:cNvPicPr>
          <p:nvPr/>
        </p:nvPicPr>
        <p:blipFill>
          <a:blip r:embed="rId2"/>
          <a:stretch>
            <a:fillRect/>
          </a:stretch>
        </p:blipFill>
        <p:spPr>
          <a:xfrm>
            <a:off x="3649980" y="7984490"/>
            <a:ext cx="2581910" cy="1921510"/>
          </a:xfrm>
          <a:prstGeom prst="rect">
            <a:avLst/>
          </a:prstGeom>
        </p:spPr>
      </p:pic>
      <p:pic>
        <p:nvPicPr>
          <p:cNvPr id="8" name="图片 7"/>
          <p:cNvPicPr>
            <a:picLocks noChangeAspect="1"/>
          </p:cNvPicPr>
          <p:nvPr/>
        </p:nvPicPr>
        <p:blipFill>
          <a:blip r:embed="rId3"/>
          <a:stretch>
            <a:fillRect/>
          </a:stretch>
        </p:blipFill>
        <p:spPr>
          <a:xfrm>
            <a:off x="321945" y="7826375"/>
            <a:ext cx="2311400" cy="1756410"/>
          </a:xfrm>
          <a:prstGeom prst="rect">
            <a:avLst/>
          </a:prstGeom>
        </p:spPr>
      </p:pic>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41022" y="55210"/>
            <a:ext cx="4171041" cy="113728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たった</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一言</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で</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頭</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がいい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だと</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思</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われるコンサルタントの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言語化力</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978-4-7612-7845-8</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和仁達也</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280p  </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600" dirty="0">
                <a:latin typeface="Meiryo UI" panose="020B0604030504040204" pitchFamily="50" charset="-128"/>
                <a:ea typeface="SimSun" panose="02010600030101010101" pitchFamily="2" charset="-122"/>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36195" y="1077595"/>
            <a:ext cx="6639560" cy="9232265"/>
          </a:xfrm>
          <a:prstGeom prst="rect">
            <a:avLst/>
          </a:prstGeom>
          <a:noFill/>
        </p:spPr>
        <p:txBody>
          <a:bodyPr wrap="square" rtlCol="0">
            <a:spAutoFit/>
          </a:bodyPr>
          <a:lstStyle/>
          <a:p>
            <a:r>
              <a:rPr kumimoji="1" lang="zh-CN" altLang="en-US" sz="900" dirty="0">
                <a:latin typeface="Microsoft YaHei" panose="020B0503020204020204" pitchFamily="34" charset="-122"/>
                <a:ea typeface="Microsoft YaHei" panose="020B0503020204020204" pitchFamily="34" charset="-122"/>
              </a:rPr>
              <a:t>一句话破局，一句话干掉所有废话，在关键时刻抓住本质的表达力。</a:t>
            </a:r>
            <a:r>
              <a:rPr kumimoji="1" lang="en-US" altLang="zh-CN" sz="900" dirty="0">
                <a:latin typeface="Microsoft YaHei" panose="020B0503020204020204" pitchFamily="34" charset="-122"/>
                <a:ea typeface="Microsoft YaHei" panose="020B0503020204020204" pitchFamily="34" charset="-122"/>
                <a:sym typeface="+mn-ea"/>
              </a:rPr>
              <a:t>AI</a:t>
            </a:r>
            <a:r>
              <a:rPr kumimoji="1" lang="zh-CN" altLang="en-US" sz="900" dirty="0">
                <a:latin typeface="Microsoft YaHei" panose="020B0503020204020204" pitchFamily="34" charset="-122"/>
                <a:ea typeface="Microsoft YaHei" panose="020B0503020204020204" pitchFamily="34" charset="-122"/>
                <a:sym typeface="+mn-ea"/>
              </a:rPr>
              <a:t>可以说得更多，而人类需要说得</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更准</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。情绪判断、场景洞察、关系修复能力，比语言生成能力更重要。</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在沟通瞬息万变的时代，会说话的人并不稀奇，能够在关键节点</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一句话点出本质</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的人才真正稀缺。</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面对复杂局面、混乱讨论、人际分歧或情绪冲突，真正能改变局势的，从来不是冗长的解释，而是一句精准、温和、有力、能让对方愿意接住的话。</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这本《一句话，让人觉得你很聪明》正是从这样一个核心出发：</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语言的价值不在于数量，而在于是否切中本质。</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从</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不会说话</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到</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用一句话改变局面</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作者坦言，他并非天生口才好。刚进入咨询行业时，他几乎每次和经营者对话都尴尬无比，不仅无法获得信任，甚至经常被客户当场赶走。那段时间，他常常怀疑自己是否适合这个职业</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直到他逐渐意识到：</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与其绞尽脑汁说很多，不如学会</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听懂对方真正想说什么</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，再用一句话把对方的混乱思绪提炼成</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核心</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从那时起，他不再追求</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话术</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，而是开始研究：</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怎样一句话让对话顺畅？怎样一句话让人愿意敞开？怎样一句话让人愿意行动？</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这本书，就是他的实践结晶。</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语言化力：不仅是表达能力，更是一种整理世界的方式</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作者认为，所谓</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语言化力</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，不是装腔作势的表达技巧，而是三项更深层的能力：</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1. </a:t>
            </a:r>
            <a:r>
              <a:rPr kumimoji="1" lang="zh-CN" altLang="en-US" sz="900" dirty="0">
                <a:latin typeface="Microsoft YaHei" panose="020B0503020204020204" pitchFamily="34" charset="-122"/>
                <a:ea typeface="Microsoft YaHei" panose="020B0503020204020204" pitchFamily="34" charset="-122"/>
              </a:rPr>
              <a:t>把对方说不清楚的困扰整理成清晰语言</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2. </a:t>
            </a:r>
            <a:r>
              <a:rPr kumimoji="1" lang="zh-CN" altLang="en-US" sz="900" dirty="0">
                <a:latin typeface="Microsoft YaHei" panose="020B0503020204020204" pitchFamily="34" charset="-122"/>
                <a:ea typeface="Microsoft YaHei" panose="020B0503020204020204" pitchFamily="34" charset="-122"/>
              </a:rPr>
              <a:t>把情绪背后的真正需求点出来</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3. </a:t>
            </a:r>
            <a:r>
              <a:rPr kumimoji="1" lang="zh-CN" altLang="en-US" sz="900" dirty="0">
                <a:latin typeface="Microsoft YaHei" panose="020B0503020204020204" pitchFamily="34" charset="-122"/>
                <a:ea typeface="Microsoft YaHei" panose="020B0503020204020204" pitchFamily="34" charset="-122"/>
              </a:rPr>
              <a:t>在最恰当的时机，用一句话让关系顺畅</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这套能力本质上是一种</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思维整理术</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与</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关系修复术</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的结合。</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在职场会议、跨部门沟通、销售谈判、家庭对话、教练式沟通、亲子交流等场景都能立即套用。</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本书提供的一套</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可立刻使用</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的言语工具</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本书的强项在于：它不是空泛理论，而是一系列极具操作性的技巧和</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语言模板</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垫石</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给对话设一个可开始的位置</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不追求完美，而是先让对话能够启动。</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舍石</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主动让自己观点可被超越</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让对方在轻松安全的气氛里说出更真实、更新鲜的想法。</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全身镜姿态</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让自己透明，映照对方</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不急着给建议，而是让对方从你这里看到自己的心。</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隐性情绪词</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一句话打开对方的心门</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例如：</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是不是有点不安？</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轻轻一点，就能让对方松弛下来。</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 “Center Pin</a:t>
            </a:r>
            <a:r>
              <a:rPr kumimoji="1" lang="zh-CN" altLang="en-US" sz="900" dirty="0">
                <a:latin typeface="Microsoft YaHei" panose="020B0503020204020204" pitchFamily="34" charset="-122"/>
                <a:ea typeface="Microsoft YaHei" panose="020B0503020204020204" pitchFamily="34" charset="-122"/>
              </a:rPr>
              <a:t>（中心枢纽）</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找到问题真正关键</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找到了，就像找到开关，事情自然流畅。</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语言书架</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储存可立即复用的表达</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打造自己的</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脑内句库</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，关键时刻不慌乱。</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这些方法都非常简洁，却在细节处极具力量</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是每个人都能立刻应用的沟通武器。</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（接下页）</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endParaRPr kumimoji="1" lang="zh-CN" altLang="en-US" sz="900"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478790" y="55245"/>
            <a:ext cx="635000" cy="916940"/>
          </a:xfrm>
          <a:prstGeom prst="rect">
            <a:avLst/>
          </a:prstGeom>
        </p:spPr>
      </p:pic>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41022" y="55210"/>
            <a:ext cx="4171041" cy="113728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たった</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一言</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で</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頭</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がいい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だと</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思</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われるコンサルタントの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言語化力</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978-4-7612-7845-8</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和仁達也</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280p  </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600" dirty="0">
                <a:latin typeface="Meiryo UI" panose="020B0604030504040204" pitchFamily="50" charset="-128"/>
                <a:ea typeface="SimSun" panose="02010600030101010101" pitchFamily="2" charset="-122"/>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36195" y="1077595"/>
            <a:ext cx="6639560" cy="6323965"/>
          </a:xfrm>
          <a:prstGeom prst="rect">
            <a:avLst/>
          </a:prstGeom>
          <a:noFill/>
        </p:spPr>
        <p:txBody>
          <a:bodyPr wrap="square" rtlCol="0">
            <a:spAutoFit/>
          </a:bodyPr>
          <a:lstStyle/>
          <a:p>
            <a:r>
              <a:rPr kumimoji="1" lang="en-US" altLang="en-US" sz="900" dirty="0">
                <a:latin typeface="Microsoft YaHei" panose="020B0503020204020204" pitchFamily="34" charset="-122"/>
                <a:ea typeface="Microsoft YaHei" panose="020B0503020204020204" pitchFamily="34" charset="-122"/>
                <a:sym typeface="+mn-ea"/>
              </a:rPr>
              <a:t>◆</a:t>
            </a:r>
            <a:r>
              <a:rPr kumimoji="1" lang="en-US" altLang="zh-CN" sz="900" dirty="0">
                <a:latin typeface="Microsoft YaHei" panose="020B0503020204020204" pitchFamily="34" charset="-122"/>
                <a:ea typeface="Microsoft YaHei" panose="020B0503020204020204" pitchFamily="34" charset="-122"/>
                <a:sym typeface="+mn-ea"/>
              </a:rPr>
              <a:t> </a:t>
            </a:r>
            <a:r>
              <a:rPr kumimoji="1" lang="zh-CN" altLang="en-US" sz="900" dirty="0">
                <a:latin typeface="Microsoft YaHei" panose="020B0503020204020204" pitchFamily="34" charset="-122"/>
                <a:ea typeface="Microsoft YaHei" panose="020B0503020204020204" pitchFamily="34" charset="-122"/>
                <a:sym typeface="+mn-ea"/>
              </a:rPr>
              <a:t>为什么在</a:t>
            </a:r>
            <a:r>
              <a:rPr kumimoji="1" lang="en-US" altLang="zh-CN" sz="900" dirty="0">
                <a:latin typeface="Microsoft YaHei" panose="020B0503020204020204" pitchFamily="34" charset="-122"/>
                <a:ea typeface="Microsoft YaHei" panose="020B0503020204020204" pitchFamily="34" charset="-122"/>
                <a:sym typeface="+mn-ea"/>
              </a:rPr>
              <a:t>AI</a:t>
            </a:r>
            <a:r>
              <a:rPr kumimoji="1" lang="zh-CN" altLang="en-US" sz="900" dirty="0">
                <a:latin typeface="Microsoft YaHei" panose="020B0503020204020204" pitchFamily="34" charset="-122"/>
                <a:ea typeface="Microsoft YaHei" panose="020B0503020204020204" pitchFamily="34" charset="-122"/>
                <a:sym typeface="+mn-ea"/>
              </a:rPr>
              <a:t>时代，这本书更重要？</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作者在序言说了一句极有洞见的话：</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sym typeface="+mn-ea"/>
              </a:rPr>
              <a:t>“AI</a:t>
            </a:r>
            <a:r>
              <a:rPr kumimoji="1" lang="zh-CN" altLang="en-US" sz="900" dirty="0">
                <a:latin typeface="Microsoft YaHei" panose="020B0503020204020204" pitchFamily="34" charset="-122"/>
                <a:ea typeface="Microsoft YaHei" panose="020B0503020204020204" pitchFamily="34" charset="-122"/>
                <a:sym typeface="+mn-ea"/>
              </a:rPr>
              <a:t>可以替你输出语言，但不能替你判断</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什么时候说什么最合适</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这句话道破未来十年的沟通趋势</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情绪判断、场景洞察、关系修复能力，反而比语言生成能力更重要。</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sym typeface="+mn-ea"/>
              </a:rPr>
              <a:t>AI</a:t>
            </a:r>
            <a:r>
              <a:rPr kumimoji="1" lang="zh-CN" altLang="en-US" sz="900" dirty="0">
                <a:latin typeface="Microsoft YaHei" panose="020B0503020204020204" pitchFamily="34" charset="-122"/>
                <a:ea typeface="Microsoft YaHei" panose="020B0503020204020204" pitchFamily="34" charset="-122"/>
                <a:sym typeface="+mn-ea"/>
              </a:rPr>
              <a:t>可以说得更多，而人类需要说得</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更准</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而这本书教的正是：</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听懂未说出口的部分</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抓住真正矛盾点</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用一句话让对方放下戒备</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用一句话让团队开始行动</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用一句话让情绪落地</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用一句话让误会被消解</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这是一种</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语言的洞察力</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sym typeface="+mn-ea"/>
              </a:rPr>
              <a:t>◆</a:t>
            </a:r>
            <a:r>
              <a:rPr kumimoji="1" lang="en-US" altLang="zh-CN" sz="900" dirty="0">
                <a:latin typeface="Microsoft YaHei" panose="020B0503020204020204" pitchFamily="34" charset="-122"/>
                <a:ea typeface="Microsoft YaHei" panose="020B0503020204020204" pitchFamily="34" charset="-122"/>
                <a:sym typeface="+mn-ea"/>
              </a:rPr>
              <a:t> </a:t>
            </a:r>
            <a:r>
              <a:rPr kumimoji="1" lang="zh-CN" altLang="en-US" sz="900" dirty="0">
                <a:latin typeface="Microsoft YaHei" panose="020B0503020204020204" pitchFamily="34" charset="-122"/>
                <a:ea typeface="Microsoft YaHei" panose="020B0503020204020204" pitchFamily="34" charset="-122"/>
                <a:sym typeface="+mn-ea"/>
              </a:rPr>
              <a:t>本书适合谁？</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如果你属于以下任何一种人，这本书都极其受用：</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领导者、管理者、项目负责人</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需要频繁沟通的职场人士</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咨询顾问、教练、</a:t>
            </a:r>
            <a:r>
              <a:rPr kumimoji="1" lang="en-US" altLang="zh-CN" sz="900" dirty="0">
                <a:latin typeface="Microsoft YaHei" panose="020B0503020204020204" pitchFamily="34" charset="-122"/>
                <a:ea typeface="Microsoft YaHei" panose="020B0503020204020204" pitchFamily="34" charset="-122"/>
                <a:sym typeface="+mn-ea"/>
              </a:rPr>
              <a:t>HR</a:t>
            </a:r>
            <a:r>
              <a:rPr kumimoji="1" lang="zh-CN" altLang="en-US" sz="900" dirty="0">
                <a:latin typeface="Microsoft YaHei" panose="020B0503020204020204" pitchFamily="34" charset="-122"/>
                <a:ea typeface="Microsoft YaHei" panose="020B0503020204020204" pitchFamily="34" charset="-122"/>
                <a:sym typeface="+mn-ea"/>
              </a:rPr>
              <a:t>、培训师</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想改善关系的伴侣、父母</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需要表达但常常</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不知道该说什么</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的人</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觉得自己的表达</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总差一点</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的人</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想在复杂对话中更有掌控感的人</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无论你外向还是内向，无论你能说会道还是表达困难，本书都会成为你手中最实用的语言工具箱。</a:t>
            </a:r>
            <a:endParaRPr kumimoji="1" lang="zh-CN" altLang="en-US" sz="900"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478790" y="55245"/>
            <a:ext cx="635000" cy="916940"/>
          </a:xfrm>
          <a:prstGeom prst="rect">
            <a:avLst/>
          </a:prstGeom>
        </p:spPr>
      </p:pic>
      <p:pic>
        <p:nvPicPr>
          <p:cNvPr id="3" name="图片 2"/>
          <p:cNvPicPr>
            <a:picLocks noChangeAspect="1"/>
          </p:cNvPicPr>
          <p:nvPr/>
        </p:nvPicPr>
        <p:blipFill>
          <a:blip r:embed="rId2"/>
          <a:stretch>
            <a:fillRect/>
          </a:stretch>
        </p:blipFill>
        <p:spPr>
          <a:xfrm>
            <a:off x="3556000" y="7609205"/>
            <a:ext cx="2462530" cy="1956435"/>
          </a:xfrm>
          <a:prstGeom prst="rect">
            <a:avLst/>
          </a:prstGeom>
        </p:spPr>
      </p:pic>
      <p:pic>
        <p:nvPicPr>
          <p:cNvPr id="4" name="图片 3"/>
          <p:cNvPicPr>
            <a:picLocks noChangeAspect="1"/>
          </p:cNvPicPr>
          <p:nvPr/>
        </p:nvPicPr>
        <p:blipFill>
          <a:blip r:embed="rId3"/>
          <a:stretch>
            <a:fillRect/>
          </a:stretch>
        </p:blipFill>
        <p:spPr>
          <a:xfrm>
            <a:off x="183515" y="7609205"/>
            <a:ext cx="2775585" cy="2168525"/>
          </a:xfrm>
          <a:prstGeom prst="rect">
            <a:avLst/>
          </a:prstGeom>
        </p:spPr>
      </p:pic>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41022" y="55210"/>
            <a:ext cx="4171041" cy="113728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たった</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一言</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で</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頭</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がいい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だと</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思</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われるコンサルタントの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言語化力</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978-4-7612-7845-8</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和仁達也</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280p  </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600" dirty="0">
                <a:latin typeface="Meiryo UI" panose="020B0604030504040204" pitchFamily="50" charset="-128"/>
                <a:ea typeface="SimSun" panose="02010600030101010101" pitchFamily="2" charset="-122"/>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36195" y="1077595"/>
            <a:ext cx="6639560" cy="8262620"/>
          </a:xfrm>
          <a:prstGeom prst="rect">
            <a:avLst/>
          </a:prstGeom>
          <a:noFill/>
        </p:spPr>
        <p:txBody>
          <a:bodyPr wrap="square" rtlCol="0">
            <a:spAutoFit/>
          </a:bodyPr>
          <a:lstStyle/>
          <a:p>
            <a:r>
              <a:rPr kumimoji="1" lang="zh-CN" altLang="en-US" sz="900" dirty="0">
                <a:latin typeface="Microsoft YaHei" panose="020B0503020204020204" pitchFamily="34" charset="-122"/>
                <a:ea typeface="Microsoft YaHei" panose="020B0503020204020204" pitchFamily="34" charset="-122"/>
              </a:rPr>
              <a:t>抓住问题的</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核心</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，人生就会这样改变</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你是否曾有过以下这样的感受或经历？</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同样的事情被反复解释给你听</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无论说多少次，对方就是不明白</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很少有人来向你咨询</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聊天对象总是显得无聊、兴致缺缺</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客户几乎没有回头客或转介绍</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只要以上任何一项让你觉得</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好像说的是我</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，那就说明你可能还没有抓住对方所面临问题的</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核心</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我相信，只要掌握简单的语言化训练，任何人都可以迅速抓住核心。</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在这里，我想先告诉你</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如果你能做到</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抓住核心</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，人生会发生哪些改变。</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1</a:t>
            </a:r>
            <a:r>
              <a:rPr kumimoji="1" lang="zh-CN" altLang="en-US" sz="900" dirty="0">
                <a:latin typeface="Microsoft YaHei" panose="020B0503020204020204" pitchFamily="34" charset="-122"/>
                <a:ea typeface="Microsoft YaHei" panose="020B0503020204020204" pitchFamily="34" charset="-122"/>
              </a:rPr>
              <a:t>、所有人际关系都会变好</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曾经，我的女儿在求职时问我：</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爸爸，你觉得我的强项是什么？我该怎么写在履历里？</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那时我马上想到她在社团里受伤的经历。</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她在啦啦队活动中摔落，甚至骨折了脊椎。</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于是我问她：</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那时你心里在想什么？你是副队长，那种时候是不是特别纠结？</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随着我不断追问，她渐渐说出自己的想法：</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虽然受伤了，我还是每天去社团，帮忙照顾后辈</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也许我真的挺有责任感的。</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不论私人还是工作场合，都一样。</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例如和新客户初次洽谈时，我们常会不自觉地推销自己：</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我们有很多实绩！</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我们的报价很便宜！</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但</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对方是否真的需要这些？</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未必。</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我会问一句：</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贵公司现在最需要的是什么？可以跟我说说吗？</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然后静静倾听。</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当对方说：</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我们一直做零售，但感觉未来会萎缩，所以想找出新的方向</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我会再回应一句：</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也就是说，您希望利用现有经验，开拓新的事业，对吗？</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若对方回答：</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对！你说得太准了！</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那之后就能一起探讨真正的需求。</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在这样不断确认</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核心</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的互动中，信赖关系自然建立。</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当你能抓住对方连自己都没意识到的核心问题</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对方的心会瞬间打开，与亲子、朋友、客户，无论哪种关系都会变好。</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endParaRPr kumimoji="1" lang="zh-CN" altLang="en-US" sz="900"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478790" y="55245"/>
            <a:ext cx="635000" cy="916940"/>
          </a:xfrm>
          <a:prstGeom prst="rect">
            <a:avLst/>
          </a:prstGeom>
        </p:spPr>
      </p:pic>
      <p:sp>
        <p:nvSpPr>
          <p:cNvPr id="5" name="矩形 4"/>
          <p:cNvSpPr/>
          <p:nvPr/>
        </p:nvSpPr>
        <p:spPr>
          <a:xfrm>
            <a:off x="5086985" y="563245"/>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41022" y="55210"/>
            <a:ext cx="4171041" cy="113728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たった</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一言</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で</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頭</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がいい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だと</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思</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われるコンサルタントの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言語化力</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978-4-7612-7845-8</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和仁達也</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280p  </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600" dirty="0">
                <a:latin typeface="Meiryo UI" panose="020B0604030504040204" pitchFamily="50" charset="-128"/>
                <a:ea typeface="SimSun" panose="02010600030101010101" pitchFamily="2" charset="-122"/>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36195" y="1077595"/>
            <a:ext cx="6639560" cy="5769610"/>
          </a:xfrm>
          <a:prstGeom prst="rect">
            <a:avLst/>
          </a:prstGeom>
          <a:noFill/>
        </p:spPr>
        <p:txBody>
          <a:bodyPr wrap="square" rtlCol="0">
            <a:spAutoFit/>
          </a:bodyPr>
          <a:lstStyle/>
          <a:p>
            <a:r>
              <a:rPr kumimoji="1" lang="en-US" altLang="zh-CN" sz="900" dirty="0">
                <a:latin typeface="Microsoft YaHei" panose="020B0503020204020204" pitchFamily="34" charset="-122"/>
                <a:ea typeface="Microsoft YaHei" panose="020B0503020204020204" pitchFamily="34" charset="-122"/>
                <a:sym typeface="+mn-ea"/>
              </a:rPr>
              <a:t>2</a:t>
            </a:r>
            <a:r>
              <a:rPr kumimoji="1" lang="zh-CN" altLang="en-US" sz="900" dirty="0">
                <a:latin typeface="Microsoft YaHei" panose="020B0503020204020204" pitchFamily="34" charset="-122"/>
                <a:ea typeface="Microsoft YaHei" panose="020B0503020204020204" pitchFamily="34" charset="-122"/>
                <a:sym typeface="+mn-ea"/>
              </a:rPr>
              <a:t>、瞬间获得信任</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人们总以为信任必须靠长时间累积。</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但其实，只要你能一句话击中对方的</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核心</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信任就会在一瞬间建立。</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你不需要提出惊人的建议，也不需要告诉对方不知道的知识。</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只需要一句：</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sym typeface="+mn-ea"/>
              </a:rPr>
              <a:t>“</a:t>
            </a:r>
            <a:r>
              <a:rPr kumimoji="1" lang="en-US" altLang="en-US"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先生，现在您是不是正处于</a:t>
            </a:r>
            <a:r>
              <a:rPr kumimoji="1" lang="en-US" altLang="en-US"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这样的状况呢？</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如果对方领悟般地说：</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对对对！你说的完全没错！</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信任，就已经建立了。</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想想看：</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别人要花几年才能建立的信赖感，</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你只需要</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一句话加几分钟的对话</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就可以做到。</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一旦信任建立，沟通顺畅，工作效率会大幅提升。</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归根结底，人生里最重要的不是金钱、健康或工作，而是</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人际关系</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因为</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人际关系顺了，一切就顺了。</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工作顺</a:t>
            </a:r>
            <a:r>
              <a:rPr kumimoji="1" lang="en-US" altLang="en-US"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压力减少</a:t>
            </a:r>
            <a:r>
              <a:rPr kumimoji="1" lang="en-US" altLang="en-US"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精神稳定</a:t>
            </a:r>
            <a:r>
              <a:rPr kumimoji="1" lang="en-US" altLang="en-US"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身体健康</a:t>
            </a:r>
            <a:r>
              <a:rPr kumimoji="1" lang="en-US" altLang="en-US"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赚钱也顺利。</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这是一条永续循环的正向螺旋。</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抓住核心，不需要很多话</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一句关键的提问、一个精准的总结：</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您的意思是</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对吗？</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只要能击中对方内心，</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对方就会觉得：</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他懂我。</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我愿意把实话告诉他。</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我想和这样的人合作。</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在温和地打开对方内心的同时，</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你自己的评价也会直线上升</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这，就是</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抓住核心</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最大的威力。</a:t>
            </a:r>
            <a:endParaRPr kumimoji="1" lang="zh-CN" altLang="en-US" sz="900"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478790" y="55245"/>
            <a:ext cx="635000" cy="916940"/>
          </a:xfrm>
          <a:prstGeom prst="rect">
            <a:avLst/>
          </a:prstGeom>
        </p:spPr>
      </p:pic>
      <p:sp>
        <p:nvSpPr>
          <p:cNvPr id="5" name="矩形 4"/>
          <p:cNvSpPr/>
          <p:nvPr/>
        </p:nvSpPr>
        <p:spPr>
          <a:xfrm>
            <a:off x="5086985" y="563245"/>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pic>
        <p:nvPicPr>
          <p:cNvPr id="3" name="图片 2"/>
          <p:cNvPicPr>
            <a:picLocks noChangeAspect="1"/>
          </p:cNvPicPr>
          <p:nvPr/>
        </p:nvPicPr>
        <p:blipFill>
          <a:blip r:embed="rId2"/>
          <a:stretch>
            <a:fillRect/>
          </a:stretch>
        </p:blipFill>
        <p:spPr>
          <a:xfrm>
            <a:off x="3538220" y="7332980"/>
            <a:ext cx="2562860" cy="2052320"/>
          </a:xfrm>
          <a:prstGeom prst="rect">
            <a:avLst/>
          </a:prstGeom>
        </p:spPr>
      </p:pic>
      <p:pic>
        <p:nvPicPr>
          <p:cNvPr id="4" name="图片 3"/>
          <p:cNvPicPr>
            <a:picLocks noChangeAspect="1"/>
          </p:cNvPicPr>
          <p:nvPr/>
        </p:nvPicPr>
        <p:blipFill>
          <a:blip r:embed="rId3"/>
          <a:stretch>
            <a:fillRect/>
          </a:stretch>
        </p:blipFill>
        <p:spPr>
          <a:xfrm>
            <a:off x="236220" y="7150100"/>
            <a:ext cx="2708910" cy="2235200"/>
          </a:xfrm>
          <a:prstGeom prst="rect">
            <a:avLst/>
          </a:prstGeom>
        </p:spPr>
      </p:pic>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41022" y="55210"/>
            <a:ext cx="4171041" cy="113728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たった</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一言</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で</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頭</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がいい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だと</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思</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われるコンサルタントの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言語化力</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978-4-7612-7845-8</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和仁達也</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280p  </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600" dirty="0">
                <a:latin typeface="Meiryo UI" panose="020B0604030504040204" pitchFamily="50" charset="-128"/>
                <a:ea typeface="SimSun" panose="02010600030101010101" pitchFamily="2" charset="-122"/>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36195" y="1763395"/>
            <a:ext cx="6639560" cy="7200900"/>
          </a:xfrm>
          <a:prstGeom prst="rect">
            <a:avLst/>
          </a:prstGeom>
          <a:noFill/>
        </p:spPr>
        <p:txBody>
          <a:bodyPr wrap="square" rtlCol="0">
            <a:spAutoFit/>
          </a:bodyPr>
          <a:lstStyle/>
          <a:p>
            <a:r>
              <a:rPr kumimoji="1" lang="zh-CN" altLang="en-US" sz="1100" dirty="0">
                <a:latin typeface="Microsoft YaHei" panose="020B0503020204020204" pitchFamily="34" charset="-122"/>
                <a:ea typeface="Microsoft YaHei" panose="020B0503020204020204" pitchFamily="34" charset="-122"/>
              </a:rPr>
              <a:t>即使不是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社交怪物</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，也能抓住对方的核心</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一提到</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语言化能力</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，你脑中也许会浮现那种口才极佳、滔滔不绝、初次见面就能一下子拉近距离的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社交怪物（</a:t>
            </a:r>
            <a:r>
              <a:rPr kumimoji="1" lang="ja-JP" altLang="en-US" sz="1100" dirty="0">
                <a:latin typeface="Microsoft YaHei" panose="020B0503020204020204" pitchFamily="34" charset="-122"/>
                <a:ea typeface="Microsoft YaHei" panose="020B0503020204020204" pitchFamily="34" charset="-122"/>
              </a:rPr>
              <a:t>コミュ</a:t>
            </a:r>
            <a:r>
              <a:rPr kumimoji="1" lang="zh-CN" altLang="en-US" sz="1100" dirty="0">
                <a:latin typeface="Microsoft YaHei" panose="020B0503020204020204" pitchFamily="34" charset="-122"/>
                <a:ea typeface="Microsoft YaHei" panose="020B0503020204020204" pitchFamily="34" charset="-122"/>
              </a:rPr>
              <a:t>力</a:t>
            </a:r>
            <a:r>
              <a:rPr kumimoji="1" lang="ja-JP" altLang="en-US" sz="1100" dirty="0">
                <a:latin typeface="Microsoft YaHei" panose="020B0503020204020204" pitchFamily="34" charset="-122"/>
                <a:ea typeface="Microsoft YaHei" panose="020B0503020204020204" pitchFamily="34" charset="-122"/>
              </a:rPr>
              <a:t>おばけ</a:t>
            </a:r>
            <a:r>
              <a:rPr kumimoji="1" lang="zh-CN" altLang="en-US" sz="1100" dirty="0">
                <a:latin typeface="Microsoft YaHei" panose="020B0503020204020204" pitchFamily="34" charset="-122"/>
                <a:ea typeface="Microsoft YaHei" panose="020B0503020204020204" pitchFamily="34" charset="-122"/>
              </a:rPr>
              <a:t>）</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确实，这类人无论跟谁都能聊得很热络，看起来天生擅长沟通。</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但本书所教授的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语言化能力</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，并不是要你变成这种人。</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所谓社交怪物，很大程度上是个性与成长环境使然，硬要模仿反而会更痛苦。</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本书要培养的是：</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能将</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对方的想法</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语言化的能力。</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这项能力不需要你健谈，也不需要你擅长聊天，就算你是那种</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和陌生人讲话会紧张</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的人，也绝对能掌握。</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我曾经也是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听不进去别人说话</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的人</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我常被客户惊讶地问：</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你怎么知道我在想什么？</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你是不是装了监控器，看着我们公司的一举一动？</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甚至在短短几分钟对话后，对方就惊呼：</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为什么你这么懂我？</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当然</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我可没学占星术（笑）。</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事实上，我以前完全不是这样。</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妻子常对我说：</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你好像在听我说话，其实根本没在听吧？</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我刚刚不是说过了吗？</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以前那本畅销书《男人不听话、女人不会读地图》中提到的典型男性特征，我几乎全中。</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学生时期我虽然是社团领导，但公开讲话只是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不得不做</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我更喜欢听别人讲话</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但那只是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看起来像在听</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，实际上根本没在听。</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曾有同学直接说我：</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和仁，你好像没有心一样。</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虽然学生时期还能混过去，但进入社会后，问题一下子暴露出来。</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478790" y="55245"/>
            <a:ext cx="635000" cy="916940"/>
          </a:xfrm>
          <a:prstGeom prst="rect">
            <a:avLst/>
          </a:prstGeom>
        </p:spPr>
      </p:pic>
      <p:sp>
        <p:nvSpPr>
          <p:cNvPr id="5" name="矩形 4"/>
          <p:cNvSpPr/>
          <p:nvPr/>
        </p:nvSpPr>
        <p:spPr>
          <a:xfrm>
            <a:off x="3099435" y="1255395"/>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41022" y="55210"/>
            <a:ext cx="4171041" cy="113728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たった</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一言</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で</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頭</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がいい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だと</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思</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われるコンサルタントの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言語化力</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978-4-7612-7845-8</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和仁達也</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280p  </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600" dirty="0">
                <a:latin typeface="Meiryo UI" panose="020B0604030504040204" pitchFamily="50" charset="-128"/>
                <a:ea typeface="SimSun" panose="02010600030101010101" pitchFamily="2" charset="-122"/>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36195" y="1871345"/>
            <a:ext cx="6639560" cy="7293610"/>
          </a:xfrm>
          <a:prstGeom prst="rect">
            <a:avLst/>
          </a:prstGeom>
          <a:noFill/>
        </p:spPr>
        <p:txBody>
          <a:bodyPr wrap="square" rtlCol="0">
            <a:spAutoFit/>
          </a:bodyPr>
          <a:lstStyle/>
          <a:p>
            <a:r>
              <a:rPr kumimoji="1" lang="zh-CN" altLang="en-US" sz="900" dirty="0">
                <a:latin typeface="Microsoft YaHei" panose="020B0503020204020204" pitchFamily="34" charset="-122"/>
                <a:ea typeface="Microsoft YaHei" panose="020B0503020204020204" pitchFamily="34" charset="-122"/>
                <a:sym typeface="+mn-ea"/>
              </a:rPr>
              <a:t>真正的麻烦开始了</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大学毕业后，我进入一家向中小企业提供经营与会计咨询的公司。</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负责开拓新客户</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但完全签不到案子。</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我以为是话术不好，于是拼命读书、尝试各种技巧，依然没用。</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工作中也总被上司退回成果物：</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你做的跟我说的不一样，重来。</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这份会议记录太乱，重写。</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连日报都写得不清不楚。</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于是我的工作量暴增，同事都准时下班，我天天加班到脸色发灰，</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背后甚至有人说：</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和仁这样下去肯定撑不住，会辞职吧</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直到那时，我才终于意识到：</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我有某个自己没察觉的问题。</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不断反思后，我才发现真正的原因：</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我根本没有在</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听</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别人讲话。</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因为只顾着说自己的想法，所以无法签单；</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因为没听懂上司的指示，所以老是做错。</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结论很明确：</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我的问题，全都来自</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不会听人说话</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于是，我开始系统学习如何</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听懂</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对方，并拼命练习。</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最后，我竟然能独立成为经营顾问。</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当然，直到现在妻子偶尔还是会说：</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你根本没在听我说话。</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sym typeface="+mn-ea"/>
              </a:rPr>
              <a:t>看来私人场合我还是偶尔会</a:t>
            </a:r>
            <a:r>
              <a:rPr kumimoji="1" lang="en-US" altLang="zh-CN" sz="900" dirty="0">
                <a:latin typeface="Microsoft YaHei" panose="020B0503020204020204" pitchFamily="34" charset="-122"/>
                <a:ea typeface="Microsoft YaHei" panose="020B0503020204020204" pitchFamily="34" charset="-122"/>
                <a:sym typeface="+mn-ea"/>
              </a:rPr>
              <a:t>“</a:t>
            </a:r>
            <a:r>
              <a:rPr kumimoji="1" lang="zh-CN" altLang="en-US" sz="900" dirty="0">
                <a:latin typeface="Microsoft YaHei" panose="020B0503020204020204" pitchFamily="34" charset="-122"/>
                <a:ea typeface="Microsoft YaHei" panose="020B0503020204020204" pitchFamily="34" charset="-122"/>
                <a:sym typeface="+mn-ea"/>
              </a:rPr>
              <a:t>关机</a:t>
            </a:r>
            <a:r>
              <a:rPr kumimoji="1" lang="en-US" altLang="zh-CN" sz="900" dirty="0">
                <a:latin typeface="Microsoft YaHei" panose="020B0503020204020204" pitchFamily="34" charset="-122"/>
                <a:ea typeface="Microsoft YaHei" panose="020B0503020204020204" pitchFamily="34" charset="-122"/>
                <a:sym typeface="+mn-ea"/>
              </a:rPr>
              <a:t>”……</a:t>
            </a:r>
            <a:endParaRPr kumimoji="1" lang="en-US" altLang="zh-CN" sz="900" dirty="0">
              <a:latin typeface="Microsoft YaHei" panose="020B0503020204020204" pitchFamily="34" charset="-122"/>
              <a:ea typeface="Microsoft YaHei" panose="020B0503020204020204" pitchFamily="34" charset="-122"/>
              <a:sym typeface="+mn-ea"/>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听得进去，与听懂，是两回事</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虽然我一直</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喜欢听别人说话</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，但真正能理解对方、抓住核心，是完全不同的技能。</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像我这样过去完全听不懂别人讲话的人，现在却能被问：</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你怎么这么懂我？</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靠的就是</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一边倾听，一边抓住对方真正想说的核心，并用一句话指出来。</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也正因为我听人讲话的能力曾如此糟糕，所以才会更加集中注意力、努力试图理解对方想表达什么。</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这些尝试最终累积成了</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语言化对方思考</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的方法。</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即便你现在也觉得自己</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听不懂别人说话</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不擅长沟通</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只要实践本书的方法，</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你一定也能做到。</a:t>
            </a:r>
            <a:endParaRPr kumimoji="1" lang="zh-CN" altLang="en-US" sz="900"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478790" y="55245"/>
            <a:ext cx="635000" cy="916940"/>
          </a:xfrm>
          <a:prstGeom prst="rect">
            <a:avLst/>
          </a:prstGeom>
        </p:spPr>
      </p:pic>
      <p:sp>
        <p:nvSpPr>
          <p:cNvPr id="5" name="矩形 4"/>
          <p:cNvSpPr/>
          <p:nvPr/>
        </p:nvSpPr>
        <p:spPr>
          <a:xfrm>
            <a:off x="2731135" y="1325245"/>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109220" y="0"/>
            <a:ext cx="6639560" cy="9925050"/>
          </a:xfrm>
          <a:prstGeom prst="rect">
            <a:avLst/>
          </a:prstGeom>
          <a:noFill/>
        </p:spPr>
        <p:txBody>
          <a:bodyPr wrap="square" rtlCol="0">
            <a:spAutoFit/>
          </a:bodyPr>
          <a:lstStyle/>
          <a:p>
            <a:r>
              <a:rPr kumimoji="1" lang="zh-CN" altLang="en-US" sz="900" dirty="0">
                <a:latin typeface="Microsoft YaHei" panose="020B0503020204020204" pitchFamily="34" charset="-122"/>
                <a:ea typeface="Microsoft YaHei" panose="020B0503020204020204" pitchFamily="34" charset="-122"/>
              </a:rPr>
              <a:t>在倾听别人之前，先让自己</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透明</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我们与他人交流时，其实总是透过一副</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带滤镜的眼镜</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在看对方。</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这些滤镜包含了我们的价值观、过去经验、思维习惯等</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也就是说，我们始终是透过自己的</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个人镜头</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来解读别人。</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例如，在社交媒体上看到让你惊讶的发言时，你可能会心想：</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咦，为什么会这么想？</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这样的反应背后，一定有</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你的基准</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在起作用，那就是你的滤镜。</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这个滤镜本身并不是坏东西。</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正因为有它，我们才能以</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自己的方式</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与他人相处。</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但问题出在</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如果你没有察觉自己戴着滤镜，就会不自觉地把对方贴上标签：</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这人就是这样</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你就应该那样做</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因此，在倾听别人说话时，我们需要暂时摘下滤镜，让自己接近</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无</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的状态。</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我把这种状态称为：</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让自己透明</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想要抓住对方话语的核心，前提就是</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你必须处于透明状态。</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什么是</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透明</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所谓透明，并不是要消失自我，而是指：</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不把自己的价值观、经验、骄傲、想被认可的欲望放在前面，</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而是像一面</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干净的镜子</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单纯接住面前这个人所表达的内容。</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不是让自己不存在，</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而是把</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自己的颜色</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尽量淡化，让对方的颜色清晰显现。</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当你有：</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想被认可</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想被注意</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想让对方觉得我很厉害</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这种心态时，就会忍不住想讲话、想插话，甚至想抢着给建议。</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顾问行业特别常见：</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明明对方没有要建议，</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却硬是为了</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证明自己</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而一股脑地讲</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那其实是在用自己的颜色，染上对方的世界。</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透明，就是带着</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看清本体</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的姿态倾听</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关键是：不是想着</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对方怎么评价我</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而是全身心想</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了解对方</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这样一来，你的颜色自然就淡了。</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我还特别注意的一点是：</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在倾听时，让自己</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附身</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到对方身上。</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上一章说过，每个人都是一部连续剧的主角。</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当我听人说话时，我会进入对方的剧情，</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像对方一样思考：</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如果是我，我会往左走，但为什么他选择往右？</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于是我会问：</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你为什么选择右边呢？</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对方解释后，我可能会想：</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原来如此</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或</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嗯，我还不太懂</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zh-CN" altLang="en-US" sz="900" dirty="0">
              <a:latin typeface="Microsoft YaHei" panose="020B0503020204020204" pitchFamily="34" charset="-122"/>
              <a:ea typeface="Microsoft YaHei" panose="020B0503020204020204" pitchFamily="34" charset="-122"/>
            </a:endParaRPr>
          </a:p>
        </p:txBody>
      </p:sp>
      <p:sp>
        <p:nvSpPr>
          <p:cNvPr id="5" name="矩形 4"/>
          <p:cNvSpPr/>
          <p:nvPr/>
        </p:nvSpPr>
        <p:spPr>
          <a:xfrm>
            <a:off x="4578985" y="518160"/>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109220" y="0"/>
            <a:ext cx="6639560" cy="9693910"/>
          </a:xfrm>
          <a:prstGeom prst="rect">
            <a:avLst/>
          </a:prstGeom>
          <a:noFill/>
        </p:spPr>
        <p:txBody>
          <a:bodyPr wrap="square" rtlCol="0">
            <a:spAutoFit/>
          </a:bodyPr>
          <a:lstStyle/>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sym typeface="+mn-ea"/>
              </a:rPr>
              <a:t>要做到</a:t>
            </a:r>
            <a:r>
              <a:rPr kumimoji="1" lang="en-US" altLang="zh-CN" sz="800" dirty="0">
                <a:latin typeface="Microsoft YaHei" panose="020B0503020204020204" pitchFamily="34" charset="-122"/>
                <a:ea typeface="Microsoft YaHei" panose="020B0503020204020204" pitchFamily="34" charset="-122"/>
                <a:sym typeface="+mn-ea"/>
              </a:rPr>
              <a:t>“</a:t>
            </a:r>
            <a:r>
              <a:rPr kumimoji="1" lang="zh-CN" altLang="en-US" sz="800" dirty="0">
                <a:latin typeface="Microsoft YaHei" panose="020B0503020204020204" pitchFamily="34" charset="-122"/>
                <a:ea typeface="Microsoft YaHei" panose="020B0503020204020204" pitchFamily="34" charset="-122"/>
                <a:sym typeface="+mn-ea"/>
              </a:rPr>
              <a:t>进入对方的内心</a:t>
            </a:r>
            <a:r>
              <a:rPr kumimoji="1" lang="en-US" altLang="zh-CN" sz="800" dirty="0">
                <a:latin typeface="Microsoft YaHei" panose="020B0503020204020204" pitchFamily="34" charset="-122"/>
                <a:ea typeface="Microsoft YaHei" panose="020B0503020204020204" pitchFamily="34" charset="-122"/>
                <a:sym typeface="+mn-ea"/>
              </a:rPr>
              <a:t>”</a:t>
            </a:r>
            <a:r>
              <a:rPr kumimoji="1" lang="zh-CN" altLang="en-US" sz="800" dirty="0">
                <a:latin typeface="Microsoft YaHei" panose="020B0503020204020204" pitchFamily="34" charset="-122"/>
                <a:ea typeface="Microsoft YaHei" panose="020B0503020204020204" pitchFamily="34" charset="-122"/>
                <a:sym typeface="+mn-ea"/>
              </a:rPr>
              <a:t>，前提就是</a:t>
            </a:r>
            <a:r>
              <a:rPr kumimoji="1" lang="en-US" altLang="zh-CN" sz="800" dirty="0">
                <a:latin typeface="Microsoft YaHei" panose="020B0503020204020204" pitchFamily="34" charset="-122"/>
                <a:ea typeface="Microsoft YaHei" panose="020B0503020204020204" pitchFamily="34" charset="-122"/>
                <a:sym typeface="+mn-ea"/>
              </a:rPr>
              <a:t>——</a:t>
            </a:r>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sym typeface="+mn-ea"/>
              </a:rPr>
              <a:t>自己必须保持干净、没有预设。</a:t>
            </a:r>
            <a:endParaRPr kumimoji="1" lang="zh-CN" altLang="en-US" sz="800" dirty="0">
              <a:latin typeface="Microsoft YaHei" panose="020B0503020204020204" pitchFamily="34" charset="-122"/>
              <a:ea typeface="Microsoft YaHei" panose="020B0503020204020204" pitchFamily="34" charset="-122"/>
              <a:sym typeface="+mn-ea"/>
            </a:endParaRPr>
          </a:p>
          <a:p>
            <a:endParaRPr kumimoji="1" lang="zh-CN" altLang="en-US"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行动背后一定有理由，不要急着判断</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例如，你看到电车里有个孩子吵闹，</a:t>
            </a:r>
            <a:endParaRPr kumimoji="1" lang="zh-CN" altLang="en-US"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家长却没有制止，于是有乘客忍不住提醒：</a:t>
            </a:r>
            <a:endParaRPr kumimoji="1" lang="zh-CN" altLang="en-US" sz="800" dirty="0">
              <a:latin typeface="Microsoft YaHei" panose="020B0503020204020204" pitchFamily="34" charset="-122"/>
              <a:ea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请让孩子安静一点。</a:t>
            </a:r>
            <a:r>
              <a:rPr kumimoji="1" lang="en-US" altLang="zh-CN" sz="800" dirty="0">
                <a:latin typeface="Microsoft YaHei" panose="020B0503020204020204" pitchFamily="34" charset="-122"/>
                <a:ea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但如果你知道</a:t>
            </a:r>
            <a:r>
              <a:rPr kumimoji="1" lang="en-US" altLang="zh-CN" sz="800" dirty="0">
                <a:latin typeface="Microsoft YaHei" panose="020B0503020204020204" pitchFamily="34" charset="-122"/>
                <a:ea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那位家长刚下班累得要命？</a:t>
            </a:r>
            <a:endParaRPr kumimoji="1" lang="zh-CN" altLang="en-US"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甚至工作出错，脑子里全是烦恼？</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若你知道这些背景，你可能就不会急着批评，</a:t>
            </a:r>
            <a:endParaRPr kumimoji="1" lang="zh-CN" altLang="en-US"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反而会想：</a:t>
            </a:r>
            <a:endParaRPr kumimoji="1" lang="zh-CN" altLang="en-US" sz="800" dirty="0">
              <a:latin typeface="Microsoft YaHei" panose="020B0503020204020204" pitchFamily="34" charset="-122"/>
              <a:ea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嗯，人谁都有这种时候。</a:t>
            </a:r>
            <a:r>
              <a:rPr kumimoji="1" lang="en-US" altLang="zh-CN" sz="800" dirty="0">
                <a:latin typeface="Microsoft YaHei" panose="020B0503020204020204" pitchFamily="34" charset="-122"/>
                <a:ea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也就是说</a:t>
            </a:r>
            <a:r>
              <a:rPr kumimoji="1" lang="en-US" altLang="zh-CN" sz="800" dirty="0">
                <a:latin typeface="Microsoft YaHei" panose="020B0503020204020204" pitchFamily="34" charset="-122"/>
                <a:ea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不了解对方的背景，就去判断，是很危险的。</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所以我始终提醒自己：</a:t>
            </a:r>
            <a:endParaRPr kumimoji="1" lang="zh-CN" altLang="en-US" sz="800" dirty="0">
              <a:latin typeface="Microsoft YaHei" panose="020B0503020204020204" pitchFamily="34" charset="-122"/>
              <a:ea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在信息完整前，不做判断。</a:t>
            </a:r>
            <a:r>
              <a:rPr kumimoji="1" lang="en-US" altLang="zh-CN" sz="800" dirty="0">
                <a:latin typeface="Microsoft YaHei" panose="020B0503020204020204" pitchFamily="34" charset="-122"/>
                <a:ea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即使掌握全部信息，我也不会说：</a:t>
            </a:r>
            <a:endParaRPr kumimoji="1" lang="zh-CN" altLang="en-US" sz="800" dirty="0">
              <a:latin typeface="Microsoft YaHei" panose="020B0503020204020204" pitchFamily="34" charset="-122"/>
              <a:ea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你这个行为不对。</a:t>
            </a:r>
            <a:r>
              <a:rPr kumimoji="1" lang="en-US" altLang="zh-CN" sz="800" dirty="0">
                <a:latin typeface="Microsoft YaHei" panose="020B0503020204020204" pitchFamily="34" charset="-122"/>
                <a:ea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因为那已经不是</a:t>
            </a:r>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镜子</a:t>
            </a:r>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的角色了。</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练习：让自己透明地</a:t>
            </a:r>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只听对方说话</a:t>
            </a:r>
            <a:r>
              <a:rPr kumimoji="1" lang="en-US" altLang="zh-CN" sz="800" dirty="0">
                <a:latin typeface="Microsoft YaHei" panose="020B0503020204020204" pitchFamily="34" charset="-122"/>
                <a:ea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在沟通训练中，常会做两人面对面的角色扮演练习。</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例如：</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孩子说</a:t>
            </a:r>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我不想学习</a:t>
            </a:r>
            <a:r>
              <a:rPr kumimoji="1" lang="en-US" altLang="zh-CN" sz="800" dirty="0">
                <a:latin typeface="Microsoft YaHei" panose="020B0503020204020204" pitchFamily="34" charset="-122"/>
                <a:ea typeface="Microsoft YaHei" panose="020B0503020204020204" pitchFamily="34" charset="-122"/>
              </a:rPr>
              <a:t>” </a:t>
            </a:r>
            <a:r>
              <a:rPr kumimoji="1" lang="en-US" altLang="en-US" sz="800" dirty="0">
                <a:latin typeface="Microsoft YaHei" panose="020B0503020204020204" pitchFamily="34" charset="-122"/>
                <a:ea typeface="Microsoft YaHei" panose="020B0503020204020204" pitchFamily="34" charset="-122"/>
              </a:rPr>
              <a:t>→</a:t>
            </a:r>
            <a:r>
              <a:rPr kumimoji="1" lang="en-US" altLang="zh-CN" sz="800" dirty="0">
                <a:latin typeface="Microsoft YaHei" panose="020B0503020204020204" pitchFamily="34" charset="-122"/>
                <a:ea typeface="Microsoft YaHei" panose="020B0503020204020204" pitchFamily="34" charset="-122"/>
              </a:rPr>
              <a:t> </a:t>
            </a:r>
            <a:r>
              <a:rPr kumimoji="1" lang="zh-CN" altLang="en-US" sz="800" dirty="0">
                <a:latin typeface="Microsoft YaHei" panose="020B0503020204020204" pitchFamily="34" charset="-122"/>
                <a:ea typeface="Microsoft YaHei" panose="020B0503020204020204" pitchFamily="34" charset="-122"/>
              </a:rPr>
              <a:t>你只负责倾听</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妻子说</a:t>
            </a:r>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我和班上另一个妈妈相处不好</a:t>
            </a:r>
            <a:r>
              <a:rPr kumimoji="1" lang="en-US" altLang="zh-CN" sz="800" dirty="0">
                <a:latin typeface="Microsoft YaHei" panose="020B0503020204020204" pitchFamily="34" charset="-122"/>
                <a:ea typeface="Microsoft YaHei" panose="020B0503020204020204" pitchFamily="34" charset="-122"/>
              </a:rPr>
              <a:t>” </a:t>
            </a:r>
            <a:r>
              <a:rPr kumimoji="1" lang="en-US" altLang="en-US" sz="800" dirty="0">
                <a:latin typeface="Microsoft YaHei" panose="020B0503020204020204" pitchFamily="34" charset="-122"/>
                <a:ea typeface="Microsoft YaHei" panose="020B0503020204020204" pitchFamily="34" charset="-122"/>
              </a:rPr>
              <a:t>→</a:t>
            </a:r>
            <a:r>
              <a:rPr kumimoji="1" lang="en-US" altLang="zh-CN" sz="800" dirty="0">
                <a:latin typeface="Microsoft YaHei" panose="020B0503020204020204" pitchFamily="34" charset="-122"/>
                <a:ea typeface="Microsoft YaHei" panose="020B0503020204020204" pitchFamily="34" charset="-122"/>
              </a:rPr>
              <a:t> </a:t>
            </a:r>
            <a:r>
              <a:rPr kumimoji="1" lang="zh-CN" altLang="en-US" sz="800" dirty="0">
                <a:latin typeface="Microsoft YaHei" panose="020B0503020204020204" pitchFamily="34" charset="-122"/>
                <a:ea typeface="Microsoft YaHei" panose="020B0503020204020204" pitchFamily="34" charset="-122"/>
              </a:rPr>
              <a:t>你只负责倾听</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关键点：</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en-US" altLang="en-US" sz="800" dirty="0">
                <a:latin typeface="Microsoft YaHei" panose="020B0503020204020204" pitchFamily="34" charset="-122"/>
                <a:ea typeface="Microsoft YaHei" panose="020B0503020204020204" pitchFamily="34" charset="-122"/>
              </a:rPr>
              <a:t>❌</a:t>
            </a:r>
            <a:r>
              <a:rPr kumimoji="1" lang="en-US" altLang="zh-CN" sz="800" dirty="0">
                <a:latin typeface="Microsoft YaHei" panose="020B0503020204020204" pitchFamily="34" charset="-122"/>
                <a:ea typeface="Microsoft YaHei" panose="020B0503020204020204" pitchFamily="34" charset="-122"/>
              </a:rPr>
              <a:t> </a:t>
            </a:r>
            <a:r>
              <a:rPr kumimoji="1" lang="zh-CN" altLang="en-US" sz="800" dirty="0">
                <a:latin typeface="Microsoft YaHei" panose="020B0503020204020204" pitchFamily="34" charset="-122"/>
                <a:ea typeface="Microsoft YaHei" panose="020B0503020204020204" pitchFamily="34" charset="-122"/>
              </a:rPr>
              <a:t>不打断</a:t>
            </a:r>
            <a:endParaRPr kumimoji="1" lang="zh-CN" altLang="en-US" sz="800" dirty="0">
              <a:latin typeface="Microsoft YaHei" panose="020B0503020204020204" pitchFamily="34" charset="-122"/>
              <a:ea typeface="Microsoft YaHei" panose="020B0503020204020204" pitchFamily="34" charset="-122"/>
            </a:endParaRPr>
          </a:p>
          <a:p>
            <a:r>
              <a:rPr kumimoji="1" lang="en-US" altLang="en-US" sz="800" dirty="0">
                <a:latin typeface="Microsoft YaHei" panose="020B0503020204020204" pitchFamily="34" charset="-122"/>
                <a:ea typeface="Microsoft YaHei" panose="020B0503020204020204" pitchFamily="34" charset="-122"/>
              </a:rPr>
              <a:t>❌</a:t>
            </a:r>
            <a:r>
              <a:rPr kumimoji="1" lang="en-US" altLang="zh-CN" sz="800" dirty="0">
                <a:latin typeface="Microsoft YaHei" panose="020B0503020204020204" pitchFamily="34" charset="-122"/>
                <a:ea typeface="Microsoft YaHei" panose="020B0503020204020204" pitchFamily="34" charset="-122"/>
              </a:rPr>
              <a:t> </a:t>
            </a:r>
            <a:r>
              <a:rPr kumimoji="1" lang="zh-CN" altLang="en-US" sz="800" dirty="0">
                <a:latin typeface="Microsoft YaHei" panose="020B0503020204020204" pitchFamily="34" charset="-122"/>
                <a:ea typeface="Microsoft YaHei" panose="020B0503020204020204" pitchFamily="34" charset="-122"/>
              </a:rPr>
              <a:t>不评价</a:t>
            </a:r>
            <a:endParaRPr kumimoji="1" lang="zh-CN" altLang="en-US" sz="800" dirty="0">
              <a:latin typeface="Microsoft YaHei" panose="020B0503020204020204" pitchFamily="34" charset="-122"/>
              <a:ea typeface="Microsoft YaHei" panose="020B0503020204020204" pitchFamily="34" charset="-122"/>
            </a:endParaRPr>
          </a:p>
          <a:p>
            <a:r>
              <a:rPr kumimoji="1" lang="en-US" altLang="en-US" sz="800" dirty="0">
                <a:latin typeface="Microsoft YaHei" panose="020B0503020204020204" pitchFamily="34" charset="-122"/>
                <a:ea typeface="Microsoft YaHei" panose="020B0503020204020204" pitchFamily="34" charset="-122"/>
              </a:rPr>
              <a:t>❌</a:t>
            </a:r>
            <a:r>
              <a:rPr kumimoji="1" lang="en-US" altLang="zh-CN" sz="800" dirty="0">
                <a:latin typeface="Microsoft YaHei" panose="020B0503020204020204" pitchFamily="34" charset="-122"/>
                <a:ea typeface="Microsoft YaHei" panose="020B0503020204020204" pitchFamily="34" charset="-122"/>
              </a:rPr>
              <a:t> </a:t>
            </a:r>
            <a:r>
              <a:rPr kumimoji="1" lang="zh-CN" altLang="en-US" sz="800" dirty="0">
                <a:latin typeface="Microsoft YaHei" panose="020B0503020204020204" pitchFamily="34" charset="-122"/>
                <a:ea typeface="Microsoft YaHei" panose="020B0503020204020204" pitchFamily="34" charset="-122"/>
              </a:rPr>
              <a:t>不说自己的故事</a:t>
            </a:r>
            <a:endParaRPr kumimoji="1" lang="zh-CN" altLang="en-US" sz="800" dirty="0">
              <a:latin typeface="Microsoft YaHei" panose="020B0503020204020204" pitchFamily="34" charset="-122"/>
              <a:ea typeface="Microsoft YaHei" panose="020B0503020204020204" pitchFamily="34" charset="-122"/>
            </a:endParaRPr>
          </a:p>
          <a:p>
            <a:r>
              <a:rPr kumimoji="1" lang="en-US" altLang="en-US" sz="800" dirty="0">
                <a:latin typeface="Microsoft YaHei" panose="020B0503020204020204" pitchFamily="34" charset="-122"/>
                <a:ea typeface="Microsoft YaHei" panose="020B0503020204020204" pitchFamily="34" charset="-122"/>
              </a:rPr>
              <a:t>❌</a:t>
            </a:r>
            <a:r>
              <a:rPr kumimoji="1" lang="en-US" altLang="zh-CN" sz="800" dirty="0">
                <a:latin typeface="Microsoft YaHei" panose="020B0503020204020204" pitchFamily="34" charset="-122"/>
                <a:ea typeface="Microsoft YaHei" panose="020B0503020204020204" pitchFamily="34" charset="-122"/>
              </a:rPr>
              <a:t> </a:t>
            </a:r>
            <a:r>
              <a:rPr kumimoji="1" lang="zh-CN" altLang="en-US" sz="800" dirty="0">
                <a:latin typeface="Microsoft YaHei" panose="020B0503020204020204" pitchFamily="34" charset="-122"/>
                <a:ea typeface="Microsoft YaHei" panose="020B0503020204020204" pitchFamily="34" charset="-122"/>
              </a:rPr>
              <a:t>不给建议</a:t>
            </a:r>
            <a:endParaRPr kumimoji="1" lang="zh-CN" altLang="en-US" sz="800" dirty="0">
              <a:latin typeface="Microsoft YaHei" panose="020B0503020204020204" pitchFamily="34" charset="-122"/>
              <a:ea typeface="Microsoft YaHei" panose="020B0503020204020204" pitchFamily="34" charset="-122"/>
            </a:endParaRPr>
          </a:p>
          <a:p>
            <a:r>
              <a:rPr kumimoji="1" lang="en-US" altLang="en-US" sz="800" dirty="0">
                <a:latin typeface="Microsoft YaHei" panose="020B0503020204020204" pitchFamily="34" charset="-122"/>
                <a:ea typeface="Microsoft YaHei" panose="020B0503020204020204" pitchFamily="34" charset="-122"/>
              </a:rPr>
              <a:t>❌</a:t>
            </a:r>
            <a:r>
              <a:rPr kumimoji="1" lang="en-US" altLang="zh-CN" sz="800" dirty="0">
                <a:latin typeface="Microsoft YaHei" panose="020B0503020204020204" pitchFamily="34" charset="-122"/>
                <a:ea typeface="Microsoft YaHei" panose="020B0503020204020204" pitchFamily="34" charset="-122"/>
              </a:rPr>
              <a:t> </a:t>
            </a:r>
            <a:r>
              <a:rPr kumimoji="1" lang="zh-CN" altLang="en-US" sz="800" dirty="0">
                <a:latin typeface="Microsoft YaHei" panose="020B0503020204020204" pitchFamily="34" charset="-122"/>
                <a:ea typeface="Microsoft YaHei" panose="020B0503020204020204" pitchFamily="34" charset="-122"/>
              </a:rPr>
              <a:t>不急着解决问题</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你要做的只是：</a:t>
            </a:r>
            <a:endParaRPr kumimoji="1" lang="zh-CN" altLang="en-US"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持续倾听，直到你真正理解对方。</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适度地点头：</a:t>
            </a:r>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嗯、原来如此</a:t>
            </a:r>
            <a:r>
              <a:rPr kumimoji="1" lang="en-US" altLang="zh-CN" sz="800" dirty="0">
                <a:latin typeface="Microsoft YaHei" panose="020B0503020204020204" pitchFamily="34" charset="-122"/>
                <a:ea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穿插几个提问：</a:t>
            </a:r>
            <a:endParaRPr kumimoji="1" lang="zh-CN" altLang="en-US" sz="800" dirty="0">
              <a:latin typeface="Microsoft YaHei" panose="020B0503020204020204" pitchFamily="34" charset="-122"/>
              <a:ea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为什么会这样呢？</a:t>
            </a:r>
            <a:r>
              <a:rPr kumimoji="1" lang="en-US" altLang="zh-CN" sz="800" dirty="0">
                <a:latin typeface="Microsoft YaHei" panose="020B0503020204020204" pitchFamily="34" charset="-122"/>
                <a:ea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当时你怎么做的？</a:t>
            </a:r>
            <a:r>
              <a:rPr kumimoji="1" lang="en-US" altLang="zh-CN" sz="800" dirty="0">
                <a:latin typeface="Microsoft YaHei" panose="020B0503020204020204" pitchFamily="34" charset="-122"/>
                <a:ea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除此之外，一概不说。</a:t>
            </a:r>
            <a:endParaRPr kumimoji="1" lang="zh-CN" altLang="en-US"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完全用对方的颜色填满你的镜面。</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只要几分钟，你就会累得不行。</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如果听完对方说：</a:t>
            </a:r>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有点难说出口</a:t>
            </a:r>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a:t>
            </a:r>
            <a:endParaRPr kumimoji="1" lang="zh-CN" altLang="en-US"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那说明你还可以更透明。</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不断练习之后，你会慢慢抓住：</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对方最在意的点</a:t>
            </a:r>
            <a:r>
              <a:rPr kumimoji="1" lang="en-US" altLang="zh-CN" sz="800" dirty="0">
                <a:latin typeface="Microsoft YaHei" panose="020B0503020204020204" pitchFamily="34" charset="-122"/>
                <a:ea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对方最看重的价值</a:t>
            </a:r>
            <a:r>
              <a:rPr kumimoji="1" lang="en-US" altLang="zh-CN" sz="800" dirty="0">
                <a:latin typeface="Microsoft YaHei" panose="020B0503020204020204" pitchFamily="34" charset="-122"/>
                <a:ea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真正的核心</a:t>
            </a:r>
            <a:r>
              <a:rPr kumimoji="1" lang="en-US" altLang="zh-CN" sz="800" dirty="0">
                <a:latin typeface="Microsoft YaHei" panose="020B0503020204020204" pitchFamily="34" charset="-122"/>
                <a:ea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所谓</a:t>
            </a:r>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核心</a:t>
            </a:r>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，就是：</a:t>
            </a:r>
            <a:endParaRPr kumimoji="1" lang="zh-CN" altLang="en-US"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那些对方自己也没意识到、却深深影响他的真实想法。</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当你能保持透明，</a:t>
            </a:r>
            <a:endParaRPr kumimoji="1" lang="zh-CN" altLang="en-US"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对方的声音会直直进入你心里</a:t>
            </a:r>
            <a:r>
              <a:rPr kumimoji="1" lang="en-US" altLang="zh-CN" sz="800" dirty="0">
                <a:latin typeface="Microsoft YaHei" panose="020B0503020204020204" pitchFamily="34" charset="-122"/>
                <a:ea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你会真正</a:t>
            </a:r>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看见</a:t>
            </a:r>
            <a:r>
              <a:rPr kumimoji="1" lang="en-US" altLang="zh-CN" sz="800" dirty="0">
                <a:latin typeface="Microsoft YaHei" panose="020B0503020204020204" pitchFamily="34" charset="-122"/>
                <a:ea typeface="Microsoft YaHei" panose="020B0503020204020204" pitchFamily="34" charset="-122"/>
              </a:rPr>
              <a:t>”</a:t>
            </a:r>
            <a:r>
              <a:rPr kumimoji="1" lang="zh-CN" altLang="en-US" sz="800" dirty="0">
                <a:latin typeface="Microsoft YaHei" panose="020B0503020204020204" pitchFamily="34" charset="-122"/>
                <a:ea typeface="Microsoft YaHei" panose="020B0503020204020204" pitchFamily="34" charset="-122"/>
              </a:rPr>
              <a:t>对方的内心。</a:t>
            </a:r>
            <a:endParaRPr kumimoji="1" lang="zh-CN" altLang="en-US" sz="800" dirty="0">
              <a:latin typeface="Microsoft YaHei" panose="020B0503020204020204" pitchFamily="34" charset="-122"/>
              <a:ea typeface="Microsoft YaHei" panose="020B0503020204020204" pitchFamily="34" charset="-122"/>
            </a:endParaRPr>
          </a:p>
          <a:p>
            <a:endParaRPr kumimoji="1" lang="en-US" altLang="zh-CN"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我希望你尝试这样的训练。</a:t>
            </a:r>
            <a:endParaRPr kumimoji="1" lang="zh-CN" altLang="en-US" sz="800" dirty="0">
              <a:latin typeface="Microsoft YaHei" panose="020B0503020204020204" pitchFamily="34" charset="-122"/>
              <a:ea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rPr>
              <a:t>它会让你的沟通、关系，甚至人生，都出现改变。</a:t>
            </a:r>
            <a:endParaRPr kumimoji="1" lang="zh-CN" altLang="en-US" sz="800" dirty="0">
              <a:latin typeface="Microsoft YaHei" panose="020B0503020204020204" pitchFamily="34" charset="-122"/>
              <a:ea typeface="Microsoft YaHei" panose="020B0503020204020204" pitchFamily="34" charset="-122"/>
            </a:endParaRPr>
          </a:p>
        </p:txBody>
      </p:sp>
      <p:sp>
        <p:nvSpPr>
          <p:cNvPr id="5" name="矩形 4"/>
          <p:cNvSpPr/>
          <p:nvPr/>
        </p:nvSpPr>
        <p:spPr>
          <a:xfrm>
            <a:off x="4578985" y="518160"/>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125095"/>
            <a:ext cx="6821170" cy="99098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a:t>
            </a:r>
            <a:r>
              <a:rPr lang="en-US" altLang="zh-CN" sz="1100" i="0" dirty="0">
                <a:effectLst/>
              </a:rPr>
              <a:t>3</a:t>
            </a:r>
            <a:r>
              <a:rPr lang="zh-CN" altLang="en-US" sz="1100" i="0" dirty="0">
                <a:effectLst/>
              </a:rPr>
              <a:t>章：站在顾客一侧的</a:t>
            </a:r>
            <a:r>
              <a:rPr lang="en-US" altLang="zh-CN" sz="1100" i="0" dirty="0">
                <a:effectLst/>
              </a:rPr>
              <a:t>“2%”——</a:t>
            </a:r>
            <a:r>
              <a:rPr lang="zh-CN" altLang="en-US" sz="1100" i="0" dirty="0">
                <a:effectLst/>
              </a:rPr>
              <a:t>那些</a:t>
            </a:r>
            <a:r>
              <a:rPr lang="en-US" altLang="zh-CN" sz="1100" i="0" dirty="0">
                <a:effectLst/>
              </a:rPr>
              <a:t>“</a:t>
            </a:r>
            <a:r>
              <a:rPr lang="zh-CN" altLang="en-US" sz="1100" i="0" dirty="0">
                <a:effectLst/>
              </a:rPr>
              <a:t>察觉不到</a:t>
            </a:r>
            <a:r>
              <a:rPr lang="en-US" altLang="zh-CN" sz="1100" i="0" dirty="0">
                <a:effectLst/>
              </a:rPr>
              <a:t>”</a:t>
            </a:r>
            <a:r>
              <a:rPr lang="zh-CN" altLang="en-US" sz="1100" i="0" dirty="0">
                <a:effectLst/>
              </a:rPr>
              <a:t>的极致讲究，如何让人沉迷</a:t>
            </a:r>
            <a:endParaRPr lang="zh-CN" altLang="en-US" sz="1100" i="0" dirty="0">
              <a:effectLst/>
            </a:endParaRPr>
          </a:p>
          <a:p>
            <a:r>
              <a:rPr lang="en-US" altLang="zh-CN" sz="1100" i="0" dirty="0">
                <a:effectLst/>
              </a:rPr>
              <a:t>• </a:t>
            </a:r>
            <a:r>
              <a:rPr lang="zh-CN" altLang="en-US" sz="1100" i="0" dirty="0">
                <a:effectLst/>
              </a:rPr>
              <a:t>迪士尼乐园会在夜晚重生</a:t>
            </a:r>
            <a:endParaRPr lang="zh-CN" altLang="en-US" sz="1100" i="0" dirty="0">
              <a:effectLst/>
            </a:endParaRPr>
          </a:p>
          <a:p>
            <a:r>
              <a:rPr lang="en-US" altLang="zh-CN" sz="1100" i="0" dirty="0">
                <a:effectLst/>
              </a:rPr>
              <a:t>• </a:t>
            </a:r>
            <a:r>
              <a:rPr lang="zh-CN" altLang="en-US" sz="1100" i="0" dirty="0">
                <a:effectLst/>
              </a:rPr>
              <a:t>真正的专业精神，存在于没有游客的时候</a:t>
            </a:r>
            <a:endParaRPr lang="zh-CN" altLang="en-US" sz="1100" i="0" dirty="0">
              <a:effectLst/>
            </a:endParaRPr>
          </a:p>
          <a:p>
            <a:r>
              <a:rPr lang="en-US" altLang="zh-CN" sz="1100" i="0" dirty="0">
                <a:effectLst/>
              </a:rPr>
              <a:t>• </a:t>
            </a:r>
            <a:r>
              <a:rPr lang="zh-CN" altLang="en-US" sz="1100" i="0" dirty="0">
                <a:effectLst/>
              </a:rPr>
              <a:t>恢复光泽的黄铜扶手所象征的意义</a:t>
            </a:r>
            <a:endParaRPr lang="zh-CN" altLang="en-US" sz="1100" i="0" dirty="0">
              <a:effectLst/>
            </a:endParaRPr>
          </a:p>
          <a:p>
            <a:r>
              <a:rPr lang="en-US" altLang="zh-CN" sz="1100" i="0" dirty="0">
                <a:effectLst/>
              </a:rPr>
              <a:t>• </a:t>
            </a:r>
            <a:r>
              <a:rPr lang="zh-CN" altLang="en-US" sz="1100" i="0" dirty="0">
                <a:effectLst/>
              </a:rPr>
              <a:t>对</a:t>
            </a:r>
            <a:r>
              <a:rPr lang="en-US" altLang="zh-CN" sz="1100" i="0" dirty="0">
                <a:effectLst/>
              </a:rPr>
              <a:t>“</a:t>
            </a:r>
            <a:r>
              <a:rPr lang="zh-CN" altLang="en-US" sz="1100" i="0" dirty="0">
                <a:effectLst/>
              </a:rPr>
              <a:t>无人察觉之处</a:t>
            </a:r>
            <a:r>
              <a:rPr lang="en-US" altLang="zh-CN" sz="1100" i="0" dirty="0">
                <a:effectLst/>
              </a:rPr>
              <a:t>”</a:t>
            </a:r>
            <a:r>
              <a:rPr lang="zh-CN" altLang="en-US" sz="1100" i="0" dirty="0">
                <a:effectLst/>
              </a:rPr>
              <a:t>投入资源所构筑的世界观</a:t>
            </a:r>
            <a:endParaRPr lang="zh-CN" altLang="en-US" sz="1100" i="0" dirty="0">
              <a:effectLst/>
            </a:endParaRPr>
          </a:p>
          <a:p>
            <a:r>
              <a:rPr lang="en-US" altLang="zh-CN" sz="1100" i="0" dirty="0">
                <a:effectLst/>
              </a:rPr>
              <a:t>• </a:t>
            </a:r>
            <a:r>
              <a:rPr lang="zh-CN" altLang="en-US" sz="1100" i="0" dirty="0">
                <a:effectLst/>
              </a:rPr>
              <a:t>为</a:t>
            </a:r>
            <a:r>
              <a:rPr lang="en-US" altLang="zh-CN" sz="1100" i="0" dirty="0">
                <a:effectLst/>
              </a:rPr>
              <a:t>“</a:t>
            </a:r>
            <a:r>
              <a:rPr lang="zh-CN" altLang="en-US" sz="1100" i="0" dirty="0">
                <a:effectLst/>
              </a:rPr>
              <a:t>没人注意的事</a:t>
            </a:r>
            <a:r>
              <a:rPr lang="en-US" altLang="zh-CN" sz="1100" i="0" dirty="0">
                <a:effectLst/>
              </a:rPr>
              <a:t>”</a:t>
            </a:r>
            <a:r>
              <a:rPr lang="zh-CN" altLang="en-US" sz="1100" i="0" dirty="0">
                <a:effectLst/>
              </a:rPr>
              <a:t>投入成本的悖论</a:t>
            </a:r>
            <a:endParaRPr lang="zh-CN" altLang="en-US" sz="1100" i="0" dirty="0">
              <a:effectLst/>
            </a:endParaRPr>
          </a:p>
          <a:p>
            <a:r>
              <a:rPr lang="en-US" altLang="zh-CN" sz="1100" i="0" dirty="0">
                <a:effectLst/>
              </a:rPr>
              <a:t>• </a:t>
            </a:r>
            <a:r>
              <a:rPr lang="zh-CN" altLang="en-US" sz="1100" i="0" dirty="0">
                <a:effectLst/>
              </a:rPr>
              <a:t>华特</a:t>
            </a:r>
            <a:r>
              <a:rPr lang="en-US" altLang="zh-CN" sz="1100" i="0" dirty="0">
                <a:effectLst/>
              </a:rPr>
              <a:t>·</a:t>
            </a:r>
            <a:r>
              <a:rPr lang="zh-CN" altLang="en-US" sz="1100" i="0" dirty="0">
                <a:effectLst/>
              </a:rPr>
              <a:t>迪士尼定义的一流服务哲学</a:t>
            </a:r>
            <a:endParaRPr lang="zh-CN" altLang="en-US" sz="1100" i="0" dirty="0">
              <a:effectLst/>
            </a:endParaRPr>
          </a:p>
          <a:p>
            <a:r>
              <a:rPr lang="en-US" altLang="zh-CN" sz="1100" i="0" dirty="0">
                <a:effectLst/>
              </a:rPr>
              <a:t>• </a:t>
            </a:r>
            <a:r>
              <a:rPr lang="zh-CN" altLang="en-US" sz="1100" i="0" dirty="0">
                <a:effectLst/>
              </a:rPr>
              <a:t>将爱与信赖可视化的一流讲究</a:t>
            </a:r>
            <a:endParaRPr lang="zh-CN" altLang="en-US" sz="1100" i="0" dirty="0">
              <a:effectLst/>
            </a:endParaRPr>
          </a:p>
          <a:p>
            <a:r>
              <a:rPr lang="en-US" altLang="zh-CN" sz="1100" i="0" dirty="0">
                <a:effectLst/>
              </a:rPr>
              <a:t>• </a:t>
            </a:r>
            <a:r>
              <a:rPr lang="zh-CN" altLang="en-US" sz="1100" i="0" dirty="0">
                <a:effectLst/>
              </a:rPr>
              <a:t>即使</a:t>
            </a:r>
            <a:r>
              <a:rPr lang="en-US" altLang="zh-CN" sz="1100" i="0" dirty="0">
                <a:effectLst/>
              </a:rPr>
              <a:t>98%</a:t>
            </a:r>
            <a:r>
              <a:rPr lang="zh-CN" altLang="en-US" sz="1100" i="0" dirty="0">
                <a:effectLst/>
              </a:rPr>
              <a:t>的人没察觉，只要</a:t>
            </a:r>
            <a:r>
              <a:rPr lang="en-US" altLang="zh-CN" sz="1100" i="0" dirty="0">
                <a:effectLst/>
              </a:rPr>
              <a:t>2%</a:t>
            </a:r>
            <a:r>
              <a:rPr lang="zh-CN" altLang="en-US" sz="1100" i="0" dirty="0">
                <a:effectLst/>
              </a:rPr>
              <a:t>的人发现就足够了</a:t>
            </a:r>
            <a:endParaRPr lang="zh-CN" altLang="en-US" sz="1100" i="0" dirty="0">
              <a:effectLst/>
            </a:endParaRPr>
          </a:p>
          <a:p>
            <a:r>
              <a:rPr lang="en-US" altLang="zh-CN" sz="1100" i="0" dirty="0">
                <a:effectLst/>
              </a:rPr>
              <a:t>• </a:t>
            </a:r>
            <a:r>
              <a:rPr lang="zh-CN" altLang="en-US" sz="1100" i="0" dirty="0">
                <a:effectLst/>
              </a:rPr>
              <a:t>普通讲究与一流讲究的决定性差异</a:t>
            </a:r>
            <a:endParaRPr lang="zh-CN" altLang="en-US" sz="1100" i="0" dirty="0">
              <a:effectLst/>
            </a:endParaRPr>
          </a:p>
          <a:p>
            <a:r>
              <a:rPr lang="en-US" altLang="zh-CN" sz="1100" i="0" dirty="0">
                <a:effectLst/>
              </a:rPr>
              <a:t>• 100%</a:t>
            </a:r>
            <a:r>
              <a:rPr lang="zh-CN" altLang="en-US" sz="1100" i="0" dirty="0">
                <a:effectLst/>
              </a:rPr>
              <a:t>没人察觉的讲究，只是自我满足</a:t>
            </a:r>
            <a:endParaRPr lang="zh-CN" altLang="en-US" sz="1100" i="0" dirty="0">
              <a:effectLst/>
            </a:endParaRPr>
          </a:p>
          <a:p>
            <a:r>
              <a:rPr lang="en-US" altLang="zh-CN" sz="1100" i="0" dirty="0">
                <a:effectLst/>
              </a:rPr>
              <a:t>• </a:t>
            </a:r>
            <a:r>
              <a:rPr lang="zh-CN" altLang="en-US" sz="1100" i="0" dirty="0">
                <a:effectLst/>
              </a:rPr>
              <a:t>口碑诞生于</a:t>
            </a:r>
            <a:r>
              <a:rPr lang="en-US" altLang="zh-CN" sz="1100" i="0" dirty="0">
                <a:effectLst/>
              </a:rPr>
              <a:t>“</a:t>
            </a:r>
            <a:r>
              <a:rPr lang="zh-CN" altLang="en-US" sz="1100" i="0" dirty="0">
                <a:effectLst/>
              </a:rPr>
              <a:t>没有说出口的事</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无数</a:t>
            </a:r>
            <a:r>
              <a:rPr lang="en-US" altLang="zh-CN" sz="1100" i="0" dirty="0">
                <a:effectLst/>
              </a:rPr>
              <a:t>“</a:t>
            </a:r>
            <a:r>
              <a:rPr lang="zh-CN" altLang="en-US" sz="1100" i="0" dirty="0">
                <a:effectLst/>
              </a:rPr>
              <a:t>沉迷的种子</a:t>
            </a:r>
            <a:r>
              <a:rPr lang="en-US" altLang="zh-CN" sz="1100" i="0" dirty="0">
                <a:effectLst/>
              </a:rPr>
              <a:t>”</a:t>
            </a:r>
            <a:r>
              <a:rPr lang="zh-CN" altLang="en-US" sz="1100" i="0" dirty="0">
                <a:effectLst/>
              </a:rPr>
              <a:t>造就狂热支持</a:t>
            </a:r>
            <a:endParaRPr lang="zh-CN" altLang="en-US" sz="1100" i="0" dirty="0">
              <a:effectLst/>
            </a:endParaRPr>
          </a:p>
          <a:p>
            <a:r>
              <a:rPr lang="en-US" altLang="zh-CN" sz="1100" i="0" dirty="0">
                <a:effectLst/>
              </a:rPr>
              <a:t>• </a:t>
            </a:r>
            <a:r>
              <a:rPr lang="zh-CN" altLang="en-US" sz="1100" i="0" dirty="0">
                <a:effectLst/>
              </a:rPr>
              <a:t>迪士尼乐园与环球影城的具体</a:t>
            </a:r>
            <a:r>
              <a:rPr lang="en-US" altLang="zh-CN" sz="1100" i="0" dirty="0">
                <a:effectLst/>
              </a:rPr>
              <a:t>“</a:t>
            </a:r>
            <a:r>
              <a:rPr lang="zh-CN" altLang="en-US" sz="1100" i="0" dirty="0">
                <a:effectLst/>
              </a:rPr>
              <a:t>沉迷种子</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沉迷种子</a:t>
            </a:r>
            <a:r>
              <a:rPr lang="en-US" altLang="zh-CN" sz="1100" i="0" dirty="0">
                <a:effectLst/>
              </a:rPr>
              <a:t>”</a:t>
            </a:r>
            <a:r>
              <a:rPr lang="zh-CN" altLang="en-US" sz="1100" i="0" dirty="0">
                <a:effectLst/>
              </a:rPr>
              <a:t>并非主价值的悖论</a:t>
            </a:r>
            <a:endParaRPr lang="zh-CN" altLang="en-US" sz="1100" i="0" dirty="0">
              <a:effectLst/>
            </a:endParaRPr>
          </a:p>
          <a:p>
            <a:r>
              <a:rPr lang="en-US" altLang="zh-CN" sz="1100" i="0" dirty="0">
                <a:effectLst/>
              </a:rPr>
              <a:t>• </a:t>
            </a:r>
            <a:r>
              <a:rPr lang="zh-CN" altLang="en-US" sz="1100" i="0" dirty="0">
                <a:effectLst/>
              </a:rPr>
              <a:t>想最快制造沉迷粉丝，就要破解</a:t>
            </a:r>
            <a:r>
              <a:rPr lang="en-US" altLang="zh-CN" sz="1100" i="0" dirty="0">
                <a:effectLst/>
              </a:rPr>
              <a:t>“</a:t>
            </a:r>
            <a:r>
              <a:rPr lang="zh-CN" altLang="en-US" sz="1100" i="0" dirty="0">
                <a:effectLst/>
              </a:rPr>
              <a:t>期待落差</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重新定义</a:t>
            </a:r>
            <a:r>
              <a:rPr lang="en-US" altLang="zh-CN" sz="1100" i="0" dirty="0">
                <a:effectLst/>
              </a:rPr>
              <a:t>“</a:t>
            </a:r>
            <a:r>
              <a:rPr lang="zh-CN" altLang="en-US" sz="1100" i="0" dirty="0">
                <a:effectLst/>
              </a:rPr>
              <a:t>买什么</a:t>
            </a:r>
            <a:r>
              <a:rPr lang="en-US" altLang="zh-CN" sz="1100" i="0" dirty="0">
                <a:effectLst/>
              </a:rPr>
              <a:t>”</a:t>
            </a:r>
            <a:r>
              <a:rPr lang="zh-CN" altLang="en-US" sz="1100" i="0" dirty="0">
                <a:effectLst/>
              </a:rPr>
              <a:t>不如</a:t>
            </a:r>
            <a:r>
              <a:rPr lang="en-US" altLang="zh-CN" sz="1100" i="0" dirty="0">
                <a:effectLst/>
              </a:rPr>
              <a:t>“</a:t>
            </a:r>
            <a:r>
              <a:rPr lang="zh-CN" altLang="en-US" sz="1100" i="0" dirty="0">
                <a:effectLst/>
              </a:rPr>
              <a:t>向谁买</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不被期待的地方，反而是</a:t>
            </a:r>
            <a:r>
              <a:rPr lang="en-US" altLang="zh-CN" sz="1100" i="0" dirty="0">
                <a:effectLst/>
              </a:rPr>
              <a:t>“</a:t>
            </a:r>
            <a:r>
              <a:rPr lang="zh-CN" altLang="en-US" sz="1100" i="0" dirty="0">
                <a:effectLst/>
              </a:rPr>
              <a:t>机会</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主价值与副价值并非固定不变</a:t>
            </a:r>
            <a:endParaRPr lang="zh-CN" altLang="en-US" sz="1100" i="0" dirty="0">
              <a:effectLst/>
            </a:endParaRPr>
          </a:p>
          <a:p>
            <a:r>
              <a:rPr lang="en-US" altLang="zh-CN" sz="1100" i="0" dirty="0">
                <a:effectLst/>
              </a:rPr>
              <a:t>• </a:t>
            </a:r>
            <a:r>
              <a:rPr lang="zh-CN" altLang="en-US" sz="1100" i="0" dirty="0">
                <a:effectLst/>
              </a:rPr>
              <a:t>主价值与副价值的流动性</a:t>
            </a:r>
            <a:endParaRPr lang="zh-CN" altLang="en-US" sz="1100" i="0" dirty="0">
              <a:effectLst/>
            </a:endParaRPr>
          </a:p>
          <a:p>
            <a:r>
              <a:rPr lang="en-US" altLang="zh-CN" sz="1100" i="0" dirty="0">
                <a:effectLst/>
              </a:rPr>
              <a:t>• </a:t>
            </a:r>
            <a:r>
              <a:rPr lang="zh-CN" altLang="en-US" sz="1100" i="0" dirty="0">
                <a:effectLst/>
              </a:rPr>
              <a:t>只玩表面的</a:t>
            </a:r>
            <a:r>
              <a:rPr lang="en-US" altLang="zh-CN" sz="1100" i="0" dirty="0">
                <a:effectLst/>
              </a:rPr>
              <a:t>“</a:t>
            </a:r>
            <a:r>
              <a:rPr lang="zh-CN" altLang="en-US" sz="1100" i="0" dirty="0">
                <a:effectLst/>
              </a:rPr>
              <a:t>沉迷种子</a:t>
            </a:r>
            <a:r>
              <a:rPr lang="en-US" altLang="zh-CN" sz="1100" i="0" dirty="0">
                <a:effectLst/>
              </a:rPr>
              <a:t>”</a:t>
            </a:r>
            <a:r>
              <a:rPr lang="zh-CN" altLang="en-US" sz="1100" i="0" dirty="0">
                <a:effectLst/>
              </a:rPr>
              <a:t>是剧毒</a:t>
            </a:r>
            <a:endParaRPr lang="zh-CN" altLang="en-US" sz="1100" i="0" dirty="0">
              <a:effectLst/>
            </a:endParaRPr>
          </a:p>
          <a:p>
            <a:r>
              <a:rPr lang="en-US" altLang="zh-CN" sz="1100" i="0" dirty="0">
                <a:effectLst/>
              </a:rPr>
              <a:t>• </a:t>
            </a:r>
            <a:r>
              <a:rPr lang="zh-CN" altLang="en-US" sz="1100" i="0" dirty="0">
                <a:effectLst/>
              </a:rPr>
              <a:t>将非理性的坚持转化为定价权</a:t>
            </a:r>
            <a:endParaRPr lang="zh-CN" altLang="en-US" sz="1100" i="0" dirty="0">
              <a:effectLst/>
            </a:endParaRPr>
          </a:p>
          <a:p>
            <a:r>
              <a:rPr lang="en-US" altLang="zh-CN" sz="1100" i="0" dirty="0">
                <a:effectLst/>
              </a:rPr>
              <a:t>• </a:t>
            </a:r>
            <a:r>
              <a:rPr lang="zh-CN" altLang="en-US" sz="1100" i="0" dirty="0">
                <a:effectLst/>
              </a:rPr>
              <a:t>能真正思考</a:t>
            </a:r>
            <a:r>
              <a:rPr lang="en-US" altLang="zh-CN" sz="1100" i="0" dirty="0">
                <a:effectLst/>
              </a:rPr>
              <a:t>“</a:t>
            </a:r>
            <a:r>
              <a:rPr lang="zh-CN" altLang="en-US" sz="1100" i="0" dirty="0">
                <a:effectLst/>
              </a:rPr>
              <a:t>讲究</a:t>
            </a:r>
            <a:r>
              <a:rPr lang="en-US" altLang="zh-CN" sz="1100" i="0" dirty="0">
                <a:effectLst/>
              </a:rPr>
              <a:t>”</a:t>
            </a:r>
            <a:r>
              <a:rPr lang="zh-CN" altLang="en-US" sz="1100" i="0" dirty="0">
                <a:effectLst/>
              </a:rPr>
              <a:t>的人，必须精准符合目标顾客</a:t>
            </a:r>
            <a:endParaRPr lang="zh-CN" altLang="en-US" sz="1100" i="0" dirty="0">
              <a:effectLst/>
            </a:endParaRPr>
          </a:p>
          <a:p>
            <a:r>
              <a:rPr lang="en-US" altLang="zh-CN" sz="1100" i="0" dirty="0">
                <a:effectLst/>
              </a:rPr>
              <a:t>• “</a:t>
            </a:r>
            <a:r>
              <a:rPr lang="zh-CN" altLang="en-US" sz="1100" i="0" dirty="0">
                <a:effectLst/>
              </a:rPr>
              <a:t>沉迷种子</a:t>
            </a:r>
            <a:r>
              <a:rPr lang="en-US" altLang="zh-CN" sz="1100" i="0" dirty="0">
                <a:effectLst/>
              </a:rPr>
              <a:t>”</a:t>
            </a:r>
            <a:r>
              <a:rPr lang="zh-CN" altLang="en-US" sz="1100" i="0" dirty="0">
                <a:effectLst/>
              </a:rPr>
              <a:t>可以从模仿开始</a:t>
            </a:r>
            <a:endParaRPr lang="zh-CN" altLang="en-US" sz="1100" i="0" dirty="0">
              <a:effectLst/>
            </a:endParaRPr>
          </a:p>
          <a:p>
            <a:r>
              <a:rPr lang="en-US" altLang="zh-CN" sz="1100" i="0" dirty="0">
                <a:effectLst/>
              </a:rPr>
              <a:t>• </a:t>
            </a:r>
            <a:r>
              <a:rPr lang="zh-CN" altLang="en-US" sz="1100" i="0" dirty="0">
                <a:effectLst/>
              </a:rPr>
              <a:t>创造副价值狂热感的</a:t>
            </a:r>
            <a:r>
              <a:rPr lang="en-US" altLang="zh-CN" sz="1100" i="0" dirty="0">
                <a:effectLst/>
              </a:rPr>
              <a:t>“</a:t>
            </a:r>
            <a:r>
              <a:rPr lang="zh-CN" altLang="en-US" sz="1100" i="0" dirty="0">
                <a:effectLst/>
              </a:rPr>
              <a:t>三轴拆解法</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优先执着于自己亲手能做到的事</a:t>
            </a:r>
            <a:endParaRPr lang="zh-CN" altLang="en-US" sz="1100" i="0" dirty="0">
              <a:effectLst/>
            </a:endParaRPr>
          </a:p>
          <a:p>
            <a:r>
              <a:rPr lang="en-US" altLang="zh-CN" sz="1100" i="0" dirty="0">
                <a:effectLst/>
              </a:rPr>
              <a:t>• </a:t>
            </a:r>
            <a:r>
              <a:rPr lang="en-US" altLang="en-US" sz="1100" i="0" dirty="0">
                <a:effectLst/>
              </a:rPr>
              <a:t>■</a:t>
            </a:r>
            <a:r>
              <a:rPr lang="zh-CN" altLang="en-US" sz="1100" i="0" dirty="0">
                <a:effectLst/>
              </a:rPr>
              <a:t>本章总结与后续章节导读</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4</a:t>
            </a:r>
            <a:r>
              <a:rPr lang="zh-CN" altLang="en-US" sz="1100" i="0" dirty="0">
                <a:effectLst/>
              </a:rPr>
              <a:t>章：员工一侧的</a:t>
            </a:r>
            <a:r>
              <a:rPr lang="en-US" altLang="zh-CN" sz="1100" i="0" dirty="0">
                <a:effectLst/>
              </a:rPr>
              <a:t>“2%”——</a:t>
            </a:r>
            <a:r>
              <a:rPr lang="zh-CN" altLang="en-US" sz="1100" i="0" dirty="0">
                <a:effectLst/>
              </a:rPr>
              <a:t>用</a:t>
            </a:r>
            <a:r>
              <a:rPr lang="en-US" altLang="zh-CN" sz="1100" i="0" dirty="0">
                <a:effectLst/>
              </a:rPr>
              <a:t>“</a:t>
            </a:r>
            <a:r>
              <a:rPr lang="zh-CN" altLang="en-US" sz="1100" i="0" dirty="0">
                <a:effectLst/>
              </a:rPr>
              <a:t>察觉</a:t>
            </a:r>
            <a:r>
              <a:rPr lang="en-US" altLang="zh-CN" sz="1100" i="0" dirty="0">
                <a:effectLst/>
              </a:rPr>
              <a:t>”</a:t>
            </a:r>
            <a:r>
              <a:rPr lang="zh-CN" altLang="en-US" sz="1100" i="0" dirty="0">
                <a:effectLst/>
              </a:rPr>
              <a:t>这种最快超越期待的方式让人狂热</a:t>
            </a:r>
            <a:endParaRPr lang="zh-CN" altLang="en-US" sz="1100" i="0" dirty="0">
              <a:effectLst/>
            </a:endParaRPr>
          </a:p>
          <a:p>
            <a:r>
              <a:rPr lang="en-US" altLang="zh-CN" sz="1100" i="0" dirty="0">
                <a:effectLst/>
              </a:rPr>
              <a:t>• </a:t>
            </a:r>
            <a:r>
              <a:rPr lang="zh-CN" altLang="en-US" sz="1100" i="0" dirty="0">
                <a:effectLst/>
              </a:rPr>
              <a:t>穿着米奇老鼠</a:t>
            </a:r>
            <a:r>
              <a:rPr lang="en-US" altLang="zh-CN" sz="1100" i="0" dirty="0">
                <a:effectLst/>
              </a:rPr>
              <a:t>T</a:t>
            </a:r>
            <a:r>
              <a:rPr lang="zh-CN" altLang="en-US" sz="1100" i="0" dirty="0">
                <a:effectLst/>
              </a:rPr>
              <a:t>恤冲进环球影城试试看</a:t>
            </a:r>
            <a:endParaRPr lang="zh-CN" altLang="en-US" sz="1100" i="0" dirty="0">
              <a:effectLst/>
            </a:endParaRPr>
          </a:p>
          <a:p>
            <a:r>
              <a:rPr lang="en-US" altLang="zh-CN" sz="1100" i="0" dirty="0">
                <a:effectLst/>
              </a:rPr>
              <a:t>• </a:t>
            </a:r>
            <a:r>
              <a:rPr lang="zh-CN" altLang="en-US" sz="1100" i="0" dirty="0">
                <a:effectLst/>
              </a:rPr>
              <a:t>待客之道（</a:t>
            </a:r>
            <a:r>
              <a:rPr lang="en-US" altLang="zh-CN" sz="1100" i="0" dirty="0">
                <a:effectLst/>
              </a:rPr>
              <a:t>Hospitality</a:t>
            </a:r>
            <a:r>
              <a:rPr lang="zh-CN" altLang="en-US" sz="1100" i="0" dirty="0">
                <a:effectLst/>
              </a:rPr>
              <a:t>）是培养粉丝的第一步</a:t>
            </a:r>
            <a:endParaRPr lang="zh-CN" altLang="en-US" sz="1100" i="0" dirty="0">
              <a:effectLst/>
            </a:endParaRPr>
          </a:p>
          <a:p>
            <a:r>
              <a:rPr lang="en-US" altLang="zh-CN" sz="1100" i="0" dirty="0">
                <a:effectLst/>
              </a:rPr>
              <a:t>• </a:t>
            </a:r>
            <a:r>
              <a:rPr lang="zh-CN" altLang="en-US" sz="1100" i="0" dirty="0">
                <a:effectLst/>
              </a:rPr>
              <a:t>服务标准化与待客个性化</a:t>
            </a:r>
            <a:endParaRPr lang="zh-CN" altLang="en-US" sz="1100" i="0" dirty="0">
              <a:effectLst/>
            </a:endParaRPr>
          </a:p>
          <a:p>
            <a:r>
              <a:rPr lang="en-US" altLang="zh-CN" sz="1100" i="0" dirty="0">
                <a:effectLst/>
              </a:rPr>
              <a:t>• </a:t>
            </a:r>
            <a:r>
              <a:rPr lang="zh-CN" altLang="en-US" sz="1100" i="0" dirty="0">
                <a:effectLst/>
              </a:rPr>
              <a:t>创造最快速待客体验的</a:t>
            </a:r>
            <a:r>
              <a:rPr lang="en-US" altLang="zh-CN" sz="1100" i="0" dirty="0">
                <a:effectLst/>
              </a:rPr>
              <a:t>“</a:t>
            </a:r>
            <a:r>
              <a:rPr lang="zh-CN" altLang="en-US" sz="1100" i="0" dirty="0">
                <a:effectLst/>
              </a:rPr>
              <a:t>察觉力</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为什么迪士尼不会说</a:t>
            </a:r>
            <a:r>
              <a:rPr lang="en-US" altLang="zh-CN" sz="1100" i="0" dirty="0">
                <a:effectLst/>
              </a:rPr>
              <a:t>“</a:t>
            </a:r>
            <a:r>
              <a:rPr lang="zh-CN" altLang="en-US" sz="1100" i="0" dirty="0">
                <a:effectLst/>
              </a:rPr>
              <a:t>欢迎光临</a:t>
            </a:r>
            <a:r>
              <a:rPr lang="en-US" altLang="zh-CN" sz="1100" i="0" dirty="0">
                <a:effectLst/>
              </a:rPr>
              <a:t>”</a:t>
            </a:r>
            <a:r>
              <a:rPr lang="zh-CN" altLang="en-US" sz="1100" i="0" dirty="0">
                <a:effectLst/>
              </a:rPr>
              <a:t>？</a:t>
            </a:r>
            <a:endParaRPr lang="zh-CN" altLang="en-US" sz="1100" i="0" dirty="0">
              <a:effectLst/>
            </a:endParaRPr>
          </a:p>
          <a:p>
            <a:r>
              <a:rPr lang="en-US" altLang="zh-CN" sz="1100" i="0" dirty="0">
                <a:effectLst/>
              </a:rPr>
              <a:t>• </a:t>
            </a:r>
            <a:r>
              <a:rPr lang="zh-CN" altLang="en-US" sz="1100" i="0" dirty="0">
                <a:effectLst/>
              </a:rPr>
              <a:t>环境会孕育沟通</a:t>
            </a:r>
            <a:endParaRPr lang="zh-CN" altLang="en-US" sz="1100" i="0" dirty="0">
              <a:effectLst/>
            </a:endParaRPr>
          </a:p>
          <a:p>
            <a:r>
              <a:rPr lang="en-US" altLang="zh-CN" sz="1100" i="0" dirty="0">
                <a:effectLst/>
              </a:rPr>
              <a:t>• </a:t>
            </a:r>
            <a:r>
              <a:rPr lang="zh-CN" altLang="en-US" sz="1100" i="0" dirty="0">
                <a:effectLst/>
              </a:rPr>
              <a:t>另一个</a:t>
            </a:r>
            <a:r>
              <a:rPr lang="en-US" altLang="zh-CN" sz="1100" i="0" dirty="0">
                <a:effectLst/>
              </a:rPr>
              <a:t>“2%</a:t>
            </a:r>
            <a:r>
              <a:rPr lang="zh-CN" altLang="en-US" sz="1100" i="0" dirty="0">
                <a:effectLst/>
              </a:rPr>
              <a:t>法则</a:t>
            </a:r>
            <a:r>
              <a:rPr lang="en-US" altLang="zh-CN" sz="1100" i="0" dirty="0">
                <a:effectLst/>
              </a:rPr>
              <a:t>”——</a:t>
            </a:r>
            <a:r>
              <a:rPr lang="zh-CN" altLang="en-US" sz="1100" i="0" dirty="0">
                <a:effectLst/>
              </a:rPr>
              <a:t>通过特殊待遇让人沉迷</a:t>
            </a:r>
            <a:endParaRPr lang="zh-CN" altLang="en-US" sz="1100" i="0" dirty="0">
              <a:effectLst/>
            </a:endParaRPr>
          </a:p>
          <a:p>
            <a:r>
              <a:rPr lang="en-US" altLang="zh-CN" sz="1100" i="0" dirty="0">
                <a:effectLst/>
              </a:rPr>
              <a:t>• </a:t>
            </a:r>
            <a:r>
              <a:rPr lang="zh-CN" altLang="en-US" sz="1100" i="0" dirty="0">
                <a:effectLst/>
              </a:rPr>
              <a:t>人能察觉变化的最小阈值</a:t>
            </a:r>
            <a:endParaRPr lang="zh-CN" altLang="en-US" sz="1100" i="0" dirty="0">
              <a:effectLst/>
            </a:endParaRPr>
          </a:p>
          <a:p>
            <a:r>
              <a:rPr lang="en-US" altLang="zh-CN" sz="1100" i="0" dirty="0">
                <a:effectLst/>
              </a:rPr>
              <a:t>• “</a:t>
            </a:r>
            <a:r>
              <a:rPr lang="zh-CN" altLang="en-US" sz="1100" i="0" dirty="0">
                <a:effectLst/>
              </a:rPr>
              <a:t>连这种地方都注意到了！</a:t>
            </a:r>
            <a:r>
              <a:rPr lang="en-US" altLang="zh-CN" sz="1100" i="0" dirty="0">
                <a:effectLst/>
              </a:rPr>
              <a:t>”</a:t>
            </a:r>
            <a:r>
              <a:rPr lang="zh-CN" altLang="en-US" sz="1100" i="0" dirty="0">
                <a:effectLst/>
              </a:rPr>
              <a:t>的不断累积</a:t>
            </a:r>
            <a:endParaRPr lang="zh-CN" altLang="en-US" sz="1100" i="0" dirty="0">
              <a:effectLst/>
            </a:endParaRPr>
          </a:p>
          <a:p>
            <a:r>
              <a:rPr lang="en-US" altLang="zh-CN" sz="1100" i="0" dirty="0">
                <a:effectLst/>
              </a:rPr>
              <a:t>• </a:t>
            </a:r>
            <a:r>
              <a:rPr lang="zh-CN" altLang="en-US" sz="1100" i="0" dirty="0">
                <a:effectLst/>
              </a:rPr>
              <a:t>将</a:t>
            </a:r>
            <a:r>
              <a:rPr lang="en-US" altLang="zh-CN" sz="1100" i="0" dirty="0">
                <a:effectLst/>
              </a:rPr>
              <a:t>“</a:t>
            </a:r>
            <a:r>
              <a:rPr lang="zh-CN" altLang="en-US" sz="1100" i="0" dirty="0">
                <a:effectLst/>
              </a:rPr>
              <a:t>察觉</a:t>
            </a:r>
            <a:r>
              <a:rPr lang="en-US" altLang="zh-CN" sz="1100" i="0" dirty="0">
                <a:effectLst/>
              </a:rPr>
              <a:t>”</a:t>
            </a:r>
            <a:r>
              <a:rPr lang="zh-CN" altLang="en-US" sz="1100" i="0" dirty="0">
                <a:effectLst/>
              </a:rPr>
              <a:t>转化为情感故事的</a:t>
            </a:r>
            <a:r>
              <a:rPr lang="en-US" altLang="zh-CN" sz="1100" i="0" dirty="0">
                <a:effectLst/>
              </a:rPr>
              <a:t>“</a:t>
            </a:r>
            <a:r>
              <a:rPr lang="zh-CN" altLang="en-US" sz="1100" i="0" dirty="0">
                <a:effectLst/>
              </a:rPr>
              <a:t>回忆设计</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察觉力会成为守护品牌最强的盾牌</a:t>
            </a:r>
            <a:endParaRPr lang="zh-CN" altLang="en-US" sz="1100" i="0" dirty="0">
              <a:effectLst/>
            </a:endParaRPr>
          </a:p>
          <a:p>
            <a:r>
              <a:rPr lang="en-US" altLang="zh-CN" sz="1100" i="0" dirty="0">
                <a:effectLst/>
              </a:rPr>
              <a:t>• AI</a:t>
            </a:r>
            <a:r>
              <a:rPr lang="zh-CN" altLang="en-US" sz="1100" i="0" dirty="0">
                <a:effectLst/>
              </a:rPr>
              <a:t>看不见的那</a:t>
            </a:r>
            <a:r>
              <a:rPr lang="en-US" altLang="zh-CN" sz="1100" i="0" dirty="0">
                <a:effectLst/>
              </a:rPr>
              <a:t>2%</a:t>
            </a:r>
            <a:r>
              <a:rPr lang="zh-CN" altLang="en-US" sz="1100" i="0" dirty="0">
                <a:effectLst/>
              </a:rPr>
              <a:t>，才真正拯救人心</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为了察觉那</a:t>
            </a:r>
            <a:r>
              <a:rPr lang="en-US" altLang="zh-CN" sz="1100" i="0" dirty="0">
                <a:effectLst/>
              </a:rPr>
              <a:t>2%</a:t>
            </a:r>
            <a:r>
              <a:rPr lang="zh-CN" altLang="en-US" sz="1100" i="0" dirty="0">
                <a:effectLst/>
              </a:rPr>
              <a:t>，需要的三个准备</a:t>
            </a:r>
            <a:endParaRPr lang="zh-CN" altLang="en-US" sz="1100" i="0" dirty="0">
              <a:effectLst/>
            </a:endParaRPr>
          </a:p>
          <a:p>
            <a:r>
              <a:rPr lang="en-US" altLang="zh-CN" sz="1100" i="0" dirty="0">
                <a:effectLst/>
              </a:rPr>
              <a:t>• </a:t>
            </a:r>
            <a:r>
              <a:rPr lang="zh-CN" altLang="en-US" sz="1100" i="0" dirty="0">
                <a:effectLst/>
              </a:rPr>
              <a:t>配合：有意识地设定焦点</a:t>
            </a:r>
            <a:endParaRPr lang="zh-CN" altLang="en-US" sz="1100" i="0" dirty="0">
              <a:effectLst/>
            </a:endParaRPr>
          </a:p>
          <a:p>
            <a:r>
              <a:rPr lang="en-US" altLang="zh-CN" sz="1100" i="0" dirty="0">
                <a:effectLst/>
              </a:rPr>
              <a:t>• </a:t>
            </a:r>
            <a:r>
              <a:rPr lang="zh-CN" altLang="en-US" sz="1100" i="0" dirty="0">
                <a:effectLst/>
              </a:rPr>
              <a:t>改变：获得他人视角</a:t>
            </a:r>
            <a:endParaRPr lang="zh-CN" altLang="en-US" sz="1100" i="0" dirty="0">
              <a:effectLst/>
            </a:endParaRPr>
          </a:p>
          <a:p>
            <a:r>
              <a:rPr lang="en-US" altLang="zh-CN" sz="1100" i="0" dirty="0">
                <a:effectLst/>
              </a:rPr>
              <a:t>• </a:t>
            </a:r>
            <a:r>
              <a:rPr lang="zh-CN" altLang="en-US" sz="1100" i="0" dirty="0">
                <a:effectLst/>
              </a:rPr>
              <a:t>整理：建立用于比较的基准</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对顾客的察觉，会引导出</a:t>
            </a:r>
            <a:r>
              <a:rPr lang="en-US" altLang="zh-CN" sz="1100" i="0" dirty="0">
                <a:effectLst/>
              </a:rPr>
              <a:t>“</a:t>
            </a:r>
            <a:r>
              <a:rPr lang="zh-CN" altLang="en-US" sz="1100" i="0" dirty="0">
                <a:effectLst/>
              </a:rPr>
              <a:t>讲究</a:t>
            </a:r>
            <a:r>
              <a:rPr lang="en-US" altLang="zh-CN" sz="1100" i="0" dirty="0">
                <a:effectLst/>
              </a:rPr>
              <a:t>”</a:t>
            </a:r>
            <a:r>
              <a:rPr lang="zh-CN" altLang="en-US" sz="1100" i="0" dirty="0">
                <a:effectLst/>
              </a:rPr>
              <a:t>的发现</a:t>
            </a:r>
            <a:endParaRPr lang="zh-CN" altLang="en-US" sz="1100" i="0" dirty="0">
              <a:effectLst/>
            </a:endParaRPr>
          </a:p>
          <a:p>
            <a:r>
              <a:rPr lang="en-US" altLang="zh-CN" sz="1100" i="0" dirty="0">
                <a:effectLst/>
              </a:rPr>
              <a:t>• “</a:t>
            </a:r>
            <a:r>
              <a:rPr lang="zh-CN" altLang="en-US" sz="1100" i="0" dirty="0">
                <a:effectLst/>
              </a:rPr>
              <a:t>做这种事有意义吗</a:t>
            </a:r>
            <a:r>
              <a:rPr lang="en-US" altLang="zh-CN" sz="1100" i="0" dirty="0">
                <a:effectLst/>
              </a:rPr>
              <a:t>”</a:t>
            </a:r>
            <a:r>
              <a:rPr lang="zh-CN" altLang="en-US" sz="1100" i="0" dirty="0">
                <a:effectLst/>
              </a:rPr>
              <a:t>的思维陷阱</a:t>
            </a:r>
            <a:endParaRPr lang="zh-CN" altLang="en-US" sz="1100" i="0" dirty="0">
              <a:effectLst/>
            </a:endParaRPr>
          </a:p>
          <a:p>
            <a:r>
              <a:rPr lang="en-US" altLang="zh-CN" sz="1100" i="0" dirty="0">
                <a:effectLst/>
              </a:rPr>
              <a:t>• </a:t>
            </a:r>
            <a:r>
              <a:rPr lang="zh-CN" altLang="en-US" sz="1100" i="0" dirty="0">
                <a:effectLst/>
              </a:rPr>
              <a:t>想复制成功，就必须建立机制</a:t>
            </a:r>
            <a:endParaRPr lang="zh-CN" altLang="en-US" sz="1100" i="0" dirty="0">
              <a:effectLst/>
            </a:endParaRPr>
          </a:p>
          <a:p>
            <a:r>
              <a:rPr lang="en-US" altLang="zh-CN" sz="1100" i="0" dirty="0">
                <a:effectLst/>
              </a:rPr>
              <a:t>• </a:t>
            </a:r>
            <a:r>
              <a:rPr lang="zh-CN" altLang="en-US" sz="1100" i="0" dirty="0">
                <a:effectLst/>
              </a:rPr>
              <a:t>有时故意保留</a:t>
            </a:r>
            <a:r>
              <a:rPr lang="en-US" altLang="zh-CN" sz="1100" i="0" dirty="0">
                <a:effectLst/>
              </a:rPr>
              <a:t>“</a:t>
            </a:r>
            <a:r>
              <a:rPr lang="zh-CN" altLang="en-US" sz="1100" i="0" dirty="0">
                <a:effectLst/>
              </a:rPr>
              <a:t>不便利</a:t>
            </a:r>
            <a:r>
              <a:rPr lang="en-US" altLang="zh-CN" sz="1100" i="0" dirty="0">
                <a:effectLst/>
              </a:rPr>
              <a:t>”</a:t>
            </a:r>
            <a:r>
              <a:rPr lang="zh-CN" altLang="en-US" sz="1100" i="0" dirty="0">
                <a:effectLst/>
              </a:rPr>
              <a:t>也是一种战略</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追星三大要素</a:t>
            </a:r>
            <a:r>
              <a:rPr lang="en-US" altLang="zh-CN" sz="1100" i="0" dirty="0">
                <a:effectLst/>
              </a:rPr>
              <a:t>”</a:t>
            </a:r>
            <a:r>
              <a:rPr lang="zh-CN" altLang="en-US" sz="1100" i="0" dirty="0">
                <a:effectLst/>
              </a:rPr>
              <a:t>与</a:t>
            </a:r>
            <a:r>
              <a:rPr lang="en-US" altLang="zh-CN" sz="1100" i="0" dirty="0">
                <a:effectLst/>
              </a:rPr>
              <a:t>“2%</a:t>
            </a:r>
            <a:r>
              <a:rPr lang="zh-CN" altLang="en-US" sz="1100" i="0" dirty="0">
                <a:effectLst/>
              </a:rPr>
              <a:t>法则</a:t>
            </a:r>
            <a:r>
              <a:rPr lang="en-US" altLang="zh-CN" sz="1100" i="0" dirty="0">
                <a:effectLst/>
              </a:rPr>
              <a:t>”</a:t>
            </a:r>
            <a:r>
              <a:rPr lang="zh-CN" altLang="en-US" sz="1100" i="0" dirty="0">
                <a:effectLst/>
              </a:rPr>
              <a:t>的关系</a:t>
            </a:r>
            <a:endParaRPr lang="zh-CN" altLang="en-US" sz="1100" i="0" dirty="0">
              <a:effectLst/>
            </a:endParaRPr>
          </a:p>
          <a:p>
            <a:r>
              <a:rPr lang="en-US" altLang="zh-CN" sz="1100" i="0" dirty="0">
                <a:effectLst/>
              </a:rPr>
              <a:t>• “</a:t>
            </a:r>
            <a:r>
              <a:rPr lang="zh-CN" altLang="en-US" sz="1100" i="0" dirty="0">
                <a:effectLst/>
              </a:rPr>
              <a:t>察觉</a:t>
            </a:r>
            <a:r>
              <a:rPr lang="en-US" altLang="zh-CN" sz="1100" i="0" dirty="0">
                <a:effectLst/>
              </a:rPr>
              <a:t>”</a:t>
            </a:r>
            <a:r>
              <a:rPr lang="zh-CN" altLang="en-US" sz="1100" i="0" dirty="0">
                <a:effectLst/>
              </a:rPr>
              <a:t>满足的是【连接感】</a:t>
            </a:r>
            <a:endParaRPr lang="zh-CN" altLang="en-US" sz="1100" i="0" dirty="0">
              <a:effectLst/>
            </a:endParaRPr>
          </a:p>
          <a:p>
            <a:r>
              <a:rPr lang="en-US" altLang="zh-CN" sz="1100" i="0" dirty="0">
                <a:effectLst/>
              </a:rPr>
              <a:t>• “</a:t>
            </a:r>
            <a:r>
              <a:rPr lang="zh-CN" altLang="en-US" sz="1100" i="0" dirty="0">
                <a:effectLst/>
              </a:rPr>
              <a:t>讲究</a:t>
            </a:r>
            <a:r>
              <a:rPr lang="en-US" altLang="zh-CN" sz="1100" i="0" dirty="0">
                <a:effectLst/>
              </a:rPr>
              <a:t>”</a:t>
            </a:r>
            <a:r>
              <a:rPr lang="zh-CN" altLang="en-US" sz="1100" i="0" dirty="0">
                <a:effectLst/>
              </a:rPr>
              <a:t>满足的是【自我效能感】</a:t>
            </a:r>
            <a:endParaRPr lang="zh-CN" altLang="en-US" sz="1100" i="0" dirty="0">
              <a:effectLst/>
            </a:endParaRPr>
          </a:p>
          <a:p>
            <a:r>
              <a:rPr lang="en-US" altLang="zh-CN" sz="1100" i="0" dirty="0">
                <a:effectLst/>
              </a:rPr>
              <a:t>• “</a:t>
            </a:r>
            <a:r>
              <a:rPr lang="zh-CN" altLang="en-US" sz="1100" i="0" dirty="0">
                <a:effectLst/>
              </a:rPr>
              <a:t>讲究</a:t>
            </a:r>
            <a:r>
              <a:rPr lang="en-US" altLang="zh-CN" sz="1100" i="0" dirty="0">
                <a:effectLst/>
              </a:rPr>
              <a:t>”</a:t>
            </a:r>
            <a:r>
              <a:rPr lang="zh-CN" altLang="en-US" sz="1100" i="0" dirty="0">
                <a:effectLst/>
              </a:rPr>
              <a:t>诱发的是【自主性】</a:t>
            </a:r>
            <a:endParaRPr lang="zh-CN" altLang="en-US" sz="1100" i="0" dirty="0">
              <a:effectLst/>
            </a:endParaRPr>
          </a:p>
          <a:p>
            <a:endParaRPr lang="en-US" altLang="zh-CN" sz="1100" i="0" dirty="0">
              <a:effectLst/>
            </a:endParaRPr>
          </a:p>
          <a:p>
            <a:r>
              <a:rPr lang="en-US" altLang="zh-CN" sz="1100" i="0" dirty="0">
                <a:effectLst/>
              </a:rPr>
              <a:t>• </a:t>
            </a:r>
            <a:r>
              <a:rPr lang="en-US" altLang="en-US" sz="1100" i="0" dirty="0">
                <a:effectLst/>
              </a:rPr>
              <a:t>■</a:t>
            </a:r>
            <a:r>
              <a:rPr lang="zh-CN" altLang="en-US" sz="1100" i="0" dirty="0">
                <a:effectLst/>
              </a:rPr>
              <a:t>本章总结与后续章节导读</a:t>
            </a:r>
            <a:endParaRPr lang="zh-CN" altLang="en-US" sz="1100" i="0" dirty="0">
              <a:effectLst/>
            </a:endParaRPr>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218440" y="1038860"/>
            <a:ext cx="6639560" cy="8724265"/>
          </a:xfrm>
          <a:prstGeom prst="rect">
            <a:avLst/>
          </a:prstGeom>
          <a:noFill/>
        </p:spPr>
        <p:txBody>
          <a:bodyPr wrap="square" rtlCol="0">
            <a:spAutoFit/>
          </a:bodyPr>
          <a:lstStyle/>
          <a:p>
            <a:r>
              <a:rPr kumimoji="1" lang="zh-CN" altLang="en-US" sz="1100" dirty="0">
                <a:latin typeface="Microsoft YaHei" panose="020B0503020204020204" pitchFamily="34" charset="-122"/>
                <a:ea typeface="Microsoft YaHei" panose="020B0503020204020204" pitchFamily="34" charset="-122"/>
              </a:rPr>
              <a:t>决定</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把对方的整部人生剧集看完</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读到这里，或许有人会想：</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让自己透明地倾听别人</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听起来好难。</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其实，我自己也不会在面谈前对自己说：</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好了，现在开始进入透明模式吧！</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我真正遵守的原则只有一个：</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把对方的整部人生剧情看到最后。</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听到脑中能浮现</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画面</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为止</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具体做法是：</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我会一直听，直到对方的处境在我脑中形成</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电影般的场景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例如，如果客户对我说：</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公司内部气氛很差。</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我会继续追问：</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您在哪里感受到气氛变差？</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在会议上？是部下发言时，部长会生气吗？</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旁边有没有人帮忙圆场？</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啊，原来大家都在看部长的脸色行事啊。</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在这样一点点理解的过程中，我的脑中会出现一间会议室：</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长桌两侧坐着社长和高层，部长坐在桌子一端，双手抱胸，锐利的眼神扫过员工。</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当员工报告本月业绩不足时，部长就拍桌怒吼：</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数字都没达到！你都在干什么？</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而社长想制止部长，但又担心当众指责会伤了部长的面子，只能在心里焦急。</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也许还会想：</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要是专务能帮忙缓和一下就好了</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我的脑海里，会自动</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演出</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出这样的完整情景。</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就像综艺节目里常见的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再现</a:t>
            </a:r>
            <a:r>
              <a:rPr kumimoji="1" lang="en-US" altLang="zh-CN" sz="1100" dirty="0">
                <a:latin typeface="Microsoft YaHei" panose="020B0503020204020204" pitchFamily="34" charset="-122"/>
                <a:ea typeface="Microsoft YaHei" panose="020B0503020204020204" pitchFamily="34" charset="-122"/>
              </a:rPr>
              <a:t>VTR</a:t>
            </a:r>
            <a:r>
              <a:rPr kumimoji="1" lang="zh-CN" altLang="en-US" sz="1100" dirty="0">
                <a:latin typeface="Microsoft YaHei" panose="020B0503020204020204" pitchFamily="34" charset="-122"/>
                <a:ea typeface="Microsoft YaHei" panose="020B0503020204020204" pitchFamily="34" charset="-122"/>
              </a:rPr>
              <a:t>（再现场景）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当画面完整呈现在脑海中时，我才觉得自己真正理解了对方的话。</a:t>
            </a:r>
            <a:endParaRPr kumimoji="1" lang="zh-CN" altLang="en-US" sz="1100" dirty="0">
              <a:latin typeface="Microsoft YaHei" panose="020B0503020204020204" pitchFamily="34" charset="-122"/>
              <a:ea typeface="Microsoft YaHei" panose="020B0503020204020204" pitchFamily="34" charset="-122"/>
            </a:endParaRPr>
          </a:p>
          <a:p>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此时，我才会把理解语言化：</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社长，您的意思是：</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您很感谢部长一路以来的贡献，但他现在有点像是在做精神压迫，</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您希望改善这种情况；</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然而又不想伤害他的自尊，所以很苦恼</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我这样理解对吗？</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对方通常会立刻说：</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对对对，就是这样！</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p:txBody>
      </p:sp>
      <p:sp>
        <p:nvSpPr>
          <p:cNvPr id="5" name="矩形 4"/>
          <p:cNvSpPr/>
          <p:nvPr/>
        </p:nvSpPr>
        <p:spPr>
          <a:xfrm>
            <a:off x="2673985" y="518160"/>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109220" y="2270125"/>
            <a:ext cx="6639560" cy="6862445"/>
          </a:xfrm>
          <a:prstGeom prst="rect">
            <a:avLst/>
          </a:prstGeom>
          <a:noFill/>
        </p:spPr>
        <p:txBody>
          <a:bodyPr wrap="square" rtlCol="0">
            <a:spAutoFit/>
          </a:bodyPr>
          <a:lstStyle/>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人生剧集</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并不一定戏剧化，也可能非常安静</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提到</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人生的剧情</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，你可能会想到大风大浪、纠纷、恋爱戏。</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但我实际听到的，大多数是像：</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最近对工作没动力</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员工不再听指示</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这样的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安静的故事</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但即使是平淡的内容，也蕴含着剧情。</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比如：</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过去他为了事业废寝忘食，如今却对什么都无动于衷。</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在听下去的过程中，我脑中会浮现：</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他早上照镜子深深叹气的样子。</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无论是小剧情、短剧情、日常剧情，</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它们都有结构、有情绪、有意义。</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我会问自己：</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这段剧情里藏着什么含义？</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并且决定</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无论多少，都要看到最后。</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绝不因为觉得无聊就</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快进</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更不会跳过过程只看结局。</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不论是客户、家人还是朋友，我都这样看待。</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因为真相往往藏在</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细节</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和</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过程</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里</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人常说</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真理在细节中</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在那些被忽略的小片段、无声的情绪、微妙的转折里，</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往往就埋着真正的问题核心。</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只要你愿意</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看完对方的整部剧情</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你就能看到</a:t>
            </a:r>
            <a:r>
              <a:rPr kumimoji="1" lang="en-US" altLang="zh-CN" sz="1100" dirty="0">
                <a:latin typeface="Microsoft YaHei" panose="020B0503020204020204" pitchFamily="34" charset="-122"/>
                <a:ea typeface="Microsoft YaHei" panose="020B0503020204020204" pitchFamily="34" charset="-122"/>
              </a:rPr>
              <a:t>——</a:t>
            </a:r>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对方连自己都没意识到的东西。</a:t>
            </a:r>
            <a:endParaRPr kumimoji="1" lang="zh-CN" altLang="en-US" sz="1100" dirty="0">
              <a:latin typeface="Microsoft YaHei" panose="020B0503020204020204" pitchFamily="34" charset="-122"/>
              <a:ea typeface="Microsoft YaHei" panose="020B0503020204020204" pitchFamily="34" charset="-122"/>
            </a:endParaRPr>
          </a:p>
        </p:txBody>
      </p:sp>
      <p:sp>
        <p:nvSpPr>
          <p:cNvPr id="5" name="矩形 4"/>
          <p:cNvSpPr/>
          <p:nvPr/>
        </p:nvSpPr>
        <p:spPr>
          <a:xfrm>
            <a:off x="2789555" y="1749425"/>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
        <p:nvSpPr>
          <p:cNvPr id="6" name="テキスト ボックス 5"/>
          <p:cNvSpPr txBox="1"/>
          <p:nvPr/>
        </p:nvSpPr>
        <p:spPr>
          <a:xfrm>
            <a:off x="1641022" y="55210"/>
            <a:ext cx="4171041" cy="1137285"/>
          </a:xfrm>
          <a:prstGeom prst="rect">
            <a:avLst/>
          </a:prstGeom>
          <a:noFill/>
        </p:spPr>
        <p:txBody>
          <a:bodyPr wrap="square" rtlCol="0">
            <a:spAutoFit/>
          </a:bodyPr>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たった</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一言</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で</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頭</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がいい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だと</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思</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われるコンサルタントの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言語化力</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978-4-7612-7845-8</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和仁達也</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280p  </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600" dirty="0">
                <a:latin typeface="Meiryo UI" panose="020B0604030504040204" pitchFamily="50" charset="-128"/>
                <a:ea typeface="SimSun" panose="02010600030101010101" pitchFamily="2" charset="-122"/>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图片 1"/>
          <p:cNvPicPr>
            <a:picLocks noChangeAspect="1"/>
          </p:cNvPicPr>
          <p:nvPr/>
        </p:nvPicPr>
        <p:blipFill>
          <a:blip r:embed="rId1"/>
          <a:stretch>
            <a:fillRect/>
          </a:stretch>
        </p:blipFill>
        <p:spPr>
          <a:xfrm>
            <a:off x="478790" y="55245"/>
            <a:ext cx="635000" cy="916940"/>
          </a:xfrm>
          <a:prstGeom prst="rect">
            <a:avLst/>
          </a:prstGeom>
        </p:spPr>
      </p:pic>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52070" y="163195"/>
            <a:ext cx="6639560" cy="9509125"/>
          </a:xfrm>
          <a:prstGeom prst="rect">
            <a:avLst/>
          </a:prstGeom>
          <a:noFill/>
        </p:spPr>
        <p:txBody>
          <a:bodyPr wrap="square" rtlCol="0">
            <a:spAutoFit/>
          </a:bodyPr>
          <a:lstStyle/>
          <a:p>
            <a:r>
              <a:rPr kumimoji="1" lang="zh-CN" altLang="en-US" sz="900" dirty="0">
                <a:latin typeface="Microsoft YaHei" panose="020B0503020204020204" pitchFamily="34" charset="-122"/>
                <a:ea typeface="Microsoft YaHei" panose="020B0503020204020204" pitchFamily="34" charset="-122"/>
              </a:rPr>
              <a:t>抓住对方核心的「复述式语言化技法」</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上一节提到的</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摘要式复述（</a:t>
            </a:r>
            <a:r>
              <a:rPr kumimoji="1" lang="ja-JP" altLang="en-US" sz="900" dirty="0">
                <a:latin typeface="Microsoft YaHei" panose="020B0503020204020204" pitchFamily="34" charset="-122"/>
                <a:ea typeface="Microsoft YaHei" panose="020B0503020204020204" pitchFamily="34" charset="-122"/>
              </a:rPr>
              <a:t>オウム</a:t>
            </a:r>
            <a:r>
              <a:rPr kumimoji="1" lang="zh-CN" altLang="en-US" sz="900" dirty="0">
                <a:latin typeface="Microsoft YaHei" panose="020B0503020204020204" pitchFamily="34" charset="-122"/>
                <a:ea typeface="Microsoft YaHei" panose="020B0503020204020204" pitchFamily="34" charset="-122"/>
              </a:rPr>
              <a:t>返</a:t>
            </a:r>
            <a:r>
              <a:rPr kumimoji="1" lang="ja-JP" altLang="en-US" sz="900" dirty="0">
                <a:latin typeface="Microsoft YaHei" panose="020B0503020204020204" pitchFamily="34" charset="-122"/>
                <a:ea typeface="Microsoft YaHei" panose="020B0503020204020204" pitchFamily="34" charset="-122"/>
              </a:rPr>
              <a:t>し</a:t>
            </a:r>
            <a:r>
              <a:rPr kumimoji="1" lang="zh-CN"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是把对方思考语言化、并抓住核心所必不可少的技巧。</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进行摘要复述时，关键能力是：</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把对方的发言换句话说成「也就是说，你的意思是</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对吗？」的语言化能力。</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摘要式复述大致可分为三种方法：</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①</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询问法（以问题形式确认）</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在倾听时，一边心里想着：</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对方到底想表达什么呢？</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一边把浮现出来的</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可能的含义</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轻轻问出来：</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也就是说</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您的意思是这样吗？</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这里非常重要的是</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不要用</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您的意思就是这样吧！</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这种确定语气，</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而是用确认性质的</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是这样吗？</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来表达。</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为什么？</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因为你的推测有可能不完全正确；</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若你太肯定，对方可能直接否定：</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不，不是这样。</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即使你猜对了，</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只要你们还没建立足够的信赖关系，</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对方也不一定会马上承认。</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所以</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温和确认</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非常关键。</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②</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比喻法（用对方熟悉的东西来比喻）</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如果对象是孩子，你可以说：</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你意思是</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像哆啦</a:t>
            </a:r>
            <a:r>
              <a:rPr kumimoji="1" lang="en-US" altLang="zh-CN" sz="900" dirty="0">
                <a:latin typeface="Microsoft YaHei" panose="020B0503020204020204" pitchFamily="34" charset="-122"/>
                <a:ea typeface="Microsoft YaHei" panose="020B0503020204020204" pitchFamily="34" charset="-122"/>
              </a:rPr>
              <a:t>A</a:t>
            </a:r>
            <a:r>
              <a:rPr kumimoji="1" lang="zh-CN" altLang="en-US" sz="900" dirty="0">
                <a:latin typeface="Microsoft YaHei" panose="020B0503020204020204" pitchFamily="34" charset="-122"/>
                <a:ea typeface="Microsoft YaHei" panose="020B0503020204020204" pitchFamily="34" charset="-122"/>
              </a:rPr>
              <a:t>梦里的胖虎那样的感觉吗？</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如果对方喜欢摔角，你用摔角举例；</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喜欢搞笑，你用搞笑举例</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用对方熟悉的世界观去比喻，会更容易被理解，也更能引发共鸣。</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③</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具体化／抽象化法（反向提升或降低抽象度）</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当对方讲得太抽象时，你把内容具体化；</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当对方讲得太具体时，你把内容抽象化</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让视角往反方向移动，</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也能帮助抓住核心。</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【具体化】（对抽象的内容加上细节）</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例：</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对方：</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最近下属管理做得不太好</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你：</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是吗？</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比如说，你想培养下属，但总是忍不住替他们做太多</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之类的吗？</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若仅仅回应</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听起来挺辛苦的</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对话会停留在模糊层面。</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但若反向具体化，就能找到真正的问题点。</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【抽象化】（把过度具体的问题往上提一层）</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例：</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对方：</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我提了好几个新产品方案，但上司完全不给通过。也不说原因，我很困扰</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你：</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原来如此，也就是说</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你现在完全摸不清上司的想法，对吗？</a:t>
            </a:r>
            <a:r>
              <a:rPr kumimoji="1" lang="en-US" altLang="zh-CN" sz="900" dirty="0">
                <a:latin typeface="Microsoft YaHei" panose="020B0503020204020204" pitchFamily="34" charset="-122"/>
                <a:ea typeface="Microsoft YaHei" panose="020B0503020204020204" pitchFamily="34" charset="-122"/>
              </a:rPr>
              <a:t>”</a:t>
            </a:r>
            <a:endParaRPr kumimoji="1" lang="en-US" altLang="zh-CN"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这样做能帮助对方</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从细节跳到全局，</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从而更清楚问题的本质。</a:t>
            </a:r>
            <a:endParaRPr kumimoji="1" lang="zh-CN" altLang="en-US" sz="900" dirty="0">
              <a:latin typeface="Microsoft YaHei" panose="020B0503020204020204" pitchFamily="34" charset="-122"/>
              <a:ea typeface="Microsoft YaHei" panose="020B0503020204020204" pitchFamily="34" charset="-122"/>
            </a:endParaRPr>
          </a:p>
        </p:txBody>
      </p:sp>
      <p:sp>
        <p:nvSpPr>
          <p:cNvPr id="5" name="矩形 4"/>
          <p:cNvSpPr/>
          <p:nvPr/>
        </p:nvSpPr>
        <p:spPr>
          <a:xfrm>
            <a:off x="5839460" y="238760"/>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109220" y="1192530"/>
            <a:ext cx="6639560" cy="5323205"/>
          </a:xfrm>
          <a:prstGeom prst="rect">
            <a:avLst/>
          </a:prstGeom>
          <a:noFill/>
        </p:spPr>
        <p:txBody>
          <a:bodyPr wrap="square" rtlCol="0">
            <a:spAutoFit/>
          </a:bodyPr>
          <a:lstStyle/>
          <a:p>
            <a:r>
              <a:rPr kumimoji="1" lang="zh-CN" altLang="en-US" sz="1000" dirty="0">
                <a:latin typeface="Microsoft YaHei" panose="020B0503020204020204" pitchFamily="34" charset="-122"/>
                <a:ea typeface="Microsoft YaHei" panose="020B0503020204020204" pitchFamily="34" charset="-122"/>
              </a:rPr>
              <a:t>通过娱乐训练复述能力</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为了提升复述技巧，我经常看一些娱乐节目</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例如搞笑类的</a:t>
            </a:r>
            <a:r>
              <a:rPr kumimoji="1" lang="en-US" altLang="zh-CN" sz="1000" dirty="0">
                <a:latin typeface="Microsoft YaHei" panose="020B0503020204020204" pitchFamily="34" charset="-122"/>
                <a:ea typeface="Microsoft YaHei" panose="020B0503020204020204" pitchFamily="34" charset="-122"/>
              </a:rPr>
              <a:t> YouTube</a:t>
            </a:r>
            <a:r>
              <a:rPr kumimoji="1" lang="zh-CN" altLang="en-US" sz="1000" dirty="0">
                <a:latin typeface="Microsoft YaHei" panose="020B0503020204020204" pitchFamily="34" charset="-122"/>
                <a:ea typeface="Microsoft YaHei" panose="020B0503020204020204" pitchFamily="34" charset="-122"/>
              </a:rPr>
              <a:t>。</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观察艺人之间</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吐槽与接话</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的节奏，</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你会发现很多有趣的语言化方式、表达结构。</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纯粹分析擅长主持或谈话的人，也非常有帮助。</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复述需要</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做中学</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这项技巧必须亲自练习才能进步。</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先从简单的对话开始试试看：</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对方</a:t>
            </a:r>
            <a:r>
              <a:rPr kumimoji="1" lang="en-US" altLang="zh-CN" sz="1000" dirty="0">
                <a:latin typeface="Microsoft YaHei" panose="020B0503020204020204" pitchFamily="34" charset="-122"/>
                <a:ea typeface="Microsoft YaHei" panose="020B0503020204020204" pitchFamily="34" charset="-122"/>
              </a:rPr>
              <a:t>A</a:t>
            </a:r>
            <a:r>
              <a:rPr kumimoji="1" lang="zh-CN" altLang="en-US" sz="1000" dirty="0">
                <a:latin typeface="Microsoft YaHei" panose="020B0503020204020204" pitchFamily="34" charset="-122"/>
                <a:ea typeface="Microsoft YaHei" panose="020B0503020204020204" pitchFamily="34" charset="-122"/>
              </a:rPr>
              <a:t>说：</a:t>
            </a:r>
            <a:endParaRPr kumimoji="1" lang="zh-CN" altLang="en-US" sz="1000" dirty="0">
              <a:latin typeface="Microsoft YaHei" panose="020B0503020204020204" pitchFamily="34" charset="-122"/>
              <a:ea typeface="Microsoft YaHei" panose="020B0503020204020204" pitchFamily="34" charset="-122"/>
            </a:endParaRPr>
          </a:p>
          <a:p>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那个人老是挑我毛病，我真的很累</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反驳又很麻烦。</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你可以复述：</a:t>
            </a:r>
            <a:endParaRPr kumimoji="1" lang="zh-CN" altLang="en-US" sz="1000" dirty="0">
              <a:latin typeface="Microsoft YaHei" panose="020B0503020204020204" pitchFamily="34" charset="-122"/>
              <a:ea typeface="Microsoft YaHei" panose="020B0503020204020204" pitchFamily="34" charset="-122"/>
            </a:endParaRPr>
          </a:p>
          <a:p>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你的意思是</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你想跟他保持点距离，对吗？</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对方</a:t>
            </a:r>
            <a:r>
              <a:rPr kumimoji="1" lang="en-US" altLang="zh-CN" sz="1000" dirty="0">
                <a:latin typeface="Microsoft YaHei" panose="020B0503020204020204" pitchFamily="34" charset="-122"/>
                <a:ea typeface="Microsoft YaHei" panose="020B0503020204020204" pitchFamily="34" charset="-122"/>
              </a:rPr>
              <a:t>B</a:t>
            </a:r>
            <a:r>
              <a:rPr kumimoji="1" lang="zh-CN" altLang="en-US" sz="1000" dirty="0">
                <a:latin typeface="Microsoft YaHei" panose="020B0503020204020204" pitchFamily="34" charset="-122"/>
                <a:ea typeface="Microsoft YaHei" panose="020B0503020204020204" pitchFamily="34" charset="-122"/>
              </a:rPr>
              <a:t>说：</a:t>
            </a:r>
            <a:endParaRPr kumimoji="1" lang="zh-CN" altLang="en-US" sz="1000" dirty="0">
              <a:latin typeface="Microsoft YaHei" panose="020B0503020204020204" pitchFamily="34" charset="-122"/>
              <a:ea typeface="Microsoft YaHei" panose="020B0503020204020204" pitchFamily="34" charset="-122"/>
            </a:endParaRPr>
          </a:p>
          <a:p>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不管去几次拜访，都谈不成合约。我觉得自己做法可能不对。</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你可以说：</a:t>
            </a:r>
            <a:endParaRPr kumimoji="1" lang="zh-CN" altLang="en-US" sz="1000" dirty="0">
              <a:latin typeface="Microsoft YaHei" panose="020B0503020204020204" pitchFamily="34" charset="-122"/>
              <a:ea typeface="Microsoft YaHei" panose="020B0503020204020204" pitchFamily="34" charset="-122"/>
            </a:endParaRPr>
          </a:p>
          <a:p>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是不是感觉销售方式有点不顺利？</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没有所谓正确答案。</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重要的是敢于尝试。</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如果复述成功，对方会很有共鸣；</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如果不成功，下次换一种方式。</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就这样不断</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试错</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你的复述能力、语言化能力就会越来越强。</a:t>
            </a:r>
            <a:endParaRPr kumimoji="1" lang="zh-CN" altLang="en-US" sz="1000" dirty="0">
              <a:latin typeface="Microsoft YaHei" panose="020B0503020204020204" pitchFamily="34" charset="-122"/>
              <a:ea typeface="Microsoft YaHei" panose="020B0503020204020204" pitchFamily="34" charset="-122"/>
            </a:endParaRPr>
          </a:p>
        </p:txBody>
      </p:sp>
      <p:sp>
        <p:nvSpPr>
          <p:cNvPr id="5" name="矩形 4"/>
          <p:cNvSpPr/>
          <p:nvPr/>
        </p:nvSpPr>
        <p:spPr>
          <a:xfrm>
            <a:off x="5627370" y="306070"/>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
        <p:nvSpPr>
          <p:cNvPr id="6" name="テキスト ボックス 5"/>
          <p:cNvSpPr txBox="1"/>
          <p:nvPr/>
        </p:nvSpPr>
        <p:spPr>
          <a:xfrm>
            <a:off x="1456237" y="55210"/>
            <a:ext cx="4171041" cy="1137285"/>
          </a:xfrm>
          <a:prstGeom prst="rect">
            <a:avLst/>
          </a:prstGeom>
          <a:noFill/>
        </p:spPr>
        <p:txBody>
          <a:bodyPr wrap="square" rtlCol="0">
            <a:spAutoFit/>
          </a:bodyPr>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たった</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一言</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で</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頭</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がいい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だと</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思</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われるコンサルタントの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言語化力</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978-4-7612-7845-8</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和仁達也</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280p  </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600" dirty="0">
                <a:latin typeface="Meiryo UI" panose="020B0604030504040204" pitchFamily="50" charset="-128"/>
                <a:ea typeface="SimSun" panose="02010600030101010101" pitchFamily="2" charset="-122"/>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图片 1"/>
          <p:cNvPicPr>
            <a:picLocks noChangeAspect="1"/>
          </p:cNvPicPr>
          <p:nvPr/>
        </p:nvPicPr>
        <p:blipFill>
          <a:blip r:embed="rId1"/>
          <a:stretch>
            <a:fillRect/>
          </a:stretch>
        </p:blipFill>
        <p:spPr>
          <a:xfrm>
            <a:off x="478790" y="55245"/>
            <a:ext cx="635000" cy="916940"/>
          </a:xfrm>
          <a:prstGeom prst="rect">
            <a:avLst/>
          </a:prstGeom>
        </p:spPr>
      </p:pic>
      <p:sp>
        <p:nvSpPr>
          <p:cNvPr id="4" name="矩形 3"/>
          <p:cNvSpPr/>
          <p:nvPr/>
        </p:nvSpPr>
        <p:spPr>
          <a:xfrm>
            <a:off x="2779395" y="6646545"/>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author</a:t>
            </a:r>
            <a:endParaRPr lang="en-US" altLang="zh-CN"/>
          </a:p>
        </p:txBody>
      </p:sp>
      <p:sp>
        <p:nvSpPr>
          <p:cNvPr id="8" name="テキスト ボックス 9"/>
          <p:cNvSpPr txBox="1"/>
          <p:nvPr/>
        </p:nvSpPr>
        <p:spPr>
          <a:xfrm>
            <a:off x="109220" y="6988810"/>
            <a:ext cx="6639560" cy="2861310"/>
          </a:xfrm>
          <a:prstGeom prst="rect">
            <a:avLst/>
          </a:prstGeom>
          <a:noFill/>
        </p:spPr>
        <p:txBody>
          <a:bodyPr wrap="square" rtlCol="0">
            <a:spAutoFit/>
          </a:bodyPr>
          <a:p>
            <a:r>
              <a:rPr kumimoji="1" lang="en-US" altLang="zh-CN" sz="1000" dirty="0">
                <a:latin typeface="Microsoft YaHei" panose="020B0503020204020204" pitchFamily="34" charset="-122"/>
                <a:ea typeface="Microsoft YaHei" panose="020B0503020204020204" pitchFamily="34" charset="-122"/>
              </a:rPr>
              <a:t>1972</a:t>
            </a:r>
            <a:r>
              <a:rPr kumimoji="1" lang="zh-CN" altLang="en-US" sz="1000" dirty="0">
                <a:latin typeface="Microsoft YaHei" panose="020B0503020204020204" pitchFamily="34" charset="-122"/>
                <a:ea typeface="Microsoft YaHei" panose="020B0503020204020204" pitchFamily="34" charset="-122"/>
              </a:rPr>
              <a:t>年出生。擅长精准整理与语言化对方思考，以此协助经营者实现愿景并在财务上获得成功，被誉为</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愿景伙伴型</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咨询顾问。现任株式会社</a:t>
            </a:r>
            <a:r>
              <a:rPr kumimoji="1" lang="en-US" altLang="zh-CN" sz="1000" dirty="0">
                <a:latin typeface="Microsoft YaHei" panose="020B0503020204020204" pitchFamily="34" charset="-122"/>
                <a:ea typeface="Microsoft YaHei" panose="020B0503020204020204" pitchFamily="34" charset="-122"/>
              </a:rPr>
              <a:t>Wani Management Consulting</a:t>
            </a:r>
            <a:r>
              <a:rPr kumimoji="1" lang="zh-CN" altLang="en-US" sz="1000" dirty="0">
                <a:latin typeface="Microsoft YaHei" panose="020B0503020204020204" pitchFamily="34" charset="-122"/>
                <a:ea typeface="Microsoft YaHei" panose="020B0503020204020204" pitchFamily="34" charset="-122"/>
              </a:rPr>
              <a:t>代表董事，是日本独立系咨询顾问中的典范人物。</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作为</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语言化能力的怪物</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，他不断创造出新的概念与表达方式，如</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伙伴型咨询</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垫石效应</a:t>
            </a:r>
            <a:r>
              <a:rPr kumimoji="1" lang="ja-JP" altLang="en-US"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舍石效应</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前置式对话</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安心</a:t>
            </a:r>
            <a:r>
              <a:rPr kumimoji="1" lang="ja-JP" altLang="en-US"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安全</a:t>
            </a:r>
            <a:r>
              <a:rPr kumimoji="1" lang="ja-JP" altLang="en-US"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积极的沟通场域</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等，影响了众多咨询顾问与专业人士。</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大学毕业后，他进入咨询公司工作，并在</a:t>
            </a:r>
            <a:r>
              <a:rPr kumimoji="1" lang="en-US" altLang="zh-CN" sz="1000" dirty="0">
                <a:latin typeface="Microsoft YaHei" panose="020B0503020204020204" pitchFamily="34" charset="-122"/>
                <a:ea typeface="Microsoft YaHei" panose="020B0503020204020204" pitchFamily="34" charset="-122"/>
              </a:rPr>
              <a:t>27</a:t>
            </a:r>
            <a:r>
              <a:rPr kumimoji="1" lang="zh-CN" altLang="en-US" sz="1000" dirty="0">
                <a:latin typeface="Microsoft YaHei" panose="020B0503020204020204" pitchFamily="34" charset="-122"/>
                <a:ea typeface="Microsoft YaHei" panose="020B0503020204020204" pitchFamily="34" charset="-122"/>
              </a:rPr>
              <a:t>岁时独立成为经营咨询顾问。此后超过</a:t>
            </a:r>
            <a:r>
              <a:rPr kumimoji="1" lang="en-US" altLang="zh-CN" sz="1000" dirty="0">
                <a:latin typeface="Microsoft YaHei" panose="020B0503020204020204" pitchFamily="34" charset="-122"/>
                <a:ea typeface="Microsoft YaHei" panose="020B0503020204020204" pitchFamily="34" charset="-122"/>
              </a:rPr>
              <a:t>20</a:t>
            </a:r>
            <a:r>
              <a:rPr kumimoji="1" lang="zh-CN" altLang="en-US" sz="1000" dirty="0">
                <a:latin typeface="Microsoft YaHei" panose="020B0503020204020204" pitchFamily="34" charset="-122"/>
                <a:ea typeface="Microsoft YaHei" panose="020B0503020204020204" pitchFamily="34" charset="-122"/>
              </a:rPr>
              <a:t>年间，他持续保持着</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年收入超过</a:t>
            </a:r>
            <a:r>
              <a:rPr kumimoji="1" lang="en-US" altLang="zh-CN" sz="1000" dirty="0">
                <a:latin typeface="Microsoft YaHei" panose="020B0503020204020204" pitchFamily="34" charset="-122"/>
                <a:ea typeface="Microsoft YaHei" panose="020B0503020204020204" pitchFamily="34" charset="-122"/>
              </a:rPr>
              <a:t>3000</a:t>
            </a:r>
            <a:r>
              <a:rPr kumimoji="1" lang="zh-CN" altLang="en-US" sz="1000" dirty="0">
                <a:latin typeface="Microsoft YaHei" panose="020B0503020204020204" pitchFamily="34" charset="-122"/>
                <a:ea typeface="Microsoft YaHei" panose="020B0503020204020204" pitchFamily="34" charset="-122"/>
              </a:rPr>
              <a:t>万日元</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的成绩。他以高额顾问费仍能与客户维持长期契约的秘诀，以及作为核心的</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语言化力</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，让大量咨询顾问与专业人士慕名而来，争相参加他的培训班与集训课程，场场满额。</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en-US" altLang="zh-CN" sz="1000" dirty="0">
                <a:latin typeface="Microsoft YaHei" panose="020B0503020204020204" pitchFamily="34" charset="-122"/>
                <a:ea typeface="Microsoft YaHei" panose="020B0503020204020204" pitchFamily="34" charset="-122"/>
              </a:rPr>
              <a:t>2015</a:t>
            </a:r>
            <a:r>
              <a:rPr kumimoji="1" lang="zh-CN" altLang="en-US" sz="1000" dirty="0">
                <a:latin typeface="Microsoft YaHei" panose="020B0503020204020204" pitchFamily="34" charset="-122"/>
                <a:ea typeface="Microsoft YaHei" panose="020B0503020204020204" pitchFamily="34" charset="-122"/>
              </a:rPr>
              <a:t>年，他成立</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一般社团法人日本现金流教练协会</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，担任代表理事，目前累计会员已超过</a:t>
            </a:r>
            <a:r>
              <a:rPr kumimoji="1" lang="en-US" altLang="zh-CN" sz="1000" dirty="0">
                <a:latin typeface="Microsoft YaHei" panose="020B0503020204020204" pitchFamily="34" charset="-122"/>
                <a:ea typeface="Microsoft YaHei" panose="020B0503020204020204" pitchFamily="34" charset="-122"/>
              </a:rPr>
              <a:t>1000</a:t>
            </a:r>
            <a:r>
              <a:rPr kumimoji="1" lang="zh-CN" altLang="en-US" sz="1000" dirty="0">
                <a:latin typeface="Microsoft YaHei" panose="020B0503020204020204" pitchFamily="34" charset="-122"/>
                <a:ea typeface="Microsoft YaHei" panose="020B0503020204020204" pitchFamily="34" charset="-122"/>
              </a:rPr>
              <a:t>人。</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凭借卓越的语言化能力，他以</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把困难的事讲得清楚又有趣</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而受到高度评价，并受邀在品川女子学院（高中）教授</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生活与商业中可实际应用的金钱课程</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。该课程大受好评，并被电视节目《</a:t>
            </a:r>
            <a:r>
              <a:rPr kumimoji="1" lang="en-US" altLang="zh-CN" sz="1000" dirty="0">
                <a:latin typeface="Microsoft YaHei" panose="020B0503020204020204" pitchFamily="34" charset="-122"/>
                <a:ea typeface="Microsoft YaHei" panose="020B0503020204020204" pitchFamily="34" charset="-122"/>
              </a:rPr>
              <a:t>Cambria</a:t>
            </a:r>
            <a:r>
              <a:rPr kumimoji="1" lang="zh-CN" altLang="en-US" sz="1000" dirty="0">
                <a:latin typeface="Microsoft YaHei" panose="020B0503020204020204" pitchFamily="34" charset="-122"/>
                <a:ea typeface="Microsoft YaHei" panose="020B0503020204020204" pitchFamily="34" charset="-122"/>
              </a:rPr>
              <a:t>宫殿》介绍。</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著作包括《〈决定版〉持续</a:t>
            </a:r>
            <a:r>
              <a:rPr kumimoji="1" lang="en-US" altLang="zh-CN" sz="1000" dirty="0">
                <a:latin typeface="Microsoft YaHei" panose="020B0503020204020204" pitchFamily="34" charset="-122"/>
                <a:ea typeface="Microsoft YaHei" panose="020B0503020204020204" pitchFamily="34" charset="-122"/>
              </a:rPr>
              <a:t>10</a:t>
            </a:r>
            <a:r>
              <a:rPr kumimoji="1" lang="zh-CN" altLang="en-US" sz="1000" dirty="0">
                <a:latin typeface="Microsoft YaHei" panose="020B0503020204020204" pitchFamily="34" charset="-122"/>
                <a:ea typeface="Microsoft YaHei" panose="020B0503020204020204" pitchFamily="34" charset="-122"/>
              </a:rPr>
              <a:t>年年收入</a:t>
            </a:r>
            <a:r>
              <a:rPr kumimoji="1" lang="en-US" altLang="zh-CN" sz="1000" dirty="0">
                <a:latin typeface="Microsoft YaHei" panose="020B0503020204020204" pitchFamily="34" charset="-122"/>
                <a:ea typeface="Microsoft YaHei" panose="020B0503020204020204" pitchFamily="34" charset="-122"/>
              </a:rPr>
              <a:t>3000</a:t>
            </a:r>
            <a:r>
              <a:rPr kumimoji="1" lang="zh-CN" altLang="en-US" sz="1000" dirty="0">
                <a:latin typeface="Microsoft YaHei" panose="020B0503020204020204" pitchFamily="34" charset="-122"/>
                <a:ea typeface="Microsoft YaHei" panose="020B0503020204020204" pitchFamily="34" charset="-122"/>
              </a:rPr>
              <a:t>万日元的咨询顾问教科书》《专业的思考整理术》（以上为</a:t>
            </a:r>
            <a:r>
              <a:rPr kumimoji="1" lang="ja-JP" altLang="en-US" sz="1000" dirty="0">
                <a:latin typeface="Microsoft YaHei" panose="020B0503020204020204" pitchFamily="34" charset="-122"/>
                <a:ea typeface="Microsoft YaHei" panose="020B0503020204020204" pitchFamily="34" charset="-122"/>
              </a:rPr>
              <a:t>かんき</a:t>
            </a:r>
            <a:r>
              <a:rPr kumimoji="1" lang="zh-CN" altLang="en-US" sz="1000" dirty="0">
                <a:latin typeface="Microsoft YaHei" panose="020B0503020204020204" pitchFamily="34" charset="-122"/>
                <a:ea typeface="Microsoft YaHei" panose="020B0503020204020204" pitchFamily="34" charset="-122"/>
              </a:rPr>
              <a:t>出版），以及源自品川女子学院课程、累计突破</a:t>
            </a:r>
            <a:r>
              <a:rPr kumimoji="1" lang="en-US" altLang="zh-CN" sz="1000" dirty="0">
                <a:latin typeface="Microsoft YaHei" panose="020B0503020204020204" pitchFamily="34" charset="-122"/>
                <a:ea typeface="Microsoft YaHei" panose="020B0503020204020204" pitchFamily="34" charset="-122"/>
              </a:rPr>
              <a:t>10</a:t>
            </a:r>
            <a:r>
              <a:rPr kumimoji="1" lang="zh-CN" altLang="en-US" sz="1000" dirty="0">
                <a:latin typeface="Microsoft YaHei" panose="020B0503020204020204" pitchFamily="34" charset="-122"/>
                <a:ea typeface="Microsoft YaHei" panose="020B0503020204020204" pitchFamily="34" charset="-122"/>
              </a:rPr>
              <a:t>万册的《世界上最想让人听懂的金钱课》（三笠书房）、《超级★大碗经营学》（钻石社）等多部畅销书。</a:t>
            </a:r>
            <a:endParaRPr kumimoji="1" lang="zh-CN" altLang="en-US" sz="1000"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0" y="854075"/>
            <a:ext cx="6774180" cy="9017000"/>
          </a:xfrm>
          <a:prstGeom prst="rect">
            <a:avLst/>
          </a:prstGeom>
          <a:noFill/>
        </p:spPr>
        <p:txBody>
          <a:bodyPr wrap="square" rtlCol="0">
            <a:spAutoFit/>
          </a:bodyPr>
          <a:lstStyle/>
          <a:p>
            <a:r>
              <a:rPr kumimoji="1" lang="zh-CN" altLang="en-US" sz="1000" dirty="0">
                <a:latin typeface="Microsoft YaHei" panose="020B0503020204020204" pitchFamily="34" charset="-122"/>
                <a:ea typeface="Microsoft YaHei" panose="020B0503020204020204" pitchFamily="34" charset="-122"/>
              </a:rPr>
              <a:t>第</a:t>
            </a:r>
            <a:r>
              <a:rPr kumimoji="1" lang="en-US" altLang="zh-CN" sz="1000" dirty="0">
                <a:latin typeface="Microsoft YaHei" panose="020B0503020204020204" pitchFamily="34" charset="-122"/>
                <a:ea typeface="Microsoft YaHei" panose="020B0503020204020204" pitchFamily="34" charset="-122"/>
              </a:rPr>
              <a:t>1</a:t>
            </a:r>
            <a:r>
              <a:rPr kumimoji="1" lang="zh-CN" altLang="en-US" sz="1000" dirty="0">
                <a:latin typeface="Microsoft YaHei" panose="020B0503020204020204" pitchFamily="34" charset="-122"/>
                <a:ea typeface="Microsoft YaHei" panose="020B0503020204020204" pitchFamily="34" charset="-122"/>
              </a:rPr>
              <a:t>章　仅仅整理对话，就能抓住课题的</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核心</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抓住课题</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核心</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后，人生将会如此改变</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为了抓住核心的</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三种方法</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即使不是</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沟通怪物</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，也能抓住核心</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咨询顾问是</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映照对方的全身镜</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我为何能用一句短语就把话的核心语言化</a:t>
            </a:r>
            <a:endParaRPr kumimoji="1" lang="zh-CN" altLang="en-US" sz="1000" dirty="0">
              <a:latin typeface="Microsoft YaHei" panose="020B0503020204020204" pitchFamily="34" charset="-122"/>
              <a:ea typeface="Microsoft YaHei" panose="020B0503020204020204" pitchFamily="34" charset="-122"/>
            </a:endParaRPr>
          </a:p>
          <a:p>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困扰（课题）</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是如何产生的？</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仅靠</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倾听</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无法抓住核心</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将语言化后的词语连结起来，与对方一起拼出脑中的拼图</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首先，只要给对方的</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困扰</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加一个标题就够了</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用</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垫石</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和</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舍石</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让对方更容易说出真心话</a:t>
            </a:r>
            <a:endParaRPr kumimoji="1" lang="zh-CN" altLang="en-US" sz="1000" dirty="0">
              <a:latin typeface="Microsoft YaHei" panose="020B0503020204020204" pitchFamily="34" charset="-122"/>
              <a:ea typeface="Microsoft YaHei" panose="020B0503020204020204" pitchFamily="34" charset="-122"/>
            </a:endParaRPr>
          </a:p>
          <a:p>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第</a:t>
            </a:r>
            <a:r>
              <a:rPr kumimoji="1" lang="en-US" altLang="zh-CN" sz="1000" dirty="0">
                <a:latin typeface="Microsoft YaHei" panose="020B0503020204020204" pitchFamily="34" charset="-122"/>
                <a:ea typeface="Microsoft YaHei" panose="020B0503020204020204" pitchFamily="34" charset="-122"/>
              </a:rPr>
              <a:t>1</a:t>
            </a:r>
            <a:r>
              <a:rPr kumimoji="1" lang="zh-CN" altLang="en-US" sz="1000" dirty="0">
                <a:latin typeface="Microsoft YaHei" panose="020B0503020204020204" pitchFamily="34" charset="-122"/>
                <a:ea typeface="Microsoft YaHei" panose="020B0503020204020204" pitchFamily="34" charset="-122"/>
              </a:rPr>
              <a:t>章</a:t>
            </a:r>
            <a:r>
              <a:rPr kumimoji="1" lang="en-US" altLang="zh-CN" sz="1000" dirty="0">
                <a:latin typeface="Microsoft YaHei" panose="020B0503020204020204" pitchFamily="34" charset="-122"/>
                <a:ea typeface="Microsoft YaHei" panose="020B0503020204020204" pitchFamily="34" charset="-122"/>
              </a:rPr>
              <a:t> </a:t>
            </a:r>
            <a:r>
              <a:rPr kumimoji="1" lang="zh-CN" altLang="en-US" sz="1000" dirty="0">
                <a:latin typeface="Microsoft YaHei" panose="020B0503020204020204" pitchFamily="34" charset="-122"/>
                <a:ea typeface="Microsoft YaHei" panose="020B0503020204020204" pitchFamily="34" charset="-122"/>
              </a:rPr>
              <a:t>结束</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第</a:t>
            </a:r>
            <a:r>
              <a:rPr kumimoji="1" lang="en-US" altLang="zh-CN" sz="1000" dirty="0">
                <a:latin typeface="Microsoft YaHei" panose="020B0503020204020204" pitchFamily="34" charset="-122"/>
                <a:ea typeface="Microsoft YaHei" panose="020B0503020204020204" pitchFamily="34" charset="-122"/>
              </a:rPr>
              <a:t>2</a:t>
            </a:r>
            <a:r>
              <a:rPr kumimoji="1" lang="zh-CN" altLang="en-US" sz="1000" dirty="0">
                <a:latin typeface="Microsoft YaHei" panose="020B0503020204020204" pitchFamily="34" charset="-122"/>
                <a:ea typeface="Microsoft YaHei" panose="020B0503020204020204" pitchFamily="34" charset="-122"/>
              </a:rPr>
              <a:t>章　为了抓住课题核心，刻意让</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自己透明</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始终保持平等的关系、保持平等的自我</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在倾听之前，先让自己透明</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决定好</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观看对方的内在戏剧</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保持透明自我的</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三项原则</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为了抓住核心，确定自己的</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存在方式</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非常重要</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决定自己的座右铭，如</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总会有办法</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认真生活</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等</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先停下来，让语言</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熟成</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营造</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安心</a:t>
            </a:r>
            <a:r>
              <a:rPr kumimoji="1" lang="ja-JP" altLang="en-US"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安全</a:t>
            </a:r>
            <a:r>
              <a:rPr kumimoji="1" lang="ja-JP" altLang="en-US"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积极的场域</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，让对方敞开心扉</a:t>
            </a:r>
            <a:endParaRPr kumimoji="1" lang="zh-CN" altLang="en-US" sz="1000" dirty="0">
              <a:latin typeface="Microsoft YaHei" panose="020B0503020204020204" pitchFamily="34" charset="-122"/>
              <a:ea typeface="Microsoft YaHei" panose="020B0503020204020204" pitchFamily="34" charset="-122"/>
            </a:endParaRPr>
          </a:p>
          <a:p>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第</a:t>
            </a:r>
            <a:r>
              <a:rPr kumimoji="1" lang="en-US" altLang="zh-CN" sz="1000" dirty="0">
                <a:latin typeface="Microsoft YaHei" panose="020B0503020204020204" pitchFamily="34" charset="-122"/>
                <a:ea typeface="Microsoft YaHei" panose="020B0503020204020204" pitchFamily="34" charset="-122"/>
              </a:rPr>
              <a:t>2</a:t>
            </a:r>
            <a:r>
              <a:rPr kumimoji="1" lang="zh-CN" altLang="en-US" sz="1000" dirty="0">
                <a:latin typeface="Microsoft YaHei" panose="020B0503020204020204" pitchFamily="34" charset="-122"/>
                <a:ea typeface="Microsoft YaHei" panose="020B0503020204020204" pitchFamily="34" charset="-122"/>
              </a:rPr>
              <a:t>章</a:t>
            </a:r>
            <a:r>
              <a:rPr kumimoji="1" lang="en-US" altLang="zh-CN" sz="1000" dirty="0">
                <a:latin typeface="Microsoft YaHei" panose="020B0503020204020204" pitchFamily="34" charset="-122"/>
                <a:ea typeface="Microsoft YaHei" panose="020B0503020204020204" pitchFamily="34" charset="-122"/>
              </a:rPr>
              <a:t> </a:t>
            </a:r>
            <a:r>
              <a:rPr kumimoji="1" lang="zh-CN" altLang="en-US" sz="1000" dirty="0">
                <a:latin typeface="Microsoft YaHei" panose="020B0503020204020204" pitchFamily="34" charset="-122"/>
                <a:ea typeface="Microsoft YaHei" panose="020B0503020204020204" pitchFamily="34" charset="-122"/>
              </a:rPr>
              <a:t>结束</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第</a:t>
            </a:r>
            <a:r>
              <a:rPr kumimoji="1" lang="en-US" altLang="zh-CN" sz="1000" dirty="0">
                <a:latin typeface="Microsoft YaHei" panose="020B0503020204020204" pitchFamily="34" charset="-122"/>
                <a:ea typeface="Microsoft YaHei" panose="020B0503020204020204" pitchFamily="34" charset="-122"/>
              </a:rPr>
              <a:t>3</a:t>
            </a:r>
            <a:r>
              <a:rPr kumimoji="1" lang="zh-CN" altLang="en-US" sz="1000" dirty="0">
                <a:latin typeface="Microsoft YaHei" panose="020B0503020204020204" pitchFamily="34" charset="-122"/>
                <a:ea typeface="Microsoft YaHei" panose="020B0503020204020204" pitchFamily="34" charset="-122"/>
              </a:rPr>
              <a:t>章　将对方的课题（困扰）的核心语言化</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先将人们的困扰分成三类</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深入挖掘并语言化的</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两种复述技巧</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为了抓住对方核心的</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复述式语言化技巧</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一边共情，一边用</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隐性情绪词</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打开对方内心</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找出对方谈话中的</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中心枢纽（</a:t>
            </a:r>
            <a:r>
              <a:rPr kumimoji="1" lang="en-US" altLang="zh-CN" sz="1000" dirty="0">
                <a:latin typeface="Microsoft YaHei" panose="020B0503020204020204" pitchFamily="34" charset="-122"/>
                <a:ea typeface="Microsoft YaHei" panose="020B0503020204020204" pitchFamily="34" charset="-122"/>
              </a:rPr>
              <a:t>Center Pin</a:t>
            </a:r>
            <a:r>
              <a:rPr kumimoji="1" lang="zh-CN" altLang="en-US" sz="1000" dirty="0">
                <a:latin typeface="Microsoft YaHei" panose="020B0503020204020204" pitchFamily="34" charset="-122"/>
                <a:ea typeface="Microsoft YaHei" panose="020B0503020204020204" pitchFamily="34" charset="-122"/>
              </a:rPr>
              <a:t>）</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只要正确把握现状，问题九成都能解决</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利用模板让对方自己将烦恼语言化</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将对方的</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思考习惯</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语言化，让其察觉</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抓住核心需要</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距离感</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为关键</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将</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大困扰</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与</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小困扰</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分开思考</a:t>
            </a:r>
            <a:endParaRPr kumimoji="1" lang="zh-CN" altLang="en-US" sz="1000" dirty="0">
              <a:latin typeface="Microsoft YaHei" panose="020B0503020204020204" pitchFamily="34" charset="-122"/>
              <a:ea typeface="Microsoft YaHei" panose="020B0503020204020204" pitchFamily="34" charset="-122"/>
            </a:endParaRPr>
          </a:p>
          <a:p>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第</a:t>
            </a:r>
            <a:r>
              <a:rPr kumimoji="1" lang="en-US" altLang="zh-CN" sz="1000" dirty="0">
                <a:latin typeface="Microsoft YaHei" panose="020B0503020204020204" pitchFamily="34" charset="-122"/>
                <a:ea typeface="Microsoft YaHei" panose="020B0503020204020204" pitchFamily="34" charset="-122"/>
              </a:rPr>
              <a:t>3</a:t>
            </a:r>
            <a:r>
              <a:rPr kumimoji="1" lang="zh-CN" altLang="en-US" sz="1000" dirty="0">
                <a:latin typeface="Microsoft YaHei" panose="020B0503020204020204" pitchFamily="34" charset="-122"/>
                <a:ea typeface="Microsoft YaHei" panose="020B0503020204020204" pitchFamily="34" charset="-122"/>
              </a:rPr>
              <a:t>章</a:t>
            </a:r>
            <a:r>
              <a:rPr kumimoji="1" lang="en-US" altLang="zh-CN" sz="1000" dirty="0">
                <a:latin typeface="Microsoft YaHei" panose="020B0503020204020204" pitchFamily="34" charset="-122"/>
                <a:ea typeface="Microsoft YaHei" panose="020B0503020204020204" pitchFamily="34" charset="-122"/>
              </a:rPr>
              <a:t> </a:t>
            </a:r>
            <a:r>
              <a:rPr kumimoji="1" lang="zh-CN" altLang="en-US" sz="1000" dirty="0">
                <a:latin typeface="Microsoft YaHei" panose="020B0503020204020204" pitchFamily="34" charset="-122"/>
                <a:ea typeface="Microsoft YaHei" panose="020B0503020204020204" pitchFamily="34" charset="-122"/>
              </a:rPr>
              <a:t>结束</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第</a:t>
            </a:r>
            <a:r>
              <a:rPr kumimoji="1" lang="en-US" altLang="zh-CN" sz="1000" dirty="0">
                <a:latin typeface="Microsoft YaHei" panose="020B0503020204020204" pitchFamily="34" charset="-122"/>
                <a:ea typeface="Microsoft YaHei" panose="020B0503020204020204" pitchFamily="34" charset="-122"/>
              </a:rPr>
              <a:t>4</a:t>
            </a:r>
            <a:r>
              <a:rPr kumimoji="1" lang="zh-CN" altLang="en-US" sz="1000" dirty="0">
                <a:latin typeface="Microsoft YaHei" panose="020B0503020204020204" pitchFamily="34" charset="-122"/>
                <a:ea typeface="Microsoft YaHei" panose="020B0503020204020204" pitchFamily="34" charset="-122"/>
              </a:rPr>
              <a:t>章　锤炼能让结论清晰传达的语言化能力</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在脑中打造</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书架</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，就更容易语言化</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提升语言化能力的</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三种方法</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用</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教训</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与</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案例故事</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传递能打动对方的话语</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统一</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词语定义</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的重要性</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不伤害对方的用词技巧</a:t>
            </a:r>
            <a:endParaRPr kumimoji="1" lang="zh-CN" altLang="en-US" sz="1000" dirty="0">
              <a:latin typeface="Microsoft YaHei" panose="020B0503020204020204" pitchFamily="34" charset="-122"/>
              <a:ea typeface="Microsoft YaHei" panose="020B0503020204020204" pitchFamily="34" charset="-122"/>
            </a:endParaRPr>
          </a:p>
          <a:p>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第</a:t>
            </a:r>
            <a:r>
              <a:rPr kumimoji="1" lang="en-US" altLang="zh-CN" sz="1000" dirty="0">
                <a:latin typeface="Microsoft YaHei" panose="020B0503020204020204" pitchFamily="34" charset="-122"/>
                <a:ea typeface="Microsoft YaHei" panose="020B0503020204020204" pitchFamily="34" charset="-122"/>
              </a:rPr>
              <a:t>4</a:t>
            </a:r>
            <a:r>
              <a:rPr kumimoji="1" lang="zh-CN" altLang="en-US" sz="1000" dirty="0">
                <a:latin typeface="Microsoft YaHei" panose="020B0503020204020204" pitchFamily="34" charset="-122"/>
                <a:ea typeface="Microsoft YaHei" panose="020B0503020204020204" pitchFamily="34" charset="-122"/>
              </a:rPr>
              <a:t>章</a:t>
            </a:r>
            <a:r>
              <a:rPr kumimoji="1" lang="en-US" altLang="zh-CN" sz="1000" dirty="0">
                <a:latin typeface="Microsoft YaHei" panose="020B0503020204020204" pitchFamily="34" charset="-122"/>
                <a:ea typeface="Microsoft YaHei" panose="020B0503020204020204" pitchFamily="34" charset="-122"/>
              </a:rPr>
              <a:t> </a:t>
            </a:r>
            <a:r>
              <a:rPr kumimoji="1" lang="zh-CN" altLang="en-US" sz="1000" dirty="0">
                <a:latin typeface="Microsoft YaHei" panose="020B0503020204020204" pitchFamily="34" charset="-122"/>
                <a:ea typeface="Microsoft YaHei" panose="020B0503020204020204" pitchFamily="34" charset="-122"/>
              </a:rPr>
              <a:t>结束</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第</a:t>
            </a:r>
            <a:r>
              <a:rPr kumimoji="1" lang="en-US" altLang="zh-CN" sz="1000" dirty="0">
                <a:latin typeface="Microsoft YaHei" panose="020B0503020204020204" pitchFamily="34" charset="-122"/>
                <a:ea typeface="Microsoft YaHei" panose="020B0503020204020204" pitchFamily="34" charset="-122"/>
              </a:rPr>
              <a:t>5</a:t>
            </a:r>
            <a:r>
              <a:rPr kumimoji="1" lang="zh-CN" altLang="en-US" sz="1000" dirty="0">
                <a:latin typeface="Microsoft YaHei" panose="020B0503020204020204" pitchFamily="34" charset="-122"/>
                <a:ea typeface="Microsoft YaHei" panose="020B0503020204020204" pitchFamily="34" charset="-122"/>
              </a:rPr>
              <a:t>章　抓住核心的语言化能力，是生存的万能技能</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人在成年之前，会听到约</a:t>
            </a:r>
            <a:r>
              <a:rPr kumimoji="1" lang="en-US" altLang="en-US"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万次的负面话语</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当仅靠语言化不足时，就让内容</a:t>
            </a:r>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可视化</a:t>
            </a:r>
            <a:r>
              <a:rPr kumimoji="1" lang="en-US" altLang="zh-CN" sz="1000" dirty="0">
                <a:latin typeface="Microsoft YaHei" panose="020B0503020204020204" pitchFamily="34" charset="-122"/>
                <a:ea typeface="Microsoft YaHei" panose="020B0503020204020204" pitchFamily="34" charset="-122"/>
              </a:rPr>
              <a:t>”</a:t>
            </a:r>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用正确的训练方法进行大量练习</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给自己的行为模式命名，并尝试客观化</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用能让人心动的语言化技巧，创造更好的世界</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rPr>
              <a:t>【第</a:t>
            </a:r>
            <a:r>
              <a:rPr kumimoji="1" lang="en-US" altLang="zh-CN" sz="1000" dirty="0">
                <a:latin typeface="Microsoft YaHei" panose="020B0503020204020204" pitchFamily="34" charset="-122"/>
                <a:ea typeface="Microsoft YaHei" panose="020B0503020204020204" pitchFamily="34" charset="-122"/>
              </a:rPr>
              <a:t>5</a:t>
            </a:r>
            <a:r>
              <a:rPr kumimoji="1" lang="zh-CN" altLang="en-US" sz="1000" dirty="0">
                <a:latin typeface="Microsoft YaHei" panose="020B0503020204020204" pitchFamily="34" charset="-122"/>
                <a:ea typeface="Microsoft YaHei" panose="020B0503020204020204" pitchFamily="34" charset="-122"/>
              </a:rPr>
              <a:t>章</a:t>
            </a:r>
            <a:r>
              <a:rPr kumimoji="1" lang="ja-JP" altLang="en-US"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总结】</a:t>
            </a:r>
            <a:endParaRPr kumimoji="1" lang="zh-CN" altLang="en-US" sz="1000" dirty="0">
              <a:latin typeface="Microsoft YaHei" panose="020B0503020204020204" pitchFamily="34" charset="-122"/>
              <a:ea typeface="Microsoft YaHei" panose="020B0503020204020204" pitchFamily="34" charset="-122"/>
            </a:endParaRPr>
          </a:p>
          <a:p>
            <a:r>
              <a:rPr kumimoji="1" lang="en-US" altLang="zh-CN" sz="1000" dirty="0">
                <a:latin typeface="Microsoft YaHei" panose="020B0503020204020204" pitchFamily="34" charset="-122"/>
                <a:ea typeface="Microsoft YaHei" panose="020B0503020204020204" pitchFamily="34" charset="-122"/>
              </a:rPr>
              <a:t>——</a:t>
            </a:r>
            <a:r>
              <a:rPr kumimoji="1" lang="zh-CN" altLang="en-US" sz="1000" dirty="0">
                <a:latin typeface="Microsoft YaHei" panose="020B0503020204020204" pitchFamily="34" charset="-122"/>
                <a:ea typeface="Microsoft YaHei" panose="020B0503020204020204" pitchFamily="34" charset="-122"/>
              </a:rPr>
              <a:t>第</a:t>
            </a:r>
            <a:r>
              <a:rPr kumimoji="1" lang="en-US" altLang="zh-CN" sz="1000" dirty="0">
                <a:latin typeface="Microsoft YaHei" panose="020B0503020204020204" pitchFamily="34" charset="-122"/>
                <a:ea typeface="Microsoft YaHei" panose="020B0503020204020204" pitchFamily="34" charset="-122"/>
              </a:rPr>
              <a:t>5</a:t>
            </a:r>
            <a:r>
              <a:rPr kumimoji="1" lang="zh-CN" altLang="en-US" sz="1000" dirty="0">
                <a:latin typeface="Microsoft YaHei" panose="020B0503020204020204" pitchFamily="34" charset="-122"/>
                <a:ea typeface="Microsoft YaHei" panose="020B0503020204020204" pitchFamily="34" charset="-122"/>
              </a:rPr>
              <a:t>章</a:t>
            </a:r>
            <a:r>
              <a:rPr kumimoji="1" lang="en-US" altLang="zh-CN" sz="1000" dirty="0">
                <a:latin typeface="Microsoft YaHei" panose="020B0503020204020204" pitchFamily="34" charset="-122"/>
                <a:ea typeface="Microsoft YaHei" panose="020B0503020204020204" pitchFamily="34" charset="-122"/>
              </a:rPr>
              <a:t> </a:t>
            </a:r>
            <a:r>
              <a:rPr kumimoji="1" lang="zh-CN" altLang="en-US" sz="1000" dirty="0">
                <a:latin typeface="Microsoft YaHei" panose="020B0503020204020204" pitchFamily="34" charset="-122"/>
                <a:ea typeface="Microsoft YaHei" panose="020B0503020204020204" pitchFamily="34" charset="-122"/>
              </a:rPr>
              <a:t>结束</a:t>
            </a:r>
            <a:r>
              <a:rPr kumimoji="1" lang="en-US" altLang="zh-CN" sz="1000" dirty="0">
                <a:latin typeface="Microsoft YaHei" panose="020B0503020204020204" pitchFamily="34" charset="-122"/>
                <a:ea typeface="Microsoft YaHei" panose="020B0503020204020204" pitchFamily="34" charset="-122"/>
              </a:rPr>
              <a:t>——</a:t>
            </a:r>
            <a:endParaRPr kumimoji="1" lang="zh-CN" altLang="en-US" sz="1000" dirty="0">
              <a:latin typeface="Microsoft YaHei" panose="020B0503020204020204" pitchFamily="34" charset="-122"/>
              <a:ea typeface="Microsoft YaHei" panose="020B0503020204020204" pitchFamily="34" charset="-122"/>
            </a:endParaRPr>
          </a:p>
        </p:txBody>
      </p:sp>
      <p:sp>
        <p:nvSpPr>
          <p:cNvPr id="5" name="矩形 4"/>
          <p:cNvSpPr/>
          <p:nvPr/>
        </p:nvSpPr>
        <p:spPr>
          <a:xfrm>
            <a:off x="5387975" y="306070"/>
            <a:ext cx="1091565"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chapter</a:t>
            </a:r>
            <a:endParaRPr lang="en-US" altLang="zh-CN"/>
          </a:p>
        </p:txBody>
      </p:sp>
      <p:sp>
        <p:nvSpPr>
          <p:cNvPr id="6" name="テキスト ボックス 5"/>
          <p:cNvSpPr txBox="1"/>
          <p:nvPr/>
        </p:nvSpPr>
        <p:spPr>
          <a:xfrm>
            <a:off x="1456237" y="55210"/>
            <a:ext cx="4171041" cy="798830"/>
          </a:xfrm>
          <a:prstGeom prst="rect">
            <a:avLst/>
          </a:prstGeom>
          <a:noFill/>
        </p:spPr>
        <p:txBody>
          <a:bodyPr wrap="square" rtlCol="0">
            <a:spAutoFit/>
          </a:bodyPr>
          <a:p>
            <a:r>
              <a:rPr kumimoji="1" lang="en-US" altLang="ja-JP" sz="4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4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4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4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400" dirty="0">
                <a:latin typeface="Meiryo UI" panose="020B0604030504040204" pitchFamily="50" charset="-128"/>
                <a:ea typeface="Meiryo UI" panose="020B0604030504040204" pitchFamily="50" charset="-128"/>
                <a:cs typeface="Meiryo UI" panose="020B0604030504040204" pitchFamily="50" charset="-128"/>
              </a:rPr>
              <a:t>たった</a:t>
            </a:r>
            <a:r>
              <a:rPr kumimoji="1" lang="zh-CN" altLang="en-US" sz="400" dirty="0">
                <a:latin typeface="Meiryo UI" panose="020B0604030504040204" pitchFamily="50" charset="-128"/>
                <a:ea typeface="Meiryo UI" panose="020B0604030504040204" pitchFamily="50" charset="-128"/>
                <a:cs typeface="Meiryo UI" panose="020B0604030504040204" pitchFamily="50" charset="-128"/>
              </a:rPr>
              <a:t>一言</a:t>
            </a:r>
            <a:r>
              <a:rPr kumimoji="1" lang="ja-JP" altLang="en-US" sz="400" dirty="0">
                <a:latin typeface="Meiryo UI" panose="020B0604030504040204" pitchFamily="50" charset="-128"/>
                <a:ea typeface="Meiryo UI" panose="020B0604030504040204" pitchFamily="50" charset="-128"/>
                <a:cs typeface="Meiryo UI" panose="020B0604030504040204" pitchFamily="50" charset="-128"/>
              </a:rPr>
              <a:t>で</a:t>
            </a:r>
            <a:r>
              <a:rPr kumimoji="1" lang="zh-CN" altLang="en-US" sz="400" dirty="0">
                <a:latin typeface="Meiryo UI" panose="020B0604030504040204" pitchFamily="50" charset="-128"/>
                <a:ea typeface="Meiryo UI" panose="020B0604030504040204" pitchFamily="50" charset="-128"/>
                <a:cs typeface="Meiryo UI" panose="020B0604030504040204" pitchFamily="50" charset="-128"/>
              </a:rPr>
              <a:t>頭</a:t>
            </a:r>
            <a:r>
              <a:rPr kumimoji="1" lang="ja-JP" altLang="en-US" sz="400" dirty="0">
                <a:latin typeface="Meiryo UI" panose="020B0604030504040204" pitchFamily="50" charset="-128"/>
                <a:ea typeface="Meiryo UI" panose="020B0604030504040204" pitchFamily="50" charset="-128"/>
                <a:cs typeface="Meiryo UI" panose="020B0604030504040204" pitchFamily="50" charset="-128"/>
              </a:rPr>
              <a:t>がいい</a:t>
            </a:r>
            <a:r>
              <a:rPr kumimoji="1" lang="zh-CN" altLang="en-US" sz="4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400" dirty="0">
                <a:latin typeface="Meiryo UI" panose="020B0604030504040204" pitchFamily="50" charset="-128"/>
                <a:ea typeface="Meiryo UI" panose="020B0604030504040204" pitchFamily="50" charset="-128"/>
                <a:cs typeface="Meiryo UI" panose="020B0604030504040204" pitchFamily="50" charset="-128"/>
              </a:rPr>
              <a:t>だと</a:t>
            </a:r>
            <a:r>
              <a:rPr kumimoji="1" lang="zh-CN" altLang="en-US" sz="400" dirty="0">
                <a:latin typeface="Meiryo UI" panose="020B0604030504040204" pitchFamily="50" charset="-128"/>
                <a:ea typeface="Meiryo UI" panose="020B0604030504040204" pitchFamily="50" charset="-128"/>
                <a:cs typeface="Meiryo UI" panose="020B0604030504040204" pitchFamily="50" charset="-128"/>
              </a:rPr>
              <a:t>思</a:t>
            </a:r>
            <a:r>
              <a:rPr kumimoji="1" lang="ja-JP" altLang="en-US" sz="400" dirty="0">
                <a:latin typeface="Meiryo UI" panose="020B0604030504040204" pitchFamily="50" charset="-128"/>
                <a:ea typeface="Meiryo UI" panose="020B0604030504040204" pitchFamily="50" charset="-128"/>
                <a:cs typeface="Meiryo UI" panose="020B0604030504040204" pitchFamily="50" charset="-128"/>
              </a:rPr>
              <a:t>われるコンサルタントの</a:t>
            </a:r>
            <a:r>
              <a:rPr kumimoji="1" lang="zh-CN" altLang="en-US" sz="400" dirty="0">
                <a:latin typeface="Meiryo UI" panose="020B0604030504040204" pitchFamily="50" charset="-128"/>
                <a:ea typeface="Meiryo UI" panose="020B0604030504040204" pitchFamily="50" charset="-128"/>
                <a:cs typeface="Meiryo UI" panose="020B0604030504040204" pitchFamily="50" charset="-128"/>
              </a:rPr>
              <a:t>言語化力</a:t>
            </a:r>
            <a:endParaRPr kumimoji="1" lang="zh-CN" altLang="en-US" sz="4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4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4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6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978-4-7612-7845-8</a:t>
            </a:r>
            <a:endParaRPr lang="en-US" altLang="ja-JP" sz="6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4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4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4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4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400" dirty="0">
                <a:latin typeface="Meiryo UI" panose="020B0604030504040204" pitchFamily="50" charset="-128"/>
                <a:ea typeface="Meiryo UI" panose="020B0604030504040204" pitchFamily="50" charset="-128"/>
                <a:cs typeface="Meiryo UI" panose="020B0604030504040204" pitchFamily="50" charset="-128"/>
              </a:rPr>
              <a:t>和仁達也</a:t>
            </a:r>
            <a:endParaRPr kumimoji="1" lang="zh-CN" altLang="en-US" sz="4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4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4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4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4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400" dirty="0">
                <a:latin typeface="Meiryo UI" panose="020B0604030504040204" pitchFamily="50" charset="-128"/>
                <a:ea typeface="Meiryo UI" panose="020B0604030504040204" pitchFamily="50" charset="-128"/>
                <a:cs typeface="Meiryo UI" panose="020B0604030504040204" pitchFamily="50" charset="-128"/>
              </a:rPr>
              <a:t>280p  </a:t>
            </a:r>
            <a:r>
              <a:rPr kumimoji="1" lang="ja-JP" altLang="en-US" sz="4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4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4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4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4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4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4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400" dirty="0">
                <a:latin typeface="Meiryo UI" panose="020B0604030504040204" pitchFamily="50" charset="-128"/>
                <a:ea typeface="SimSun" panose="02010600030101010101" pitchFamily="2" charset="-122"/>
                <a:cs typeface="Meiryo UI" panose="020B0604030504040204" pitchFamily="50" charset="-128"/>
              </a:rPr>
              <a:t>年</a:t>
            </a:r>
            <a:r>
              <a:rPr kumimoji="1" lang="en-US" altLang="ja-JP" sz="4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4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4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4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图片 1"/>
          <p:cNvPicPr>
            <a:picLocks noChangeAspect="1"/>
          </p:cNvPicPr>
          <p:nvPr/>
        </p:nvPicPr>
        <p:blipFill>
          <a:blip r:embed="rId1"/>
          <a:stretch>
            <a:fillRect/>
          </a:stretch>
        </p:blipFill>
        <p:spPr>
          <a:xfrm>
            <a:off x="478790" y="55245"/>
            <a:ext cx="461645" cy="666750"/>
          </a:xfrm>
          <a:prstGeom prst="rect">
            <a:avLst/>
          </a:prstGeom>
        </p:spPr>
      </p:pic>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41022" y="55210"/>
            <a:ext cx="4171041" cy="113728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人生</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は</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「割</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り</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勘」思考</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でうまくいく</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zh-CN" sz="600" dirty="0">
                <a:latin typeface="Meiryo UI" panose="020B0604030504040204" pitchFamily="50" charset="-128"/>
                <a:ea typeface="Meiryo UI" panose="020B0604030504040204" pitchFamily="50" charset="-128"/>
                <a:cs typeface="Meiryo UI" panose="020B0604030504040204" pitchFamily="50" charset="-128"/>
              </a:rPr>
              <a:t>60</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歳</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からの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「人間関係</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健康</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・お</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金」</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不安</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を</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分</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かち</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合</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うヒント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978-4-7612-7841-0</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立川談慶</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240p  </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600" dirty="0">
                <a:latin typeface="Meiryo UI" panose="020B0604030504040204" pitchFamily="50" charset="-128"/>
                <a:ea typeface="SimSun" panose="02010600030101010101" pitchFamily="2" charset="-122"/>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36195" y="1077595"/>
            <a:ext cx="6639560" cy="8262620"/>
          </a:xfrm>
          <a:prstGeom prst="rect">
            <a:avLst/>
          </a:prstGeom>
          <a:noFill/>
        </p:spPr>
        <p:txBody>
          <a:bodyPr wrap="square" rtlCol="0">
            <a:spAutoFit/>
          </a:bodyPr>
          <a:lstStyle/>
          <a:p>
            <a:r>
              <a:rPr kumimoji="1" lang="zh-CN" altLang="en-US" sz="900" dirty="0">
                <a:latin typeface="Microsoft YaHei" panose="020B0503020204020204" pitchFamily="34" charset="-122"/>
                <a:ea typeface="Microsoft YaHei" panose="020B0503020204020204" pitchFamily="34" charset="-122"/>
              </a:rPr>
              <a:t>用</a:t>
            </a:r>
            <a:r>
              <a:rPr kumimoji="1" lang="en-US" altLang="zh-CN" sz="900" dirty="0">
                <a:latin typeface="Microsoft YaHei" panose="020B0503020204020204" pitchFamily="34" charset="-122"/>
                <a:ea typeface="Microsoft YaHei" panose="020B0503020204020204" pitchFamily="34" charset="-122"/>
              </a:rPr>
              <a:t>AA</a:t>
            </a:r>
            <a:r>
              <a:rPr kumimoji="1" lang="zh-CN" altLang="en-US" sz="900" dirty="0">
                <a:latin typeface="Microsoft YaHei" panose="020B0503020204020204" pitchFamily="34" charset="-122"/>
                <a:ea typeface="Microsoft YaHei" panose="020B0503020204020204" pitchFamily="34" charset="-122"/>
              </a:rPr>
              <a:t>思维活出松弛人生</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用</a:t>
            </a:r>
            <a:r>
              <a:rPr kumimoji="1" lang="en-US" altLang="zh-CN" sz="900" dirty="0">
                <a:latin typeface="Microsoft YaHei" panose="020B0503020204020204" pitchFamily="34" charset="-122"/>
                <a:ea typeface="Microsoft YaHei" panose="020B0503020204020204" pitchFamily="34" charset="-122"/>
              </a:rPr>
              <a:t>AA</a:t>
            </a:r>
            <a:r>
              <a:rPr kumimoji="1" lang="zh-CN" altLang="en-US" sz="900" dirty="0">
                <a:latin typeface="Microsoft YaHei" panose="020B0503020204020204" pitchFamily="34" charset="-122"/>
                <a:ea typeface="Microsoft YaHei" panose="020B0503020204020204" pitchFamily="34" charset="-122"/>
              </a:rPr>
              <a:t>思维与他人、金钱、时间和解，活出松弛人生</a:t>
            </a:r>
            <a:endParaRPr kumimoji="1" lang="zh-CN" altLang="en-US" sz="900" dirty="0">
              <a:latin typeface="Microsoft YaHei" panose="020B0503020204020204" pitchFamily="34" charset="-122"/>
              <a:ea typeface="Microsoft YaHei" panose="020B0503020204020204" pitchFamily="34" charset="-122"/>
            </a:endParaRPr>
          </a:p>
          <a:p>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这本书是落语家立川作者在迎来六十岁</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还历</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之际，为同龄人与后辈们写下的一本人生指南。经历了舞台上的辉煌、身体的劳损、家庭与工作的责任之后，他决定</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把一切都摊开来说</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。在酒席上的一番闲聊，成为了本书的契机</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既然大家都在老去，不如彼此坦诚地</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晒一晒现实</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，以落语式的幽默与智慧，一起笑着活下去。支撑这种心态的关键词，正是他提出的</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割</a:t>
            </a:r>
            <a:r>
              <a:rPr kumimoji="1" lang="ja-JP" altLang="en-US" sz="900" dirty="0">
                <a:latin typeface="Microsoft YaHei" panose="020B0503020204020204" pitchFamily="34" charset="-122"/>
                <a:ea typeface="Microsoft YaHei" panose="020B0503020204020204" pitchFamily="34" charset="-122"/>
              </a:rPr>
              <a:t>り</a:t>
            </a:r>
            <a:r>
              <a:rPr kumimoji="1" lang="zh-CN" altLang="en-US" sz="900" dirty="0">
                <a:latin typeface="Microsoft YaHei" panose="020B0503020204020204" pitchFamily="34" charset="-122"/>
                <a:ea typeface="Microsoft YaHei" panose="020B0503020204020204" pitchFamily="34" charset="-122"/>
              </a:rPr>
              <a:t>勘思考（</a:t>
            </a:r>
            <a:r>
              <a:rPr kumimoji="1" lang="en-US" altLang="zh-CN" sz="900" dirty="0">
                <a:latin typeface="Microsoft YaHei" panose="020B0503020204020204" pitchFamily="34" charset="-122"/>
                <a:ea typeface="Microsoft YaHei" panose="020B0503020204020204" pitchFamily="34" charset="-122"/>
              </a:rPr>
              <a:t>AA</a:t>
            </a:r>
            <a:r>
              <a:rPr kumimoji="1" lang="zh-CN" altLang="en-US" sz="900" dirty="0">
                <a:latin typeface="Microsoft YaHei" panose="020B0503020204020204" pitchFamily="34" charset="-122"/>
                <a:ea typeface="Microsoft YaHei" panose="020B0503020204020204" pitchFamily="34" charset="-122"/>
              </a:rPr>
              <a:t>思维）</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从</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自我实现</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到</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自我接纳</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的转变</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作者认为，到了六十岁以后，人生不应再执着于</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成功</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领先</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或</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实现梦想</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。相反，更重要的是如何与他人、社会、乃至自己和平共处。他主张一种</a:t>
            </a:r>
            <a:r>
              <a:rPr kumimoji="1" lang="en-US" altLang="zh-CN" sz="900" dirty="0">
                <a:latin typeface="Microsoft YaHei" panose="020B0503020204020204" pitchFamily="34" charset="-122"/>
                <a:ea typeface="Microsoft YaHei" panose="020B0503020204020204" pitchFamily="34" charset="-122"/>
              </a:rPr>
              <a:t>“AA</a:t>
            </a:r>
            <a:r>
              <a:rPr kumimoji="1" lang="zh-CN" altLang="en-US" sz="900" dirty="0">
                <a:latin typeface="Microsoft YaHei" panose="020B0503020204020204" pitchFamily="34" charset="-122"/>
                <a:ea typeface="Microsoft YaHei" panose="020B0503020204020204" pitchFamily="34" charset="-122"/>
              </a:rPr>
              <a:t>式</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的人生态度</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在关系、金钱、健康上都不要独占，也不要攀比，而是学会</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共享</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分担</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这种</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割勘思维</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并非只限于吃饭付账，而是一种更深层次的生活哲学：在人际关系中保持平衡与尊重，在金钱使用上懂得流通与回馈，在健康与衰老面前以幽默面对。只要学会</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分</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，人生反而会</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圆</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第一阶段：以</a:t>
            </a:r>
            <a:r>
              <a:rPr kumimoji="1" lang="en-US" altLang="zh-CN" sz="900" dirty="0">
                <a:latin typeface="Microsoft YaHei" panose="020B0503020204020204" pitchFamily="34" charset="-122"/>
                <a:ea typeface="Microsoft YaHei" panose="020B0503020204020204" pitchFamily="34" charset="-122"/>
              </a:rPr>
              <a:t>“AA</a:t>
            </a:r>
            <a:r>
              <a:rPr kumimoji="1" lang="zh-CN" altLang="en-US" sz="900" dirty="0">
                <a:latin typeface="Microsoft YaHei" panose="020B0503020204020204" pitchFamily="34" charset="-122"/>
                <a:ea typeface="Microsoft YaHei" panose="020B0503020204020204" pitchFamily="34" charset="-122"/>
              </a:rPr>
              <a:t>思维</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重新定义人际关系</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在他看来，没有</a:t>
            </a:r>
            <a:r>
              <a:rPr kumimoji="1" lang="en-US" altLang="zh-CN" sz="900" dirty="0">
                <a:latin typeface="Microsoft YaHei" panose="020B0503020204020204" pitchFamily="34" charset="-122"/>
                <a:ea typeface="Microsoft YaHei" panose="020B0503020204020204" pitchFamily="34" charset="-122"/>
              </a:rPr>
              <a:t>“AA</a:t>
            </a:r>
            <a:r>
              <a:rPr kumimoji="1" lang="zh-CN" altLang="en-US" sz="900" dirty="0">
                <a:latin typeface="Microsoft YaHei" panose="020B0503020204020204" pitchFamily="34" charset="-122"/>
                <a:ea typeface="Microsoft YaHei" panose="020B0503020204020204" pitchFamily="34" charset="-122"/>
              </a:rPr>
              <a:t>思维</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的社会，会让人变得计较、自我中心。人类原本就拥有</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共享</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的天性，只是现代社会让人忘了。</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他以落语界的</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前座</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制度为例</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见习者为师父打杂、学习技艺，虽然辛苦，却是一种极高效的</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互惠系统</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。到了还历之后，无论朋友、家人或同事关系，都应学会把</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财产</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时间</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感情</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都以平衡的方式</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分摊</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不要和别人比较，也不要对他人有过度期待。懂得把</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不如意</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化为笑料，这正是</a:t>
            </a:r>
            <a:r>
              <a:rPr kumimoji="1" lang="en-US" altLang="zh-CN" sz="900" dirty="0">
                <a:latin typeface="Microsoft YaHei" panose="020B0503020204020204" pitchFamily="34" charset="-122"/>
                <a:ea typeface="Microsoft YaHei" panose="020B0503020204020204" pitchFamily="34" charset="-122"/>
              </a:rPr>
              <a:t>“AA</a:t>
            </a:r>
            <a:r>
              <a:rPr kumimoji="1" lang="zh-CN" altLang="en-US" sz="900" dirty="0">
                <a:latin typeface="Microsoft YaHei" panose="020B0503020204020204" pitchFamily="34" charset="-122"/>
                <a:ea typeface="Microsoft YaHei" panose="020B0503020204020204" pitchFamily="34" charset="-122"/>
              </a:rPr>
              <a:t>思维</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的成熟表现。</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第二阶段：执着让人生更轻松</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作者强调，年龄从来不是放弃</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磨练</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的理由。即使到了花甲之年，依然可以打磨自己的品味与感性。他建议人们保留属于自己的</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小执着</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，哪怕是一点古怪的兴趣，也能成为生活的支撑。</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当别人奉承时要学会</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打折计算</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，保持自知；讨厌的事要勇敢拒绝；找到让你心动的</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推</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（所爱之物或偶像），全情投入地去喜欢它。那份</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偏执的热情</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，能让晚年的人生更加闪亮。</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第三阶段：别炫耀病痛，要炫耀健康</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进入中老年，身体不适几乎是常态，但作者提出</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不要</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以病为荣</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，而要以</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健康为傲</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。他倡导从运动、社交和幽默感三方面重建身体与心理的活力：</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去健身房锻炼，在流汗中找回自信；结交朋友，让孤独不再积灰；把焦虑变成冷笑话；即使生病，也要享受康复的过程。懂得用医生与药物为自己服务，而不是被它们束缚。</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第四阶段：钱带不进坟墓，就让它流动起来</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面对退休与老后不安，作者提出了</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金钱的</a:t>
            </a:r>
            <a:r>
              <a:rPr kumimoji="1" lang="en-US" altLang="zh-CN" sz="900" dirty="0">
                <a:latin typeface="Microsoft YaHei" panose="020B0503020204020204" pitchFamily="34" charset="-122"/>
                <a:ea typeface="Microsoft YaHei" panose="020B0503020204020204" pitchFamily="34" charset="-122"/>
              </a:rPr>
              <a:t>AA</a:t>
            </a:r>
            <a:r>
              <a:rPr kumimoji="1" lang="zh-CN" altLang="en-US" sz="900" dirty="0">
                <a:latin typeface="Microsoft YaHei" panose="020B0503020204020204" pitchFamily="34" charset="-122"/>
                <a:ea typeface="Microsoft YaHei" panose="020B0503020204020204" pitchFamily="34" charset="-122"/>
              </a:rPr>
              <a:t>哲学</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。社会上流传的</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老后需要</a:t>
            </a:r>
            <a:r>
              <a:rPr kumimoji="1" lang="en-US" altLang="zh-CN" sz="900" dirty="0">
                <a:latin typeface="Microsoft YaHei" panose="020B0503020204020204" pitchFamily="34" charset="-122"/>
                <a:ea typeface="Microsoft YaHei" panose="020B0503020204020204" pitchFamily="34" charset="-122"/>
              </a:rPr>
              <a:t>2000</a:t>
            </a:r>
            <a:r>
              <a:rPr kumimoji="1" lang="zh-CN" altLang="en-US" sz="900" dirty="0">
                <a:latin typeface="Microsoft YaHei" panose="020B0503020204020204" pitchFamily="34" charset="-122"/>
                <a:ea typeface="Microsoft YaHei" panose="020B0503020204020204" pitchFamily="34" charset="-122"/>
              </a:rPr>
              <a:t>万日元</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的恐惧论，他认为不过是金融机构制造的焦虑。与其一味储蓄，不如把钱用来</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流动</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去帮助他人、学习新事物、创造回忆。</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只要心怀善意，回报一定会出现；而人生的机会，就像积累</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里程点数</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一样，要懂得拾起、累积。与其</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存</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，不如</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转</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。哪怕拿出</a:t>
            </a:r>
            <a:r>
              <a:rPr kumimoji="1" lang="en-US" altLang="zh-CN" sz="900" dirty="0">
                <a:latin typeface="Microsoft YaHei" panose="020B0503020204020204" pitchFamily="34" charset="-122"/>
                <a:ea typeface="Microsoft YaHei" panose="020B0503020204020204" pitchFamily="34" charset="-122"/>
              </a:rPr>
              <a:t>10%</a:t>
            </a:r>
            <a:r>
              <a:rPr kumimoji="1" lang="zh-CN" altLang="en-US" sz="900" dirty="0">
                <a:latin typeface="Microsoft YaHei" panose="020B0503020204020204" pitchFamily="34" charset="-122"/>
                <a:ea typeface="Microsoft YaHei" panose="020B0503020204020204" pitchFamily="34" charset="-122"/>
              </a:rPr>
              <a:t>的收入用于别人，也能换来意想不到的幸福循环。</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第五阶段：笑着跑完人生最后一圈</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书的最后，作者以落语家的幽默提出</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笑转思考</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从</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阳转思考（积极思维）</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更进一步，学会把恐惧、失败都化为笑话。</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他指出，年长并不意味着软弱，反而是一种</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老练的强韧</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。固执的父亲也可以是</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超级顾问</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，老年的自由是另一种解放。人生到了最后阶段，最重要的不是避免失败，而是学会把失败</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金缮</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成艺术，让裂痕成为光的入口。</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en-US"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rPr>
              <a:t>结语：一起</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晒</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出人生的真实</a:t>
            </a:r>
            <a:endParaRPr kumimoji="1" lang="zh-CN" altLang="en-US" sz="900" dirty="0">
              <a:latin typeface="Microsoft YaHei" panose="020B0503020204020204" pitchFamily="34" charset="-122"/>
              <a:ea typeface="Microsoft YaHei" panose="020B0503020204020204" pitchFamily="34" charset="-122"/>
            </a:endParaRPr>
          </a:p>
          <a:p>
            <a:endParaRPr kumimoji="1" lang="en-US" altLang="zh-CN"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作者以落语家的语言提醒读者：衰老并非悲剧，而是人类共同的公平。既然如此，不如大家一起笑着面对，一起</a:t>
            </a:r>
            <a:r>
              <a:rPr kumimoji="1" lang="en-US" altLang="zh-CN" sz="900" dirty="0">
                <a:latin typeface="Microsoft YaHei" panose="020B0503020204020204" pitchFamily="34" charset="-122"/>
                <a:ea typeface="Microsoft YaHei" panose="020B0503020204020204" pitchFamily="34" charset="-122"/>
              </a:rPr>
              <a:t>“AA”</a:t>
            </a:r>
            <a:r>
              <a:rPr kumimoji="1" lang="zh-CN" altLang="en-US" sz="900" dirty="0">
                <a:latin typeface="Microsoft YaHei" panose="020B0503020204020204" pitchFamily="34" charset="-122"/>
                <a:ea typeface="Microsoft YaHei" panose="020B0503020204020204" pitchFamily="34" charset="-122"/>
              </a:rPr>
              <a:t>地活着。</a:t>
            </a:r>
            <a:endParaRPr kumimoji="1" lang="zh-CN" altLang="en-US" sz="900" dirty="0">
              <a:latin typeface="Microsoft YaHei" panose="020B0503020204020204" pitchFamily="34" charset="-122"/>
              <a:ea typeface="Microsoft YaHei" panose="020B0503020204020204" pitchFamily="34" charset="-122"/>
            </a:endParaRPr>
          </a:p>
          <a:p>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年纪大了没什么不好，只要大家一起老，就一点也不可怕。</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这正是他写给读者的温暖寄语。</a:t>
            </a:r>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在</a:t>
            </a:r>
            <a:r>
              <a:rPr kumimoji="1" lang="en-US" altLang="zh-CN" sz="900" dirty="0">
                <a:latin typeface="Microsoft YaHei" panose="020B0503020204020204" pitchFamily="34" charset="-122"/>
                <a:ea typeface="Microsoft YaHei" panose="020B0503020204020204" pitchFamily="34" charset="-122"/>
              </a:rPr>
              <a:t>“AA</a:t>
            </a:r>
            <a:r>
              <a:rPr kumimoji="1" lang="zh-CN" altLang="en-US" sz="900" dirty="0">
                <a:latin typeface="Microsoft YaHei" panose="020B0503020204020204" pitchFamily="34" charset="-122"/>
                <a:ea typeface="Microsoft YaHei" panose="020B0503020204020204" pitchFamily="34" charset="-122"/>
              </a:rPr>
              <a:t>思维</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的世界里，人生不再是竞争，而是共享；不再是孤独的表演，而是一场幽默的合奏。</a:t>
            </a:r>
            <a:endParaRPr kumimoji="1" lang="zh-CN" altLang="en-US" sz="900" dirty="0">
              <a:latin typeface="Microsoft YaHei" panose="020B0503020204020204" pitchFamily="34" charset="-122"/>
              <a:ea typeface="Microsoft YaHei" panose="020B0503020204020204" pitchFamily="34" charset="-122"/>
            </a:endParaRPr>
          </a:p>
          <a:p>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虽然这本书在日本出版时</a:t>
            </a:r>
            <a:r>
              <a:rPr kumimoji="1" lang="zh-CN" sz="900" dirty="0">
                <a:latin typeface="Microsoft YaHei" panose="020B0503020204020204" pitchFamily="34" charset="-122"/>
                <a:ea typeface="Microsoft YaHei" panose="020B0503020204020204" pitchFamily="34" charset="-122"/>
              </a:rPr>
              <a:t>，以</a:t>
            </a:r>
            <a:r>
              <a:rPr kumimoji="1" lang="en-US" altLang="zh-CN" sz="900" dirty="0">
                <a:latin typeface="Microsoft YaHei" panose="020B0503020204020204" pitchFamily="34" charset="-122"/>
                <a:ea typeface="Microsoft YaHei" panose="020B0503020204020204" pitchFamily="34" charset="-122"/>
              </a:rPr>
              <a:t>60</a:t>
            </a:r>
            <a:r>
              <a:rPr kumimoji="1" lang="zh-CN" altLang="en-US" sz="900" dirty="0">
                <a:latin typeface="Microsoft YaHei" panose="020B0503020204020204" pitchFamily="34" charset="-122"/>
                <a:ea typeface="Microsoft YaHei" panose="020B0503020204020204" pitchFamily="34" charset="-122"/>
              </a:rPr>
              <a:t>代作为副标题，但其中提倡的</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分摊思维</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笑转思维</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与</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自我接纳</a:t>
            </a:r>
            <a:r>
              <a:rPr kumimoji="1" lang="en-US" altLang="zh-CN" sz="900" dirty="0">
                <a:latin typeface="Microsoft YaHei" panose="020B0503020204020204" pitchFamily="34" charset="-122"/>
                <a:ea typeface="Microsoft YaHei" panose="020B0503020204020204" pitchFamily="34" charset="-122"/>
              </a:rPr>
              <a:t>’</a:t>
            </a:r>
            <a:r>
              <a:rPr kumimoji="1" lang="zh-CN" altLang="en-US" sz="900" dirty="0">
                <a:latin typeface="Microsoft YaHei" panose="020B0503020204020204" pitchFamily="34" charset="-122"/>
                <a:ea typeface="Microsoft YaHei" panose="020B0503020204020204" pitchFamily="34" charset="-122"/>
              </a:rPr>
              <a:t>的哲学，无论对任何年龄层、任何国家的读者，都会带来深刻的启发与慰藉。</a:t>
            </a:r>
            <a:endParaRPr kumimoji="1" lang="zh-CN" altLang="en-US" sz="900" dirty="0">
              <a:latin typeface="Microsoft YaHei" panose="020B0503020204020204" pitchFamily="34" charset="-122"/>
              <a:ea typeface="Microsoft YaHei" panose="020B0503020204020204" pitchFamily="34" charset="-122"/>
            </a:endParaRPr>
          </a:p>
          <a:p>
            <a:endParaRPr kumimoji="1" lang="zh-CN" altLang="en-US" sz="900" dirty="0">
              <a:latin typeface="Microsoft YaHei" panose="020B0503020204020204" pitchFamily="34" charset="-122"/>
              <a:ea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rPr>
              <a:t>书中内容主要是以启发与慰藉为主，并没有太多提到</a:t>
            </a:r>
            <a:r>
              <a:rPr kumimoji="1" lang="en-US" altLang="zh-CN" sz="900" dirty="0">
                <a:latin typeface="Microsoft YaHei" panose="020B0503020204020204" pitchFamily="34" charset="-122"/>
                <a:ea typeface="Microsoft YaHei" panose="020B0503020204020204" pitchFamily="34" charset="-122"/>
              </a:rPr>
              <a:t>60</a:t>
            </a:r>
            <a:r>
              <a:rPr kumimoji="1" lang="zh-CN" altLang="en-US" sz="900" dirty="0">
                <a:latin typeface="Microsoft YaHei" panose="020B0503020204020204" pitchFamily="34" charset="-122"/>
                <a:ea typeface="Microsoft YaHei" panose="020B0503020204020204" pitchFamily="34" charset="-122"/>
              </a:rPr>
              <a:t>代的部分，如果有部分内容不符合海外市场，可以商量删减。</a:t>
            </a:r>
            <a:endParaRPr kumimoji="1" lang="zh-CN" altLang="en-US" sz="900"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366395" y="100330"/>
            <a:ext cx="651510" cy="930910"/>
          </a:xfrm>
          <a:prstGeom prst="rect">
            <a:avLst/>
          </a:prstGeom>
        </p:spPr>
      </p:pic>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41022" y="135220"/>
            <a:ext cx="4171041" cy="113728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人生</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は</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「割</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り</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勘」思考</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でうまくいく</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zh-CN" sz="600" dirty="0">
                <a:latin typeface="Meiryo UI" panose="020B0604030504040204" pitchFamily="50" charset="-128"/>
                <a:ea typeface="Meiryo UI" panose="020B0604030504040204" pitchFamily="50" charset="-128"/>
                <a:cs typeface="Meiryo UI" panose="020B0604030504040204" pitchFamily="50" charset="-128"/>
              </a:rPr>
              <a:t>60</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歳</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からの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「人間関係</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健康</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・お</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金」</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不安</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を</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分</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かち</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合</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うヒント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978-4-7612-7841-0</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立川談慶</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240p  </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600" dirty="0">
                <a:latin typeface="Meiryo UI" panose="020B0604030504040204" pitchFamily="50" charset="-128"/>
                <a:ea typeface="SimSun" panose="02010600030101010101" pitchFamily="2" charset="-122"/>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53340" y="1582420"/>
            <a:ext cx="6639560" cy="5339080"/>
          </a:xfrm>
          <a:prstGeom prst="rect">
            <a:avLst/>
          </a:prstGeom>
          <a:noFill/>
        </p:spPr>
        <p:txBody>
          <a:bodyPr wrap="square" rtlCol="0">
            <a:spAutoFit/>
          </a:bodyPr>
          <a:lstStyle/>
          <a:p>
            <a:r>
              <a:rPr kumimoji="1" lang="zh-CN" altLang="en-US" sz="1100" dirty="0">
                <a:latin typeface="Microsoft YaHei" panose="020B0503020204020204" pitchFamily="34" charset="-122"/>
                <a:ea typeface="Microsoft YaHei" panose="020B0503020204020204" pitchFamily="34" charset="-122"/>
              </a:rPr>
              <a:t>人类原本就拥有</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式心态</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吗？</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人与人之间互相依存、互相扶持</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这正是自然的法则。因此，我想提出一个问题。可能听起来有点自以为是，请见谅。但正如前面所说，现代社会弥漫的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个人责任论</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氛围，正在削弱我们曾经理所当然的那种</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与他人妥协、互相成全</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式关系，让我们感到越来越窒息。毕竟，社会本身原本就是一个</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机制</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，却被强行灌输</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全靠自己</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的空气感，这才是不正常的。</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虽然如今</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一词，除了分摊饭钱时才会提到，但这种现成的思维框架，其实在生活的方方面面都能派上用场。</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我和喜剧演员木村祐一先生是好友，他酷爱做菜，还经常研发自己的原创食谱。有次喝酒时，我们聊到了</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山椒</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。他说：</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山椒这种调味料，好像只有在吃鳗鱼饭时才会用，但如果放进甜味料理里，会出现全新的风味。</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我听后半信半疑，于是试着在香草冰淇淋上撒了一点山椒，结果出乎意料地美味。</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把</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山椒</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和</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思维</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硬拉在一起听起来有些牵强，但我始终觉得，这种</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的概念太可惜了，如果只用在居酒屋结账时，未免浪费。接下来，我想仔细探讨一下：社会作为一个</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装置</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，究竟意味着什么？为什么我敢说，这种思维早已渗透进我们的血液，成为人类的思考方式与价值观？</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人类从来不是孤立就能生存的存在。就拿获取食物来说，从农业诞生以来，就有播种、收获、储藏、加工、分配等不同的分工。追溯到狩猎时代，有人负责追踪猎物，有人设置陷阱，有人负责剖解、点火。每个人完成自己的职责，整个群体才能生存下去。这就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共享负担、共享成果</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的原始</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式生存法</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分工与合作，这不正是最原始也最完美的</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吗？</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这种</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式心态</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深深植根于社会的根基。例如在学术界，教师慷慨分享知识与经验，学生认真吸收并加以发展</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这本身就是知识的</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状态。</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在落语界的师徒关系中也是如此。单向传授是行不通的，师父从弟子的成长中获得新的启发，弟子从师父那里继承智慧</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这是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知识</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的完美体现。</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谈志师父常说：</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收弟子我一点好处也没有。</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但即便像我这样问题多的弟子，也一定让师父的忍耐力大幅提升（笑）。</a:t>
            </a:r>
            <a:endParaRPr kumimoji="1" lang="zh-CN" altLang="en-US" sz="1100"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366395" y="135255"/>
            <a:ext cx="651510" cy="930910"/>
          </a:xfrm>
          <a:prstGeom prst="rect">
            <a:avLst/>
          </a:prstGeom>
        </p:spPr>
      </p:pic>
      <p:sp>
        <p:nvSpPr>
          <p:cNvPr id="3" name="矩形 2"/>
          <p:cNvSpPr/>
          <p:nvPr/>
        </p:nvSpPr>
        <p:spPr>
          <a:xfrm>
            <a:off x="2787650" y="1272540"/>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pic>
        <p:nvPicPr>
          <p:cNvPr id="4" name="图片 3"/>
          <p:cNvPicPr>
            <a:picLocks noChangeAspect="1"/>
          </p:cNvPicPr>
          <p:nvPr/>
        </p:nvPicPr>
        <p:blipFill>
          <a:blip r:embed="rId2"/>
          <a:stretch>
            <a:fillRect/>
          </a:stretch>
        </p:blipFill>
        <p:spPr>
          <a:xfrm>
            <a:off x="170815" y="7063105"/>
            <a:ext cx="2953385" cy="2438400"/>
          </a:xfrm>
          <a:prstGeom prst="rect">
            <a:avLst/>
          </a:prstGeom>
        </p:spPr>
      </p:pic>
      <p:pic>
        <p:nvPicPr>
          <p:cNvPr id="5" name="图片 4"/>
          <p:cNvPicPr>
            <a:picLocks noChangeAspect="1"/>
          </p:cNvPicPr>
          <p:nvPr/>
        </p:nvPicPr>
        <p:blipFill>
          <a:blip r:embed="rId3"/>
          <a:stretch>
            <a:fillRect/>
          </a:stretch>
        </p:blipFill>
        <p:spPr>
          <a:xfrm>
            <a:off x="3425190" y="7317105"/>
            <a:ext cx="2559050" cy="2019300"/>
          </a:xfrm>
          <a:prstGeom prst="rect">
            <a:avLst/>
          </a:prstGeom>
        </p:spPr>
      </p:pic>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41022" y="135220"/>
            <a:ext cx="4171041" cy="113728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人生</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は</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「割</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り</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勘」思考</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でうまくいく</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zh-CN" sz="600" dirty="0">
                <a:latin typeface="Meiryo UI" panose="020B0604030504040204" pitchFamily="50" charset="-128"/>
                <a:ea typeface="Meiryo UI" panose="020B0604030504040204" pitchFamily="50" charset="-128"/>
                <a:cs typeface="Meiryo UI" panose="020B0604030504040204" pitchFamily="50" charset="-128"/>
              </a:rPr>
              <a:t>60</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歳</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からの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「人間関係</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健康</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・お</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金」</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不安</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を</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分</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かち</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合</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うヒント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978-4-7612-7841-0</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立川談慶</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240p  </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600" dirty="0">
                <a:latin typeface="Meiryo UI" panose="020B0604030504040204" pitchFamily="50" charset="-128"/>
                <a:ea typeface="SimSun" panose="02010600030101010101" pitchFamily="2" charset="-122"/>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93345" y="1822450"/>
            <a:ext cx="6639560" cy="4323080"/>
          </a:xfrm>
          <a:prstGeom prst="rect">
            <a:avLst/>
          </a:prstGeom>
          <a:noFill/>
        </p:spPr>
        <p:txBody>
          <a:bodyPr wrap="square" rtlCol="0">
            <a:spAutoFit/>
          </a:bodyPr>
          <a:lstStyle/>
          <a:p>
            <a:r>
              <a:rPr kumimoji="1" lang="zh-CN" altLang="en-US" sz="1100" dirty="0">
                <a:latin typeface="Microsoft YaHei" panose="020B0503020204020204" pitchFamily="34" charset="-122"/>
                <a:ea typeface="Microsoft YaHei" panose="020B0503020204020204" pitchFamily="34" charset="-122"/>
              </a:rPr>
              <a:t>婚姻，则是</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式心态</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的极致体现。</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纵观人类的产业与经济活动，也是建立在</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式平衡上的。出资者承担风险，劳动者提供时间与技术。利润的产生，源自双方的贡献；而关于利益与责任如何分配的历史，就是经济体系发展的历史。任何单方面的压榨最终都会导致系统崩溃。正如马克思所指出的，资本主义本身就存在</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剥削的系统性错误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。唯有保持某种</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式平衡</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，才能形成可持续的产业结构。</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在人际关系中，</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式心态</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同样关键。以婚姻为例，夫妻双方的体力、能力、价值观都不同，不必斤斤计较地对半分，而要在各自擅长的领域互补，在弱项上互助</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家务分担、育儿协作、经济管理，乃至精神上的支持。并非一方永远承担更多，而是根据情况，彼此依靠、互为支撑。这种</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拿捏得当的平衡力</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，正是携手度过漫长人生与老年生活的秘诀，是最温柔的</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结晶。</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落语《鼠穴》就是最好的例证。故事讲述江户时代一位落魄的弟弟投奔成功的哥哥。哥哥借给他做生意的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本钱</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，弟弟满心期待，结果回家路上打开一看，只有区区三文。气愤的弟弟立誓要出人头地，最终靠自己的努力成了成功商人。这故事告诉我们：表面看似</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不亲切</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的行为，往往才是真正的善意。而兄弟、亲人之间的</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，恰恰是最难把握的。</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回顾整个人类史，我们会发现</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式心态始终贯穿其中。人类依靠分担与分享生存、进化，并获得精神上的富足。而当代社会过度强调</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个人责任</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与</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完全自立</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，实际上背离了人类最本真的社会性本质。这种背离，使人们逐渐失去了心的余裕与人与人之间的温度。</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正如人类自古以来所做的那样，我们也应以</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式心态</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作为武器，让人生更轻盈、更柔韧。这并非依赖他人，而是懂得贡献与求助的平衡，重建人与人之间的连接。</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在落语《</a:t>
            </a:r>
            <a:r>
              <a:rPr kumimoji="1" lang="ja-JP" altLang="en-US" sz="1100" dirty="0">
                <a:latin typeface="Microsoft YaHei" panose="020B0503020204020204" pitchFamily="34" charset="-122"/>
                <a:ea typeface="Microsoft YaHei" panose="020B0503020204020204" pitchFamily="34" charset="-122"/>
              </a:rPr>
              <a:t>たらちね</a:t>
            </a:r>
            <a:r>
              <a:rPr kumimoji="1" lang="zh-CN" altLang="en-US" sz="1100" dirty="0">
                <a:latin typeface="Microsoft YaHei" panose="020B0503020204020204" pitchFamily="34" charset="-122"/>
                <a:ea typeface="Microsoft YaHei" panose="020B0503020204020204" pitchFamily="34" charset="-122"/>
              </a:rPr>
              <a:t>》中，有一句台词：</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一个人也许过不下去，但两个人就能活下去。</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这不正是最朴实的</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思维</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吗？</a:t>
            </a:r>
            <a:endParaRPr kumimoji="1" lang="zh-CN" altLang="en-US" sz="1100"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366395" y="278130"/>
            <a:ext cx="651510" cy="930910"/>
          </a:xfrm>
          <a:prstGeom prst="rect">
            <a:avLst/>
          </a:prstGeom>
        </p:spPr>
      </p:pic>
      <p:sp>
        <p:nvSpPr>
          <p:cNvPr id="3" name="矩形 2"/>
          <p:cNvSpPr/>
          <p:nvPr/>
        </p:nvSpPr>
        <p:spPr>
          <a:xfrm>
            <a:off x="2787650" y="1461770"/>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pic>
        <p:nvPicPr>
          <p:cNvPr id="4" name="图片 3"/>
          <p:cNvPicPr>
            <a:picLocks noChangeAspect="1"/>
          </p:cNvPicPr>
          <p:nvPr/>
        </p:nvPicPr>
        <p:blipFill>
          <a:blip r:embed="rId2"/>
          <a:stretch>
            <a:fillRect/>
          </a:stretch>
        </p:blipFill>
        <p:spPr>
          <a:xfrm>
            <a:off x="3409950" y="6758940"/>
            <a:ext cx="2946400" cy="2120265"/>
          </a:xfrm>
          <a:prstGeom prst="rect">
            <a:avLst/>
          </a:prstGeom>
        </p:spPr>
      </p:pic>
      <p:pic>
        <p:nvPicPr>
          <p:cNvPr id="5" name="图片 4"/>
          <p:cNvPicPr>
            <a:picLocks noChangeAspect="1"/>
          </p:cNvPicPr>
          <p:nvPr/>
        </p:nvPicPr>
        <p:blipFill>
          <a:blip r:embed="rId3"/>
          <a:stretch>
            <a:fillRect/>
          </a:stretch>
        </p:blipFill>
        <p:spPr>
          <a:xfrm>
            <a:off x="244475" y="6571615"/>
            <a:ext cx="2865755" cy="2292985"/>
          </a:xfrm>
          <a:prstGeom prst="rect">
            <a:avLst/>
          </a:prstGeom>
        </p:spPr>
      </p:pic>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41022" y="135220"/>
            <a:ext cx="4171041" cy="113728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人生</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は</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「割</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り</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勘」思考</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でうまくいく</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zh-CN" sz="600" dirty="0">
                <a:latin typeface="Meiryo UI" panose="020B0604030504040204" pitchFamily="50" charset="-128"/>
                <a:ea typeface="Meiryo UI" panose="020B0604030504040204" pitchFamily="50" charset="-128"/>
                <a:cs typeface="Meiryo UI" panose="020B0604030504040204" pitchFamily="50" charset="-128"/>
              </a:rPr>
              <a:t>60</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歳</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からの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「人間関係</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健康</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・お</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金」</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不安</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を</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分</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かち</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合</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うヒント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978-4-7612-7841-0</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立川談慶</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240p  </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600" dirty="0">
                <a:latin typeface="Meiryo UI" panose="020B0604030504040204" pitchFamily="50" charset="-128"/>
                <a:ea typeface="SimSun" panose="02010600030101010101" pitchFamily="2" charset="-122"/>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53340" y="1658620"/>
            <a:ext cx="6639560" cy="5677535"/>
          </a:xfrm>
          <a:prstGeom prst="rect">
            <a:avLst/>
          </a:prstGeom>
          <a:noFill/>
        </p:spPr>
        <p:txBody>
          <a:bodyPr wrap="square" rtlCol="0">
            <a:spAutoFit/>
          </a:bodyPr>
          <a:lstStyle/>
          <a:p>
            <a:r>
              <a:rPr kumimoji="1" lang="zh-CN" altLang="en-US" sz="1100" dirty="0">
                <a:latin typeface="Microsoft YaHei" panose="020B0503020204020204" pitchFamily="34" charset="-122"/>
                <a:ea typeface="Microsoft YaHei" panose="020B0503020204020204" pitchFamily="34" charset="-122"/>
              </a:rPr>
              <a:t>「不与他人比较」</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这是</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思维</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的核心要点</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人之所以想要和别人比较，是因为内心缺乏</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自我轴心</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老实说，那些像古典落语或</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龟牌刷子</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一样，不刻意张扬、却自然而然存在的东西，其实才最了不起。</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我一直觉得，要想真正实践</a:t>
            </a:r>
            <a:r>
              <a:rPr kumimoji="1" lang="en-US" altLang="zh-CN" sz="1100" dirty="0">
                <a:latin typeface="Microsoft YaHei" panose="020B0503020204020204" pitchFamily="34" charset="-122"/>
                <a:ea typeface="Microsoft YaHei" panose="020B0503020204020204" pitchFamily="34" charset="-122"/>
              </a:rPr>
              <a:t>“AA</a:t>
            </a:r>
            <a:r>
              <a:rPr kumimoji="1" lang="zh-CN" altLang="en-US" sz="1100" dirty="0">
                <a:latin typeface="Microsoft YaHei" panose="020B0503020204020204" pitchFamily="34" charset="-122"/>
                <a:ea typeface="Microsoft YaHei" panose="020B0503020204020204" pitchFamily="34" charset="-122"/>
              </a:rPr>
              <a:t>思维</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、学会</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活下去</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，现代人必须跨越的一大心理障碍，就是</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喜欢与人比较</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的习惯。</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回想日本高速经济增长期，当时的社会充满了</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不要输给邻居</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要升职比同事快</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要上比别人更好的学校</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这样的口号。那种</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与他人比较</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的风潮，确实也在一定程度上成为推动国家繁荣的能量来源。</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我自己在中学时代的某个暑假，也曾一时冲动地宣称：</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我要考开成高中！</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结果当然是落榜，也深深体会到了人与人之间的差距。那大概就是我</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比较人生</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的开端。</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四十多年过去，时代早已不同。如今不是人人奔向同一目标的年代了，价值观多元，幸福的样子也各不相同。</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但我们仍旧无法摆脱</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比较</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的心理。</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我们拿同事、老同学、亲戚，甚至</a:t>
            </a:r>
            <a:r>
              <a:rPr kumimoji="1" lang="en-US" altLang="zh-CN" sz="1100" dirty="0">
                <a:latin typeface="Microsoft YaHei" panose="020B0503020204020204" pitchFamily="34" charset="-122"/>
                <a:ea typeface="Microsoft YaHei" panose="020B0503020204020204" pitchFamily="34" charset="-122"/>
              </a:rPr>
              <a:t>SNS</a:t>
            </a:r>
            <a:r>
              <a:rPr kumimoji="1" lang="zh-CN" altLang="en-US" sz="1100" dirty="0">
                <a:latin typeface="Microsoft YaHei" panose="020B0503020204020204" pitchFamily="34" charset="-122"/>
                <a:ea typeface="Microsoft YaHei" panose="020B0503020204020204" pitchFamily="34" charset="-122"/>
              </a:rPr>
              <a:t>上的陌生人来比较：</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那个人比我有钱</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那个人生活得比我快乐</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那个人看起来比我年轻</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。一旦掺入</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被认可的渴望</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，这种比较就变得更折磨人。</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比较</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往往只会带来负面情绪</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焦虑、嫉妒、羡慕、厌恶自己。</a:t>
            </a:r>
            <a:endParaRPr kumimoji="1" lang="zh-CN" altLang="en-US" sz="1100" dirty="0">
              <a:latin typeface="Microsoft YaHei" panose="020B0503020204020204" pitchFamily="34" charset="-122"/>
              <a:ea typeface="Microsoft YaHei" panose="020B0503020204020204" pitchFamily="34" charset="-122"/>
            </a:endParaRPr>
          </a:p>
          <a:p>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我不行</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为什么只有我这样</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，这些念头会让人心力耗尽。</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而比较是没有止境的：无论你多幸运，总有人比你更好。这样一来，你的价值就被外部、摇摆不定的标准所绑架。</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当你失去自我中心，就会被他人的评价和世俗眼光左右</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那种窒息感，令人难以呼吸。</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尤其在人到中年以后，职业、地位都在变化，年轻时靠成就和比较建立的自尊反而成为负担。</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我以前不是这样的</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现在的自己太丢脸了</a:t>
            </a:r>
            <a:r>
              <a:rPr kumimoji="1" lang="en-US" altLang="zh-CN" sz="1100" dirty="0">
                <a:latin typeface="Microsoft YaHei" panose="020B0503020204020204" pitchFamily="34" charset="-122"/>
                <a:ea typeface="Microsoft YaHei" panose="020B0503020204020204" pitchFamily="34" charset="-122"/>
              </a:rPr>
              <a:t>”——</a:t>
            </a:r>
            <a:r>
              <a:rPr kumimoji="1" lang="zh-CN" altLang="en-US" sz="1100" dirty="0">
                <a:latin typeface="Microsoft YaHei" panose="020B0503020204020204" pitchFamily="34" charset="-122"/>
                <a:ea typeface="Microsoft YaHei" panose="020B0503020204020204" pitchFamily="34" charset="-122"/>
              </a:rPr>
              <a:t>于是陷入与过去的自己、与现在的他人比较的恶循环。</a:t>
            </a:r>
            <a:endParaRPr kumimoji="1" lang="zh-CN" altLang="en-US" sz="1100" dirty="0">
              <a:latin typeface="Microsoft YaHei" panose="020B0503020204020204" pitchFamily="34" charset="-122"/>
              <a:ea typeface="Microsoft YaHei" panose="020B0503020204020204" pitchFamily="34" charset="-122"/>
            </a:endParaRPr>
          </a:p>
          <a:p>
            <a:r>
              <a:rPr kumimoji="1" lang="zh-CN" altLang="en-US" sz="1100" dirty="0">
                <a:latin typeface="Microsoft YaHei" panose="020B0503020204020204" pitchFamily="34" charset="-122"/>
                <a:ea typeface="Microsoft YaHei" panose="020B0503020204020204" pitchFamily="34" charset="-122"/>
              </a:rPr>
              <a:t>其实，这是极其可惜的。明明正是人生该进入圆熟的阶段，却被过去的标准拖累。甚至有些人还在社交媒体上用年轻时的照片当头像（笑）。</a:t>
            </a:r>
            <a:endParaRPr kumimoji="1" lang="zh-CN" altLang="en-US" sz="1100" dirty="0">
              <a:latin typeface="Microsoft YaHei" panose="020B0503020204020204" pitchFamily="34" charset="-122"/>
              <a:ea typeface="Microsoft YaHei" panose="020B0503020204020204" pitchFamily="34" charset="-122"/>
            </a:endParaRPr>
          </a:p>
          <a:p>
            <a:endParaRPr kumimoji="1" lang="en-US" altLang="zh-CN" sz="1100" dirty="0">
              <a:latin typeface="Microsoft YaHei" panose="020B0503020204020204" pitchFamily="34" charset="-122"/>
              <a:ea typeface="Microsoft YaHei" panose="020B0503020204020204" pitchFamily="34" charset="-122"/>
            </a:endParaRPr>
          </a:p>
          <a:p>
            <a:endParaRPr kumimoji="1" lang="zh-CN" altLang="en-US" sz="1100"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366395" y="135255"/>
            <a:ext cx="651510" cy="930910"/>
          </a:xfrm>
          <a:prstGeom prst="rect">
            <a:avLst/>
          </a:prstGeom>
        </p:spPr>
      </p:pic>
      <p:sp>
        <p:nvSpPr>
          <p:cNvPr id="3" name="矩形 2"/>
          <p:cNvSpPr/>
          <p:nvPr/>
        </p:nvSpPr>
        <p:spPr>
          <a:xfrm>
            <a:off x="3002915" y="1272540"/>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pic>
        <p:nvPicPr>
          <p:cNvPr id="4" name="图片 3"/>
          <p:cNvPicPr>
            <a:picLocks noChangeAspect="1"/>
          </p:cNvPicPr>
          <p:nvPr/>
        </p:nvPicPr>
        <p:blipFill>
          <a:blip r:embed="rId2"/>
          <a:stretch>
            <a:fillRect/>
          </a:stretch>
        </p:blipFill>
        <p:spPr>
          <a:xfrm>
            <a:off x="3496945" y="7510780"/>
            <a:ext cx="2366010" cy="1847850"/>
          </a:xfrm>
          <a:prstGeom prst="rect">
            <a:avLst/>
          </a:prstGeom>
        </p:spPr>
      </p:pic>
      <p:pic>
        <p:nvPicPr>
          <p:cNvPr id="5" name="图片 4"/>
          <p:cNvPicPr>
            <a:picLocks noChangeAspect="1"/>
          </p:cNvPicPr>
          <p:nvPr/>
        </p:nvPicPr>
        <p:blipFill>
          <a:blip r:embed="rId3"/>
          <a:stretch>
            <a:fillRect/>
          </a:stretch>
        </p:blipFill>
        <p:spPr>
          <a:xfrm>
            <a:off x="282575" y="7141845"/>
            <a:ext cx="2940050" cy="2359660"/>
          </a:xfrm>
          <a:prstGeom prst="rect">
            <a:avLst/>
          </a:prstGeom>
        </p:spPr>
      </p:pic>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41022" y="135220"/>
            <a:ext cx="4171041" cy="113728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人生</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は</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「割</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り</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勘」思考</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でうまくいく</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zh-CN" sz="600" dirty="0">
                <a:latin typeface="Meiryo UI" panose="020B0604030504040204" pitchFamily="50" charset="-128"/>
                <a:ea typeface="Meiryo UI" panose="020B0604030504040204" pitchFamily="50" charset="-128"/>
                <a:cs typeface="Meiryo UI" panose="020B0604030504040204" pitchFamily="50" charset="-128"/>
              </a:rPr>
              <a:t>60</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歳</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からの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「人間関係</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健康</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・お</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金」</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不安</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を</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分</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かち</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合</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うヒント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978-4-7612-7841-0</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立川談慶</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240p  </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600" dirty="0">
                <a:latin typeface="Meiryo UI" panose="020B0604030504040204" pitchFamily="50" charset="-128"/>
                <a:ea typeface="SimSun" panose="02010600030101010101" pitchFamily="2" charset="-122"/>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53340" y="1272540"/>
            <a:ext cx="6639560" cy="5477510"/>
          </a:xfrm>
          <a:prstGeom prst="rect">
            <a:avLst/>
          </a:prstGeom>
          <a:noFill/>
        </p:spPr>
        <p:txBody>
          <a:bodyPr wrap="square" rtlCol="0">
            <a:spAutoFit/>
          </a:bodyPr>
          <a:lstStyle/>
          <a:p>
            <a:r>
              <a:rPr kumimoji="1" lang="zh-CN" altLang="en-US" sz="1000" dirty="0">
                <a:latin typeface="Microsoft YaHei" panose="020B0503020204020204" pitchFamily="34" charset="-122"/>
                <a:ea typeface="Microsoft YaHei" panose="020B0503020204020204" pitchFamily="34" charset="-122"/>
                <a:sym typeface="+mn-ea"/>
              </a:rPr>
              <a:t>摆脱</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比较病</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，才能看见真正的自己</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这时，</a:t>
            </a:r>
            <a:r>
              <a:rPr kumimoji="1" lang="en-US" altLang="zh-CN" sz="1000" dirty="0">
                <a:latin typeface="Microsoft YaHei" panose="020B0503020204020204" pitchFamily="34" charset="-122"/>
                <a:ea typeface="Microsoft YaHei" panose="020B0503020204020204" pitchFamily="34" charset="-122"/>
                <a:sym typeface="+mn-ea"/>
              </a:rPr>
              <a:t>“AA</a:t>
            </a:r>
            <a:r>
              <a:rPr kumimoji="1" lang="zh-CN" altLang="en-US" sz="1000" dirty="0">
                <a:latin typeface="Microsoft YaHei" panose="020B0503020204020204" pitchFamily="34" charset="-122"/>
                <a:ea typeface="Microsoft YaHei" panose="020B0503020204020204" pitchFamily="34" charset="-122"/>
                <a:sym typeface="+mn-ea"/>
              </a:rPr>
              <a:t>思维</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就派上用场了。</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正如我反复强调的，</a:t>
            </a:r>
            <a:r>
              <a:rPr kumimoji="1" lang="en-US" altLang="zh-CN" sz="1000" dirty="0">
                <a:latin typeface="Microsoft YaHei" panose="020B0503020204020204" pitchFamily="34" charset="-122"/>
                <a:ea typeface="Microsoft YaHei" panose="020B0503020204020204" pitchFamily="34" charset="-122"/>
                <a:sym typeface="+mn-ea"/>
              </a:rPr>
              <a:t>“AA</a:t>
            </a:r>
            <a:r>
              <a:rPr kumimoji="1" lang="zh-CN" altLang="en-US" sz="1000" dirty="0">
                <a:latin typeface="Microsoft YaHei" panose="020B0503020204020204" pitchFamily="34" charset="-122"/>
                <a:ea typeface="Microsoft YaHei" panose="020B0503020204020204" pitchFamily="34" charset="-122"/>
                <a:sym typeface="+mn-ea"/>
              </a:rPr>
              <a:t>思维</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是：不独自承担一切，而是与他人分享、共同生活的思想。</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关键就在于</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共同</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把他人视为同路的伙伴，而不是竞争的敌人。</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若总想着</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我要超过那个人</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我要比他赚得多</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，那你就无法从心底想要</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分享幸福</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。你会担心自己吃亏。</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同样地，当遇到困难时，也很难开口寻求帮助。因为</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展示脆弱</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似乎意味着</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输</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。这种不愿依赖他人的心理，正是</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比较</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的产物。</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只有当你</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不与他人比较</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，你才能真正面对自己：</a:t>
            </a:r>
            <a:endParaRPr kumimoji="1" lang="zh-CN" altLang="en-US" sz="1000" dirty="0">
              <a:latin typeface="Microsoft YaHei" panose="020B0503020204020204" pitchFamily="34" charset="-122"/>
              <a:ea typeface="Microsoft YaHei" panose="020B0503020204020204" pitchFamily="34" charset="-122"/>
            </a:endParaRPr>
          </a:p>
          <a:p>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我拥有什么？</a:t>
            </a:r>
            <a:endParaRPr kumimoji="1" lang="zh-CN" altLang="en-US" sz="1000" dirty="0">
              <a:latin typeface="Microsoft YaHei" panose="020B0503020204020204" pitchFamily="34" charset="-122"/>
              <a:ea typeface="Microsoft YaHei" panose="020B0503020204020204" pitchFamily="34" charset="-122"/>
            </a:endParaRPr>
          </a:p>
          <a:p>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我能做什么？</a:t>
            </a:r>
            <a:endParaRPr kumimoji="1" lang="zh-CN" altLang="en-US" sz="1000" dirty="0">
              <a:latin typeface="Microsoft YaHei" panose="020B0503020204020204" pitchFamily="34" charset="-122"/>
              <a:ea typeface="Microsoft YaHei" panose="020B0503020204020204" pitchFamily="34" charset="-122"/>
            </a:endParaRPr>
          </a:p>
          <a:p>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我想珍惜什么？</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你会开始倾听内在的声音，而不是外部的喧嚣。</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当你能客观地看待自己的</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福气</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（财富、能力、经验），并思考如何运用它、如何与谁分享才能让大家都幸福，这才是</a:t>
            </a:r>
            <a:r>
              <a:rPr kumimoji="1" lang="en-US" altLang="zh-CN" sz="1000" dirty="0">
                <a:latin typeface="Microsoft YaHei" panose="020B0503020204020204" pitchFamily="34" charset="-122"/>
                <a:ea typeface="Microsoft YaHei" panose="020B0503020204020204" pitchFamily="34" charset="-122"/>
                <a:sym typeface="+mn-ea"/>
              </a:rPr>
              <a:t>“AA</a:t>
            </a:r>
            <a:r>
              <a:rPr kumimoji="1" lang="zh-CN" altLang="en-US" sz="1000" dirty="0">
                <a:latin typeface="Microsoft YaHei" panose="020B0503020204020204" pitchFamily="34" charset="-122"/>
                <a:ea typeface="Microsoft YaHei" panose="020B0503020204020204" pitchFamily="34" charset="-122"/>
                <a:sym typeface="+mn-ea"/>
              </a:rPr>
              <a:t>思维</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的起点。</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惜福</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的精神，也是在</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不比较</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的前提下才能成立。</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不看别人拥有多少，而是珍惜眼前已有的，感恩微小的幸福</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这样才能让内心真正丰盈。</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植福</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为未来播种福气</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更是</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不比较</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的极致表现。</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为了未来的某个人默默种下种子，不在意现在是否被看见，不求回报，这是一种超越竞争的利他精神。</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落语家的世界，正是最容易被比较的行业。</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你会被拿来和师父比、和前辈比、和同期比</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人气、技艺、票房，样样都能比较。</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但如果只想着</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我要比他卖得好</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我要比他讲得好</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，一定会走进死胡同。</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关键不是比别人强，而是如何用自己的声音与身体，把学到的段子演绎出属于自己的味道。</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那是一种</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比较中不比较</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的态度</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在相同的素材中，找到独一无二的自我。</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学会用智慧和修养，不是去</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比较</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，而是去</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超越比较</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a:t>
            </a:r>
            <a:endParaRPr kumimoji="1" lang="zh-CN" altLang="en-US"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这，就是落语家</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乃至任何人</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能</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生存下去</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的方法。</a:t>
            </a:r>
            <a:endParaRPr kumimoji="1" lang="zh-CN" altLang="en-US" sz="1000" dirty="0">
              <a:latin typeface="Microsoft YaHei" panose="020B0503020204020204" pitchFamily="34" charset="-122"/>
              <a:ea typeface="Microsoft YaHei" panose="020B0503020204020204" pitchFamily="34" charset="-122"/>
            </a:endParaRPr>
          </a:p>
          <a:p>
            <a:endParaRPr kumimoji="1" lang="en-US" altLang="zh-CN" sz="1000" dirty="0">
              <a:latin typeface="Microsoft YaHei" panose="020B0503020204020204" pitchFamily="34" charset="-122"/>
              <a:ea typeface="Microsoft YaHei" panose="020B0503020204020204" pitchFamily="34" charset="-122"/>
            </a:endParaRPr>
          </a:p>
          <a:p>
            <a:r>
              <a:rPr kumimoji="1" lang="zh-CN" altLang="en-US" sz="1000" dirty="0">
                <a:latin typeface="Microsoft YaHei" panose="020B0503020204020204" pitchFamily="34" charset="-122"/>
                <a:ea typeface="Microsoft YaHei" panose="020B0503020204020204" pitchFamily="34" charset="-122"/>
                <a:sym typeface="+mn-ea"/>
              </a:rPr>
              <a:t>尤其是在这场疫情之后，我更加体会到这一点。</a:t>
            </a:r>
            <a:endParaRPr kumimoji="1" lang="zh-CN" altLang="en-US" sz="1000" dirty="0">
              <a:latin typeface="Microsoft YaHei" panose="020B0503020204020204" pitchFamily="34" charset="-122"/>
              <a:ea typeface="Microsoft YaHei"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66395" y="135255"/>
            <a:ext cx="651510" cy="930910"/>
          </a:xfrm>
          <a:prstGeom prst="rect">
            <a:avLst/>
          </a:prstGeom>
        </p:spPr>
      </p:pic>
      <p:sp>
        <p:nvSpPr>
          <p:cNvPr id="3" name="矩形 2"/>
          <p:cNvSpPr/>
          <p:nvPr/>
        </p:nvSpPr>
        <p:spPr>
          <a:xfrm>
            <a:off x="5365750" y="365760"/>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
        <p:nvSpPr>
          <p:cNvPr id="4" name="矩形 3"/>
          <p:cNvSpPr/>
          <p:nvPr/>
        </p:nvSpPr>
        <p:spPr>
          <a:xfrm>
            <a:off x="2813050" y="6849110"/>
            <a:ext cx="852170"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author</a:t>
            </a:r>
            <a:endParaRPr lang="en-US" altLang="zh-CN"/>
          </a:p>
        </p:txBody>
      </p:sp>
      <p:sp>
        <p:nvSpPr>
          <p:cNvPr id="5" name="テキスト ボックス 9"/>
          <p:cNvSpPr txBox="1"/>
          <p:nvPr/>
        </p:nvSpPr>
        <p:spPr>
          <a:xfrm>
            <a:off x="53340" y="7261225"/>
            <a:ext cx="6639560" cy="1476375"/>
          </a:xfrm>
          <a:prstGeom prst="rect">
            <a:avLst/>
          </a:prstGeom>
          <a:noFill/>
        </p:spPr>
        <p:txBody>
          <a:bodyPr wrap="square" rtlCol="0">
            <a:spAutoFit/>
          </a:bodyPr>
          <a:p>
            <a:r>
              <a:rPr kumimoji="1" lang="en-US" altLang="en-US" sz="1000" dirty="0">
                <a:latin typeface="Microsoft YaHei" panose="020B0503020204020204" pitchFamily="34" charset="-122"/>
                <a:ea typeface="Microsoft YaHei" panose="020B0503020204020204" pitchFamily="34" charset="-122"/>
                <a:sym typeface="+mn-ea"/>
              </a:rPr>
              <a:t>◉</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落语家，立川流真打。</a:t>
            </a:r>
            <a:r>
              <a:rPr kumimoji="1" lang="en-US" altLang="zh-CN" sz="1000" dirty="0">
                <a:latin typeface="Microsoft YaHei" panose="020B0503020204020204" pitchFamily="34" charset="-122"/>
                <a:ea typeface="Microsoft YaHei" panose="020B0503020204020204" pitchFamily="34" charset="-122"/>
                <a:sym typeface="+mn-ea"/>
              </a:rPr>
              <a:t>1965</a:t>
            </a:r>
            <a:r>
              <a:rPr kumimoji="1" lang="zh-CN" altLang="en-US" sz="1000" dirty="0">
                <a:latin typeface="Microsoft YaHei" panose="020B0503020204020204" pitchFamily="34" charset="-122"/>
                <a:ea typeface="Microsoft YaHei" panose="020B0503020204020204" pitchFamily="34" charset="-122"/>
                <a:sym typeface="+mn-ea"/>
              </a:rPr>
              <a:t>年生于长野县上田市。毕业于庆应义塾大学后，在株式会社华歌尔工作三年，</a:t>
            </a:r>
            <a:r>
              <a:rPr kumimoji="1" lang="en-US" altLang="zh-CN" sz="1000" dirty="0">
                <a:latin typeface="Microsoft YaHei" panose="020B0503020204020204" pitchFamily="34" charset="-122"/>
                <a:ea typeface="Microsoft YaHei" panose="020B0503020204020204" pitchFamily="34" charset="-122"/>
                <a:sym typeface="+mn-ea"/>
              </a:rPr>
              <a:t>1991</a:t>
            </a:r>
            <a:r>
              <a:rPr kumimoji="1" lang="zh-CN" altLang="en-US" sz="1000" dirty="0">
                <a:latin typeface="Microsoft YaHei" panose="020B0503020204020204" pitchFamily="34" charset="-122"/>
                <a:ea typeface="Microsoft YaHei" panose="020B0503020204020204" pitchFamily="34" charset="-122"/>
                <a:sym typeface="+mn-ea"/>
              </a:rPr>
              <a:t>年拜入立川谈志门下。见习时期的艺名为</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立川华歌尔（</a:t>
            </a:r>
            <a:r>
              <a:rPr kumimoji="1" lang="en-US" altLang="zh-CN" sz="1000" dirty="0">
                <a:latin typeface="Microsoft YaHei" panose="020B0503020204020204" pitchFamily="34" charset="-122"/>
                <a:ea typeface="Microsoft YaHei" panose="020B0503020204020204" pitchFamily="34" charset="-122"/>
                <a:sym typeface="+mn-ea"/>
              </a:rPr>
              <a:t>Wacoal</a:t>
            </a:r>
            <a:r>
              <a:rPr kumimoji="1" lang="zh-CN" altLang="en-US" sz="1000" dirty="0">
                <a:latin typeface="Microsoft YaHei" panose="020B0503020204020204" pitchFamily="34" charset="-122"/>
                <a:ea typeface="Microsoft YaHei" panose="020B0503020204020204" pitchFamily="34" charset="-122"/>
                <a:sym typeface="+mn-ea"/>
              </a:rPr>
              <a:t>）</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a:t>
            </a:r>
            <a:endParaRPr kumimoji="1" lang="zh-CN" altLang="en-US" sz="1000" dirty="0">
              <a:latin typeface="Microsoft YaHei" panose="020B0503020204020204" pitchFamily="34" charset="-122"/>
              <a:ea typeface="Microsoft YaHei" panose="020B0503020204020204" pitchFamily="34" charset="-122"/>
              <a:sym typeface="+mn-ea"/>
            </a:endParaRPr>
          </a:p>
          <a:p>
            <a:endParaRPr kumimoji="1" lang="en-US" altLang="zh-CN" sz="1000" dirty="0">
              <a:latin typeface="Microsoft YaHei" panose="020B0503020204020204" pitchFamily="34" charset="-122"/>
              <a:ea typeface="Microsoft YaHei" panose="020B0503020204020204" pitchFamily="34" charset="-122"/>
              <a:sym typeface="+mn-ea"/>
            </a:endParaRPr>
          </a:p>
          <a:p>
            <a:r>
              <a:rPr kumimoji="1" lang="en-US" altLang="en-US" sz="1000" dirty="0">
                <a:latin typeface="Microsoft YaHei" panose="020B0503020204020204" pitchFamily="34" charset="-122"/>
                <a:ea typeface="Microsoft YaHei" panose="020B0503020204020204" pitchFamily="34" charset="-122"/>
                <a:sym typeface="+mn-ea"/>
              </a:rPr>
              <a:t>◉</a:t>
            </a:r>
            <a:r>
              <a:rPr kumimoji="1" lang="en-US" altLang="zh-CN" sz="1000" dirty="0">
                <a:latin typeface="Microsoft YaHei" panose="020B0503020204020204" pitchFamily="34" charset="-122"/>
                <a:ea typeface="Microsoft YaHei" panose="020B0503020204020204" pitchFamily="34" charset="-122"/>
                <a:sym typeface="+mn-ea"/>
              </a:rPr>
              <a:t>——2000</a:t>
            </a:r>
            <a:r>
              <a:rPr kumimoji="1" lang="zh-CN" altLang="en-US" sz="1000" dirty="0">
                <a:latin typeface="Microsoft YaHei" panose="020B0503020204020204" pitchFamily="34" charset="-122"/>
                <a:ea typeface="Microsoft YaHei" panose="020B0503020204020204" pitchFamily="34" charset="-122"/>
                <a:sym typeface="+mn-ea"/>
              </a:rPr>
              <a:t>年，终于晋升为二</a:t>
            </a:r>
            <a:r>
              <a:rPr kumimoji="1" lang="ja-JP" altLang="en-US" sz="1000" dirty="0">
                <a:latin typeface="Microsoft YaHei" panose="020B0503020204020204" pitchFamily="34" charset="-122"/>
                <a:ea typeface="Microsoft YaHei" panose="020B0503020204020204" pitchFamily="34" charset="-122"/>
                <a:sym typeface="+mn-ea"/>
              </a:rPr>
              <a:t>つ</a:t>
            </a:r>
            <a:r>
              <a:rPr kumimoji="1" lang="zh-CN" altLang="en-US" sz="1000" dirty="0">
                <a:latin typeface="Microsoft YaHei" panose="020B0503020204020204" pitchFamily="34" charset="-122"/>
                <a:ea typeface="Microsoft YaHei" panose="020B0503020204020204" pitchFamily="34" charset="-122"/>
                <a:sym typeface="+mn-ea"/>
              </a:rPr>
              <a:t>目（中级落语家）时，由谈志赐名为</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立川谈庆（</a:t>
            </a:r>
            <a:r>
              <a:rPr kumimoji="1" lang="ja-JP" altLang="en-US" sz="1000" dirty="0">
                <a:latin typeface="Microsoft YaHei" panose="020B0503020204020204" pitchFamily="34" charset="-122"/>
                <a:ea typeface="Microsoft YaHei" panose="020B0503020204020204" pitchFamily="34" charset="-122"/>
                <a:sym typeface="+mn-ea"/>
              </a:rPr>
              <a:t>たてかわ</a:t>
            </a:r>
            <a:r>
              <a:rPr kumimoji="1" lang="en-US" altLang="zh-CN" sz="1000" dirty="0">
                <a:latin typeface="Microsoft YaHei" panose="020B0503020204020204" pitchFamily="34" charset="-122"/>
                <a:ea typeface="Microsoft YaHei" panose="020B0503020204020204" pitchFamily="34" charset="-122"/>
                <a:sym typeface="+mn-ea"/>
              </a:rPr>
              <a:t> </a:t>
            </a:r>
            <a:r>
              <a:rPr kumimoji="1" lang="ja-JP" altLang="en-US" sz="1000" dirty="0">
                <a:latin typeface="Microsoft YaHei" panose="020B0503020204020204" pitchFamily="34" charset="-122"/>
                <a:ea typeface="Microsoft YaHei" panose="020B0503020204020204" pitchFamily="34" charset="-122"/>
                <a:sym typeface="+mn-ea"/>
              </a:rPr>
              <a:t>だんけい</a:t>
            </a:r>
            <a:r>
              <a:rPr kumimoji="1" lang="zh-CN" altLang="en-US" sz="1000" dirty="0">
                <a:latin typeface="Microsoft YaHei" panose="020B0503020204020204" pitchFamily="34" charset="-122"/>
                <a:ea typeface="Microsoft YaHei" panose="020B0503020204020204" pitchFamily="34" charset="-122"/>
                <a:sym typeface="+mn-ea"/>
              </a:rPr>
              <a:t>）</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a:t>
            </a:r>
            <a:r>
              <a:rPr kumimoji="1" lang="en-US" altLang="zh-CN" sz="1000" dirty="0">
                <a:latin typeface="Microsoft YaHei" panose="020B0503020204020204" pitchFamily="34" charset="-122"/>
                <a:ea typeface="Microsoft YaHei" panose="020B0503020204020204" pitchFamily="34" charset="-122"/>
                <a:sym typeface="+mn-ea"/>
              </a:rPr>
              <a:t>2005</a:t>
            </a:r>
            <a:r>
              <a:rPr kumimoji="1" lang="zh-CN" altLang="en-US" sz="1000" dirty="0">
                <a:latin typeface="Microsoft YaHei" panose="020B0503020204020204" pitchFamily="34" charset="-122"/>
                <a:ea typeface="Microsoft YaHei" panose="020B0503020204020204" pitchFamily="34" charset="-122"/>
                <a:sym typeface="+mn-ea"/>
              </a:rPr>
              <a:t>年晋升为真打，成为首位毕业于庆应义塾大学的真打落语家。</a:t>
            </a:r>
            <a:endParaRPr kumimoji="1" lang="zh-CN" altLang="en-US" sz="1000" dirty="0">
              <a:latin typeface="Microsoft YaHei" panose="020B0503020204020204" pitchFamily="34" charset="-122"/>
              <a:ea typeface="Microsoft YaHei" panose="020B0503020204020204" pitchFamily="34" charset="-122"/>
              <a:sym typeface="+mn-ea"/>
            </a:endParaRPr>
          </a:p>
          <a:p>
            <a:endParaRPr kumimoji="1" lang="en-US" altLang="zh-CN" sz="1000" dirty="0">
              <a:latin typeface="Microsoft YaHei" panose="020B0503020204020204" pitchFamily="34" charset="-122"/>
              <a:ea typeface="Microsoft YaHei" panose="020B0503020204020204" pitchFamily="34" charset="-122"/>
              <a:sym typeface="+mn-ea"/>
            </a:endParaRPr>
          </a:p>
          <a:p>
            <a:r>
              <a:rPr kumimoji="1" lang="en-US" altLang="en-US" sz="1000" dirty="0">
                <a:latin typeface="Microsoft YaHei" panose="020B0503020204020204" pitchFamily="34" charset="-122"/>
                <a:ea typeface="Microsoft YaHei" panose="020B0503020204020204" pitchFamily="34" charset="-122"/>
                <a:sym typeface="+mn-ea"/>
              </a:rPr>
              <a:t>◉</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著作众多，包括《用落语读资本论》《为什么与太郎这样的人比聪明人更容易成功》（日本实业出版社）、《疯狂的贴心》（东洋经济新报社）、《作为教养的落语》（大和文库），以及小说处女作《花虽盛开我却无法开口</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神明赐予的高座》（</a:t>
            </a:r>
            <a:r>
              <a:rPr kumimoji="1" lang="en-US" altLang="zh-CN" sz="1000" dirty="0">
                <a:latin typeface="Microsoft YaHei" panose="020B0503020204020204" pitchFamily="34" charset="-122"/>
                <a:ea typeface="Microsoft YaHei" panose="020B0503020204020204" pitchFamily="34" charset="-122"/>
                <a:sym typeface="+mn-ea"/>
              </a:rPr>
              <a:t>PHP</a:t>
            </a:r>
            <a:r>
              <a:rPr kumimoji="1" lang="zh-CN" altLang="en-US" sz="1000" dirty="0">
                <a:latin typeface="Microsoft YaHei" panose="020B0503020204020204" pitchFamily="34" charset="-122"/>
                <a:ea typeface="Microsoft YaHei" panose="020B0503020204020204" pitchFamily="34" charset="-122"/>
                <a:sym typeface="+mn-ea"/>
              </a:rPr>
              <a:t>文艺文库）等，是一位颇具代表性的</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高产写作者</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a:t>
            </a:r>
            <a:endParaRPr kumimoji="1" lang="zh-CN" altLang="en-US" sz="1000" dirty="0">
              <a:latin typeface="Microsoft YaHei" panose="020B0503020204020204" pitchFamily="34" charset="-122"/>
              <a:ea typeface="Microsoft YaHei" panose="020B0503020204020204" pitchFamily="34"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125095"/>
            <a:ext cx="682117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a:t>
            </a:r>
            <a:r>
              <a:rPr lang="en-US" altLang="zh-CN" sz="1100" i="0" dirty="0">
                <a:effectLst/>
              </a:rPr>
              <a:t>5</a:t>
            </a:r>
            <a:r>
              <a:rPr lang="zh-CN" altLang="en-US" sz="1100" i="0" dirty="0">
                <a:effectLst/>
              </a:rPr>
              <a:t>章：打破平庸的实践行动方案</a:t>
            </a:r>
            <a:endParaRPr lang="zh-CN" altLang="en-US" sz="1100" i="0" dirty="0">
              <a:effectLst/>
            </a:endParaRPr>
          </a:p>
          <a:p>
            <a:r>
              <a:rPr lang="en-US" altLang="zh-CN" sz="1100" i="0" dirty="0">
                <a:effectLst/>
              </a:rPr>
              <a:t>• “2%</a:t>
            </a:r>
            <a:r>
              <a:rPr lang="zh-CN" altLang="en-US" sz="1100" i="0" dirty="0">
                <a:effectLst/>
              </a:rPr>
              <a:t>法则</a:t>
            </a:r>
            <a:r>
              <a:rPr lang="en-US" altLang="zh-CN" sz="1100" i="0" dirty="0">
                <a:effectLst/>
              </a:rPr>
              <a:t>”</a:t>
            </a:r>
            <a:r>
              <a:rPr lang="zh-CN" altLang="en-US" sz="1100" i="0" dirty="0">
                <a:effectLst/>
              </a:rPr>
              <a:t>也是中小企业与个人的武器</a:t>
            </a:r>
            <a:endParaRPr lang="zh-CN" altLang="en-US" sz="1100" i="0" dirty="0">
              <a:effectLst/>
            </a:endParaRPr>
          </a:p>
          <a:p>
            <a:r>
              <a:rPr lang="en-US" altLang="zh-CN" sz="1100" i="0" dirty="0">
                <a:effectLst/>
              </a:rPr>
              <a:t>• “</a:t>
            </a:r>
            <a:r>
              <a:rPr lang="zh-CN" altLang="en-US" sz="1100" i="0" dirty="0">
                <a:effectLst/>
              </a:rPr>
              <a:t>这样真的好吗？</a:t>
            </a:r>
            <a:r>
              <a:rPr lang="en-US" altLang="zh-CN" sz="1100" i="0" dirty="0">
                <a:effectLst/>
              </a:rPr>
              <a:t>”</a:t>
            </a:r>
            <a:r>
              <a:rPr lang="zh-CN" altLang="en-US" sz="1100" i="0" dirty="0">
                <a:effectLst/>
              </a:rPr>
              <a:t>这样的疑问，正是让人沉迷的提示</a:t>
            </a:r>
            <a:endParaRPr lang="zh-CN" altLang="en-US" sz="1100" i="0" dirty="0">
              <a:effectLst/>
            </a:endParaRPr>
          </a:p>
          <a:p>
            <a:r>
              <a:rPr lang="en-US" altLang="zh-CN" sz="1100" i="0" dirty="0">
                <a:effectLst/>
              </a:rPr>
              <a:t>• </a:t>
            </a:r>
            <a:r>
              <a:rPr lang="zh-CN" altLang="en-US" sz="1100" i="0" dirty="0">
                <a:effectLst/>
              </a:rPr>
              <a:t>最适用于小企业现场的</a:t>
            </a:r>
            <a:r>
              <a:rPr lang="en-US" altLang="zh-CN" sz="1100" i="0" dirty="0">
                <a:effectLst/>
              </a:rPr>
              <a:t>“2%</a:t>
            </a:r>
            <a:r>
              <a:rPr lang="zh-CN" altLang="en-US" sz="1100" i="0" dirty="0">
                <a:effectLst/>
              </a:rPr>
              <a:t>讲究</a:t>
            </a:r>
            <a:r>
              <a:rPr lang="en-US" altLang="zh-CN" sz="1100" i="0" dirty="0">
                <a:effectLst/>
              </a:rPr>
              <a:t>”</a:t>
            </a:r>
            <a:r>
              <a:rPr lang="zh-CN" altLang="en-US" sz="1100" i="0" dirty="0">
                <a:effectLst/>
              </a:rPr>
              <a:t>案例集</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案例</a:t>
            </a:r>
            <a:r>
              <a:rPr lang="en-US" altLang="zh-CN" sz="1100" i="0" dirty="0">
                <a:effectLst/>
              </a:rPr>
              <a:t>1</a:t>
            </a:r>
            <a:endParaRPr lang="en-US" altLang="zh-CN" sz="1100" i="0" dirty="0">
              <a:effectLst/>
            </a:endParaRPr>
          </a:p>
          <a:p>
            <a:r>
              <a:rPr lang="zh-CN" altLang="en-US" sz="1100" i="0" dirty="0">
                <a:effectLst/>
              </a:rPr>
              <a:t>从</a:t>
            </a:r>
            <a:r>
              <a:rPr lang="en-US" altLang="zh-CN" sz="1100" i="0" dirty="0">
                <a:effectLst/>
              </a:rPr>
              <a:t>“10</a:t>
            </a:r>
            <a:r>
              <a:rPr lang="zh-CN" altLang="en-US" sz="1100" i="0" dirty="0">
                <a:effectLst/>
              </a:rPr>
              <a:t>根杂草</a:t>
            </a:r>
            <a:r>
              <a:rPr lang="en-US" altLang="zh-CN" sz="1100" i="0" dirty="0">
                <a:effectLst/>
              </a:rPr>
              <a:t>”</a:t>
            </a:r>
            <a:r>
              <a:rPr lang="zh-CN" altLang="en-US" sz="1100" i="0" dirty="0">
                <a:effectLst/>
              </a:rPr>
              <a:t>开始的沉迷种子</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案例</a:t>
            </a:r>
            <a:r>
              <a:rPr lang="en-US" altLang="zh-CN" sz="1100" i="0" dirty="0">
                <a:effectLst/>
              </a:rPr>
              <a:t>2</a:t>
            </a:r>
            <a:endParaRPr lang="en-US" altLang="zh-CN" sz="1100" i="0" dirty="0">
              <a:effectLst/>
            </a:endParaRPr>
          </a:p>
          <a:p>
            <a:r>
              <a:rPr lang="zh-CN" altLang="en-US" sz="1100" i="0" dirty="0">
                <a:effectLst/>
              </a:rPr>
              <a:t>在对方自报姓名前先叫出名字的</a:t>
            </a:r>
            <a:r>
              <a:rPr lang="en-US" altLang="zh-CN" sz="1100" i="0" dirty="0">
                <a:effectLst/>
              </a:rPr>
              <a:t>“</a:t>
            </a:r>
            <a:r>
              <a:rPr lang="zh-CN" altLang="en-US" sz="1100" i="0" dirty="0">
                <a:effectLst/>
              </a:rPr>
              <a:t>招聘惊喜</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 </a:t>
            </a:r>
            <a:r>
              <a:rPr lang="zh-CN" altLang="en-US" sz="1100" i="0" dirty="0">
                <a:effectLst/>
              </a:rPr>
              <a:t>案例</a:t>
            </a:r>
            <a:r>
              <a:rPr lang="en-US" altLang="zh-CN" sz="1100" i="0" dirty="0">
                <a:effectLst/>
              </a:rPr>
              <a:t>3</a:t>
            </a:r>
            <a:endParaRPr lang="en-US" altLang="zh-CN" sz="1100" i="0" dirty="0">
              <a:effectLst/>
            </a:endParaRPr>
          </a:p>
          <a:p>
            <a:r>
              <a:rPr lang="zh-CN" altLang="en-US" sz="1100" i="0" dirty="0">
                <a:effectLst/>
              </a:rPr>
              <a:t>完美合身的制服如何改变</a:t>
            </a:r>
            <a:r>
              <a:rPr lang="en-US" altLang="zh-CN" sz="1100" i="0" dirty="0">
                <a:effectLst/>
              </a:rPr>
              <a:t>“</a:t>
            </a:r>
            <a:r>
              <a:rPr lang="zh-CN" altLang="en-US" sz="1100" i="0" dirty="0">
                <a:effectLst/>
              </a:rPr>
              <a:t>底层印象</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 </a:t>
            </a:r>
            <a:r>
              <a:rPr lang="zh-CN" altLang="en-US" sz="1100" i="0" dirty="0">
                <a:effectLst/>
              </a:rPr>
              <a:t>案例</a:t>
            </a:r>
            <a:r>
              <a:rPr lang="en-US" altLang="zh-CN" sz="1100" i="0" dirty="0">
                <a:effectLst/>
              </a:rPr>
              <a:t>4</a:t>
            </a:r>
            <a:endParaRPr lang="en-US" altLang="zh-CN" sz="1100" i="0" dirty="0">
              <a:effectLst/>
            </a:endParaRPr>
          </a:p>
          <a:p>
            <a:r>
              <a:rPr lang="zh-CN" altLang="en-US" sz="1100" i="0" dirty="0">
                <a:effectLst/>
              </a:rPr>
              <a:t>把</a:t>
            </a:r>
            <a:r>
              <a:rPr lang="en-US" altLang="zh-CN" sz="1100" i="0" dirty="0">
                <a:effectLst/>
              </a:rPr>
              <a:t>“</a:t>
            </a:r>
            <a:r>
              <a:rPr lang="zh-CN" altLang="en-US" sz="1100" i="0" dirty="0">
                <a:effectLst/>
              </a:rPr>
              <a:t>遗失物品</a:t>
            </a:r>
            <a:r>
              <a:rPr lang="en-US" altLang="zh-CN" sz="1100" i="0" dirty="0">
                <a:effectLst/>
              </a:rPr>
              <a:t>”</a:t>
            </a:r>
            <a:r>
              <a:rPr lang="zh-CN" altLang="en-US" sz="1100" i="0" dirty="0">
                <a:effectLst/>
              </a:rPr>
              <a:t>的危机转化为沉迷体验的备品清单</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案例</a:t>
            </a:r>
            <a:r>
              <a:rPr lang="en-US" altLang="zh-CN" sz="1100" i="0" dirty="0">
                <a:effectLst/>
              </a:rPr>
              <a:t>5</a:t>
            </a:r>
            <a:endParaRPr lang="en-US" altLang="zh-CN" sz="1100" i="0" dirty="0">
              <a:effectLst/>
            </a:endParaRPr>
          </a:p>
          <a:p>
            <a:r>
              <a:rPr lang="zh-CN" altLang="en-US" sz="1100" i="0" dirty="0">
                <a:effectLst/>
              </a:rPr>
              <a:t>让沟通接收者变成传播者的</a:t>
            </a:r>
            <a:r>
              <a:rPr lang="en-US" altLang="zh-CN" sz="1100" i="0" dirty="0">
                <a:effectLst/>
              </a:rPr>
              <a:t>“</a:t>
            </a:r>
            <a:r>
              <a:rPr lang="zh-CN" altLang="en-US" sz="1100" i="0" dirty="0">
                <a:effectLst/>
              </a:rPr>
              <a:t>声音魔法</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 </a:t>
            </a:r>
            <a:r>
              <a:rPr lang="zh-CN" altLang="en-US" sz="1100" i="0" dirty="0">
                <a:effectLst/>
              </a:rPr>
              <a:t>案例总结</a:t>
            </a:r>
            <a:endParaRPr lang="zh-CN" altLang="en-US" sz="1100" i="0" dirty="0">
              <a:effectLst/>
            </a:endParaRPr>
          </a:p>
          <a:p>
            <a:r>
              <a:rPr lang="en-US" altLang="zh-CN" sz="1100" i="0" dirty="0">
                <a:effectLst/>
              </a:rPr>
              <a:t>“</a:t>
            </a:r>
            <a:r>
              <a:rPr lang="zh-CN" altLang="en-US" sz="1100" i="0" dirty="0">
                <a:effectLst/>
              </a:rPr>
              <a:t>朴素的非理性</a:t>
            </a:r>
            <a:r>
              <a:rPr lang="en-US" altLang="zh-CN" sz="1100" i="0" dirty="0">
                <a:effectLst/>
              </a:rPr>
              <a:t>”</a:t>
            </a:r>
            <a:r>
              <a:rPr lang="zh-CN" altLang="en-US" sz="1100" i="0" dirty="0">
                <a:effectLst/>
              </a:rPr>
              <a:t>才是创造定价权的土壤</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通过训练与机制化，大量复制</a:t>
            </a:r>
            <a:r>
              <a:rPr lang="en-US" altLang="zh-CN" sz="1100" i="0" dirty="0">
                <a:effectLst/>
              </a:rPr>
              <a:t>“</a:t>
            </a:r>
            <a:r>
              <a:rPr lang="zh-CN" altLang="en-US" sz="1100" i="0" dirty="0">
                <a:effectLst/>
              </a:rPr>
              <a:t>沉迷</a:t>
            </a:r>
            <a:r>
              <a:rPr lang="en-US" altLang="zh-CN" sz="1100" i="0" dirty="0">
                <a:effectLst/>
              </a:rPr>
              <a:t>”</a:t>
            </a:r>
            <a:r>
              <a:rPr lang="zh-CN" altLang="en-US" sz="1100" i="0" dirty="0">
                <a:effectLst/>
              </a:rPr>
              <a:t>体验</a:t>
            </a:r>
            <a:endParaRPr lang="zh-CN" altLang="en-US" sz="1100" i="0" dirty="0">
              <a:effectLst/>
            </a:endParaRPr>
          </a:p>
          <a:p>
            <a:r>
              <a:rPr lang="en-US" altLang="zh-CN" sz="1100" i="0" dirty="0">
                <a:effectLst/>
              </a:rPr>
              <a:t>• </a:t>
            </a:r>
            <a:r>
              <a:rPr lang="zh-CN" altLang="en-US" sz="1100" i="0" dirty="0">
                <a:effectLst/>
              </a:rPr>
              <a:t>为什么主题乐园特别擅长机制化？</a:t>
            </a:r>
            <a:endParaRPr lang="zh-CN" altLang="en-US" sz="1100" i="0" dirty="0">
              <a:effectLst/>
            </a:endParaRPr>
          </a:p>
          <a:p>
            <a:r>
              <a:rPr lang="en-US" altLang="zh-CN" sz="1100" i="0" dirty="0">
                <a:effectLst/>
              </a:rPr>
              <a:t>• </a:t>
            </a:r>
            <a:r>
              <a:rPr lang="zh-CN" altLang="en-US" sz="1100" i="0" dirty="0">
                <a:effectLst/>
              </a:rPr>
              <a:t>非理性的事情，由组织来做反而更合理</a:t>
            </a:r>
            <a:endParaRPr lang="zh-CN" altLang="en-US" sz="1100" i="0" dirty="0">
              <a:effectLst/>
            </a:endParaRPr>
          </a:p>
          <a:p>
            <a:r>
              <a:rPr lang="en-US" altLang="zh-CN" sz="1100" i="0" dirty="0">
                <a:effectLst/>
              </a:rPr>
              <a:t>• </a:t>
            </a:r>
            <a:r>
              <a:rPr lang="zh-CN" altLang="en-US" sz="1100" i="0" dirty="0">
                <a:effectLst/>
              </a:rPr>
              <a:t>用</a:t>
            </a:r>
            <a:r>
              <a:rPr lang="en-US" altLang="zh-CN" sz="1100" i="0" dirty="0">
                <a:effectLst/>
              </a:rPr>
              <a:t>“</a:t>
            </a:r>
            <a:r>
              <a:rPr lang="zh-CN" altLang="en-US" sz="1100" i="0" dirty="0">
                <a:effectLst/>
              </a:rPr>
              <a:t>黄金眼镜</a:t>
            </a:r>
            <a:r>
              <a:rPr lang="en-US" altLang="zh-CN" sz="1100" i="0" dirty="0">
                <a:effectLst/>
              </a:rPr>
              <a:t>”</a:t>
            </a:r>
            <a:r>
              <a:rPr lang="zh-CN" altLang="en-US" sz="1100" i="0" dirty="0">
                <a:effectLst/>
              </a:rPr>
              <a:t>去看那</a:t>
            </a:r>
            <a:r>
              <a:rPr lang="en-US" altLang="zh-CN" sz="1100" i="0" dirty="0">
                <a:effectLst/>
              </a:rPr>
              <a:t>2%</a:t>
            </a:r>
            <a:r>
              <a:rPr lang="zh-CN" altLang="en-US" sz="1100" i="0" dirty="0">
                <a:effectLst/>
              </a:rPr>
              <a:t>，组织会变得更强</a:t>
            </a:r>
            <a:endParaRPr lang="zh-CN" altLang="en-US" sz="1100" i="0" dirty="0">
              <a:effectLst/>
            </a:endParaRPr>
          </a:p>
          <a:p>
            <a:r>
              <a:rPr lang="en-US" altLang="zh-CN" sz="1100" i="0" dirty="0">
                <a:effectLst/>
              </a:rPr>
              <a:t>• </a:t>
            </a:r>
            <a:r>
              <a:rPr lang="zh-CN" altLang="en-US" sz="1100" i="0" dirty="0">
                <a:effectLst/>
              </a:rPr>
              <a:t>通过</a:t>
            </a:r>
            <a:r>
              <a:rPr lang="en-US" altLang="zh-CN" sz="1100" i="0" dirty="0">
                <a:effectLst/>
              </a:rPr>
              <a:t>“</a:t>
            </a:r>
            <a:r>
              <a:rPr lang="zh-CN" altLang="en-US" sz="1100" i="0" dirty="0">
                <a:effectLst/>
              </a:rPr>
              <a:t>感谢卡</a:t>
            </a:r>
            <a:r>
              <a:rPr lang="en-US" altLang="zh-CN" sz="1100" i="0" dirty="0">
                <a:effectLst/>
              </a:rPr>
              <a:t>”</a:t>
            </a:r>
            <a:r>
              <a:rPr lang="zh-CN" altLang="en-US" sz="1100" i="0" dirty="0">
                <a:effectLst/>
              </a:rPr>
              <a:t>强制培养观察视角</a:t>
            </a:r>
            <a:endParaRPr lang="zh-CN" altLang="en-US" sz="1100" i="0" dirty="0">
              <a:effectLst/>
            </a:endParaRPr>
          </a:p>
          <a:p>
            <a:r>
              <a:rPr lang="en-US" altLang="zh-CN" sz="1100" i="0" dirty="0">
                <a:effectLst/>
              </a:rPr>
              <a:t>• </a:t>
            </a:r>
            <a:r>
              <a:rPr lang="zh-CN" altLang="en-US" sz="1100" i="0" dirty="0">
                <a:effectLst/>
              </a:rPr>
              <a:t>成功循环模型与</a:t>
            </a:r>
            <a:r>
              <a:rPr lang="en-US" altLang="zh-CN" sz="1100" i="0" dirty="0">
                <a:effectLst/>
              </a:rPr>
              <a:t>“</a:t>
            </a:r>
            <a:r>
              <a:rPr lang="zh-CN" altLang="en-US" sz="1100" i="0" dirty="0">
                <a:effectLst/>
              </a:rPr>
              <a:t>察觉文化</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迪士尼大量生产创意的</a:t>
            </a:r>
            <a:r>
              <a:rPr lang="en-US" altLang="zh-CN" sz="1100" i="0" dirty="0">
                <a:effectLst/>
              </a:rPr>
              <a:t>“</a:t>
            </a:r>
            <a:r>
              <a:rPr lang="zh-CN" altLang="en-US" sz="1100" i="0" dirty="0">
                <a:effectLst/>
              </a:rPr>
              <a:t>蓝天会议（</a:t>
            </a:r>
            <a:r>
              <a:rPr lang="en-US" altLang="zh-CN" sz="1100" i="0" dirty="0">
                <a:effectLst/>
              </a:rPr>
              <a:t>Blue Sky Meeting</a:t>
            </a:r>
            <a:r>
              <a:rPr lang="zh-CN" altLang="en-US" sz="1100" i="0" dirty="0">
                <a:effectLst/>
              </a:rPr>
              <a:t>）</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将创意与合理性分离，保护刚诞生的种子</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第三个</a:t>
            </a:r>
            <a:r>
              <a:rPr lang="en-US" altLang="zh-CN" sz="1100" i="0" dirty="0">
                <a:effectLst/>
              </a:rPr>
              <a:t>2%</a:t>
            </a:r>
            <a:r>
              <a:rPr lang="zh-CN" altLang="en-US" sz="1100" i="0" dirty="0">
                <a:effectLst/>
              </a:rPr>
              <a:t>法则</a:t>
            </a:r>
            <a:endParaRPr lang="zh-CN" altLang="en-US" sz="1100" i="0" dirty="0">
              <a:effectLst/>
            </a:endParaRPr>
          </a:p>
          <a:p>
            <a:r>
              <a:rPr lang="zh-CN" altLang="en-US" sz="1100" i="0" dirty="0">
                <a:effectLst/>
              </a:rPr>
              <a:t>创造非理性创意的</a:t>
            </a:r>
            <a:r>
              <a:rPr lang="en-US" altLang="zh-CN" sz="1100" i="0" dirty="0">
                <a:effectLst/>
              </a:rPr>
              <a:t>“2%</a:t>
            </a:r>
            <a:r>
              <a:rPr lang="zh-CN" altLang="en-US" sz="1100" i="0" dirty="0">
                <a:effectLst/>
              </a:rPr>
              <a:t>留白</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 </a:t>
            </a:r>
            <a:r>
              <a:rPr lang="zh-CN" altLang="en-US" sz="1100" i="0" dirty="0">
                <a:effectLst/>
              </a:rPr>
              <a:t>留白会加深察觉与归属感</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第四个</a:t>
            </a:r>
            <a:r>
              <a:rPr lang="en-US" altLang="zh-CN" sz="1100" i="0" dirty="0">
                <a:effectLst/>
              </a:rPr>
              <a:t>2%</a:t>
            </a:r>
            <a:r>
              <a:rPr lang="zh-CN" altLang="en-US" sz="1100" i="0" dirty="0">
                <a:effectLst/>
              </a:rPr>
              <a:t>法则</a:t>
            </a:r>
            <a:endParaRPr lang="zh-CN" altLang="en-US" sz="1100" i="0" dirty="0">
              <a:effectLst/>
            </a:endParaRPr>
          </a:p>
          <a:p>
            <a:r>
              <a:rPr lang="zh-CN" altLang="en-US" sz="1100" i="0" dirty="0">
                <a:effectLst/>
              </a:rPr>
              <a:t>诱发非理性行动的</a:t>
            </a:r>
            <a:r>
              <a:rPr lang="en-US" altLang="zh-CN" sz="1100" i="0" dirty="0">
                <a:effectLst/>
              </a:rPr>
              <a:t>“2%</a:t>
            </a:r>
            <a:r>
              <a:rPr lang="zh-CN" altLang="en-US" sz="1100" i="0" dirty="0">
                <a:effectLst/>
              </a:rPr>
              <a:t>目标设定</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 </a:t>
            </a:r>
            <a:r>
              <a:rPr lang="zh-CN" altLang="en-US" sz="1100" i="0" dirty="0">
                <a:effectLst/>
              </a:rPr>
              <a:t>将哲学转化为行动：非理性</a:t>
            </a:r>
            <a:r>
              <a:rPr lang="en-US" altLang="zh-CN" sz="1100" i="0" dirty="0">
                <a:effectLst/>
              </a:rPr>
              <a:t>“</a:t>
            </a:r>
            <a:r>
              <a:rPr lang="zh-CN" altLang="en-US" sz="1100" i="0" dirty="0">
                <a:effectLst/>
              </a:rPr>
              <a:t>察觉力</a:t>
            </a:r>
            <a:r>
              <a:rPr lang="en-US" altLang="zh-CN" sz="1100" i="0" dirty="0">
                <a:effectLst/>
              </a:rPr>
              <a:t>”</a:t>
            </a:r>
            <a:r>
              <a:rPr lang="zh-CN" altLang="en-US" sz="1100" i="0" dirty="0">
                <a:effectLst/>
              </a:rPr>
              <a:t>的实践训练</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训练</a:t>
            </a:r>
            <a:r>
              <a:rPr lang="en-US" altLang="zh-CN" sz="1100" i="0" dirty="0">
                <a:effectLst/>
              </a:rPr>
              <a:t>1</a:t>
            </a:r>
            <a:endParaRPr lang="en-US" altLang="zh-CN" sz="1100" i="0" dirty="0">
              <a:effectLst/>
            </a:endParaRPr>
          </a:p>
          <a:p>
            <a:r>
              <a:rPr lang="zh-CN" altLang="en-US" sz="1100" i="0" dirty="0">
                <a:effectLst/>
              </a:rPr>
              <a:t>看图说一句话</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训练</a:t>
            </a:r>
            <a:r>
              <a:rPr lang="en-US" altLang="zh-CN" sz="1100" i="0" dirty="0">
                <a:effectLst/>
              </a:rPr>
              <a:t>2</a:t>
            </a:r>
            <a:endParaRPr lang="en-US" altLang="zh-CN" sz="1100" i="0" dirty="0">
              <a:effectLst/>
            </a:endParaRPr>
          </a:p>
          <a:p>
            <a:r>
              <a:rPr lang="zh-CN" altLang="en-US" sz="1100" i="0" dirty="0">
                <a:effectLst/>
              </a:rPr>
              <a:t>加入限制条件</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训练</a:t>
            </a:r>
            <a:r>
              <a:rPr lang="en-US" altLang="zh-CN" sz="1100" i="0" dirty="0">
                <a:effectLst/>
              </a:rPr>
              <a:t>3</a:t>
            </a:r>
            <a:endParaRPr lang="en-US" altLang="zh-CN" sz="1100" i="0" dirty="0">
              <a:effectLst/>
            </a:endParaRPr>
          </a:p>
          <a:p>
            <a:r>
              <a:rPr lang="zh-CN" altLang="en-US" sz="1100" i="0" dirty="0">
                <a:effectLst/>
              </a:rPr>
              <a:t>更多更多训练</a:t>
            </a:r>
            <a:endParaRPr lang="zh-CN" altLang="en-US" sz="1100" i="0" dirty="0">
              <a:effectLst/>
            </a:endParaRPr>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41022" y="135220"/>
            <a:ext cx="4171041" cy="113728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人生</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は</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「割</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り</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勘」思考</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でうまくいく</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zh-CN" sz="600" dirty="0">
                <a:latin typeface="Meiryo UI" panose="020B0604030504040204" pitchFamily="50" charset="-128"/>
                <a:ea typeface="Meiryo UI" panose="020B0604030504040204" pitchFamily="50" charset="-128"/>
                <a:cs typeface="Meiryo UI" panose="020B0604030504040204" pitchFamily="50" charset="-128"/>
              </a:rPr>
              <a:t>60</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歳</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からの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「人間関係</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健康</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・お</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金」</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不安</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を</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分</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かち</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合</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うヒント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978-4-7612-7841-0</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立川談慶</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zh-CN"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240p  </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zh-CN" altLang="en-US" sz="600" dirty="0">
                <a:latin typeface="Meiryo UI" panose="020B0604030504040204" pitchFamily="50" charset="-128"/>
                <a:ea typeface="SimSun" panose="02010600030101010101" pitchFamily="2" charset="-122"/>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109220" y="1651635"/>
            <a:ext cx="6639560" cy="7939405"/>
          </a:xfrm>
          <a:prstGeom prst="rect">
            <a:avLst/>
          </a:prstGeom>
          <a:noFill/>
        </p:spPr>
        <p:txBody>
          <a:bodyPr wrap="square" rtlCol="0">
            <a:spAutoFit/>
          </a:bodyPr>
          <a:lstStyle/>
          <a:p>
            <a:r>
              <a:rPr kumimoji="1" lang="zh-CN" altLang="en-US" sz="1000" dirty="0">
                <a:latin typeface="Microsoft YaHei" panose="020B0503020204020204" pitchFamily="34" charset="-122"/>
                <a:ea typeface="Microsoft YaHei" panose="020B0503020204020204" pitchFamily="34" charset="-122"/>
                <a:sym typeface="+mn-ea"/>
              </a:rPr>
              <a:t>前言　致各位读者：真正的人生，从现在才开始！</a:t>
            </a:r>
            <a:endParaRPr kumimoji="1" lang="zh-CN" altLang="en-US" sz="1000" dirty="0">
              <a:latin typeface="Microsoft YaHei" panose="020B0503020204020204" pitchFamily="34" charset="-122"/>
              <a:ea typeface="Microsoft YaHei" panose="020B0503020204020204" pitchFamily="34" charset="-122"/>
              <a:sym typeface="+mn-ea"/>
            </a:endParaRPr>
          </a:p>
          <a:p>
            <a:endParaRPr kumimoji="1" lang="en-US" altLang="zh-CN"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第</a:t>
            </a:r>
            <a:r>
              <a:rPr kumimoji="1" lang="en-US" altLang="zh-CN" sz="1000" dirty="0">
                <a:latin typeface="Microsoft YaHei" panose="020B0503020204020204" pitchFamily="34" charset="-122"/>
                <a:ea typeface="Microsoft YaHei" panose="020B0503020204020204" pitchFamily="34" charset="-122"/>
                <a:sym typeface="+mn-ea"/>
              </a:rPr>
              <a:t>1</a:t>
            </a:r>
            <a:r>
              <a:rPr kumimoji="1" lang="zh-CN" altLang="en-US" sz="1000" dirty="0">
                <a:latin typeface="Microsoft YaHei" panose="020B0503020204020204" pitchFamily="34" charset="-122"/>
                <a:ea typeface="Microsoft YaHei" panose="020B0503020204020204" pitchFamily="34" charset="-122"/>
                <a:sym typeface="+mn-ea"/>
              </a:rPr>
              <a:t>章　用</a:t>
            </a:r>
            <a:r>
              <a:rPr kumimoji="1" lang="en-US" altLang="zh-CN" sz="1000" dirty="0">
                <a:latin typeface="Microsoft YaHei" panose="020B0503020204020204" pitchFamily="34" charset="-122"/>
                <a:ea typeface="Microsoft YaHei" panose="020B0503020204020204" pitchFamily="34" charset="-122"/>
                <a:sym typeface="+mn-ea"/>
              </a:rPr>
              <a:t>“AA</a:t>
            </a:r>
            <a:r>
              <a:rPr kumimoji="1" lang="zh-CN" altLang="en-US" sz="1000" dirty="0">
                <a:latin typeface="Microsoft YaHei" panose="020B0503020204020204" pitchFamily="34" charset="-122"/>
                <a:ea typeface="Microsoft YaHei" panose="020B0503020204020204" pitchFamily="34" charset="-122"/>
                <a:sym typeface="+mn-ea"/>
              </a:rPr>
              <a:t>思维</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活出接下来的时代</a:t>
            </a:r>
            <a:endParaRPr kumimoji="1" lang="zh-CN" altLang="en-US" sz="1000" dirty="0">
              <a:latin typeface="Microsoft YaHei" panose="020B0503020204020204" pitchFamily="34" charset="-122"/>
              <a:ea typeface="Microsoft YaHei" panose="020B0503020204020204" pitchFamily="34" charset="-122"/>
              <a:sym typeface="+mn-ea"/>
            </a:endParaRPr>
          </a:p>
          <a:p>
            <a:endParaRPr kumimoji="1" lang="en-US" altLang="zh-CN"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没有</a:t>
            </a:r>
            <a:r>
              <a:rPr kumimoji="1" lang="en-US" altLang="zh-CN" sz="1000" dirty="0">
                <a:latin typeface="Microsoft YaHei" panose="020B0503020204020204" pitchFamily="34" charset="-122"/>
                <a:ea typeface="Microsoft YaHei" panose="020B0503020204020204" pitchFamily="34" charset="-122"/>
                <a:sym typeface="+mn-ea"/>
              </a:rPr>
              <a:t>“AA</a:t>
            </a:r>
            <a:r>
              <a:rPr kumimoji="1" lang="zh-CN" altLang="en-US" sz="1000" dirty="0">
                <a:latin typeface="Microsoft YaHei" panose="020B0503020204020204" pitchFamily="34" charset="-122"/>
                <a:ea typeface="Microsoft YaHei" panose="020B0503020204020204" pitchFamily="34" charset="-122"/>
                <a:sym typeface="+mn-ea"/>
              </a:rPr>
              <a:t>思维</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的社会，活得会很辛苦</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人类原本就带有</a:t>
            </a:r>
            <a:r>
              <a:rPr kumimoji="1" lang="en-US" altLang="zh-CN" sz="1000" dirty="0">
                <a:latin typeface="Microsoft YaHei" panose="020B0503020204020204" pitchFamily="34" charset="-122"/>
                <a:ea typeface="Microsoft YaHei" panose="020B0503020204020204" pitchFamily="34" charset="-122"/>
                <a:sym typeface="+mn-ea"/>
              </a:rPr>
              <a:t>“AA</a:t>
            </a:r>
            <a:r>
              <a:rPr kumimoji="1" lang="zh-CN" altLang="en-US" sz="1000" dirty="0">
                <a:latin typeface="Microsoft YaHei" panose="020B0503020204020204" pitchFamily="34" charset="-122"/>
                <a:ea typeface="Microsoft YaHei" panose="020B0503020204020204" pitchFamily="34" charset="-122"/>
                <a:sym typeface="+mn-ea"/>
              </a:rPr>
              <a:t>心态</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落语界的</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见习生制度</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其实是超现实的</a:t>
            </a:r>
            <a:r>
              <a:rPr kumimoji="1" lang="en-US" altLang="zh-CN" sz="1000" dirty="0">
                <a:latin typeface="Microsoft YaHei" panose="020B0503020204020204" pitchFamily="34" charset="-122"/>
                <a:ea typeface="Microsoft YaHei" panose="020B0503020204020204" pitchFamily="34" charset="-122"/>
                <a:sym typeface="+mn-ea"/>
              </a:rPr>
              <a:t>“AA</a:t>
            </a:r>
            <a:r>
              <a:rPr kumimoji="1" lang="zh-CN" altLang="en-US" sz="1000" dirty="0">
                <a:latin typeface="Microsoft YaHei" panose="020B0503020204020204" pitchFamily="34" charset="-122"/>
                <a:ea typeface="Microsoft YaHei" panose="020B0503020204020204" pitchFamily="34" charset="-122"/>
                <a:sym typeface="+mn-ea"/>
              </a:rPr>
              <a:t>系统</a:t>
            </a:r>
            <a:r>
              <a:rPr kumimoji="1" lang="en-US" altLang="zh-CN" sz="1000" dirty="0">
                <a:latin typeface="Microsoft YaHei" panose="020B0503020204020204" pitchFamily="34" charset="-122"/>
                <a:ea typeface="Microsoft YaHei" panose="020B0503020204020204" pitchFamily="34" charset="-122"/>
                <a:sym typeface="+mn-ea"/>
              </a:rPr>
              <a:t>”</a:t>
            </a:r>
            <a:endParaRPr kumimoji="1" lang="en-US" altLang="zh-CN"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从花甲之年起，如何顺利</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平分</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人生的财富：四个方法</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分享福气、珍惜福气、再播种福气</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持续热卖</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不如</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持续生存</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更重要</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不与人比较</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，正是</a:t>
            </a:r>
            <a:r>
              <a:rPr kumimoji="1" lang="en-US" altLang="zh-CN" sz="1000" dirty="0">
                <a:latin typeface="Microsoft YaHei" panose="020B0503020204020204" pitchFamily="34" charset="-122"/>
                <a:ea typeface="Microsoft YaHei" panose="020B0503020204020204" pitchFamily="34" charset="-122"/>
                <a:sym typeface="+mn-ea"/>
              </a:rPr>
              <a:t>“AA</a:t>
            </a:r>
            <a:r>
              <a:rPr kumimoji="1" lang="zh-CN" altLang="en-US" sz="1000" dirty="0">
                <a:latin typeface="Microsoft YaHei" panose="020B0503020204020204" pitchFamily="34" charset="-122"/>
                <a:ea typeface="Microsoft YaHei" panose="020B0503020204020204" pitchFamily="34" charset="-122"/>
                <a:sym typeface="+mn-ea"/>
              </a:rPr>
              <a:t>思维</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的核心</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不期待</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反而能强化</a:t>
            </a:r>
            <a:r>
              <a:rPr kumimoji="1" lang="en-US" altLang="zh-CN" sz="1000" dirty="0">
                <a:latin typeface="Microsoft YaHei" panose="020B0503020204020204" pitchFamily="34" charset="-122"/>
                <a:ea typeface="Microsoft YaHei" panose="020B0503020204020204" pitchFamily="34" charset="-122"/>
                <a:sym typeface="+mn-ea"/>
              </a:rPr>
              <a:t>“AA</a:t>
            </a:r>
            <a:r>
              <a:rPr kumimoji="1" lang="zh-CN" altLang="en-US" sz="1000" dirty="0">
                <a:latin typeface="Microsoft YaHei" panose="020B0503020204020204" pitchFamily="34" charset="-122"/>
                <a:ea typeface="Microsoft YaHei" panose="020B0503020204020204" pitchFamily="34" charset="-122"/>
                <a:sym typeface="+mn-ea"/>
              </a:rPr>
              <a:t>体质</a:t>
            </a:r>
            <a:r>
              <a:rPr kumimoji="1" lang="en-US" altLang="zh-CN" sz="1000" dirty="0">
                <a:latin typeface="Microsoft YaHei" panose="020B0503020204020204" pitchFamily="34" charset="-122"/>
                <a:ea typeface="Microsoft YaHei" panose="020B0503020204020204" pitchFamily="34" charset="-122"/>
                <a:sym typeface="+mn-ea"/>
              </a:rPr>
              <a:t>”</a:t>
            </a:r>
            <a:endParaRPr kumimoji="1" lang="en-US" altLang="zh-CN"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把不如意的事变成笑料的</a:t>
            </a:r>
            <a:r>
              <a:rPr kumimoji="1" lang="en-US" altLang="zh-CN" sz="1000" dirty="0">
                <a:latin typeface="Microsoft YaHei" panose="020B0503020204020204" pitchFamily="34" charset="-122"/>
                <a:ea typeface="Microsoft YaHei" panose="020B0503020204020204" pitchFamily="34" charset="-122"/>
                <a:sym typeface="+mn-ea"/>
              </a:rPr>
              <a:t>“AA</a:t>
            </a:r>
            <a:r>
              <a:rPr kumimoji="1" lang="zh-CN" altLang="en-US" sz="1000" dirty="0">
                <a:latin typeface="Microsoft YaHei" panose="020B0503020204020204" pitchFamily="34" charset="-122"/>
                <a:ea typeface="Microsoft YaHei" panose="020B0503020204020204" pitchFamily="34" charset="-122"/>
                <a:sym typeface="+mn-ea"/>
              </a:rPr>
              <a:t>思维</a:t>
            </a:r>
            <a:r>
              <a:rPr kumimoji="1" lang="en-US" altLang="zh-CN" sz="1000" dirty="0">
                <a:latin typeface="Microsoft YaHei" panose="020B0503020204020204" pitchFamily="34" charset="-122"/>
                <a:ea typeface="Microsoft YaHei" panose="020B0503020204020204" pitchFamily="34" charset="-122"/>
                <a:sym typeface="+mn-ea"/>
              </a:rPr>
              <a:t>”</a:t>
            </a:r>
            <a:endParaRPr kumimoji="1" lang="en-US" altLang="zh-CN" sz="1000" dirty="0">
              <a:latin typeface="Microsoft YaHei" panose="020B0503020204020204" pitchFamily="34" charset="-122"/>
              <a:ea typeface="Microsoft YaHei" panose="020B0503020204020204" pitchFamily="34" charset="-122"/>
              <a:sym typeface="+mn-ea"/>
            </a:endParaRPr>
          </a:p>
          <a:p>
            <a:endParaRPr kumimoji="1" lang="en-US" altLang="zh-CN"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第</a:t>
            </a:r>
            <a:r>
              <a:rPr kumimoji="1" lang="en-US" altLang="zh-CN" sz="1000" dirty="0">
                <a:latin typeface="Microsoft YaHei" panose="020B0503020204020204" pitchFamily="34" charset="-122"/>
                <a:ea typeface="Microsoft YaHei" panose="020B0503020204020204" pitchFamily="34" charset="-122"/>
                <a:sym typeface="+mn-ea"/>
              </a:rPr>
              <a:t>2</a:t>
            </a:r>
            <a:r>
              <a:rPr kumimoji="1" lang="zh-CN" altLang="en-US" sz="1000" dirty="0">
                <a:latin typeface="Microsoft YaHei" panose="020B0503020204020204" pitchFamily="34" charset="-122"/>
                <a:ea typeface="Microsoft YaHei" panose="020B0503020204020204" pitchFamily="34" charset="-122"/>
                <a:sym typeface="+mn-ea"/>
              </a:rPr>
              <a:t>章　</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执着</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让人生更轻松</a:t>
            </a:r>
            <a:endParaRPr kumimoji="1" lang="zh-CN" altLang="en-US" sz="1000" dirty="0">
              <a:latin typeface="Microsoft YaHei" panose="020B0503020204020204" pitchFamily="34" charset="-122"/>
              <a:ea typeface="Microsoft YaHei" panose="020B0503020204020204" pitchFamily="34" charset="-122"/>
              <a:sym typeface="+mn-ea"/>
            </a:endParaRPr>
          </a:p>
          <a:p>
            <a:endParaRPr kumimoji="1" lang="en-US" altLang="zh-CN"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打磨的，是你的</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执着</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！打磨你内心已有的东西</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无论几岁，都能继续磨练自己的品味</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被人恭维时，要自动打个折</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做个</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可爱的精神变态</a:t>
            </a:r>
            <a:r>
              <a:rPr kumimoji="1" lang="en-US" altLang="zh-CN" sz="1000" dirty="0">
                <a:latin typeface="Microsoft YaHei" panose="020B0503020204020204" pitchFamily="34" charset="-122"/>
                <a:ea typeface="Microsoft YaHei" panose="020B0503020204020204" pitchFamily="34" charset="-122"/>
                <a:sym typeface="+mn-ea"/>
              </a:rPr>
              <a:t>”</a:t>
            </a:r>
            <a:endParaRPr kumimoji="1" lang="en-US" altLang="zh-CN"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讨厌的事，就要坚决不做</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找到让你心动的</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推</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并全力以赴</a:t>
            </a:r>
            <a:endParaRPr kumimoji="1" lang="zh-CN" altLang="en-US" sz="1000" dirty="0">
              <a:latin typeface="Microsoft YaHei" panose="020B0503020204020204" pitchFamily="34" charset="-122"/>
              <a:ea typeface="Microsoft YaHei" panose="020B0503020204020204" pitchFamily="34" charset="-122"/>
              <a:sym typeface="+mn-ea"/>
            </a:endParaRPr>
          </a:p>
          <a:p>
            <a:endParaRPr kumimoji="1" lang="en-US" altLang="zh-CN"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第</a:t>
            </a:r>
            <a:r>
              <a:rPr kumimoji="1" lang="en-US" altLang="zh-CN" sz="1000" dirty="0">
                <a:latin typeface="Microsoft YaHei" panose="020B0503020204020204" pitchFamily="34" charset="-122"/>
                <a:ea typeface="Microsoft YaHei" panose="020B0503020204020204" pitchFamily="34" charset="-122"/>
                <a:sym typeface="+mn-ea"/>
              </a:rPr>
              <a:t>3</a:t>
            </a:r>
            <a:r>
              <a:rPr kumimoji="1" lang="zh-CN" altLang="en-US" sz="1000" dirty="0">
                <a:latin typeface="Microsoft YaHei" panose="020B0503020204020204" pitchFamily="34" charset="-122"/>
                <a:ea typeface="Microsoft YaHei" panose="020B0503020204020204" pitchFamily="34" charset="-122"/>
                <a:sym typeface="+mn-ea"/>
              </a:rPr>
              <a:t>章　别再炫耀病痛，来炫耀健康吧</a:t>
            </a:r>
            <a:endParaRPr kumimoji="1" lang="zh-CN" altLang="en-US" sz="1000" dirty="0">
              <a:latin typeface="Microsoft YaHei" panose="020B0503020204020204" pitchFamily="34" charset="-122"/>
              <a:ea typeface="Microsoft YaHei" panose="020B0503020204020204" pitchFamily="34" charset="-122"/>
              <a:sym typeface="+mn-ea"/>
            </a:endParaRPr>
          </a:p>
          <a:p>
            <a:endParaRPr kumimoji="1" lang="en-US" altLang="zh-CN"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推荐进行肌肉训练</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在健身房交朋友</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把焦虑变成冷笑话</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生病了，也要享受康复的过程</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医生与药物</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要会善用</a:t>
            </a:r>
            <a:endParaRPr kumimoji="1" lang="zh-CN" altLang="en-US" sz="1000" dirty="0">
              <a:latin typeface="Microsoft YaHei" panose="020B0503020204020204" pitchFamily="34" charset="-122"/>
              <a:ea typeface="Microsoft YaHei" panose="020B0503020204020204" pitchFamily="34" charset="-122"/>
              <a:sym typeface="+mn-ea"/>
            </a:endParaRPr>
          </a:p>
          <a:p>
            <a:endParaRPr kumimoji="1" lang="en-US" altLang="zh-CN"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第</a:t>
            </a:r>
            <a:r>
              <a:rPr kumimoji="1" lang="en-US" altLang="zh-CN" sz="1000" dirty="0">
                <a:latin typeface="Microsoft YaHei" panose="020B0503020204020204" pitchFamily="34" charset="-122"/>
                <a:ea typeface="Microsoft YaHei" panose="020B0503020204020204" pitchFamily="34" charset="-122"/>
                <a:sym typeface="+mn-ea"/>
              </a:rPr>
              <a:t>4</a:t>
            </a:r>
            <a:r>
              <a:rPr kumimoji="1" lang="zh-CN" altLang="en-US" sz="1000" dirty="0">
                <a:latin typeface="Microsoft YaHei" panose="020B0503020204020204" pitchFamily="34" charset="-122"/>
                <a:ea typeface="Microsoft YaHei" panose="020B0503020204020204" pitchFamily="34" charset="-122"/>
                <a:sym typeface="+mn-ea"/>
              </a:rPr>
              <a:t>章　反正钱也带不进坟墓</a:t>
            </a:r>
            <a:endParaRPr kumimoji="1" lang="zh-CN" altLang="en-US" sz="1000" dirty="0">
              <a:latin typeface="Microsoft YaHei" panose="020B0503020204020204" pitchFamily="34" charset="-122"/>
              <a:ea typeface="Microsoft YaHei" panose="020B0503020204020204" pitchFamily="34" charset="-122"/>
              <a:sym typeface="+mn-ea"/>
            </a:endParaRPr>
          </a:p>
          <a:p>
            <a:endParaRPr kumimoji="1" lang="en-US" altLang="zh-CN"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用</a:t>
            </a:r>
            <a:r>
              <a:rPr kumimoji="1" lang="en-US" altLang="zh-CN" sz="1000" dirty="0">
                <a:latin typeface="Microsoft YaHei" panose="020B0503020204020204" pitchFamily="34" charset="-122"/>
                <a:ea typeface="Microsoft YaHei" panose="020B0503020204020204" pitchFamily="34" charset="-122"/>
                <a:sym typeface="+mn-ea"/>
              </a:rPr>
              <a:t>“AA</a:t>
            </a:r>
            <a:r>
              <a:rPr kumimoji="1" lang="zh-CN" altLang="en-US" sz="1000" dirty="0">
                <a:latin typeface="Microsoft YaHei" panose="020B0503020204020204" pitchFamily="34" charset="-122"/>
                <a:ea typeface="Microsoft YaHei" panose="020B0503020204020204" pitchFamily="34" charset="-122"/>
                <a:sym typeface="+mn-ea"/>
              </a:rPr>
              <a:t>思维</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来战略性地运用金钱</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老后</a:t>
            </a:r>
            <a:r>
              <a:rPr kumimoji="1" lang="en-US" altLang="zh-CN" sz="1000" dirty="0">
                <a:latin typeface="Microsoft YaHei" panose="020B0503020204020204" pitchFamily="34" charset="-122"/>
                <a:ea typeface="Microsoft YaHei" panose="020B0503020204020204" pitchFamily="34" charset="-122"/>
                <a:sym typeface="+mn-ea"/>
              </a:rPr>
              <a:t>2000</a:t>
            </a:r>
            <a:r>
              <a:rPr kumimoji="1" lang="zh-CN" altLang="en-US" sz="1000" dirty="0">
                <a:latin typeface="Microsoft YaHei" panose="020B0503020204020204" pitchFamily="34" charset="-122"/>
                <a:ea typeface="Microsoft YaHei" panose="020B0503020204020204" pitchFamily="34" charset="-122"/>
                <a:sym typeface="+mn-ea"/>
              </a:rPr>
              <a:t>万日元问题</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真的绝对必要吗？</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投资胜于储蓄</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难道是财政省的阴谋？</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若你对周围友善，回报必定会到来！</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拾起并积累眼前的机会，建立属于自己的</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人生里程</a:t>
            </a:r>
            <a:r>
              <a:rPr kumimoji="1" lang="en-US" altLang="zh-CN" sz="1000" dirty="0">
                <a:latin typeface="Microsoft YaHei" panose="020B0503020204020204" pitchFamily="34" charset="-122"/>
                <a:ea typeface="Microsoft YaHei" panose="020B0503020204020204" pitchFamily="34" charset="-122"/>
                <a:sym typeface="+mn-ea"/>
              </a:rPr>
              <a:t>”</a:t>
            </a:r>
            <a:endParaRPr kumimoji="1" lang="en-US" altLang="zh-CN" sz="1000" dirty="0">
              <a:latin typeface="Microsoft YaHei" panose="020B0503020204020204" pitchFamily="34" charset="-122"/>
              <a:ea typeface="Microsoft YaHei" panose="020B0503020204020204" pitchFamily="34" charset="-122"/>
              <a:sym typeface="+mn-ea"/>
            </a:endParaRPr>
          </a:p>
          <a:p>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与其存起来，不如让它流转</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这正是</a:t>
            </a:r>
            <a:r>
              <a:rPr kumimoji="1" lang="en-US" altLang="zh-CN" sz="1000" dirty="0">
                <a:latin typeface="Microsoft YaHei" panose="020B0503020204020204" pitchFamily="34" charset="-122"/>
                <a:ea typeface="Microsoft YaHei" panose="020B0503020204020204" pitchFamily="34" charset="-122"/>
                <a:sym typeface="+mn-ea"/>
              </a:rPr>
              <a:t>“AA</a:t>
            </a:r>
            <a:r>
              <a:rPr kumimoji="1" lang="zh-CN" altLang="en-US" sz="1000" dirty="0">
                <a:latin typeface="Microsoft YaHei" panose="020B0503020204020204" pitchFamily="34" charset="-122"/>
                <a:ea typeface="Microsoft YaHei" panose="020B0503020204020204" pitchFamily="34" charset="-122"/>
                <a:sym typeface="+mn-ea"/>
              </a:rPr>
              <a:t>思维</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的精髓</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至少拿出</a:t>
            </a:r>
            <a:r>
              <a:rPr kumimoji="1" lang="en-US" altLang="zh-CN" sz="1000" dirty="0">
                <a:latin typeface="Microsoft YaHei" panose="020B0503020204020204" pitchFamily="34" charset="-122"/>
                <a:ea typeface="Microsoft YaHei" panose="020B0503020204020204" pitchFamily="34" charset="-122"/>
                <a:sym typeface="+mn-ea"/>
              </a:rPr>
              <a:t>10%</a:t>
            </a:r>
            <a:r>
              <a:rPr kumimoji="1" lang="zh-CN" altLang="en-US" sz="1000" dirty="0">
                <a:latin typeface="Microsoft YaHei" panose="020B0503020204020204" pitchFamily="34" charset="-122"/>
                <a:ea typeface="Microsoft YaHei" panose="020B0503020204020204" pitchFamily="34" charset="-122"/>
                <a:sym typeface="+mn-ea"/>
              </a:rPr>
              <a:t>的钱，为别人而用</a:t>
            </a:r>
            <a:endParaRPr kumimoji="1" lang="zh-CN" altLang="en-US" sz="1000" dirty="0">
              <a:latin typeface="Microsoft YaHei" panose="020B0503020204020204" pitchFamily="34" charset="-122"/>
              <a:ea typeface="Microsoft YaHei" panose="020B0503020204020204" pitchFamily="34" charset="-122"/>
              <a:sym typeface="+mn-ea"/>
            </a:endParaRPr>
          </a:p>
          <a:p>
            <a:endParaRPr kumimoji="1" lang="en-US" altLang="zh-CN"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第</a:t>
            </a:r>
            <a:r>
              <a:rPr kumimoji="1" lang="en-US" altLang="zh-CN" sz="1000" dirty="0">
                <a:latin typeface="Microsoft YaHei" panose="020B0503020204020204" pitchFamily="34" charset="-122"/>
                <a:ea typeface="Microsoft YaHei" panose="020B0503020204020204" pitchFamily="34" charset="-122"/>
                <a:sym typeface="+mn-ea"/>
              </a:rPr>
              <a:t>5</a:t>
            </a:r>
            <a:r>
              <a:rPr kumimoji="1" lang="zh-CN" altLang="en-US" sz="1000" dirty="0">
                <a:latin typeface="Microsoft YaHei" panose="020B0503020204020204" pitchFamily="34" charset="-122"/>
                <a:ea typeface="Microsoft YaHei" panose="020B0503020204020204" pitchFamily="34" charset="-122"/>
                <a:sym typeface="+mn-ea"/>
              </a:rPr>
              <a:t>章　笑着跑完人生的最后一圈</a:t>
            </a:r>
            <a:endParaRPr kumimoji="1" lang="zh-CN" altLang="en-US" sz="1000" dirty="0">
              <a:latin typeface="Microsoft YaHei" panose="020B0503020204020204" pitchFamily="34" charset="-122"/>
              <a:ea typeface="Microsoft YaHei" panose="020B0503020204020204" pitchFamily="34" charset="-122"/>
              <a:sym typeface="+mn-ea"/>
            </a:endParaRPr>
          </a:p>
          <a:p>
            <a:endParaRPr kumimoji="1" lang="en-US" altLang="zh-CN" sz="1000" dirty="0">
              <a:latin typeface="Microsoft YaHei" panose="020B0503020204020204" pitchFamily="34" charset="-122"/>
              <a:ea typeface="Microsoft YaHei" panose="020B0503020204020204" pitchFamily="34" charset="-122"/>
              <a:sym typeface="+mn-ea"/>
            </a:endParaRPr>
          </a:p>
          <a:p>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阳转思维</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与</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花甲之后的</a:t>
            </a:r>
            <a:r>
              <a:rPr kumimoji="1" lang="en-US" altLang="zh-CN" sz="1000" dirty="0">
                <a:latin typeface="Microsoft YaHei" panose="020B0503020204020204" pitchFamily="34" charset="-122"/>
                <a:ea typeface="Microsoft YaHei" panose="020B0503020204020204" pitchFamily="34" charset="-122"/>
                <a:sym typeface="+mn-ea"/>
              </a:rPr>
              <a:t>AA</a:t>
            </a:r>
            <a:r>
              <a:rPr kumimoji="1" lang="zh-CN" altLang="en-US" sz="1000" dirty="0">
                <a:latin typeface="Microsoft YaHei" panose="020B0503020204020204" pitchFamily="34" charset="-122"/>
                <a:ea typeface="Microsoft YaHei" panose="020B0503020204020204" pitchFamily="34" charset="-122"/>
                <a:sym typeface="+mn-ea"/>
              </a:rPr>
              <a:t>思维</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的交汇点</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从</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阳转思维</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到</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笑转思维</a:t>
            </a:r>
            <a:r>
              <a:rPr kumimoji="1" lang="en-US" altLang="zh-CN" sz="1000" dirty="0">
                <a:latin typeface="Microsoft YaHei" panose="020B0503020204020204" pitchFamily="34" charset="-122"/>
                <a:ea typeface="Microsoft YaHei" panose="020B0503020204020204" pitchFamily="34" charset="-122"/>
                <a:sym typeface="+mn-ea"/>
              </a:rPr>
              <a:t>”</a:t>
            </a:r>
            <a:endParaRPr kumimoji="1" lang="en-US" altLang="zh-CN"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善用自嘲的幽默感</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老练</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就是</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圆滑</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的同义词</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固执老爹，其实是超级顾问</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从花甲开始的自由</a:t>
            </a:r>
            <a:endParaRPr kumimoji="1" lang="zh-CN" altLang="en-US"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连恐惧的印象都能改变的</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笑转思维</a:t>
            </a:r>
            <a:r>
              <a:rPr kumimoji="1" lang="en-US" altLang="zh-CN" sz="1000" dirty="0">
                <a:latin typeface="Microsoft YaHei" panose="020B0503020204020204" pitchFamily="34" charset="-122"/>
                <a:ea typeface="Microsoft YaHei" panose="020B0503020204020204" pitchFamily="34" charset="-122"/>
                <a:sym typeface="+mn-ea"/>
              </a:rPr>
              <a:t>”</a:t>
            </a:r>
            <a:endParaRPr kumimoji="1" lang="en-US" altLang="zh-CN" sz="1000" dirty="0">
              <a:latin typeface="Microsoft YaHei" panose="020B0503020204020204" pitchFamily="34" charset="-122"/>
              <a:ea typeface="Microsoft YaHei" panose="020B0503020204020204" pitchFamily="34" charset="-122"/>
              <a:sym typeface="+mn-ea"/>
            </a:endParaRPr>
          </a:p>
          <a:p>
            <a:r>
              <a:rPr kumimoji="1" lang="zh-CN" altLang="en-US" sz="1000" dirty="0">
                <a:latin typeface="Microsoft YaHei" panose="020B0503020204020204" pitchFamily="34" charset="-122"/>
                <a:ea typeface="Microsoft YaHei" panose="020B0503020204020204" pitchFamily="34" charset="-122"/>
                <a:sym typeface="+mn-ea"/>
              </a:rPr>
              <a:t>让失败</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金缮</a:t>
            </a:r>
            <a:r>
              <a:rPr kumimoji="1" lang="en-US" altLang="zh-CN" sz="1000" dirty="0">
                <a:latin typeface="Microsoft YaHei" panose="020B0503020204020204" pitchFamily="34" charset="-122"/>
                <a:ea typeface="Microsoft YaHei" panose="020B0503020204020204" pitchFamily="34" charset="-122"/>
                <a:sym typeface="+mn-ea"/>
              </a:rPr>
              <a:t>”</a:t>
            </a:r>
            <a:r>
              <a:rPr kumimoji="1" lang="zh-CN" altLang="en-US" sz="1000" dirty="0">
                <a:latin typeface="Microsoft YaHei" panose="020B0503020204020204" pitchFamily="34" charset="-122"/>
                <a:ea typeface="Microsoft YaHei" panose="020B0503020204020204" pitchFamily="34" charset="-122"/>
                <a:sym typeface="+mn-ea"/>
              </a:rPr>
              <a:t>成艺术！</a:t>
            </a:r>
            <a:endParaRPr kumimoji="1" lang="zh-CN" altLang="en-US" sz="1000" dirty="0">
              <a:latin typeface="Microsoft YaHei" panose="020B0503020204020204" pitchFamily="34" charset="-122"/>
              <a:ea typeface="Microsoft YaHei"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66395" y="135255"/>
            <a:ext cx="651510" cy="930910"/>
          </a:xfrm>
          <a:prstGeom prst="rect">
            <a:avLst/>
          </a:prstGeom>
        </p:spPr>
      </p:pic>
      <p:sp>
        <p:nvSpPr>
          <p:cNvPr id="3" name="矩形 2"/>
          <p:cNvSpPr/>
          <p:nvPr/>
        </p:nvSpPr>
        <p:spPr>
          <a:xfrm>
            <a:off x="2712085" y="1272540"/>
            <a:ext cx="1207135" cy="21145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chapter</a:t>
            </a:r>
            <a:endParaRPr lang="en-US" altLang="zh-CN"/>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893538" y="122826"/>
            <a:ext cx="4171041" cy="860425"/>
          </a:xfrm>
          <a:prstGeom prst="rect">
            <a:avLst/>
          </a:prstGeom>
          <a:noFill/>
        </p:spPr>
        <p:txBody>
          <a:bodyPr wrap="square" rtlCol="0">
            <a:spAutoFit/>
          </a:bodyPr>
          <a:lstStyle/>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書名</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zh-CN" altLang="en-US" sz="500" dirty="0">
                <a:latin typeface="Meiryo UI" panose="020B0604030504040204" pitchFamily="50" charset="-128"/>
                <a:ea typeface="Meiryo UI" panose="020B0604030504040204" pitchFamily="50" charset="-128"/>
              </a:rPr>
              <a:t>病気</a:t>
            </a:r>
            <a:r>
              <a:rPr kumimoji="1" lang="ja-JP" altLang="en-US" sz="500" dirty="0">
                <a:latin typeface="Meiryo UI" panose="020B0604030504040204" pitchFamily="50" charset="-128"/>
                <a:ea typeface="Meiryo UI" panose="020B0604030504040204" pitchFamily="50" charset="-128"/>
              </a:rPr>
              <a:t>は</a:t>
            </a:r>
            <a:r>
              <a:rPr kumimoji="1" lang="zh-CN" altLang="en-US" sz="500" dirty="0">
                <a:latin typeface="Meiryo UI" panose="020B0604030504040204" pitchFamily="50" charset="-128"/>
                <a:ea typeface="Meiryo UI" panose="020B0604030504040204" pitchFamily="50" charset="-128"/>
              </a:rPr>
              <a:t>才能</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【ISBN】</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978-4-7612-6779-7</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著者</a:t>
            </a:r>
            <a:r>
              <a:rPr kumimoji="1" lang="en-US" altLang="ja-JP" sz="500" dirty="0">
                <a:latin typeface="Meiryo UI" panose="020B0604030504040204" pitchFamily="50" charset="-128"/>
                <a:ea typeface="Meiryo UI" panose="020B0604030504040204" pitchFamily="50" charset="-128"/>
              </a:rPr>
              <a:t>】</a:t>
            </a:r>
            <a:endParaRPr kumimoji="1" lang="en-US" altLang="zh-CN" sz="500" dirty="0">
              <a:latin typeface="Meiryo UI" panose="020B0604030504040204" pitchFamily="50" charset="-128"/>
              <a:ea typeface="Meiryo UI" panose="020B0604030504040204" pitchFamily="50" charset="-128"/>
            </a:endParaRPr>
          </a:p>
          <a:p>
            <a:r>
              <a:rPr kumimoji="1" lang="ja-JP" altLang="en-US" sz="500" dirty="0">
                <a:latin typeface="Meiryo UI" panose="020B0604030504040204" pitchFamily="50" charset="-128"/>
                <a:ea typeface="Meiryo UI" panose="020B0604030504040204" pitchFamily="50" charset="-128"/>
              </a:rPr>
              <a:t>おのころ</a:t>
            </a:r>
            <a:r>
              <a:rPr kumimoji="1" lang="zh-CN" altLang="en-US" sz="500" dirty="0">
                <a:latin typeface="Meiryo UI" panose="020B0604030504040204" pitchFamily="50" charset="-128"/>
                <a:ea typeface="Meiryo UI" panose="020B0604030504040204" pitchFamily="50" charset="-128"/>
              </a:rPr>
              <a:t>心平</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【page】</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272P</a:t>
            </a:r>
            <a:endParaRPr kumimoji="1" lang="ja-JP"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発行年月</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2011</a:t>
            </a:r>
            <a:r>
              <a:rPr kumimoji="1" lang="ja-JP" altLang="en-US" sz="500" dirty="0">
                <a:latin typeface="Meiryo UI" panose="020B0604030504040204" pitchFamily="50" charset="-128"/>
                <a:ea typeface="Meiryo UI" panose="020B0604030504040204" pitchFamily="50" charset="-128"/>
              </a:rPr>
              <a:t>年</a:t>
            </a:r>
            <a:r>
              <a:rPr kumimoji="1" lang="en-US" altLang="ja-JP" sz="500" dirty="0">
                <a:latin typeface="Meiryo UI" panose="020B0604030504040204" pitchFamily="50" charset="-128"/>
                <a:ea typeface="Meiryo UI" panose="020B0604030504040204" pitchFamily="50" charset="-128"/>
              </a:rPr>
              <a:t>9</a:t>
            </a:r>
            <a:r>
              <a:rPr kumimoji="1" lang="ja-JP" altLang="en-US" sz="500">
                <a:latin typeface="Meiryo UI" panose="020B0604030504040204" pitchFamily="50" charset="-128"/>
                <a:ea typeface="Meiryo UI" panose="020B0604030504040204" pitchFamily="50" charset="-128"/>
              </a:rPr>
              <a:t>月</a:t>
            </a:r>
            <a:r>
              <a:rPr kumimoji="1" lang="en-US" altLang="ja-JP" sz="500">
                <a:latin typeface="Meiryo UI" panose="020B0604030504040204" pitchFamily="50" charset="-128"/>
                <a:ea typeface="Meiryo UI" panose="020B0604030504040204" pitchFamily="50" charset="-128"/>
              </a:rPr>
              <a:t> </a:t>
            </a:r>
            <a:r>
              <a:rPr kumimoji="1" lang="en-US" altLang="ja-JP" sz="500">
                <a:highlight>
                  <a:srgbClr val="FFFF00"/>
                </a:highlight>
                <a:latin typeface="Meiryo UI" panose="020B0604030504040204" pitchFamily="50" charset="-128"/>
                <a:ea typeface="Meiryo UI" panose="020B0604030504040204" pitchFamily="50" charset="-128"/>
              </a:rPr>
              <a:t>Indesign data is available</a:t>
            </a:r>
            <a:endParaRPr kumimoji="1" lang="en-US" altLang="ja-JP" sz="500" dirty="0">
              <a:highlight>
                <a:srgbClr val="FFFF00"/>
              </a:highlight>
              <a:latin typeface="Meiryo UI" panose="020B0604030504040204" pitchFamily="50" charset="-128"/>
              <a:ea typeface="Meiryo UI" panose="020B0604030504040204" pitchFamily="50" charset="-128"/>
            </a:endParaRPr>
          </a:p>
        </p:txBody>
      </p:sp>
      <p:sp>
        <p:nvSpPr>
          <p:cNvPr id="9" name="テキスト ボックス 6"/>
          <p:cNvSpPr txBox="1"/>
          <p:nvPr/>
        </p:nvSpPr>
        <p:spPr>
          <a:xfrm>
            <a:off x="0" y="1155700"/>
            <a:ext cx="6858000" cy="872426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l"/>
            <a:r>
              <a:rPr lang="zh-CN" altLang="en-US" sz="1100" b="0" i="0" dirty="0">
                <a:effectLst/>
                <a:latin typeface="Microsoft Uighur" panose="02000000000000000000" pitchFamily="2" charset="-78"/>
                <a:cs typeface="Microsoft Uighur" panose="02000000000000000000" pitchFamily="2" charset="-78"/>
              </a:rPr>
              <a:t>你以为的病，其实是天赋。病痛，是你被压抑的情绪在说话。从焦虑到疗愈：用身体带你走出情绪泥沼。真正的健康，是内在力量的回归。</a:t>
            </a:r>
            <a:endParaRPr lang="zh-CN" altLang="en-US" sz="1100" b="0" i="0" dirty="0">
              <a:effectLst/>
              <a:latin typeface="Microsoft Uighur" panose="02000000000000000000" pitchFamily="2" charset="-78"/>
              <a:cs typeface="Microsoft Uighur" panose="02000000000000000000" pitchFamily="2" charset="-78"/>
            </a:endParaRPr>
          </a:p>
          <a:p>
            <a:pPr algn="l"/>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本书是由身心健康专家的作者的一本颠覆传统医学观念的著作。本书提出了一个引人深思的问题：</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疾病真的只是负面的存在吗？</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通过超过两万例咨询的临床经验，作者深入探索了身体疾病与心理状态之间的密切关系，并提出一个令人耳目一新的观点：疾病并非单纯的身体故障，而是那些尚未被觉察的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潜在天赋</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的一种外在表现。</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作者指出，现代社会对于健康的关注大多集中在饮食与运动等</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生活习惯疗法</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上。虽然这些确实重要，但许多方法忽略了隐藏在疾病背后的心理因素</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那些被压抑的情绪、未满足的需求、以及与生活方式之间的冲突。本书一开始就强调：面对疾病，最关键的第一步，是</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不否定身体所发出的症状信号</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。一旦将症状视为敌人，人们就容易陷入恐惧和排斥，从而阻碍了对病因的深度理解。事实上，身体所传达的症状，其实正是在表达潜意识中尚未被认知的欲望与压力。</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围绕这一核心思想，作者提出了</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疾病的五层结构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这一分析框架，分别从身体表层的肉体层开始，逐步深入到细胞、有机物、分子乃至原子层面。每一层都象征着不同层级的能量被压抑与阻塞，而如果不加以释放，这些能量最终会以疾病或不适的形式表现出来。例如，像腰痛、失眠、口腔溃疡等看似微不足道的症状，在作者眼中，其实都是内心深层欲望被压抑的信号。</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书中也深入剖析了各种常见的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生活习惯病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，如高血压、高血糖、尿酸值升高等。作者强调，这些所谓的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习惯病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实际上往往是</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无意识层面的疾病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，是长期心理压抑与不自觉生活方式所共同形成的结果。例如脂肪肝、尿路结石、胆结石等问题，并不仅仅是饮食过度造成的生理积聚，更是内在愤怒、焦虑与长期紧张情绪的一种物质化表现。</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对于更严重的三大慢性疾病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心脏病、动脉硬化与脑中风，作者进一步指出，这些都是由于</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心灵与身体之间断裂</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所引发的结果。那些长期忽视自己内心真实想法、压抑情感需求的人，往往会在身体上积累过多的压力，最终以重大疾病的形式爆发。但即使是这样严重的病症，其背后依然隐藏着一个人</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找回真实自我</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的契机。换句话说，疾病是一种提醒，让我们重新成为</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原本的自己</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为了帮助读者真正完成</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将疾病转化为天赋</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的转变，本书在最后提出了一套</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让身体成为天赋源泉</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行动路径。这是一种系统化的身体解放过程，涵盖从肉体、器官、细胞、化学结构到分子与原子等不同层面的逐步恢复与更新。例如，作者为心脏、肾脏、肺、肝脏、脾脏等关键器官设计了简单有效的锻炼与调整法，引导身体回归自然节律，让长年累积的情绪压力得以释放。尤其强调，</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感动</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是实现这种转化的关键</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只有当一个人真正被打动，内在的生命能量才会被唤醒，进而迈向自我疗愈与成长。</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本书通篇没有使用复杂的医学术语，也不把疾病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标签化</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，而是以温和、贴近人心的语言，引导每位读者重新审视自己的身体，倾听那些被忽视的信号。正如作者所言：</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你身体的症状，其实是你尚未觉察、尚未实现的天赋在呼唤。</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这种天赋早已存在于你体内，只等你通过疾病这一通道去发现、去激活。</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尤其值得一提的是，在当今社会，越来越多的人被焦虑、抑郁、情绪低落所困扰，精神压力几乎成了现代人的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隐性疾病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情绪长期处于压抑状态，迟早会在身体层面以各种方式显现出来。因此，这本书在当下尤为具有现实意义。它不仅提供了另一种理解身体与疾病的视角，更是一种面向内心、回归自我的疗愈之道。对于那些被情绪困扰、对生活感到无力、身心俱疲的人来说，这本书无疑提供了极具价值的启发和安慰。</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综上所述，《疾病即天赋》不是一本单纯教你</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如何治病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的书，而是一本启发你</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如何与身体展开深度对话</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的心灵指南。它重新定义了我们对疾病的看法</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不再是敌人，而是身体与心灵共同指引的线索，是一扇通往内在探索与觉醒的大门。通过阅读这本书，读者将学会放下对</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健康</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过度执着的焦虑，转而信任身体的智慧，把病痛转化为成长，把压抑转化为潜能。这不仅是一场走向身心合一的疗愈之旅，也是一段唤醒真实自我的生命课程。</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在这个压力重重的时代，它是一份温柔而有力的支持，也是我们重新找回生命节奏的一本重要之书。</a:t>
            </a:r>
            <a:endParaRPr lang="zh-CN" altLang="en-US" sz="1100" b="0" i="0" dirty="0">
              <a:effectLst/>
              <a:latin typeface="Microsoft Uighur" panose="02000000000000000000" pitchFamily="2" charset="-78"/>
              <a:cs typeface="Microsoft Uighur" panose="02000000000000000000" pitchFamily="2" charset="-78"/>
            </a:endParaRPr>
          </a:p>
        </p:txBody>
      </p:sp>
      <p:pic>
        <p:nvPicPr>
          <p:cNvPr id="3" name="图片 2"/>
          <p:cNvPicPr>
            <a:picLocks noChangeAspect="1"/>
          </p:cNvPicPr>
          <p:nvPr/>
        </p:nvPicPr>
        <p:blipFill>
          <a:blip r:embed="rId1"/>
          <a:stretch>
            <a:fillRect/>
          </a:stretch>
        </p:blipFill>
        <p:spPr>
          <a:xfrm>
            <a:off x="391160" y="223520"/>
            <a:ext cx="536575" cy="791845"/>
          </a:xfrm>
          <a:prstGeom prst="rect">
            <a:avLst/>
          </a:prstGeom>
        </p:spPr>
      </p:pic>
      <p:sp>
        <p:nvSpPr>
          <p:cNvPr id="4" name="テキスト ボックス 5"/>
          <p:cNvSpPr txBox="1"/>
          <p:nvPr/>
        </p:nvSpPr>
        <p:spPr>
          <a:xfrm>
            <a:off x="3644900" y="122555"/>
            <a:ext cx="2748280" cy="306705"/>
          </a:xfrm>
          <a:prstGeom prst="rect">
            <a:avLst/>
          </a:prstGeom>
          <a:noFill/>
        </p:spPr>
        <p:txBody>
          <a:bodyPr wrap="square" rtlCol="0">
            <a:spAutoFit/>
          </a:bodyPr>
          <a:p>
            <a:r>
              <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rPr>
              <a:t>35,000 copies</a:t>
            </a:r>
            <a:endPar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endParaRPr>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893538" y="122826"/>
            <a:ext cx="4171041" cy="860425"/>
          </a:xfrm>
          <a:prstGeom prst="rect">
            <a:avLst/>
          </a:prstGeom>
          <a:noFill/>
        </p:spPr>
        <p:txBody>
          <a:bodyPr wrap="square" rtlCol="0">
            <a:spAutoFit/>
          </a:bodyPr>
          <a:lstStyle/>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書名</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zh-CN" altLang="en-US" sz="500" dirty="0">
                <a:latin typeface="Meiryo UI" panose="020B0604030504040204" pitchFamily="50" charset="-128"/>
                <a:ea typeface="Meiryo UI" panose="020B0604030504040204" pitchFamily="50" charset="-128"/>
              </a:rPr>
              <a:t>病気</a:t>
            </a:r>
            <a:r>
              <a:rPr kumimoji="1" lang="ja-JP" altLang="en-US" sz="500" dirty="0">
                <a:latin typeface="Meiryo UI" panose="020B0604030504040204" pitchFamily="50" charset="-128"/>
                <a:ea typeface="Meiryo UI" panose="020B0604030504040204" pitchFamily="50" charset="-128"/>
              </a:rPr>
              <a:t>は</a:t>
            </a:r>
            <a:r>
              <a:rPr kumimoji="1" lang="zh-CN" altLang="en-US" sz="500" dirty="0">
                <a:latin typeface="Meiryo UI" panose="020B0604030504040204" pitchFamily="50" charset="-128"/>
                <a:ea typeface="Meiryo UI" panose="020B0604030504040204" pitchFamily="50" charset="-128"/>
              </a:rPr>
              <a:t>才能</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【ISBN】</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978-4-7612-6779-7</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著者</a:t>
            </a:r>
            <a:r>
              <a:rPr kumimoji="1" lang="en-US" altLang="ja-JP" sz="500" dirty="0">
                <a:latin typeface="Meiryo UI" panose="020B0604030504040204" pitchFamily="50" charset="-128"/>
                <a:ea typeface="Meiryo UI" panose="020B0604030504040204" pitchFamily="50" charset="-128"/>
              </a:rPr>
              <a:t>】</a:t>
            </a:r>
            <a:endParaRPr kumimoji="1" lang="en-US" altLang="zh-CN" sz="500" dirty="0">
              <a:latin typeface="Meiryo UI" panose="020B0604030504040204" pitchFamily="50" charset="-128"/>
              <a:ea typeface="Meiryo UI" panose="020B0604030504040204" pitchFamily="50" charset="-128"/>
            </a:endParaRPr>
          </a:p>
          <a:p>
            <a:r>
              <a:rPr kumimoji="1" lang="ja-JP" altLang="en-US" sz="500" dirty="0">
                <a:latin typeface="Meiryo UI" panose="020B0604030504040204" pitchFamily="50" charset="-128"/>
                <a:ea typeface="Meiryo UI" panose="020B0604030504040204" pitchFamily="50" charset="-128"/>
              </a:rPr>
              <a:t>おのころ</a:t>
            </a:r>
            <a:r>
              <a:rPr kumimoji="1" lang="zh-CN" altLang="en-US" sz="500" dirty="0">
                <a:latin typeface="Meiryo UI" panose="020B0604030504040204" pitchFamily="50" charset="-128"/>
                <a:ea typeface="Meiryo UI" panose="020B0604030504040204" pitchFamily="50" charset="-128"/>
              </a:rPr>
              <a:t>心平</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【page】</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272P</a:t>
            </a:r>
            <a:endParaRPr kumimoji="1" lang="ja-JP"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発行年月</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2011</a:t>
            </a:r>
            <a:r>
              <a:rPr kumimoji="1" lang="ja-JP" altLang="en-US" sz="500" dirty="0">
                <a:latin typeface="Meiryo UI" panose="020B0604030504040204" pitchFamily="50" charset="-128"/>
                <a:ea typeface="Meiryo UI" panose="020B0604030504040204" pitchFamily="50" charset="-128"/>
              </a:rPr>
              <a:t>年</a:t>
            </a:r>
            <a:r>
              <a:rPr kumimoji="1" lang="en-US" altLang="ja-JP" sz="500" dirty="0">
                <a:latin typeface="Meiryo UI" panose="020B0604030504040204" pitchFamily="50" charset="-128"/>
                <a:ea typeface="Meiryo UI" panose="020B0604030504040204" pitchFamily="50" charset="-128"/>
              </a:rPr>
              <a:t>9</a:t>
            </a:r>
            <a:r>
              <a:rPr kumimoji="1" lang="ja-JP" altLang="en-US" sz="500">
                <a:latin typeface="Meiryo UI" panose="020B0604030504040204" pitchFamily="50" charset="-128"/>
                <a:ea typeface="Meiryo UI" panose="020B0604030504040204" pitchFamily="50" charset="-128"/>
              </a:rPr>
              <a:t>月</a:t>
            </a:r>
            <a:r>
              <a:rPr kumimoji="1" lang="en-US" altLang="ja-JP" sz="500">
                <a:latin typeface="Meiryo UI" panose="020B0604030504040204" pitchFamily="50" charset="-128"/>
                <a:ea typeface="Meiryo UI" panose="020B0604030504040204" pitchFamily="50" charset="-128"/>
              </a:rPr>
              <a:t> </a:t>
            </a:r>
            <a:r>
              <a:rPr kumimoji="1" lang="en-US" altLang="ja-JP" sz="500">
                <a:highlight>
                  <a:srgbClr val="FFFF00"/>
                </a:highlight>
                <a:latin typeface="Meiryo UI" panose="020B0604030504040204" pitchFamily="50" charset="-128"/>
                <a:ea typeface="Meiryo UI" panose="020B0604030504040204" pitchFamily="50" charset="-128"/>
              </a:rPr>
              <a:t>Indesign data is available</a:t>
            </a:r>
            <a:endParaRPr kumimoji="1" lang="en-US" altLang="ja-JP" sz="500" dirty="0">
              <a:highlight>
                <a:srgbClr val="FFFF00"/>
              </a:highlight>
              <a:latin typeface="Meiryo UI" panose="020B0604030504040204" pitchFamily="50" charset="-128"/>
              <a:ea typeface="Meiryo UI" panose="020B0604030504040204" pitchFamily="50" charset="-128"/>
            </a:endParaRPr>
          </a:p>
        </p:txBody>
      </p:sp>
      <p:sp>
        <p:nvSpPr>
          <p:cNvPr id="9" name="テキスト ボックス 6"/>
          <p:cNvSpPr txBox="1"/>
          <p:nvPr/>
        </p:nvSpPr>
        <p:spPr>
          <a:xfrm>
            <a:off x="0" y="1155700"/>
            <a:ext cx="6858000" cy="872426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l"/>
            <a:r>
              <a:rPr lang="zh-CN" altLang="en-US" sz="1100" b="0" i="0" dirty="0">
                <a:effectLst/>
                <a:latin typeface="Microsoft Uighur" panose="02000000000000000000" pitchFamily="2" charset="-78"/>
                <a:cs typeface="Microsoft Uighur" panose="02000000000000000000" pitchFamily="2" charset="-78"/>
              </a:rPr>
              <a:t>你以为的病，其实是天赋。病痛，是你被压抑的情绪在说话。从焦虑到疗愈：用身体带你走出情绪泥沼。真正的健康，是内在力量的回归。</a:t>
            </a:r>
            <a:endParaRPr lang="zh-CN" altLang="en-US" sz="1100" b="0" i="0" dirty="0">
              <a:effectLst/>
              <a:latin typeface="Microsoft Uighur" panose="02000000000000000000" pitchFamily="2" charset="-78"/>
              <a:cs typeface="Microsoft Uighur" panose="02000000000000000000" pitchFamily="2" charset="-78"/>
            </a:endParaRPr>
          </a:p>
          <a:p>
            <a:pPr algn="l"/>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本书是由身心健康专家的作者的一本颠覆传统医学观念的著作。本书提出了一个引人深思的问题：</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疾病真的只是负面的存在吗？</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通过超过两万例咨询的临床经验，作者深入探索了身体疾病与心理状态之间的密切关系，并提出一个令人耳目一新的观点：疾病并非单纯的身体故障，而是那些尚未被觉察的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潜在天赋</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的一种外在表现。</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作者指出，现代社会对于健康的关注大多集中在饮食与运动等</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生活习惯疗法</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上。虽然这些确实重要，但许多方法忽略了隐藏在疾病背后的心理因素</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那些被压抑的情绪、未满足的需求、以及与生活方式之间的冲突。本书一开始就强调：面对疾病，最关键的第一步，是</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不否定身体所发出的症状信号</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。一旦将症状视为敌人，人们就容易陷入恐惧和排斥，从而阻碍了对病因的深度理解。事实上，身体所传达的症状，其实正是在表达潜意识中尚未被认知的欲望与压力。</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围绕这一核心思想，作者提出了</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疾病的五层结构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这一分析框架，分别从身体表层的肉体层开始，逐步深入到细胞、有机物、分子乃至原子层面。每一层都象征着不同层级的能量被压抑与阻塞，而如果不加以释放，这些能量最终会以疾病或不适的形式表现出来。例如，像腰痛、失眠、口腔溃疡等看似微不足道的症状，在作者眼中，其实都是内心深层欲望被压抑的信号。</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书中也深入剖析了各种常见的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生活习惯病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，如高血压、高血糖、尿酸值升高等。作者强调，这些所谓的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习惯病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实际上往往是</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无意识层面的疾病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，是长期心理压抑与不自觉生活方式所共同形成的结果。例如脂肪肝、尿路结石、胆结石等问题，并不仅仅是饮食过度造成的生理积聚，更是内在愤怒、焦虑与长期紧张情绪的一种物质化表现。</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对于更严重的三大慢性疾病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心脏病、动脉硬化与脑中风，作者进一步指出，这些都是由于</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心灵与身体之间断裂</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所引发的结果。那些长期忽视自己内心真实想法、压抑情感需求的人，往往会在身体上积累过多的压力，最终以重大疾病的形式爆发。但即使是这样严重的病症，其背后依然隐藏着一个人</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找回真实自我</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的契机。换句话说，疾病是一种提醒，让我们重新成为</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原本的自己</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为了帮助读者真正完成</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将疾病转化为天赋</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的转变，本书在最后提出了一套</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让身体成为天赋源泉</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行动路径。这是一种系统化的身体解放过程，涵盖从肉体、器官、细胞、化学结构到分子与原子等不同层面的逐步恢复与更新。例如，作者为心脏、肾脏、肺、肝脏、脾脏等关键器官设计了简单有效的锻炼与调整法，引导身体回归自然节律，让长年累积的情绪压力得以释放。尤其强调，</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感动</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是实现这种转化的关键</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只有当一个人真正被打动，内在的生命能量才会被唤醒，进而迈向自我疗愈与成长。</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本书通篇没有使用复杂的医学术语，也不把疾病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标签化</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，而是以温和、贴近人心的语言，引导每位读者重新审视自己的身体，倾听那些被忽视的信号。正如作者所言：</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你身体的症状，其实是你尚未觉察、尚未实现的天赋在呼唤。</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这种天赋早已存在于你体内，只等你通过疾病这一通道去发现、去激活。</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尤其值得一提的是，在当今社会，越来越多的人被焦虑、抑郁、情绪低落所困扰，精神压力几乎成了现代人的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隐性疾病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情绪长期处于压抑状态，迟早会在身体层面以各种方式显现出来。因此，这本书在当下尤为具有现实意义。它不仅提供了另一种理解身体与疾病的视角，更是一种面向内心、回归自我的疗愈之道。对于那些被情绪困扰、对生活感到无力、身心俱疲的人来说，这本书无疑提供了极具价值的启发和安慰。</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综上所述，《疾病即天赋》不是一本单纯教你</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如何治病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的书，而是一本启发你</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如何与身体展开深度对话</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的心灵指南。它重新定义了我们对疾病的看法</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不再是敌人，而是身体与心灵共同指引的线索，是一扇通往内在探索与觉醒的大门。通过阅读这本书，读者将学会放下对</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健康</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过度执着的焦虑，转而信任身体的智慧，把病痛转化为成长，把压抑转化为潜能。这不仅是一场走向身心合一的疗愈之旅，也是一段唤醒真实自我的生命课程。</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在这个压力重重的时代，它是一份温柔而有力的支持，也是我们重新找回生命节奏的一本重要之书。</a:t>
            </a:r>
            <a:endParaRPr lang="zh-CN" altLang="en-US" sz="1100" b="0" i="0" dirty="0">
              <a:effectLst/>
              <a:latin typeface="Microsoft Uighur" panose="02000000000000000000" pitchFamily="2" charset="-78"/>
              <a:cs typeface="Microsoft Uighur" panose="02000000000000000000" pitchFamily="2" charset="-78"/>
            </a:endParaRPr>
          </a:p>
        </p:txBody>
      </p:sp>
      <p:pic>
        <p:nvPicPr>
          <p:cNvPr id="3" name="图片 2"/>
          <p:cNvPicPr>
            <a:picLocks noChangeAspect="1"/>
          </p:cNvPicPr>
          <p:nvPr/>
        </p:nvPicPr>
        <p:blipFill>
          <a:blip r:embed="rId1"/>
          <a:stretch>
            <a:fillRect/>
          </a:stretch>
        </p:blipFill>
        <p:spPr>
          <a:xfrm>
            <a:off x="391160" y="223520"/>
            <a:ext cx="536575" cy="791845"/>
          </a:xfrm>
          <a:prstGeom prst="rect">
            <a:avLst/>
          </a:prstGeom>
        </p:spPr>
      </p:pic>
      <p:sp>
        <p:nvSpPr>
          <p:cNvPr id="4" name="テキスト ボックス 5"/>
          <p:cNvSpPr txBox="1"/>
          <p:nvPr/>
        </p:nvSpPr>
        <p:spPr>
          <a:xfrm>
            <a:off x="3644900" y="122555"/>
            <a:ext cx="2748280" cy="306705"/>
          </a:xfrm>
          <a:prstGeom prst="rect">
            <a:avLst/>
          </a:prstGeom>
          <a:noFill/>
        </p:spPr>
        <p:txBody>
          <a:bodyPr wrap="square" rtlCol="0">
            <a:spAutoFit/>
          </a:bodyPr>
          <a:p>
            <a:r>
              <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rPr>
              <a:t>35,000 copies</a:t>
            </a:r>
            <a:endPar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endParaRPr>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893538" y="122826"/>
            <a:ext cx="4171041" cy="860425"/>
          </a:xfrm>
          <a:prstGeom prst="rect">
            <a:avLst/>
          </a:prstGeom>
          <a:noFill/>
        </p:spPr>
        <p:txBody>
          <a:bodyPr wrap="square" rtlCol="0">
            <a:spAutoFit/>
          </a:bodyPr>
          <a:lstStyle/>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書名</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zh-CN" altLang="en-US" sz="500" dirty="0">
                <a:latin typeface="Meiryo UI" panose="020B0604030504040204" pitchFamily="50" charset="-128"/>
                <a:ea typeface="Meiryo UI" panose="020B0604030504040204" pitchFamily="50" charset="-128"/>
              </a:rPr>
              <a:t>病気</a:t>
            </a:r>
            <a:r>
              <a:rPr kumimoji="1" lang="ja-JP" altLang="en-US" sz="500" dirty="0">
                <a:latin typeface="Meiryo UI" panose="020B0604030504040204" pitchFamily="50" charset="-128"/>
                <a:ea typeface="Meiryo UI" panose="020B0604030504040204" pitchFamily="50" charset="-128"/>
              </a:rPr>
              <a:t>は</a:t>
            </a:r>
            <a:r>
              <a:rPr kumimoji="1" lang="zh-CN" altLang="en-US" sz="500" dirty="0">
                <a:latin typeface="Meiryo UI" panose="020B0604030504040204" pitchFamily="50" charset="-128"/>
                <a:ea typeface="Meiryo UI" panose="020B0604030504040204" pitchFamily="50" charset="-128"/>
              </a:rPr>
              <a:t>才能</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【ISBN】</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978-4-7612-6779-7</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著者</a:t>
            </a:r>
            <a:r>
              <a:rPr kumimoji="1" lang="en-US" altLang="ja-JP" sz="500" dirty="0">
                <a:latin typeface="Meiryo UI" panose="020B0604030504040204" pitchFamily="50" charset="-128"/>
                <a:ea typeface="Meiryo UI" panose="020B0604030504040204" pitchFamily="50" charset="-128"/>
              </a:rPr>
              <a:t>】</a:t>
            </a:r>
            <a:endParaRPr kumimoji="1" lang="en-US" altLang="zh-CN" sz="500" dirty="0">
              <a:latin typeface="Meiryo UI" panose="020B0604030504040204" pitchFamily="50" charset="-128"/>
              <a:ea typeface="Meiryo UI" panose="020B0604030504040204" pitchFamily="50" charset="-128"/>
            </a:endParaRPr>
          </a:p>
          <a:p>
            <a:r>
              <a:rPr kumimoji="1" lang="ja-JP" altLang="en-US" sz="500" dirty="0">
                <a:latin typeface="Meiryo UI" panose="020B0604030504040204" pitchFamily="50" charset="-128"/>
                <a:ea typeface="Meiryo UI" panose="020B0604030504040204" pitchFamily="50" charset="-128"/>
              </a:rPr>
              <a:t>おのころ</a:t>
            </a:r>
            <a:r>
              <a:rPr kumimoji="1" lang="zh-CN" altLang="en-US" sz="500" dirty="0">
                <a:latin typeface="Meiryo UI" panose="020B0604030504040204" pitchFamily="50" charset="-128"/>
                <a:ea typeface="Meiryo UI" panose="020B0604030504040204" pitchFamily="50" charset="-128"/>
              </a:rPr>
              <a:t>心平</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【page】</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272P</a:t>
            </a:r>
            <a:endParaRPr kumimoji="1" lang="ja-JP"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発行年月</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2011</a:t>
            </a:r>
            <a:r>
              <a:rPr kumimoji="1" lang="ja-JP" altLang="en-US" sz="500" dirty="0">
                <a:latin typeface="Meiryo UI" panose="020B0604030504040204" pitchFamily="50" charset="-128"/>
                <a:ea typeface="Meiryo UI" panose="020B0604030504040204" pitchFamily="50" charset="-128"/>
              </a:rPr>
              <a:t>年</a:t>
            </a:r>
            <a:r>
              <a:rPr kumimoji="1" lang="en-US" altLang="ja-JP" sz="500" dirty="0">
                <a:latin typeface="Meiryo UI" panose="020B0604030504040204" pitchFamily="50" charset="-128"/>
                <a:ea typeface="Meiryo UI" panose="020B0604030504040204" pitchFamily="50" charset="-128"/>
              </a:rPr>
              <a:t>9</a:t>
            </a:r>
            <a:r>
              <a:rPr kumimoji="1" lang="ja-JP" altLang="en-US" sz="500">
                <a:latin typeface="Meiryo UI" panose="020B0604030504040204" pitchFamily="50" charset="-128"/>
                <a:ea typeface="Meiryo UI" panose="020B0604030504040204" pitchFamily="50" charset="-128"/>
              </a:rPr>
              <a:t>月</a:t>
            </a:r>
            <a:r>
              <a:rPr kumimoji="1" lang="en-US" altLang="ja-JP" sz="500">
                <a:latin typeface="Meiryo UI" panose="020B0604030504040204" pitchFamily="50" charset="-128"/>
                <a:ea typeface="Meiryo UI" panose="020B0604030504040204" pitchFamily="50" charset="-128"/>
              </a:rPr>
              <a:t> </a:t>
            </a:r>
            <a:r>
              <a:rPr kumimoji="1" lang="en-US" altLang="ja-JP" sz="500">
                <a:highlight>
                  <a:srgbClr val="FFFF00"/>
                </a:highlight>
                <a:latin typeface="Meiryo UI" panose="020B0604030504040204" pitchFamily="50" charset="-128"/>
                <a:ea typeface="Meiryo UI" panose="020B0604030504040204" pitchFamily="50" charset="-128"/>
              </a:rPr>
              <a:t>Indesign data is available</a:t>
            </a:r>
            <a:endParaRPr kumimoji="1" lang="en-US" altLang="ja-JP" sz="500" dirty="0">
              <a:highlight>
                <a:srgbClr val="FFFF00"/>
              </a:highlight>
              <a:latin typeface="Meiryo UI" panose="020B0604030504040204" pitchFamily="50" charset="-128"/>
              <a:ea typeface="Meiryo UI" panose="020B0604030504040204" pitchFamily="50" charset="-128"/>
            </a:endParaRPr>
          </a:p>
        </p:txBody>
      </p:sp>
      <p:sp>
        <p:nvSpPr>
          <p:cNvPr id="9" name="テキスト ボックス 6"/>
          <p:cNvSpPr txBox="1"/>
          <p:nvPr/>
        </p:nvSpPr>
        <p:spPr>
          <a:xfrm>
            <a:off x="57785" y="1015365"/>
            <a:ext cx="6858000" cy="88938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l"/>
            <a:r>
              <a:rPr lang="zh-CN" altLang="en-US" sz="1100" b="0" i="0" dirty="0">
                <a:effectLst/>
                <a:latin typeface="Microsoft Uighur" panose="02000000000000000000" pitchFamily="2" charset="-78"/>
                <a:cs typeface="Microsoft Uighur" panose="02000000000000000000" pitchFamily="2" charset="-78"/>
              </a:rPr>
              <a:t>五脏若保持健康与协调，就不会患大病</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在中医中，肝脏、心脏、脾、肺、肾被统称为</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五脏</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。不过，这些脏器所表现出的症状，并不一定直接反映的是肝脏、心脏、脾脏、肺或肾脏本身出了问题。</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比如说，一旦肝脏受到了压力就立刻引发肝衰竭，或者心脏受压就马上引发心力衰竭</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如果真的如此，那就太可怕了。因为这些重要的脏器一旦受损，可能会对整个身体造成致命影响，所以在真正受损之前，它们会先通过相关联的器官发出压力信号。也就是说，身体表面所表现出的症状，有时其实是在代言身体内部尚未解决的课题。</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在理解这些现象时，中医中的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五行理论</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非常值得参考。</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按照五行的观点，以五脏的功能为中心，有以下器官之间的关联：</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肝脏</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筋膜、肌腱、眼睛、指甲、胆囊的功能等</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心脏</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血脉（血管）、舌头、体毛、小肠的消化吸收状态等</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脾脏</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肌肉、皮肤真皮层、嘴唇、口周、乳腺、胃的情况等</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肺</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皮肤（表皮）、鼻子、呼吸、咽喉、大肠的功能等</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肾脏</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骨骼、脊柱、耳朵、扁桃体、头发、膀胱的功能等</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这些相互关联的器官在日常生活中会通过一些信号表现出来：</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肝脏发出的压力信号</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身体症状：激素水平紊乱引发的问题、疲劳感明显</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生活表现：走路总是匆匆忙忙</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心理状态：经常情绪不好、不容易意识到自己的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愤怒</a:t>
            </a:r>
            <a:r>
              <a:rPr lang="en-US" altLang="zh-CN" sz="1100" b="0" i="0" dirty="0">
                <a:effectLst/>
                <a:latin typeface="Microsoft Uighur" panose="02000000000000000000" pitchFamily="2" charset="-78"/>
                <a:cs typeface="Microsoft Uighur" panose="02000000000000000000" pitchFamily="2" charset="-78"/>
              </a:rPr>
              <a:t>”</a:t>
            </a:r>
            <a:endParaRPr lang="en-US" altLang="zh-CN"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语言特征：发音</a:t>
            </a:r>
            <a:r>
              <a:rPr lang="en-US" altLang="zh-CN" sz="1100" b="0" i="0" dirty="0">
                <a:effectLst/>
                <a:latin typeface="Microsoft Uighur" panose="02000000000000000000" pitchFamily="2" charset="-78"/>
                <a:cs typeface="Microsoft Uighur" panose="02000000000000000000" pitchFamily="2" charset="-78"/>
              </a:rPr>
              <a:t>“ka ki ku ke ko”</a:t>
            </a:r>
            <a:r>
              <a:rPr lang="zh-CN" altLang="en-US" sz="1100" b="0" i="0" dirty="0">
                <a:effectLst/>
                <a:latin typeface="Microsoft Uighur" panose="02000000000000000000" pitchFamily="2" charset="-78"/>
                <a:cs typeface="Microsoft Uighur" panose="02000000000000000000" pitchFamily="2" charset="-78"/>
              </a:rPr>
              <a:t>的音节变得困难</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心脏发出的压力信号</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身体症状：血液循环不畅导致的体温调节障碍</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生活表现：经常做</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非常现实的梦</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、看东西时容易</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盯着看</a:t>
            </a:r>
            <a:r>
              <a:rPr lang="en-US" altLang="zh-CN" sz="1100" b="0" i="0" dirty="0">
                <a:effectLst/>
                <a:latin typeface="Microsoft Uighur" panose="02000000000000000000" pitchFamily="2" charset="-78"/>
                <a:cs typeface="Microsoft Uighur" panose="02000000000000000000" pitchFamily="2" charset="-78"/>
              </a:rPr>
              <a:t>”</a:t>
            </a:r>
            <a:endParaRPr lang="en-US" altLang="zh-CN"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心理状态：容易慌张、不容易感受到</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喜悦</a:t>
            </a:r>
            <a:r>
              <a:rPr lang="en-US" altLang="zh-CN" sz="1100" b="0" i="0" dirty="0">
                <a:effectLst/>
                <a:latin typeface="Microsoft Uighur" panose="02000000000000000000" pitchFamily="2" charset="-78"/>
                <a:cs typeface="Microsoft Uighur" panose="02000000000000000000" pitchFamily="2" charset="-78"/>
              </a:rPr>
              <a:t>”</a:t>
            </a:r>
            <a:endParaRPr lang="en-US" altLang="zh-CN"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语言特征：发音</a:t>
            </a:r>
            <a:r>
              <a:rPr lang="en-US" altLang="zh-CN" sz="1100" b="0" i="0" dirty="0">
                <a:effectLst/>
                <a:latin typeface="Microsoft Uighur" panose="02000000000000000000" pitchFamily="2" charset="-78"/>
                <a:cs typeface="Microsoft Uighur" panose="02000000000000000000" pitchFamily="2" charset="-78"/>
              </a:rPr>
              <a:t>“ta chi tsu te to”“na ni nu ne no”“ra ri ru re ro”</a:t>
            </a:r>
            <a:r>
              <a:rPr lang="zh-CN" altLang="en-US" sz="1100" b="0" i="0" dirty="0">
                <a:effectLst/>
                <a:latin typeface="Microsoft Uighur" panose="02000000000000000000" pitchFamily="2" charset="-78"/>
                <a:cs typeface="Microsoft Uighur" panose="02000000000000000000" pitchFamily="2" charset="-78"/>
              </a:rPr>
              <a:t>的音节变得困难</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脾脏发出的压力信号</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身体症状：肠道蠕动不良导致排泄功能下降</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生活表现：常常久坐，甚至拿点东西都要麻烦别人</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心理状态：变得多疑、不容易觉察</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被某种执念困住的自己</a:t>
            </a:r>
            <a:r>
              <a:rPr lang="en-US" altLang="zh-CN" sz="1100" b="0" i="0" dirty="0">
                <a:effectLst/>
                <a:latin typeface="Microsoft Uighur" panose="02000000000000000000" pitchFamily="2" charset="-78"/>
                <a:cs typeface="Microsoft Uighur" panose="02000000000000000000" pitchFamily="2" charset="-78"/>
              </a:rPr>
              <a:t>”</a:t>
            </a:r>
            <a:endParaRPr lang="en-US" altLang="zh-CN"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语言特征：发音</a:t>
            </a:r>
            <a:r>
              <a:rPr lang="en-US" altLang="zh-CN" sz="1100" b="0" i="0" dirty="0">
                <a:effectLst/>
                <a:latin typeface="Microsoft Uighur" panose="02000000000000000000" pitchFamily="2" charset="-78"/>
                <a:cs typeface="Microsoft Uighur" panose="02000000000000000000" pitchFamily="2" charset="-78"/>
              </a:rPr>
              <a:t>“a i u e o”“ya yu yo”“wa o”</a:t>
            </a:r>
            <a:r>
              <a:rPr lang="zh-CN" altLang="en-US" sz="1100" b="0" i="0" dirty="0">
                <a:effectLst/>
                <a:latin typeface="Microsoft Uighur" panose="02000000000000000000" pitchFamily="2" charset="-78"/>
                <a:cs typeface="Microsoft Uighur" panose="02000000000000000000" pitchFamily="2" charset="-78"/>
              </a:rPr>
              <a:t>的音节变得困难</a:t>
            </a:r>
            <a:endParaRPr lang="zh-CN" altLang="en-US" sz="1100" b="0" i="0" dirty="0">
              <a:effectLst/>
              <a:latin typeface="Microsoft Uighur" panose="02000000000000000000" pitchFamily="2" charset="-78"/>
              <a:cs typeface="Microsoft Uighur" panose="02000000000000000000" pitchFamily="2" charset="-78"/>
            </a:endParaRPr>
          </a:p>
        </p:txBody>
      </p:sp>
      <p:pic>
        <p:nvPicPr>
          <p:cNvPr id="3" name="图片 2"/>
          <p:cNvPicPr>
            <a:picLocks noChangeAspect="1"/>
          </p:cNvPicPr>
          <p:nvPr/>
        </p:nvPicPr>
        <p:blipFill>
          <a:blip r:embed="rId1"/>
          <a:stretch>
            <a:fillRect/>
          </a:stretch>
        </p:blipFill>
        <p:spPr>
          <a:xfrm>
            <a:off x="391160" y="223520"/>
            <a:ext cx="536575" cy="791845"/>
          </a:xfrm>
          <a:prstGeom prst="rect">
            <a:avLst/>
          </a:prstGeom>
        </p:spPr>
      </p:pic>
      <p:sp>
        <p:nvSpPr>
          <p:cNvPr id="7" name="正方形/長方形 6"/>
          <p:cNvSpPr/>
          <p:nvPr/>
        </p:nvSpPr>
        <p:spPr>
          <a:xfrm>
            <a:off x="4339704" y="396007"/>
            <a:ext cx="1828800" cy="2593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pick up</a:t>
            </a:r>
            <a:endParaRPr kumimoji="1" lang="ja-JP" altLang="en-US" dirty="0"/>
          </a:p>
        </p:txBody>
      </p:sp>
      <p:sp>
        <p:nvSpPr>
          <p:cNvPr id="4" name="テキスト ボックス 5"/>
          <p:cNvSpPr txBox="1"/>
          <p:nvPr/>
        </p:nvSpPr>
        <p:spPr>
          <a:xfrm>
            <a:off x="3644900" y="122555"/>
            <a:ext cx="2748280" cy="306705"/>
          </a:xfrm>
          <a:prstGeom prst="rect">
            <a:avLst/>
          </a:prstGeom>
          <a:noFill/>
        </p:spPr>
        <p:txBody>
          <a:bodyPr wrap="square" rtlCol="0">
            <a:spAutoFit/>
          </a:bodyPr>
          <a:p>
            <a:r>
              <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rPr>
              <a:t>35,000 copies</a:t>
            </a:r>
            <a:endPar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endParaRPr>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893538" y="122826"/>
            <a:ext cx="4171041" cy="860425"/>
          </a:xfrm>
          <a:prstGeom prst="rect">
            <a:avLst/>
          </a:prstGeom>
          <a:noFill/>
        </p:spPr>
        <p:txBody>
          <a:bodyPr wrap="square" rtlCol="0">
            <a:spAutoFit/>
          </a:bodyPr>
          <a:lstStyle/>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書名</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zh-CN" altLang="en-US" sz="500" dirty="0">
                <a:latin typeface="Meiryo UI" panose="020B0604030504040204" pitchFamily="50" charset="-128"/>
                <a:ea typeface="Meiryo UI" panose="020B0604030504040204" pitchFamily="50" charset="-128"/>
              </a:rPr>
              <a:t>病気</a:t>
            </a:r>
            <a:r>
              <a:rPr kumimoji="1" lang="ja-JP" altLang="en-US" sz="500" dirty="0">
                <a:latin typeface="Meiryo UI" panose="020B0604030504040204" pitchFamily="50" charset="-128"/>
                <a:ea typeface="Meiryo UI" panose="020B0604030504040204" pitchFamily="50" charset="-128"/>
              </a:rPr>
              <a:t>は</a:t>
            </a:r>
            <a:r>
              <a:rPr kumimoji="1" lang="zh-CN" altLang="en-US" sz="500" dirty="0">
                <a:latin typeface="Meiryo UI" panose="020B0604030504040204" pitchFamily="50" charset="-128"/>
                <a:ea typeface="Meiryo UI" panose="020B0604030504040204" pitchFamily="50" charset="-128"/>
              </a:rPr>
              <a:t>才能</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【ISBN】</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978-4-7612-6779-7</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著者</a:t>
            </a:r>
            <a:r>
              <a:rPr kumimoji="1" lang="en-US" altLang="ja-JP" sz="500" dirty="0">
                <a:latin typeface="Meiryo UI" panose="020B0604030504040204" pitchFamily="50" charset="-128"/>
                <a:ea typeface="Meiryo UI" panose="020B0604030504040204" pitchFamily="50" charset="-128"/>
              </a:rPr>
              <a:t>】</a:t>
            </a:r>
            <a:endParaRPr kumimoji="1" lang="en-US" altLang="zh-CN" sz="500" dirty="0">
              <a:latin typeface="Meiryo UI" panose="020B0604030504040204" pitchFamily="50" charset="-128"/>
              <a:ea typeface="Meiryo UI" panose="020B0604030504040204" pitchFamily="50" charset="-128"/>
            </a:endParaRPr>
          </a:p>
          <a:p>
            <a:r>
              <a:rPr kumimoji="1" lang="ja-JP" altLang="en-US" sz="500" dirty="0">
                <a:latin typeface="Meiryo UI" panose="020B0604030504040204" pitchFamily="50" charset="-128"/>
                <a:ea typeface="Meiryo UI" panose="020B0604030504040204" pitchFamily="50" charset="-128"/>
              </a:rPr>
              <a:t>おのころ</a:t>
            </a:r>
            <a:r>
              <a:rPr kumimoji="1" lang="zh-CN" altLang="en-US" sz="500" dirty="0">
                <a:latin typeface="Meiryo UI" panose="020B0604030504040204" pitchFamily="50" charset="-128"/>
                <a:ea typeface="Meiryo UI" panose="020B0604030504040204" pitchFamily="50" charset="-128"/>
              </a:rPr>
              <a:t>心平</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【page】</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272P</a:t>
            </a:r>
            <a:endParaRPr kumimoji="1" lang="ja-JP"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発行年月</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2011</a:t>
            </a:r>
            <a:r>
              <a:rPr kumimoji="1" lang="ja-JP" altLang="en-US" sz="500" dirty="0">
                <a:latin typeface="Meiryo UI" panose="020B0604030504040204" pitchFamily="50" charset="-128"/>
                <a:ea typeface="Meiryo UI" panose="020B0604030504040204" pitchFamily="50" charset="-128"/>
              </a:rPr>
              <a:t>年</a:t>
            </a:r>
            <a:r>
              <a:rPr kumimoji="1" lang="en-US" altLang="ja-JP" sz="500" dirty="0">
                <a:latin typeface="Meiryo UI" panose="020B0604030504040204" pitchFamily="50" charset="-128"/>
                <a:ea typeface="Meiryo UI" panose="020B0604030504040204" pitchFamily="50" charset="-128"/>
              </a:rPr>
              <a:t>9</a:t>
            </a:r>
            <a:r>
              <a:rPr kumimoji="1" lang="ja-JP" altLang="en-US" sz="500">
                <a:latin typeface="Meiryo UI" panose="020B0604030504040204" pitchFamily="50" charset="-128"/>
                <a:ea typeface="Meiryo UI" panose="020B0604030504040204" pitchFamily="50" charset="-128"/>
              </a:rPr>
              <a:t>月</a:t>
            </a:r>
            <a:r>
              <a:rPr kumimoji="1" lang="en-US" altLang="ja-JP" sz="500">
                <a:latin typeface="Meiryo UI" panose="020B0604030504040204" pitchFamily="50" charset="-128"/>
                <a:ea typeface="Meiryo UI" panose="020B0604030504040204" pitchFamily="50" charset="-128"/>
              </a:rPr>
              <a:t> </a:t>
            </a:r>
            <a:r>
              <a:rPr kumimoji="1" lang="en-US" altLang="ja-JP" sz="500">
                <a:highlight>
                  <a:srgbClr val="FFFF00"/>
                </a:highlight>
                <a:latin typeface="Meiryo UI" panose="020B0604030504040204" pitchFamily="50" charset="-128"/>
                <a:ea typeface="Meiryo UI" panose="020B0604030504040204" pitchFamily="50" charset="-128"/>
              </a:rPr>
              <a:t>Indesign data is available</a:t>
            </a:r>
            <a:endParaRPr kumimoji="1" lang="en-US" altLang="ja-JP" sz="500" dirty="0">
              <a:highlight>
                <a:srgbClr val="FFFF00"/>
              </a:highlight>
              <a:latin typeface="Meiryo UI" panose="020B0604030504040204" pitchFamily="50" charset="-128"/>
              <a:ea typeface="Meiryo UI" panose="020B0604030504040204" pitchFamily="50" charset="-128"/>
            </a:endParaRPr>
          </a:p>
        </p:txBody>
      </p:sp>
      <p:sp>
        <p:nvSpPr>
          <p:cNvPr id="9" name="テキスト ボックス 6"/>
          <p:cNvSpPr txBox="1"/>
          <p:nvPr/>
        </p:nvSpPr>
        <p:spPr>
          <a:xfrm>
            <a:off x="0" y="1155700"/>
            <a:ext cx="6858000" cy="60159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l"/>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肺发出的压力信号</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身体症状：因呼吸浅造成的心理孤立感</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生活表现：头脑昏沉，即使睡很多也不容易恢复精神</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心理状态：容易抱怨、不容易觉察应被净化的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悲伤</a:t>
            </a:r>
            <a:r>
              <a:rPr lang="en-US" altLang="zh-CN" sz="1100" b="0" i="0" dirty="0">
                <a:effectLst/>
                <a:latin typeface="Microsoft Uighur" panose="02000000000000000000" pitchFamily="2" charset="-78"/>
                <a:cs typeface="Microsoft Uighur" panose="02000000000000000000" pitchFamily="2" charset="-78"/>
              </a:rPr>
              <a:t>”</a:t>
            </a:r>
            <a:endParaRPr lang="en-US" altLang="zh-CN"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语言特征：发音</a:t>
            </a:r>
            <a:r>
              <a:rPr lang="en-US" altLang="zh-CN" sz="1100" b="0" i="0" dirty="0">
                <a:effectLst/>
                <a:latin typeface="Microsoft Uighur" panose="02000000000000000000" pitchFamily="2" charset="-78"/>
                <a:cs typeface="Microsoft Uighur" panose="02000000000000000000" pitchFamily="2" charset="-78"/>
              </a:rPr>
              <a:t>“sa shi su se so”</a:t>
            </a:r>
            <a:r>
              <a:rPr lang="zh-CN" altLang="en-US" sz="1100" b="0" i="0" dirty="0">
                <a:effectLst/>
                <a:latin typeface="Microsoft Uighur" panose="02000000000000000000" pitchFamily="2" charset="-78"/>
                <a:cs typeface="Microsoft Uighur" panose="02000000000000000000" pitchFamily="2" charset="-78"/>
              </a:rPr>
              <a:t>的音节变得困难</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肾脏发出的压力信号</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身体症状：尿频、漏尿、排尿疼痛等泌尿系统问题</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生活表现：难以</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端正站立</a:t>
            </a:r>
            <a:r>
              <a:rPr lang="en-US" altLang="zh-CN" sz="1100" b="0" i="0" dirty="0">
                <a:effectLst/>
                <a:latin typeface="Microsoft Uighur" panose="02000000000000000000" pitchFamily="2" charset="-78"/>
                <a:cs typeface="Microsoft Uighur" panose="02000000000000000000" pitchFamily="2" charset="-78"/>
              </a:rPr>
              <a:t>”</a:t>
            </a:r>
            <a:endParaRPr lang="en-US" altLang="zh-CN"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心理状态：极端努力又极端沮丧，会出于恐惧而强迫自己拼命</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语言特征：发音</a:t>
            </a:r>
            <a:r>
              <a:rPr lang="en-US" altLang="zh-CN" sz="1100" b="0" i="0" dirty="0">
                <a:effectLst/>
                <a:latin typeface="Microsoft Uighur" panose="02000000000000000000" pitchFamily="2" charset="-78"/>
                <a:cs typeface="Microsoft Uighur" panose="02000000000000000000" pitchFamily="2" charset="-78"/>
              </a:rPr>
              <a:t>“ha hi fu he ho”“ma mi mu me mo”</a:t>
            </a:r>
            <a:r>
              <a:rPr lang="zh-CN" altLang="en-US" sz="1100" b="0" i="0" dirty="0">
                <a:effectLst/>
                <a:latin typeface="Microsoft Uighur" panose="02000000000000000000" pitchFamily="2" charset="-78"/>
                <a:cs typeface="Microsoft Uighur" panose="02000000000000000000" pitchFamily="2" charset="-78"/>
              </a:rPr>
              <a:t>的音节变得困难</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随着这些状态的持续发展，最终各脏器会发出更为明显的警报（症状）。这在本章开头所列的图表中有所体现，图中将五脏的警报信号分为以下几个类别：</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en-US" altLang="zh-CN" sz="1100" b="0" i="0" dirty="0">
                <a:effectLst/>
                <a:latin typeface="Microsoft Uighur" panose="02000000000000000000" pitchFamily="2" charset="-78"/>
                <a:cs typeface="Microsoft Uighur" panose="02000000000000000000" pitchFamily="2" charset="-78"/>
              </a:rPr>
              <a:t>A</a:t>
            </a:r>
            <a:r>
              <a:rPr lang="zh-CN" altLang="en-US" sz="1100" b="0" i="0" dirty="0">
                <a:effectLst/>
                <a:latin typeface="Microsoft Uighur" panose="02000000000000000000" pitchFamily="2" charset="-78"/>
                <a:cs typeface="Microsoft Uighur" panose="02000000000000000000" pitchFamily="2" charset="-78"/>
              </a:rPr>
              <a:t>群：肝脏发出的警报</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en-US" altLang="zh-CN" sz="1100" b="0" i="0" dirty="0">
                <a:effectLst/>
                <a:latin typeface="Microsoft Uighur" panose="02000000000000000000" pitchFamily="2" charset="-78"/>
                <a:cs typeface="Microsoft Uighur" panose="02000000000000000000" pitchFamily="2" charset="-78"/>
              </a:rPr>
              <a:t>B</a:t>
            </a:r>
            <a:r>
              <a:rPr lang="zh-CN" altLang="en-US" sz="1100" b="0" i="0" dirty="0">
                <a:effectLst/>
                <a:latin typeface="Microsoft Uighur" panose="02000000000000000000" pitchFamily="2" charset="-78"/>
                <a:cs typeface="Microsoft Uighur" panose="02000000000000000000" pitchFamily="2" charset="-78"/>
              </a:rPr>
              <a:t>群：心脏发出的警报</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en-US" altLang="zh-CN" sz="1100" b="0" i="0" dirty="0">
                <a:effectLst/>
                <a:latin typeface="Microsoft Uighur" panose="02000000000000000000" pitchFamily="2" charset="-78"/>
                <a:cs typeface="Microsoft Uighur" panose="02000000000000000000" pitchFamily="2" charset="-78"/>
              </a:rPr>
              <a:t>C</a:t>
            </a:r>
            <a:r>
              <a:rPr lang="zh-CN" altLang="en-US" sz="1100" b="0" i="0" dirty="0">
                <a:effectLst/>
                <a:latin typeface="Microsoft Uighur" panose="02000000000000000000" pitchFamily="2" charset="-78"/>
                <a:cs typeface="Microsoft Uighur" panose="02000000000000000000" pitchFamily="2" charset="-78"/>
              </a:rPr>
              <a:t>群：脾脏发出的警报</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en-US" altLang="zh-CN" sz="1100" b="0" i="0" dirty="0">
                <a:effectLst/>
                <a:latin typeface="Microsoft Uighur" panose="02000000000000000000" pitchFamily="2" charset="-78"/>
                <a:cs typeface="Microsoft Uighur" panose="02000000000000000000" pitchFamily="2" charset="-78"/>
              </a:rPr>
              <a:t>D</a:t>
            </a:r>
            <a:r>
              <a:rPr lang="zh-CN" altLang="en-US" sz="1100" b="0" i="0" dirty="0">
                <a:effectLst/>
                <a:latin typeface="Microsoft Uighur" panose="02000000000000000000" pitchFamily="2" charset="-78"/>
                <a:cs typeface="Microsoft Uighur" panose="02000000000000000000" pitchFamily="2" charset="-78"/>
              </a:rPr>
              <a:t>群：肺发出的警报</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en-US" altLang="zh-CN" sz="1100" b="0" i="0" dirty="0">
                <a:effectLst/>
                <a:latin typeface="Microsoft Uighur" panose="02000000000000000000" pitchFamily="2" charset="-78"/>
                <a:cs typeface="Microsoft Uighur" panose="02000000000000000000" pitchFamily="2" charset="-78"/>
              </a:rPr>
              <a:t>E</a:t>
            </a:r>
            <a:r>
              <a:rPr lang="zh-CN" altLang="en-US" sz="1100" b="0" i="0" dirty="0">
                <a:effectLst/>
                <a:latin typeface="Microsoft Uighur" panose="02000000000000000000" pitchFamily="2" charset="-78"/>
                <a:cs typeface="Microsoft Uighur" panose="02000000000000000000" pitchFamily="2" charset="-78"/>
              </a:rPr>
              <a:t>群：肾脏发出的警报</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由此可见，五脏会通过身体各个部位发出各种信号。那些能够留意这些信号、并在五脏受到实质性损害之前就进行调养照护的人，基本上是不会患上大病的。</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p:txBody>
      </p:sp>
      <p:pic>
        <p:nvPicPr>
          <p:cNvPr id="3" name="图片 2"/>
          <p:cNvPicPr>
            <a:picLocks noChangeAspect="1"/>
          </p:cNvPicPr>
          <p:nvPr/>
        </p:nvPicPr>
        <p:blipFill>
          <a:blip r:embed="rId1"/>
          <a:stretch>
            <a:fillRect/>
          </a:stretch>
        </p:blipFill>
        <p:spPr>
          <a:xfrm>
            <a:off x="391160" y="223520"/>
            <a:ext cx="536575" cy="791845"/>
          </a:xfrm>
          <a:prstGeom prst="rect">
            <a:avLst/>
          </a:prstGeom>
        </p:spPr>
      </p:pic>
      <p:sp>
        <p:nvSpPr>
          <p:cNvPr id="7" name="正方形/長方形 6"/>
          <p:cNvSpPr/>
          <p:nvPr/>
        </p:nvSpPr>
        <p:spPr>
          <a:xfrm>
            <a:off x="4339704" y="396007"/>
            <a:ext cx="1828800" cy="2593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pick up</a:t>
            </a:r>
            <a:endParaRPr kumimoji="1" lang="ja-JP" altLang="en-US" dirty="0"/>
          </a:p>
        </p:txBody>
      </p:sp>
      <p:pic>
        <p:nvPicPr>
          <p:cNvPr id="2" name="图片 1"/>
          <p:cNvPicPr>
            <a:picLocks noChangeAspect="1"/>
          </p:cNvPicPr>
          <p:nvPr/>
        </p:nvPicPr>
        <p:blipFill>
          <a:blip r:embed="rId2"/>
          <a:stretch>
            <a:fillRect/>
          </a:stretch>
        </p:blipFill>
        <p:spPr>
          <a:xfrm>
            <a:off x="1507490" y="6969125"/>
            <a:ext cx="1856105" cy="2865755"/>
          </a:xfrm>
          <a:prstGeom prst="rect">
            <a:avLst/>
          </a:prstGeom>
        </p:spPr>
      </p:pic>
      <p:pic>
        <p:nvPicPr>
          <p:cNvPr id="4" name="图片 3"/>
          <p:cNvPicPr>
            <a:picLocks noChangeAspect="1"/>
          </p:cNvPicPr>
          <p:nvPr/>
        </p:nvPicPr>
        <p:blipFill>
          <a:blip r:embed="rId3"/>
          <a:stretch>
            <a:fillRect/>
          </a:stretch>
        </p:blipFill>
        <p:spPr>
          <a:xfrm>
            <a:off x="3982085" y="7058025"/>
            <a:ext cx="1633220" cy="2553970"/>
          </a:xfrm>
          <a:prstGeom prst="rect">
            <a:avLst/>
          </a:prstGeom>
        </p:spPr>
      </p:pic>
      <p:sp>
        <p:nvSpPr>
          <p:cNvPr id="5" name="テキスト ボックス 5"/>
          <p:cNvSpPr txBox="1"/>
          <p:nvPr/>
        </p:nvSpPr>
        <p:spPr>
          <a:xfrm>
            <a:off x="3644900" y="122555"/>
            <a:ext cx="2748280" cy="306705"/>
          </a:xfrm>
          <a:prstGeom prst="rect">
            <a:avLst/>
          </a:prstGeom>
          <a:noFill/>
        </p:spPr>
        <p:txBody>
          <a:bodyPr wrap="square" rtlCol="0">
            <a:spAutoFit/>
          </a:bodyPr>
          <a:p>
            <a:r>
              <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rPr>
              <a:t>35,000 copies</a:t>
            </a:r>
            <a:endPar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endParaRPr>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893538" y="122826"/>
            <a:ext cx="4171041" cy="860425"/>
          </a:xfrm>
          <a:prstGeom prst="rect">
            <a:avLst/>
          </a:prstGeom>
          <a:noFill/>
        </p:spPr>
        <p:txBody>
          <a:bodyPr wrap="square" rtlCol="0">
            <a:spAutoFit/>
          </a:bodyPr>
          <a:lstStyle/>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書名</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zh-CN" altLang="en-US" sz="500" dirty="0">
                <a:latin typeface="Meiryo UI" panose="020B0604030504040204" pitchFamily="50" charset="-128"/>
                <a:ea typeface="Meiryo UI" panose="020B0604030504040204" pitchFamily="50" charset="-128"/>
              </a:rPr>
              <a:t>病気</a:t>
            </a:r>
            <a:r>
              <a:rPr kumimoji="1" lang="ja-JP" altLang="en-US" sz="500" dirty="0">
                <a:latin typeface="Meiryo UI" panose="020B0604030504040204" pitchFamily="50" charset="-128"/>
                <a:ea typeface="Meiryo UI" panose="020B0604030504040204" pitchFamily="50" charset="-128"/>
              </a:rPr>
              <a:t>は</a:t>
            </a:r>
            <a:r>
              <a:rPr kumimoji="1" lang="zh-CN" altLang="en-US" sz="500" dirty="0">
                <a:latin typeface="Meiryo UI" panose="020B0604030504040204" pitchFamily="50" charset="-128"/>
                <a:ea typeface="Meiryo UI" panose="020B0604030504040204" pitchFamily="50" charset="-128"/>
              </a:rPr>
              <a:t>才能</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【ISBN】</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978-4-7612-6779-7</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著者</a:t>
            </a:r>
            <a:r>
              <a:rPr kumimoji="1" lang="en-US" altLang="ja-JP" sz="500" dirty="0">
                <a:latin typeface="Meiryo UI" panose="020B0604030504040204" pitchFamily="50" charset="-128"/>
                <a:ea typeface="Meiryo UI" panose="020B0604030504040204" pitchFamily="50" charset="-128"/>
              </a:rPr>
              <a:t>】</a:t>
            </a:r>
            <a:endParaRPr kumimoji="1" lang="en-US" altLang="zh-CN" sz="500" dirty="0">
              <a:latin typeface="Meiryo UI" panose="020B0604030504040204" pitchFamily="50" charset="-128"/>
              <a:ea typeface="Meiryo UI" panose="020B0604030504040204" pitchFamily="50" charset="-128"/>
            </a:endParaRPr>
          </a:p>
          <a:p>
            <a:r>
              <a:rPr kumimoji="1" lang="ja-JP" altLang="en-US" sz="500" dirty="0">
                <a:latin typeface="Meiryo UI" panose="020B0604030504040204" pitchFamily="50" charset="-128"/>
                <a:ea typeface="Meiryo UI" panose="020B0604030504040204" pitchFamily="50" charset="-128"/>
              </a:rPr>
              <a:t>おのころ</a:t>
            </a:r>
            <a:r>
              <a:rPr kumimoji="1" lang="zh-CN" altLang="en-US" sz="500" dirty="0">
                <a:latin typeface="Meiryo UI" panose="020B0604030504040204" pitchFamily="50" charset="-128"/>
                <a:ea typeface="Meiryo UI" panose="020B0604030504040204" pitchFamily="50" charset="-128"/>
              </a:rPr>
              <a:t>心平</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【page】</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272P</a:t>
            </a:r>
            <a:endParaRPr kumimoji="1" lang="ja-JP"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発行年月</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2011</a:t>
            </a:r>
            <a:r>
              <a:rPr kumimoji="1" lang="ja-JP" altLang="en-US" sz="500" dirty="0">
                <a:latin typeface="Meiryo UI" panose="020B0604030504040204" pitchFamily="50" charset="-128"/>
                <a:ea typeface="Meiryo UI" panose="020B0604030504040204" pitchFamily="50" charset="-128"/>
              </a:rPr>
              <a:t>年</a:t>
            </a:r>
            <a:r>
              <a:rPr kumimoji="1" lang="en-US" altLang="ja-JP" sz="500" dirty="0">
                <a:latin typeface="Meiryo UI" panose="020B0604030504040204" pitchFamily="50" charset="-128"/>
                <a:ea typeface="Meiryo UI" panose="020B0604030504040204" pitchFamily="50" charset="-128"/>
              </a:rPr>
              <a:t>9</a:t>
            </a:r>
            <a:r>
              <a:rPr kumimoji="1" lang="ja-JP" altLang="en-US" sz="500">
                <a:latin typeface="Meiryo UI" panose="020B0604030504040204" pitchFamily="50" charset="-128"/>
                <a:ea typeface="Meiryo UI" panose="020B0604030504040204" pitchFamily="50" charset="-128"/>
              </a:rPr>
              <a:t>月</a:t>
            </a:r>
            <a:r>
              <a:rPr kumimoji="1" lang="en-US" altLang="ja-JP" sz="500">
                <a:latin typeface="Meiryo UI" panose="020B0604030504040204" pitchFamily="50" charset="-128"/>
                <a:ea typeface="Meiryo UI" panose="020B0604030504040204" pitchFamily="50" charset="-128"/>
              </a:rPr>
              <a:t> </a:t>
            </a:r>
            <a:r>
              <a:rPr kumimoji="1" lang="en-US" altLang="ja-JP" sz="500">
                <a:highlight>
                  <a:srgbClr val="FFFF00"/>
                </a:highlight>
                <a:latin typeface="Meiryo UI" panose="020B0604030504040204" pitchFamily="50" charset="-128"/>
                <a:ea typeface="Meiryo UI" panose="020B0604030504040204" pitchFamily="50" charset="-128"/>
              </a:rPr>
              <a:t>Indesign data is available</a:t>
            </a:r>
            <a:endParaRPr kumimoji="1" lang="en-US" altLang="ja-JP" sz="500" dirty="0">
              <a:highlight>
                <a:srgbClr val="FFFF00"/>
              </a:highlight>
              <a:latin typeface="Meiryo UI" panose="020B0604030504040204" pitchFamily="50" charset="-128"/>
              <a:ea typeface="Meiryo UI" panose="020B0604030504040204" pitchFamily="50" charset="-128"/>
            </a:endParaRPr>
          </a:p>
        </p:txBody>
      </p:sp>
      <p:sp>
        <p:nvSpPr>
          <p:cNvPr id="9" name="テキスト ボックス 6"/>
          <p:cNvSpPr txBox="1"/>
          <p:nvPr/>
        </p:nvSpPr>
        <p:spPr>
          <a:xfrm>
            <a:off x="57785" y="1342390"/>
            <a:ext cx="6858000" cy="8216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l"/>
            <a:r>
              <a:rPr lang="zh-CN" altLang="en-US" sz="1100" b="0" i="0" dirty="0">
                <a:effectLst/>
                <a:latin typeface="Microsoft Uighur" panose="02000000000000000000" pitchFamily="2" charset="-78"/>
                <a:cs typeface="Microsoft Uighur" panose="02000000000000000000" pitchFamily="2" charset="-78"/>
              </a:rPr>
              <a:t>疾病的层级图</a:t>
            </a:r>
            <a:endParaRPr lang="zh-CN" altLang="en-US" sz="1100" b="0" i="0" dirty="0">
              <a:effectLst/>
              <a:latin typeface="Microsoft Uighur" panose="02000000000000000000" pitchFamily="2" charset="-78"/>
              <a:cs typeface="Microsoft Uighur" panose="02000000000000000000" pitchFamily="2" charset="-78"/>
            </a:endParaRPr>
          </a:p>
          <a:p>
            <a:pPr algn="l"/>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通过多年从事心理咨询的经验，我渐渐认识到：所谓</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疾病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，是由于欲望被压抑，或者是本应向外释放的能量被压抑在身体内部，从而导致的产物。请翻到下一页，我绘制了一张我所理解的基于能量结构的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疾病层级图</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在这张图中，层级越往下走，表示被压抑的能量对身体更深层部位的影响越大。</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现在我们来逐层解释这些内容。首先是最上层</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第</a:t>
            </a:r>
            <a:r>
              <a:rPr lang="en-US" altLang="zh-CN" sz="1100" b="0" i="0" dirty="0">
                <a:effectLst/>
                <a:latin typeface="Microsoft Uighur" panose="02000000000000000000" pitchFamily="2" charset="-78"/>
                <a:cs typeface="Microsoft Uighur" panose="02000000000000000000" pitchFamily="2" charset="-78"/>
              </a:rPr>
              <a:t>1</a:t>
            </a:r>
            <a:r>
              <a:rPr lang="zh-CN" altLang="en-US" sz="1100" b="0" i="0" dirty="0">
                <a:effectLst/>
                <a:latin typeface="Microsoft Uighur" panose="02000000000000000000" pitchFamily="2" charset="-78"/>
                <a:cs typeface="Microsoft Uighur" panose="02000000000000000000" pitchFamily="2" charset="-78"/>
              </a:rPr>
              <a:t>层：</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这是身体的基本生理欲望的层级，也是情绪表达的层级。比如抑制悲伤、愤怒、恐惧，强忍泪水或笑声，以及在性与饮食方面自我控制</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当这些基本的欲望长期受到压抑时，就会转化为压抑能量，进入到第</a:t>
            </a:r>
            <a:r>
              <a:rPr lang="en-US" altLang="zh-CN" sz="1100" b="0" i="0" dirty="0">
                <a:effectLst/>
                <a:latin typeface="Microsoft Uighur" panose="02000000000000000000" pitchFamily="2" charset="-78"/>
                <a:cs typeface="Microsoft Uighur" panose="02000000000000000000" pitchFamily="2" charset="-78"/>
              </a:rPr>
              <a:t>2</a:t>
            </a:r>
            <a:r>
              <a:rPr lang="zh-CN" altLang="en-US" sz="1100" b="0" i="0" dirty="0">
                <a:effectLst/>
                <a:latin typeface="Microsoft Uighur" panose="02000000000000000000" pitchFamily="2" charset="-78"/>
                <a:cs typeface="Microsoft Uighur" panose="02000000000000000000" pitchFamily="2" charset="-78"/>
              </a:rPr>
              <a:t>层。</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第</a:t>
            </a:r>
            <a:r>
              <a:rPr lang="en-US" altLang="zh-CN" sz="1100" b="0" i="0" dirty="0">
                <a:effectLst/>
                <a:latin typeface="Microsoft Uighur" panose="02000000000000000000" pitchFamily="2" charset="-78"/>
                <a:cs typeface="Microsoft Uighur" panose="02000000000000000000" pitchFamily="2" charset="-78"/>
              </a:rPr>
              <a:t>2</a:t>
            </a:r>
            <a:r>
              <a:rPr lang="zh-CN" altLang="en-US" sz="1100" b="0" i="0" dirty="0">
                <a:effectLst/>
                <a:latin typeface="Microsoft Uighur" panose="02000000000000000000" pitchFamily="2" charset="-78"/>
                <a:cs typeface="Microsoft Uighur" panose="02000000000000000000" pitchFamily="2" charset="-78"/>
              </a:rPr>
              <a:t>层</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在这个层级，会出现排便排尿异常（如便秘、尿频），体温异常（如怕冷、潮热）、浅呼吸导致的疲劳，以及女性的月经周期紊乱等问题。</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这些其实是第</a:t>
            </a:r>
            <a:r>
              <a:rPr lang="en-US" altLang="zh-CN" sz="1100" b="0" i="0" dirty="0">
                <a:effectLst/>
                <a:latin typeface="Microsoft Uighur" panose="02000000000000000000" pitchFamily="2" charset="-78"/>
                <a:cs typeface="Microsoft Uighur" panose="02000000000000000000" pitchFamily="2" charset="-78"/>
              </a:rPr>
              <a:t>1</a:t>
            </a:r>
            <a:r>
              <a:rPr lang="zh-CN" altLang="en-US" sz="1100" b="0" i="0" dirty="0">
                <a:effectLst/>
                <a:latin typeface="Microsoft Uighur" panose="02000000000000000000" pitchFamily="2" charset="-78"/>
                <a:cs typeface="Microsoft Uighur" panose="02000000000000000000" pitchFamily="2" charset="-78"/>
              </a:rPr>
              <a:t>层的本能欲望和情绪表达被压抑后，对身体基本功能</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比如排泄力、血液循环、呼吸、激素平衡等，也就是</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身体的恒常性（</a:t>
            </a:r>
            <a:r>
              <a:rPr lang="en-US" altLang="zh-CN" sz="1100" b="0" i="0" dirty="0">
                <a:effectLst/>
                <a:latin typeface="Microsoft Uighur" panose="02000000000000000000" pitchFamily="2" charset="-78"/>
                <a:cs typeface="Microsoft Uighur" panose="02000000000000000000" pitchFamily="2" charset="-78"/>
              </a:rPr>
              <a:t>Homeostasis</a:t>
            </a:r>
            <a:r>
              <a:rPr lang="zh-CN"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造成了影响。</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不过，因为这类状况还不算真正的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疾病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，所以一般都被人们忽略不管。</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第</a:t>
            </a:r>
            <a:r>
              <a:rPr lang="en-US" altLang="zh-CN" sz="1100" b="0" i="0" dirty="0">
                <a:effectLst/>
                <a:latin typeface="Microsoft Uighur" panose="02000000000000000000" pitchFamily="2" charset="-78"/>
                <a:cs typeface="Microsoft Uighur" panose="02000000000000000000" pitchFamily="2" charset="-78"/>
              </a:rPr>
              <a:t>3</a:t>
            </a:r>
            <a:r>
              <a:rPr lang="zh-CN" altLang="en-US" sz="1100" b="0" i="0" dirty="0">
                <a:effectLst/>
                <a:latin typeface="Microsoft Uighur" panose="02000000000000000000" pitchFamily="2" charset="-78"/>
                <a:cs typeface="Microsoft Uighur" panose="02000000000000000000" pitchFamily="2" charset="-78"/>
              </a:rPr>
              <a:t>层</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如果这种</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压抑模式</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的生活继续下去，就会进入第</a:t>
            </a:r>
            <a:r>
              <a:rPr lang="en-US" altLang="zh-CN" sz="1100" b="0" i="0" dirty="0">
                <a:effectLst/>
                <a:latin typeface="Microsoft Uighur" panose="02000000000000000000" pitchFamily="2" charset="-78"/>
                <a:cs typeface="Microsoft Uighur" panose="02000000000000000000" pitchFamily="2" charset="-78"/>
              </a:rPr>
              <a:t>3</a:t>
            </a:r>
            <a:r>
              <a:rPr lang="zh-CN" altLang="en-US" sz="1100" b="0" i="0" dirty="0">
                <a:effectLst/>
                <a:latin typeface="Microsoft Uighur" panose="02000000000000000000" pitchFamily="2" charset="-78"/>
                <a:cs typeface="Microsoft Uighur" panose="02000000000000000000" pitchFamily="2" charset="-78"/>
              </a:rPr>
              <a:t>层。</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这时，身体的感官器官（如眼、鼻、口腔、牙齿、耳朵、皮肤等）开始出现异常。或者会以发烧、疼痛等直观的症状表现出来。</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例如鼻炎、麦粒肿（针眼）、蛀牙、中耳炎、湿疹、喉咙痛等等，都是自我可感知的明显症状。</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这些问题的共通点是：它们会干扰思考回路。</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这是因为，身体选择这些明显的部位来释放压抑的能量。</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举例：儿童的表达</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以孩子为例就很容易理解。他们的症状常常表现为：高烧、眼部分泌物（如结膜炎）、湿疹、蛀牙、中耳炎等</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多集中在头部或皮肤的五官感官部位。</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孩子能够大哭大笑、明确表达讨厌与不适，比大人更擅长表达情绪。同样地，孩子的身体也具有更强的表达力，在能量积蓄过多前，就会通过发热等方式释放出去，所以即使高烧，也通常是短暂的。</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但随着年龄增长，情绪被压抑，身体的表达能力也变得</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有所保留</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本来像感冒这种</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排毒的好机会</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，也就变得症状轻微、不彻底。高烧变少了，取而代之的，是各种</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局部炎症</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比如鼻炎、扁桃体炎、支气管炎、喉头炎、肝炎、肾炎、胰腺炎、关节炎</a:t>
            </a:r>
            <a:r>
              <a:rPr lang="en-US" altLang="zh-CN" sz="1100" b="0" i="0" dirty="0">
                <a:effectLst/>
                <a:latin typeface="Microsoft Uighur" panose="02000000000000000000" pitchFamily="2" charset="-78"/>
                <a:cs typeface="Microsoft Uighur" panose="02000000000000000000" pitchFamily="2" charset="-78"/>
              </a:rPr>
              <a:t>……</a:t>
            </a:r>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这些</a:t>
            </a:r>
            <a:r>
              <a:rPr lang="en-US" altLang="zh-CN" sz="1100" b="0" i="0" dirty="0">
                <a:effectLst/>
                <a:latin typeface="Microsoft Uighur" panose="02000000000000000000" pitchFamily="2" charset="-78"/>
                <a:cs typeface="Microsoft Uighur" panose="02000000000000000000" pitchFamily="2" charset="-78"/>
              </a:rPr>
              <a:t>“</a:t>
            </a:r>
            <a:r>
              <a:rPr lang="en-US" altLang="en-US"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炎</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，正如其名，通过局部发炎的形式，试图燃烧并排出体内积存的毒素。</a:t>
            </a:r>
            <a:endParaRPr lang="zh-CN" altLang="en-US" sz="1100" b="0" i="0" dirty="0">
              <a:effectLst/>
              <a:latin typeface="Microsoft Uighur" panose="02000000000000000000" pitchFamily="2" charset="-78"/>
              <a:cs typeface="Microsoft Uighur" panose="02000000000000000000" pitchFamily="2" charset="-78"/>
            </a:endParaRPr>
          </a:p>
          <a:p>
            <a:pPr algn="l"/>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（接下页）</a:t>
            </a:r>
            <a:endParaRPr lang="zh-CN" altLang="en-US" sz="1100" b="0" i="0" dirty="0">
              <a:effectLst/>
              <a:latin typeface="Microsoft Uighur" panose="02000000000000000000" pitchFamily="2" charset="-78"/>
              <a:cs typeface="Microsoft Uighur" panose="02000000000000000000" pitchFamily="2" charset="-78"/>
            </a:endParaRPr>
          </a:p>
        </p:txBody>
      </p:sp>
      <p:pic>
        <p:nvPicPr>
          <p:cNvPr id="3" name="图片 2"/>
          <p:cNvPicPr>
            <a:picLocks noChangeAspect="1"/>
          </p:cNvPicPr>
          <p:nvPr/>
        </p:nvPicPr>
        <p:blipFill>
          <a:blip r:embed="rId1"/>
          <a:stretch>
            <a:fillRect/>
          </a:stretch>
        </p:blipFill>
        <p:spPr>
          <a:xfrm>
            <a:off x="391160" y="223520"/>
            <a:ext cx="536575" cy="791845"/>
          </a:xfrm>
          <a:prstGeom prst="rect">
            <a:avLst/>
          </a:prstGeom>
        </p:spPr>
      </p:pic>
      <p:sp>
        <p:nvSpPr>
          <p:cNvPr id="7" name="正方形/長方形 6"/>
          <p:cNvSpPr/>
          <p:nvPr/>
        </p:nvSpPr>
        <p:spPr>
          <a:xfrm>
            <a:off x="4339704" y="396007"/>
            <a:ext cx="1828800" cy="2593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pick up</a:t>
            </a:r>
            <a:endParaRPr kumimoji="1" lang="ja-JP" altLang="en-US" dirty="0"/>
          </a:p>
        </p:txBody>
      </p:sp>
      <p:sp>
        <p:nvSpPr>
          <p:cNvPr id="4" name="テキスト ボックス 5"/>
          <p:cNvSpPr txBox="1"/>
          <p:nvPr/>
        </p:nvSpPr>
        <p:spPr>
          <a:xfrm>
            <a:off x="3644900" y="122555"/>
            <a:ext cx="2748280" cy="306705"/>
          </a:xfrm>
          <a:prstGeom prst="rect">
            <a:avLst/>
          </a:prstGeom>
          <a:noFill/>
        </p:spPr>
        <p:txBody>
          <a:bodyPr wrap="square" rtlCol="0">
            <a:spAutoFit/>
          </a:bodyPr>
          <a:p>
            <a:r>
              <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rPr>
              <a:t>35,000 copies</a:t>
            </a:r>
            <a:endPar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endParaRPr>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893538" y="122826"/>
            <a:ext cx="4171041" cy="860425"/>
          </a:xfrm>
          <a:prstGeom prst="rect">
            <a:avLst/>
          </a:prstGeom>
          <a:noFill/>
        </p:spPr>
        <p:txBody>
          <a:bodyPr wrap="square" rtlCol="0">
            <a:spAutoFit/>
          </a:bodyPr>
          <a:lstStyle/>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書名</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zh-CN" altLang="en-US" sz="500" dirty="0">
                <a:latin typeface="Meiryo UI" panose="020B0604030504040204" pitchFamily="50" charset="-128"/>
                <a:ea typeface="Meiryo UI" panose="020B0604030504040204" pitchFamily="50" charset="-128"/>
              </a:rPr>
              <a:t>病気</a:t>
            </a:r>
            <a:r>
              <a:rPr kumimoji="1" lang="ja-JP" altLang="en-US" sz="500" dirty="0">
                <a:latin typeface="Meiryo UI" panose="020B0604030504040204" pitchFamily="50" charset="-128"/>
                <a:ea typeface="Meiryo UI" panose="020B0604030504040204" pitchFamily="50" charset="-128"/>
              </a:rPr>
              <a:t>は</a:t>
            </a:r>
            <a:r>
              <a:rPr kumimoji="1" lang="zh-CN" altLang="en-US" sz="500" dirty="0">
                <a:latin typeface="Meiryo UI" panose="020B0604030504040204" pitchFamily="50" charset="-128"/>
                <a:ea typeface="Meiryo UI" panose="020B0604030504040204" pitchFamily="50" charset="-128"/>
              </a:rPr>
              <a:t>才能</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【ISBN】</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978-4-7612-6779-7</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著者</a:t>
            </a:r>
            <a:r>
              <a:rPr kumimoji="1" lang="en-US" altLang="ja-JP" sz="500" dirty="0">
                <a:latin typeface="Meiryo UI" panose="020B0604030504040204" pitchFamily="50" charset="-128"/>
                <a:ea typeface="Meiryo UI" panose="020B0604030504040204" pitchFamily="50" charset="-128"/>
              </a:rPr>
              <a:t>】</a:t>
            </a:r>
            <a:endParaRPr kumimoji="1" lang="en-US" altLang="zh-CN" sz="500" dirty="0">
              <a:latin typeface="Meiryo UI" panose="020B0604030504040204" pitchFamily="50" charset="-128"/>
              <a:ea typeface="Meiryo UI" panose="020B0604030504040204" pitchFamily="50" charset="-128"/>
            </a:endParaRPr>
          </a:p>
          <a:p>
            <a:r>
              <a:rPr kumimoji="1" lang="ja-JP" altLang="en-US" sz="500" dirty="0">
                <a:latin typeface="Meiryo UI" panose="020B0604030504040204" pitchFamily="50" charset="-128"/>
                <a:ea typeface="Meiryo UI" panose="020B0604030504040204" pitchFamily="50" charset="-128"/>
              </a:rPr>
              <a:t>おのころ</a:t>
            </a:r>
            <a:r>
              <a:rPr kumimoji="1" lang="zh-CN" altLang="en-US" sz="500" dirty="0">
                <a:latin typeface="Meiryo UI" panose="020B0604030504040204" pitchFamily="50" charset="-128"/>
                <a:ea typeface="Meiryo UI" panose="020B0604030504040204" pitchFamily="50" charset="-128"/>
              </a:rPr>
              <a:t>心平</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【page】</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272P</a:t>
            </a:r>
            <a:endParaRPr kumimoji="1" lang="ja-JP"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発行年月</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2011</a:t>
            </a:r>
            <a:r>
              <a:rPr kumimoji="1" lang="ja-JP" altLang="en-US" sz="500" dirty="0">
                <a:latin typeface="Meiryo UI" panose="020B0604030504040204" pitchFamily="50" charset="-128"/>
                <a:ea typeface="Meiryo UI" panose="020B0604030504040204" pitchFamily="50" charset="-128"/>
              </a:rPr>
              <a:t>年</a:t>
            </a:r>
            <a:r>
              <a:rPr kumimoji="1" lang="en-US" altLang="ja-JP" sz="500" dirty="0">
                <a:latin typeface="Meiryo UI" panose="020B0604030504040204" pitchFamily="50" charset="-128"/>
                <a:ea typeface="Meiryo UI" panose="020B0604030504040204" pitchFamily="50" charset="-128"/>
              </a:rPr>
              <a:t>9</a:t>
            </a:r>
            <a:r>
              <a:rPr kumimoji="1" lang="ja-JP" altLang="en-US" sz="500">
                <a:latin typeface="Meiryo UI" panose="020B0604030504040204" pitchFamily="50" charset="-128"/>
                <a:ea typeface="Meiryo UI" panose="020B0604030504040204" pitchFamily="50" charset="-128"/>
              </a:rPr>
              <a:t>月</a:t>
            </a:r>
            <a:r>
              <a:rPr kumimoji="1" lang="en-US" altLang="ja-JP" sz="500">
                <a:latin typeface="Meiryo UI" panose="020B0604030504040204" pitchFamily="50" charset="-128"/>
                <a:ea typeface="Meiryo UI" panose="020B0604030504040204" pitchFamily="50" charset="-128"/>
              </a:rPr>
              <a:t> </a:t>
            </a:r>
            <a:r>
              <a:rPr kumimoji="1" lang="en-US" altLang="ja-JP" sz="500">
                <a:highlight>
                  <a:srgbClr val="FFFF00"/>
                </a:highlight>
                <a:latin typeface="Meiryo UI" panose="020B0604030504040204" pitchFamily="50" charset="-128"/>
                <a:ea typeface="Meiryo UI" panose="020B0604030504040204" pitchFamily="50" charset="-128"/>
              </a:rPr>
              <a:t>Indesign data is available</a:t>
            </a:r>
            <a:endParaRPr kumimoji="1" lang="en-US" altLang="ja-JP" sz="500" dirty="0">
              <a:highlight>
                <a:srgbClr val="FFFF00"/>
              </a:highlight>
              <a:latin typeface="Meiryo UI" panose="020B0604030504040204" pitchFamily="50" charset="-128"/>
              <a:ea typeface="Meiryo UI" panose="020B0604030504040204" pitchFamily="50" charset="-128"/>
            </a:endParaRPr>
          </a:p>
        </p:txBody>
      </p:sp>
      <p:sp>
        <p:nvSpPr>
          <p:cNvPr id="9" name="テキスト ボックス 6"/>
          <p:cNvSpPr txBox="1"/>
          <p:nvPr/>
        </p:nvSpPr>
        <p:spPr>
          <a:xfrm>
            <a:off x="57785" y="1342390"/>
            <a:ext cx="6858000" cy="7708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l"/>
            <a:r>
              <a:rPr lang="zh-CN" altLang="en-US" sz="1100" b="0" i="0" dirty="0">
                <a:effectLst/>
                <a:latin typeface="Microsoft Uighur" panose="02000000000000000000" pitchFamily="2" charset="-78"/>
                <a:cs typeface="Microsoft Uighur" panose="02000000000000000000" pitchFamily="2" charset="-78"/>
              </a:rPr>
              <a:t>关于炎症的误解</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可能有些人会意外，其实与大众印象相反，</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炎症</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更常发生在比较健康、有余力的器官。</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因为，炎症要</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承担并焚烧毒素</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，就需要这个器官有信心、有体力。</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换句话说，容易发炎的器官，本来就比较强健。</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比如得鼻炎，说明鼻子本身很强；得肝炎，说明肝脏本身就有实力。</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但问题是，如果这种炎症发展为慢性，那就麻烦了。</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原本器官是以</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短期急性发炎</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为前提来承担排毒工作的，然而如果压抑能量持续不改，毒素源源不断地涌入，炎症就无法应付，最终就会转为慢性状态。</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第</a:t>
            </a:r>
            <a:r>
              <a:rPr lang="en-US" altLang="zh-CN" sz="1100" b="0" i="0" dirty="0">
                <a:effectLst/>
                <a:latin typeface="Microsoft Uighur" panose="02000000000000000000" pitchFamily="2" charset="-78"/>
                <a:cs typeface="Microsoft Uighur" panose="02000000000000000000" pitchFamily="2" charset="-78"/>
              </a:rPr>
              <a:t>4</a:t>
            </a:r>
            <a:r>
              <a:rPr lang="zh-CN" altLang="en-US" sz="1100" b="0" i="0" dirty="0">
                <a:effectLst/>
                <a:latin typeface="Microsoft Uighur" panose="02000000000000000000" pitchFamily="2" charset="-78"/>
                <a:cs typeface="Microsoft Uighur" panose="02000000000000000000" pitchFamily="2" charset="-78"/>
              </a:rPr>
              <a:t>层：慢性炎症阶段</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一旦炎症进入慢性化，身体便形成</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长期某处总有炎症</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的模式，最终演变成如：</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慢性膝关节炎、慢性肝炎、慢性皮肤炎</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这就是第</a:t>
            </a:r>
            <a:r>
              <a:rPr lang="en-US" altLang="zh-CN" sz="1100" b="0" i="0" dirty="0">
                <a:effectLst/>
                <a:latin typeface="Microsoft Uighur" panose="02000000000000000000" pitchFamily="2" charset="-78"/>
                <a:cs typeface="Microsoft Uighur" panose="02000000000000000000" pitchFamily="2" charset="-78"/>
              </a:rPr>
              <a:t>4</a:t>
            </a:r>
            <a:r>
              <a:rPr lang="zh-CN" altLang="en-US" sz="1100" b="0" i="0" dirty="0">
                <a:effectLst/>
                <a:latin typeface="Microsoft Uighur" panose="02000000000000000000" pitchFamily="2" charset="-78"/>
                <a:cs typeface="Microsoft Uighur" panose="02000000000000000000" pitchFamily="2" charset="-78"/>
              </a:rPr>
              <a:t>层。</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这时的身体已经难以称为健康，并且因为身体放松的能力下降，情绪也难以释放，压抑能量持续积累。</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结果是，能量进一步转换成更复杂的疾病形式，如：</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代谢性疾病（如糖尿病、痛风、内分泌失调等）</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变性性疾病（如动脉硬化等导致组织器官结构退化的病）</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自身免疫性疾病（如特应性皮炎等免疫系统异常引发的疑难病）</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此阶段若去医院，通常会被诊断出各种病名。</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虽然疾病表现形式因人而异（取决于压抑能量的类型和个体体质），但第</a:t>
            </a:r>
            <a:r>
              <a:rPr lang="en-US" altLang="zh-CN" sz="1100" b="0" i="0" dirty="0">
                <a:effectLst/>
                <a:latin typeface="Microsoft Uighur" panose="02000000000000000000" pitchFamily="2" charset="-78"/>
                <a:cs typeface="Microsoft Uighur" panose="02000000000000000000" pitchFamily="2" charset="-78"/>
              </a:rPr>
              <a:t>4</a:t>
            </a:r>
            <a:r>
              <a:rPr lang="zh-CN" altLang="en-US" sz="1100" b="0" i="0" dirty="0">
                <a:effectLst/>
                <a:latin typeface="Microsoft Uighur" panose="02000000000000000000" pitchFamily="2" charset="-78"/>
                <a:cs typeface="Microsoft Uighur" panose="02000000000000000000" pitchFamily="2" charset="-78"/>
              </a:rPr>
              <a:t>层的共通点是体液循环（血液、淋巴）已严重受影响。</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压抑的能量会在体内乱窜，到处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撞墙</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，寻找出口。</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第</a:t>
            </a:r>
            <a:r>
              <a:rPr lang="en-US" altLang="zh-CN" sz="1100" b="0" i="0" dirty="0">
                <a:effectLst/>
                <a:latin typeface="Microsoft Uighur" panose="02000000000000000000" pitchFamily="2" charset="-78"/>
                <a:cs typeface="Microsoft Uighur" panose="02000000000000000000" pitchFamily="2" charset="-78"/>
              </a:rPr>
              <a:t>5</a:t>
            </a:r>
            <a:r>
              <a:rPr lang="zh-CN" altLang="en-US" sz="1100" b="0" i="0" dirty="0">
                <a:effectLst/>
                <a:latin typeface="Microsoft Uighur" panose="02000000000000000000" pitchFamily="2" charset="-78"/>
                <a:cs typeface="Microsoft Uighur" panose="02000000000000000000" pitchFamily="2" charset="-78"/>
              </a:rPr>
              <a:t>层：肿瘤阶段</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终极压抑</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如果此时生活方式仍未改变，身体依旧无法释放能量，更深层的压抑继续加强，</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身体就只能选择把那</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暴走的能量</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封存在一个地方。</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原本应该排出的能量，找不到出口，最终身体只能在内部造一个</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垃圾桶</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这样就形成了所谓的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肿瘤</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这就是压抑能量的最终阶段</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第</a:t>
            </a:r>
            <a:r>
              <a:rPr lang="en-US" altLang="zh-CN" sz="1100" b="0" i="0" dirty="0">
                <a:effectLst/>
                <a:latin typeface="Microsoft Uighur" panose="02000000000000000000" pitchFamily="2" charset="-78"/>
                <a:cs typeface="Microsoft Uighur" panose="02000000000000000000" pitchFamily="2" charset="-78"/>
              </a:rPr>
              <a:t>5</a:t>
            </a:r>
            <a:r>
              <a:rPr lang="zh-CN" altLang="en-US" sz="1100" b="0" i="0" dirty="0">
                <a:effectLst/>
                <a:latin typeface="Microsoft Uighur" panose="02000000000000000000" pitchFamily="2" charset="-78"/>
                <a:cs typeface="Microsoft Uighur" panose="02000000000000000000" pitchFamily="2" charset="-78"/>
              </a:rPr>
              <a:t>层。</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所谓的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肿瘤</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，就是由一群专门承担并封存压抑能量的病灶细胞所构成的。</a:t>
            </a:r>
            <a:endParaRPr lang="zh-CN" altLang="en-US" sz="1100" b="0" i="0" dirty="0">
              <a:effectLst/>
              <a:latin typeface="Microsoft Uighur" panose="02000000000000000000" pitchFamily="2" charset="-78"/>
              <a:cs typeface="Microsoft Uighur" panose="02000000000000000000" pitchFamily="2" charset="-78"/>
            </a:endParaRPr>
          </a:p>
        </p:txBody>
      </p:sp>
      <p:pic>
        <p:nvPicPr>
          <p:cNvPr id="3" name="图片 2"/>
          <p:cNvPicPr>
            <a:picLocks noChangeAspect="1"/>
          </p:cNvPicPr>
          <p:nvPr/>
        </p:nvPicPr>
        <p:blipFill>
          <a:blip r:embed="rId1"/>
          <a:stretch>
            <a:fillRect/>
          </a:stretch>
        </p:blipFill>
        <p:spPr>
          <a:xfrm>
            <a:off x="391160" y="223520"/>
            <a:ext cx="536575" cy="791845"/>
          </a:xfrm>
          <a:prstGeom prst="rect">
            <a:avLst/>
          </a:prstGeom>
        </p:spPr>
      </p:pic>
      <p:sp>
        <p:nvSpPr>
          <p:cNvPr id="7" name="正方形/長方形 6"/>
          <p:cNvSpPr/>
          <p:nvPr/>
        </p:nvSpPr>
        <p:spPr>
          <a:xfrm>
            <a:off x="4339704" y="396007"/>
            <a:ext cx="1828800" cy="2593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pick up</a:t>
            </a:r>
            <a:endParaRPr kumimoji="1" lang="ja-JP" altLang="en-US" dirty="0"/>
          </a:p>
        </p:txBody>
      </p:sp>
      <p:sp>
        <p:nvSpPr>
          <p:cNvPr id="4" name="テキスト ボックス 5"/>
          <p:cNvSpPr txBox="1"/>
          <p:nvPr/>
        </p:nvSpPr>
        <p:spPr>
          <a:xfrm>
            <a:off x="3644900" y="122555"/>
            <a:ext cx="2748280" cy="306705"/>
          </a:xfrm>
          <a:prstGeom prst="rect">
            <a:avLst/>
          </a:prstGeom>
          <a:noFill/>
        </p:spPr>
        <p:txBody>
          <a:bodyPr wrap="square" rtlCol="0">
            <a:spAutoFit/>
          </a:bodyPr>
          <a:p>
            <a:r>
              <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rPr>
              <a:t>35,000 copies</a:t>
            </a:r>
            <a:endPar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endParaRPr>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0" y="0"/>
            <a:ext cx="6858000" cy="963231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l"/>
            <a:r>
              <a:rPr lang="zh-CN" altLang="en-US" sz="1000" b="0" i="0" dirty="0">
                <a:effectLst/>
                <a:latin typeface="Microsoft Uighur" panose="02000000000000000000" pitchFamily="2" charset="-78"/>
                <a:cs typeface="Microsoft Uighur" panose="02000000000000000000" pitchFamily="2" charset="-78"/>
              </a:rPr>
              <a:t>颈部和肩膀的僵硬，是从什么时候开始困扰我们的呢？</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在童年时，我们几乎无法想象</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大人说的什么</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脖子僵硬</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肩膀酸痛</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到底是什么感觉</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。而且，世界上也没有一出生就自带</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颈部僵硬</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的婴儿。所以，大家肯定都有过</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与脖子僵硬完全无缘</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的时期。</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那么，现在压在我们双肩上、已变得熟悉不过的</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这个东西</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到底是什么？</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如果你从事的是以办公室桌面为主的工作，就很容易在不知不觉中让双肩耸起。换句话说，就是</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气上浮</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的状态。</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平时经常使用大脑进行思考劳动的人，这种状态会慢慢形成惯性，即使在走路时肩膀也耸着。结果就是</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总在急匆匆地边走边思考。这种状态，其实就是所谓的</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人浮于气</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，即没有扎根于地面</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从</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气的流动</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来看，头部与身体之间，原本像图</a:t>
            </a:r>
            <a:r>
              <a:rPr lang="en-US" altLang="zh-CN" sz="1000" b="0" i="0" dirty="0">
                <a:effectLst/>
                <a:latin typeface="Microsoft Uighur" panose="02000000000000000000" pitchFamily="2" charset="-78"/>
                <a:cs typeface="Microsoft Uighur" panose="02000000000000000000" pitchFamily="2" charset="-78"/>
              </a:rPr>
              <a:t>A</a:t>
            </a:r>
            <a:r>
              <a:rPr lang="zh-CN" altLang="en-US" sz="1000" b="0" i="0" dirty="0">
                <a:effectLst/>
                <a:latin typeface="Microsoft Uighur" panose="02000000000000000000" pitchFamily="2" charset="-78"/>
                <a:cs typeface="Microsoft Uighur" panose="02000000000000000000" pitchFamily="2" charset="-78"/>
              </a:rPr>
              <a:t>一样形成一个</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（无穷大）形状</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的能量循环。</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这个能量会在颈部交叉流动：</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右脑对应控制左半身</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左脑对应控制右半身</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如果</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气</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的流动正常，就能在头部与身体之间顺畅流转。但一旦耸肩，气就会滞留在头部，能量的流动就会变成图</a:t>
            </a:r>
            <a:r>
              <a:rPr lang="en-US" altLang="zh-CN" sz="1000" b="0" i="0" dirty="0">
                <a:effectLst/>
                <a:latin typeface="Microsoft Uighur" panose="02000000000000000000" pitchFamily="2" charset="-78"/>
                <a:cs typeface="Microsoft Uighur" panose="02000000000000000000" pitchFamily="2" charset="-78"/>
              </a:rPr>
              <a:t>B</a:t>
            </a:r>
            <a:r>
              <a:rPr lang="zh-CN" altLang="en-US" sz="1000" b="0" i="0" dirty="0">
                <a:effectLst/>
                <a:latin typeface="Microsoft Uighur" panose="02000000000000000000" pitchFamily="2" charset="-78"/>
                <a:cs typeface="Microsoft Uighur" panose="02000000000000000000" pitchFamily="2" charset="-78"/>
              </a:rPr>
              <a:t>那样：</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就像一个</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头大身小的外星人</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，身体严重失衡。</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而这正是</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颈部僵硬</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开始发挥作用的地方</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如果我告诉你：脖子僵硬其实是为了修正这股扭曲的气流，你会怎么看？</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颈部僵硬的真正作用，是阻止能量继续往上集中到头部，并将其反弹回身体。</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听起来可能有点吓人，但实际上，医学研究显示：脖子僵硬时，颈动脉往往已因</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微小血栓</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而出现轻度堵塞现象。</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在东洋医学中，身体的运行依赖三大循环系统：</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气</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血</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水</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气</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一旦动起来，血液与体液也会随之流动。</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如果</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气</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过度集中在头部，血液与淋巴也会跟着上涌。</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但这是对大脑来说极度危险的状态，所以身体会在颈部故意制造</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堵塞</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或</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阻挡</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，试图将能量反弹回身体。</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按摩肩膀或脖子虽然舒服，但治标不治本</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有人一揉肩膀、脖子就觉得</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好舒服</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，但过不了多久又复发。</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这就是因为按摩只是对症疗法，无法真正根治。</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这反而证明了一点：颈部僵硬并不是局部的问题，而是</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全身能量失衡</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的反映。</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所以，如果不从根本上改善全身能量的循环系统，就无法从根源上消除颈部僵硬。而这正是脖子僵硬想</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用自己的身体替我们表达</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的内容。</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颈部僵硬的</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心语</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想要修正</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上下的失衡</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en-US" altLang="en-US" sz="1000" b="0" i="0" dirty="0">
                <a:effectLst/>
                <a:latin typeface="Microsoft Uighur" panose="02000000000000000000" pitchFamily="2" charset="-78"/>
                <a:cs typeface="Microsoft Uighur" panose="02000000000000000000" pitchFamily="2" charset="-78"/>
              </a:rPr>
              <a:t>◉</a:t>
            </a:r>
            <a:r>
              <a:rPr lang="en-US" altLang="zh-CN" sz="1000" b="0" i="0" dirty="0">
                <a:effectLst/>
                <a:latin typeface="Microsoft Uighur" panose="02000000000000000000" pitchFamily="2" charset="-78"/>
                <a:cs typeface="Microsoft Uighur" panose="02000000000000000000" pitchFamily="2" charset="-78"/>
              </a:rPr>
              <a:t> </a:t>
            </a:r>
            <a:r>
              <a:rPr lang="zh-CN" altLang="en-US" sz="1000" b="0" i="0" dirty="0">
                <a:effectLst/>
                <a:latin typeface="Microsoft Uighur" panose="02000000000000000000" pitchFamily="2" charset="-78"/>
                <a:cs typeface="Microsoft Uighur" panose="02000000000000000000" pitchFamily="2" charset="-78"/>
              </a:rPr>
              <a:t>这是通往</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潜能开关</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的一个信号。</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当你只关注</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上位者</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时，你可能忽略了下方的存在。</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所谓</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上下的平衡</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，不仅是指人际关系中的地位平衡，更重要的是：精神与身体的平衡。</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如果你过度追求</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精神性</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，就会逐渐丧失</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身体在地上生存</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的实感。</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脖子僵硬，其实是身体在告诉你：</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请你重新关注眼睛以下的身体部分。</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在人际关系中，它也在提醒你：</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请怀着感恩的心，善待那些在你</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目下</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的人。</a:t>
            </a:r>
            <a:endParaRPr lang="zh-CN" altLang="en-US" sz="1000" b="0" i="0" dirty="0">
              <a:effectLst/>
              <a:latin typeface="Microsoft Uighur" panose="02000000000000000000" pitchFamily="2" charset="-78"/>
              <a:cs typeface="Microsoft Uighur" panose="02000000000000000000" pitchFamily="2" charset="-78"/>
            </a:endParaRPr>
          </a:p>
        </p:txBody>
      </p:sp>
      <p:sp>
        <p:nvSpPr>
          <p:cNvPr id="7" name="正方形/長方形 6"/>
          <p:cNvSpPr/>
          <p:nvPr/>
        </p:nvSpPr>
        <p:spPr>
          <a:xfrm>
            <a:off x="5513705" y="464185"/>
            <a:ext cx="1145540" cy="259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pick up</a:t>
            </a:r>
            <a:endParaRPr kumimoji="1" lang="ja-JP" altLang="en-US" dirty="0"/>
          </a:p>
        </p:txBody>
      </p:sp>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57150" y="673735"/>
            <a:ext cx="6858000" cy="957072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l"/>
            <a:r>
              <a:rPr lang="zh-CN"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血糖高的真相：糖尿病不是</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坏</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，而是身体的讯息</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🩺【糖尿病的名字，并不代表本质】</a:t>
            </a:r>
            <a:endParaRPr lang="zh-CN" altLang="en-US" sz="1100" b="0" i="0" dirty="0">
              <a:effectLst/>
              <a:latin typeface="Microsoft Uighur" panose="02000000000000000000" pitchFamily="2" charset="-78"/>
              <a:cs typeface="Microsoft Uighur" panose="02000000000000000000" pitchFamily="2" charset="-78"/>
            </a:endParaRPr>
          </a:p>
          <a:p>
            <a:pPr algn="l"/>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糖尿病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这一医学名词，自</a:t>
            </a:r>
            <a:r>
              <a:rPr lang="en-US" altLang="zh-CN" sz="1100" b="0" i="0" dirty="0">
                <a:effectLst/>
                <a:latin typeface="Microsoft Uighur" panose="02000000000000000000" pitchFamily="2" charset="-78"/>
                <a:cs typeface="Microsoft Uighur" panose="02000000000000000000" pitchFamily="2" charset="-78"/>
              </a:rPr>
              <a:t>1907</a:t>
            </a:r>
            <a:r>
              <a:rPr lang="zh-CN" altLang="en-US" sz="1100" b="0" i="0" dirty="0">
                <a:effectLst/>
                <a:latin typeface="Microsoft Uighur" panose="02000000000000000000" pitchFamily="2" charset="-78"/>
                <a:cs typeface="Microsoft Uighur" panose="02000000000000000000" pitchFamily="2" charset="-78"/>
              </a:rPr>
              <a:t>年日本内科学会沿用至今已有</a:t>
            </a:r>
            <a:r>
              <a:rPr lang="en-US" altLang="zh-CN" sz="1100" b="0" i="0" dirty="0">
                <a:effectLst/>
                <a:latin typeface="Microsoft Uighur" panose="02000000000000000000" pitchFamily="2" charset="-78"/>
                <a:cs typeface="Microsoft Uighur" panose="02000000000000000000" pitchFamily="2" charset="-78"/>
              </a:rPr>
              <a:t>100</a:t>
            </a:r>
            <a:r>
              <a:rPr lang="zh-CN" altLang="en-US" sz="1100" b="0" i="0" dirty="0">
                <a:effectLst/>
                <a:latin typeface="Microsoft Uighur" panose="02000000000000000000" pitchFamily="2" charset="-78"/>
                <a:cs typeface="Microsoft Uighur" panose="02000000000000000000" pitchFamily="2" charset="-78"/>
              </a:rPr>
              <a:t>多年。但这并不代表糖尿病是近现代才出现的疾病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事实上，早在日本平安时代，就有人认为权臣藤原道长患有糖尿病。</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血糖</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即血液中的葡萄糖，是细胞最重要的能量来源。特别是大脑</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它</a:t>
            </a:r>
            <a:r>
              <a:rPr lang="en-US" altLang="zh-CN" sz="1100" b="0" i="0" dirty="0">
                <a:effectLst/>
                <a:latin typeface="Microsoft Uighur" panose="02000000000000000000" pitchFamily="2" charset="-78"/>
                <a:cs typeface="Microsoft Uighur" panose="02000000000000000000" pitchFamily="2" charset="-78"/>
              </a:rPr>
              <a:t>100%</a:t>
            </a:r>
            <a:r>
              <a:rPr lang="zh-CN" altLang="en-US" sz="1100" b="0" i="0" dirty="0">
                <a:effectLst/>
                <a:latin typeface="Microsoft Uighur" panose="02000000000000000000" pitchFamily="2" charset="-78"/>
                <a:cs typeface="Microsoft Uighur" panose="02000000000000000000" pitchFamily="2" charset="-78"/>
              </a:rPr>
              <a:t>依赖葡萄糖来工作；而我们的肌肉、内脏等也高度依赖葡萄糖。</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🧪【身体如何利用葡萄糖？】</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葡萄糖在血液中流动，但要进入细胞内被使用，需要</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打开细胞门</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这个</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钥匙</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就是胰岛素。</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胰岛素帮助葡萄糖进入细胞，血糖值因此下降。</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没有胰岛素或胰岛素功能下降，就会造成血糖偏高。</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🔒【身体为什么会拒绝胰岛素？】</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你可以把细胞想象成</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家</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，葡萄糖是客人，胰岛素是钥匙。</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在这个信息与能量过载的时代，我们就像被各种推销骚扰的家庭主妇。每天都有各种信息敲门</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有的有用，有的有毒，有的甚至闯入屋内。出于自保，细胞的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门锁</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开始发生变化：</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细胞说：这些能量，我不需要了。</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于是：</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胰岛素虽然还在，但它</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对不上锁</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这就是所谓的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胰岛素抵抗</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所以，胰岛素抵抗，其实是身体对外部信息过载的一种拒绝机制。在细胞看来，这是保护自己；在身体看来，却变成了代谢障碍。</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🚽【多余的糖去哪了？】</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细胞拒绝葡萄糖，血糖值升高。这些葡萄糖最终经由肾脏排出体外，出现在尿中，于是被称为</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糖尿病</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🌿【胰脏的两张脸：内分泌</a:t>
            </a:r>
            <a:r>
              <a:rPr lang="en-US" altLang="zh-CN" sz="1100" b="0" i="0" dirty="0">
                <a:effectLst/>
                <a:latin typeface="Microsoft Uighur" panose="02000000000000000000" pitchFamily="2" charset="-78"/>
                <a:cs typeface="Microsoft Uighur" panose="02000000000000000000" pitchFamily="2" charset="-78"/>
              </a:rPr>
              <a:t> &amp; </a:t>
            </a:r>
            <a:r>
              <a:rPr lang="zh-CN" altLang="en-US" sz="1100" b="0" i="0" dirty="0">
                <a:effectLst/>
                <a:latin typeface="Microsoft Uighur" panose="02000000000000000000" pitchFamily="2" charset="-78"/>
                <a:cs typeface="Microsoft Uighur" panose="02000000000000000000" pitchFamily="2" charset="-78"/>
              </a:rPr>
              <a:t>外分泌】</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制造胰岛素的器官是胰脏。它长得像一片叶子，看似不起眼，却具有双重功能：</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内分泌：向血液中分泌胰岛素（调节血糖）</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外分泌：向肠道中分泌</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胰液</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（帮助消化）</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这代表胰脏具有</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内向</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与</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外向</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的双重身份。</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💔【糖尿病的心理根源：人格的</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两面性</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从心理层面看，胰脏疲惫的本质，是内外角色的不一致：</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在外表现得亲切得体、乐于助人；</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内心却感到疲惫、委屈、难以真正接纳。</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许多糖尿病患者，长期处在</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扮演社会角色</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与</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压抑真实情绪</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之间的拉锯战中。</a:t>
            </a:r>
            <a:endParaRPr lang="zh-CN" altLang="en-US" sz="1100" b="0" i="0" dirty="0">
              <a:effectLst/>
              <a:latin typeface="Microsoft Uighur" panose="02000000000000000000" pitchFamily="2" charset="-78"/>
              <a:cs typeface="Microsoft Uighur" panose="02000000000000000000" pitchFamily="2" charset="-78"/>
            </a:endParaRPr>
          </a:p>
          <a:p>
            <a:pPr algn="l"/>
            <a:endParaRPr lang="zh-CN" altLang="en-US" sz="1100" b="0" i="0" dirty="0">
              <a:effectLst/>
              <a:latin typeface="Microsoft Uighur" panose="02000000000000000000" pitchFamily="2" charset="-78"/>
              <a:cs typeface="Microsoft Uighur" panose="02000000000000000000" pitchFamily="2" charset="-78"/>
            </a:endParaRPr>
          </a:p>
          <a:p>
            <a:pPr algn="l"/>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接下页）</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endParaRPr lang="zh-CN" altLang="en-US" sz="1100" b="0" i="0" dirty="0">
              <a:effectLst/>
              <a:latin typeface="Microsoft Uighur" panose="02000000000000000000" pitchFamily="2" charset="-78"/>
              <a:cs typeface="Microsoft Uighur" panose="02000000000000000000" pitchFamily="2" charset="-78"/>
            </a:endParaRPr>
          </a:p>
        </p:txBody>
      </p:sp>
      <p:sp>
        <p:nvSpPr>
          <p:cNvPr id="7" name="正方形/長方形 6"/>
          <p:cNvSpPr/>
          <p:nvPr/>
        </p:nvSpPr>
        <p:spPr>
          <a:xfrm>
            <a:off x="5513705" y="464185"/>
            <a:ext cx="1145540" cy="259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pick up</a:t>
            </a:r>
            <a:endParaRPr kumimoji="1" lang="ja-JP" altLang="en-US" dirty="0"/>
          </a:p>
        </p:txBody>
      </p:sp>
      <p:sp>
        <p:nvSpPr>
          <p:cNvPr id="4" name="テキスト ボックス 5"/>
          <p:cNvSpPr txBox="1"/>
          <p:nvPr/>
        </p:nvSpPr>
        <p:spPr>
          <a:xfrm>
            <a:off x="3644900" y="122555"/>
            <a:ext cx="2748280" cy="306705"/>
          </a:xfrm>
          <a:prstGeom prst="rect">
            <a:avLst/>
          </a:prstGeom>
          <a:noFill/>
        </p:spPr>
        <p:txBody>
          <a:bodyPr wrap="square" rtlCol="0">
            <a:spAutoFit/>
          </a:bodyPr>
          <a:p>
            <a:r>
              <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rPr>
              <a:t>35,000 copies</a:t>
            </a:r>
            <a:endPar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endParaRPr>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0" y="1221740"/>
            <a:ext cx="685800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l"/>
            <a:r>
              <a:rPr lang="zh-CN" altLang="en-US" sz="1100" dirty="0">
                <a:effectLst/>
                <a:latin typeface="Microsoft Uighur" panose="02000000000000000000" pitchFamily="2" charset="-78"/>
                <a:cs typeface="Microsoft Uighur" panose="02000000000000000000" pitchFamily="2" charset="-78"/>
                <a:sym typeface="+mn-ea"/>
              </a:rPr>
              <a:t>他们：</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喜欢被人肯定；</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善于扮演自己并不认同的角色；</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信息过载、意见矛盾时，内在极度纠结。</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这就像那句俗话所说的：</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en-US" altLang="zh-CN" sz="1100" dirty="0">
                <a:effectLst/>
                <a:latin typeface="Microsoft Uighur" panose="02000000000000000000" pitchFamily="2" charset="-78"/>
                <a:cs typeface="Microsoft Uighur" panose="02000000000000000000" pitchFamily="2" charset="-78"/>
                <a:sym typeface="+mn-ea"/>
              </a:rPr>
              <a:t>“</a:t>
            </a:r>
            <a:r>
              <a:rPr lang="zh-CN" altLang="en-US" sz="1100" dirty="0">
                <a:effectLst/>
                <a:latin typeface="Microsoft Uighur" panose="02000000000000000000" pitchFamily="2" charset="-78"/>
                <a:cs typeface="Microsoft Uighur" panose="02000000000000000000" pitchFamily="2" charset="-78"/>
                <a:sym typeface="+mn-ea"/>
              </a:rPr>
              <a:t>总论赞成，各论反对。</a:t>
            </a:r>
            <a:r>
              <a:rPr lang="en-US" altLang="zh-CN" sz="1100" dirty="0">
                <a:effectLst/>
                <a:latin typeface="Microsoft Uighur" panose="02000000000000000000" pitchFamily="2" charset="-78"/>
                <a:cs typeface="Microsoft Uighur" panose="02000000000000000000" pitchFamily="2" charset="-78"/>
                <a:sym typeface="+mn-ea"/>
              </a:rPr>
              <a:t>”</a:t>
            </a:r>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（听起来都好，具体落实却难受）</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这正是糖尿病的</a:t>
            </a:r>
            <a:r>
              <a:rPr lang="en-US" altLang="zh-CN" sz="1100" dirty="0">
                <a:effectLst/>
                <a:latin typeface="Microsoft Uighur" panose="02000000000000000000" pitchFamily="2" charset="-78"/>
                <a:cs typeface="Microsoft Uighur" panose="02000000000000000000" pitchFamily="2" charset="-78"/>
                <a:sym typeface="+mn-ea"/>
              </a:rPr>
              <a:t>“</a:t>
            </a:r>
            <a:r>
              <a:rPr lang="zh-CN" altLang="en-US" sz="1100" dirty="0">
                <a:effectLst/>
                <a:latin typeface="Microsoft Uighur" panose="02000000000000000000" pitchFamily="2" charset="-78"/>
                <a:cs typeface="Microsoft Uighur" panose="02000000000000000000" pitchFamily="2" charset="-78"/>
                <a:sym typeface="+mn-ea"/>
              </a:rPr>
              <a:t>身体语言</a:t>
            </a:r>
            <a:r>
              <a:rPr lang="en-US" altLang="zh-CN" sz="1100" dirty="0">
                <a:effectLst/>
                <a:latin typeface="Microsoft Uighur" panose="02000000000000000000" pitchFamily="2" charset="-78"/>
                <a:cs typeface="Microsoft Uighur" panose="02000000000000000000" pitchFamily="2" charset="-78"/>
                <a:sym typeface="+mn-ea"/>
              </a:rPr>
              <a:t>”</a:t>
            </a:r>
            <a:r>
              <a:rPr lang="zh-CN" altLang="en-US" sz="1100" dirty="0">
                <a:effectLst/>
                <a:latin typeface="Microsoft Uighur" panose="02000000000000000000" pitchFamily="2" charset="-78"/>
                <a:cs typeface="Microsoft Uighur" panose="02000000000000000000" pitchFamily="2" charset="-78"/>
                <a:sym typeface="+mn-ea"/>
              </a:rPr>
              <a:t>。</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en-US" altLang="en-US" sz="1100" dirty="0">
                <a:effectLst/>
                <a:latin typeface="Microsoft Uighur" panose="02000000000000000000" pitchFamily="2" charset="-78"/>
                <a:cs typeface="Microsoft Uighur" panose="02000000000000000000" pitchFamily="2" charset="-78"/>
                <a:sym typeface="+mn-ea"/>
              </a:rPr>
              <a:t>❤️</a:t>
            </a:r>
            <a:r>
              <a:rPr lang="en-US" altLang="zh-CN" sz="1100" dirty="0">
                <a:effectLst/>
                <a:latin typeface="Microsoft Uighur" panose="02000000000000000000" pitchFamily="2" charset="-78"/>
                <a:cs typeface="Microsoft Uighur" panose="02000000000000000000" pitchFamily="2" charset="-78"/>
                <a:sym typeface="+mn-ea"/>
              </a:rPr>
              <a:t> </a:t>
            </a:r>
            <a:r>
              <a:rPr lang="zh-CN" altLang="en-US" sz="1100" dirty="0">
                <a:effectLst/>
                <a:latin typeface="Microsoft Uighur" panose="02000000000000000000" pitchFamily="2" charset="-78"/>
                <a:cs typeface="Microsoft Uighur" panose="02000000000000000000" pitchFamily="2" charset="-78"/>
                <a:sym typeface="+mn-ea"/>
              </a:rPr>
              <a:t>糖尿病的</a:t>
            </a:r>
            <a:r>
              <a:rPr lang="en-US" altLang="zh-CN" sz="1100" dirty="0">
                <a:effectLst/>
                <a:latin typeface="Microsoft Uighur" panose="02000000000000000000" pitchFamily="2" charset="-78"/>
                <a:cs typeface="Microsoft Uighur" panose="02000000000000000000" pitchFamily="2" charset="-78"/>
                <a:sym typeface="+mn-ea"/>
              </a:rPr>
              <a:t>“</a:t>
            </a:r>
            <a:r>
              <a:rPr lang="zh-CN" altLang="en-US" sz="1100" dirty="0">
                <a:effectLst/>
                <a:latin typeface="Microsoft Uighur" panose="02000000000000000000" pitchFamily="2" charset="-78"/>
                <a:cs typeface="Microsoft Uighur" panose="02000000000000000000" pitchFamily="2" charset="-78"/>
                <a:sym typeface="+mn-ea"/>
              </a:rPr>
              <a:t>心语</a:t>
            </a:r>
            <a:r>
              <a:rPr lang="en-US" altLang="zh-CN" sz="1100" dirty="0">
                <a:effectLst/>
                <a:latin typeface="Microsoft Uighur" panose="02000000000000000000" pitchFamily="2" charset="-78"/>
                <a:cs typeface="Microsoft Uighur" panose="02000000000000000000" pitchFamily="2" charset="-78"/>
                <a:sym typeface="+mn-ea"/>
              </a:rPr>
              <a:t>”</a:t>
            </a:r>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我太想让别人喜欢我，结果忘了自己喜欢什么。</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a:t>
            </a:r>
            <a:r>
              <a:rPr lang="en-US" altLang="zh-CN" sz="1100" dirty="0">
                <a:effectLst/>
                <a:latin typeface="Microsoft Uighur" panose="02000000000000000000" pitchFamily="2" charset="-78"/>
                <a:cs typeface="Microsoft Uighur" panose="02000000000000000000" pitchFamily="2" charset="-78"/>
                <a:sym typeface="+mn-ea"/>
              </a:rPr>
              <a:t> </a:t>
            </a:r>
            <a:r>
              <a:rPr lang="zh-CN" altLang="en-US" sz="1100" dirty="0">
                <a:effectLst/>
                <a:latin typeface="Microsoft Uighur" panose="02000000000000000000" pitchFamily="2" charset="-78"/>
                <a:cs typeface="Microsoft Uighur" panose="02000000000000000000" pitchFamily="2" charset="-78"/>
                <a:sym typeface="+mn-ea"/>
              </a:rPr>
              <a:t>通往才能的开关：</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你可能是一个被他人期待、被赋予责任、擅长配合的角色。</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但你是否真的想做这些？这真的是你</a:t>
            </a:r>
            <a:r>
              <a:rPr lang="en-US" altLang="zh-CN" sz="1100" dirty="0">
                <a:effectLst/>
                <a:latin typeface="Microsoft Uighur" panose="02000000000000000000" pitchFamily="2" charset="-78"/>
                <a:cs typeface="Microsoft Uighur" panose="02000000000000000000" pitchFamily="2" charset="-78"/>
                <a:sym typeface="+mn-ea"/>
              </a:rPr>
              <a:t>“</a:t>
            </a:r>
            <a:r>
              <a:rPr lang="zh-CN" altLang="en-US" sz="1100" dirty="0">
                <a:effectLst/>
                <a:latin typeface="Microsoft Uighur" panose="02000000000000000000" pitchFamily="2" charset="-78"/>
                <a:cs typeface="Microsoft Uighur" panose="02000000000000000000" pitchFamily="2" charset="-78"/>
                <a:sym typeface="+mn-ea"/>
              </a:rPr>
              <a:t>心甘情愿</a:t>
            </a:r>
            <a:r>
              <a:rPr lang="en-US" altLang="zh-CN" sz="1100" dirty="0">
                <a:effectLst/>
                <a:latin typeface="Microsoft Uighur" panose="02000000000000000000" pitchFamily="2" charset="-78"/>
                <a:cs typeface="Microsoft Uighur" panose="02000000000000000000" pitchFamily="2" charset="-78"/>
                <a:sym typeface="+mn-ea"/>
              </a:rPr>
              <a:t>”</a:t>
            </a:r>
            <a:r>
              <a:rPr lang="zh-CN" altLang="en-US" sz="1100" dirty="0">
                <a:effectLst/>
                <a:latin typeface="Microsoft Uighur" panose="02000000000000000000" pitchFamily="2" charset="-78"/>
                <a:cs typeface="Microsoft Uighur" panose="02000000000000000000" pitchFamily="2" charset="-78"/>
                <a:sym typeface="+mn-ea"/>
              </a:rPr>
              <a:t>的选择吗？</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a:t>
            </a:r>
            <a:r>
              <a:rPr lang="en-US" altLang="zh-CN" sz="1100" dirty="0">
                <a:effectLst/>
                <a:latin typeface="Microsoft Uighur" panose="02000000000000000000" pitchFamily="2" charset="-78"/>
                <a:cs typeface="Microsoft Uighur" panose="02000000000000000000" pitchFamily="2" charset="-78"/>
                <a:sym typeface="+mn-ea"/>
              </a:rPr>
              <a:t> </a:t>
            </a:r>
            <a:r>
              <a:rPr lang="zh-CN" altLang="en-US" sz="1100" dirty="0">
                <a:effectLst/>
                <a:latin typeface="Microsoft Uighur" panose="02000000000000000000" pitchFamily="2" charset="-78"/>
                <a:cs typeface="Microsoft Uighur" panose="02000000000000000000" pitchFamily="2" charset="-78"/>
                <a:sym typeface="+mn-ea"/>
              </a:rPr>
              <a:t>请试着：</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停下来，和自己独处；</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面对周围的信息、人、角色；</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用</a:t>
            </a:r>
            <a:r>
              <a:rPr lang="en-US" altLang="zh-CN" sz="1100" dirty="0">
                <a:effectLst/>
                <a:latin typeface="Microsoft Uighur" panose="02000000000000000000" pitchFamily="2" charset="-78"/>
                <a:cs typeface="Microsoft Uighur" panose="02000000000000000000" pitchFamily="2" charset="-78"/>
                <a:sym typeface="+mn-ea"/>
              </a:rPr>
              <a:t>“</a:t>
            </a:r>
            <a:r>
              <a:rPr lang="zh-CN" altLang="en-US" sz="1100" dirty="0">
                <a:effectLst/>
                <a:latin typeface="Microsoft Uighur" panose="02000000000000000000" pitchFamily="2" charset="-78"/>
                <a:cs typeface="Microsoft Uighur" panose="02000000000000000000" pitchFamily="2" charset="-78"/>
                <a:sym typeface="+mn-ea"/>
              </a:rPr>
              <a:t>我喜不喜欢</a:t>
            </a:r>
            <a:r>
              <a:rPr lang="en-US" altLang="zh-CN" sz="1100" dirty="0">
                <a:effectLst/>
                <a:latin typeface="Microsoft Uighur" panose="02000000000000000000" pitchFamily="2" charset="-78"/>
                <a:cs typeface="Microsoft Uighur" panose="02000000000000000000" pitchFamily="2" charset="-78"/>
                <a:sym typeface="+mn-ea"/>
              </a:rPr>
              <a:t>”</a:t>
            </a:r>
            <a:r>
              <a:rPr lang="zh-CN" altLang="en-US" sz="1100" dirty="0">
                <a:effectLst/>
                <a:latin typeface="Microsoft Uighur" panose="02000000000000000000" pitchFamily="2" charset="-78"/>
                <a:cs typeface="Microsoft Uighur" panose="02000000000000000000" pitchFamily="2" charset="-78"/>
                <a:sym typeface="+mn-ea"/>
              </a:rPr>
              <a:t>这个单纯的标准，重新整理内心。</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糖尿病不是惩罚，而是身体对你说：</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en-US" altLang="zh-CN" sz="1100" dirty="0">
                <a:effectLst/>
                <a:latin typeface="Microsoft Uighur" panose="02000000000000000000" pitchFamily="2" charset="-78"/>
                <a:cs typeface="Microsoft Uighur" panose="02000000000000000000" pitchFamily="2" charset="-78"/>
                <a:sym typeface="+mn-ea"/>
              </a:rPr>
              <a:t>“</a:t>
            </a:r>
            <a:r>
              <a:rPr lang="zh-CN" altLang="en-US" sz="1100" dirty="0">
                <a:effectLst/>
                <a:latin typeface="Microsoft Uighur" panose="02000000000000000000" pitchFamily="2" charset="-78"/>
                <a:cs typeface="Microsoft Uighur" panose="02000000000000000000" pitchFamily="2" charset="-78"/>
                <a:sym typeface="+mn-ea"/>
              </a:rPr>
              <a:t>你已经太久没顾好你自己了。</a:t>
            </a:r>
            <a:r>
              <a:rPr lang="en-US" altLang="zh-CN" sz="1100" dirty="0">
                <a:effectLst/>
                <a:latin typeface="Microsoft Uighur" panose="02000000000000000000" pitchFamily="2" charset="-78"/>
                <a:cs typeface="Microsoft Uighur" panose="02000000000000000000" pitchFamily="2" charset="-78"/>
                <a:sym typeface="+mn-ea"/>
              </a:rPr>
              <a:t>”</a:t>
            </a:r>
            <a:endParaRPr lang="en-US" altLang="zh-CN"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a:t>
            </a:r>
            <a:r>
              <a:rPr lang="en-US" altLang="zh-CN" sz="1100" dirty="0">
                <a:effectLst/>
                <a:latin typeface="Microsoft Uighur" panose="02000000000000000000" pitchFamily="2" charset="-78"/>
                <a:cs typeface="Microsoft Uighur" panose="02000000000000000000" pitchFamily="2" charset="-78"/>
                <a:sym typeface="+mn-ea"/>
              </a:rPr>
              <a:t> </a:t>
            </a:r>
            <a:r>
              <a:rPr lang="zh-CN" altLang="en-US" sz="1100" dirty="0">
                <a:effectLst/>
                <a:latin typeface="Microsoft Uighur" panose="02000000000000000000" pitchFamily="2" charset="-78"/>
                <a:cs typeface="Microsoft Uighur" panose="02000000000000000000" pitchFamily="2" charset="-78"/>
                <a:sym typeface="+mn-ea"/>
              </a:rPr>
              <a:t>附：历史上疑似患有糖尿病的名人</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托马斯</a:t>
            </a:r>
            <a:r>
              <a:rPr lang="en-US" altLang="zh-CN" sz="1100" dirty="0">
                <a:effectLst/>
                <a:latin typeface="Microsoft Uighur" panose="02000000000000000000" pitchFamily="2" charset="-78"/>
                <a:cs typeface="Microsoft Uighur" panose="02000000000000000000" pitchFamily="2" charset="-78"/>
                <a:sym typeface="+mn-ea"/>
              </a:rPr>
              <a:t>·</a:t>
            </a:r>
            <a:r>
              <a:rPr lang="zh-CN" altLang="en-US" sz="1100" dirty="0">
                <a:effectLst/>
                <a:latin typeface="Microsoft Uighur" panose="02000000000000000000" pitchFamily="2" charset="-78"/>
                <a:cs typeface="Microsoft Uighur" panose="02000000000000000000" pitchFamily="2" charset="-78"/>
                <a:sym typeface="+mn-ea"/>
              </a:rPr>
              <a:t>爱迪生</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夏尔</a:t>
            </a:r>
            <a:r>
              <a:rPr lang="en-US" altLang="zh-CN" sz="1100" dirty="0">
                <a:effectLst/>
                <a:latin typeface="Microsoft Uighur" panose="02000000000000000000" pitchFamily="2" charset="-78"/>
                <a:cs typeface="Microsoft Uighur" panose="02000000000000000000" pitchFamily="2" charset="-78"/>
                <a:sym typeface="+mn-ea"/>
              </a:rPr>
              <a:t>·</a:t>
            </a:r>
            <a:r>
              <a:rPr lang="zh-CN" altLang="en-US" sz="1100" dirty="0">
                <a:effectLst/>
                <a:latin typeface="Microsoft Uighur" panose="02000000000000000000" pitchFamily="2" charset="-78"/>
                <a:cs typeface="Microsoft Uighur" panose="02000000000000000000" pitchFamily="2" charset="-78"/>
                <a:sym typeface="+mn-ea"/>
              </a:rPr>
              <a:t>戴高乐</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约翰</a:t>
            </a:r>
            <a:r>
              <a:rPr lang="en-US" altLang="zh-CN" sz="1100" dirty="0">
                <a:effectLst/>
                <a:latin typeface="Microsoft Uighur" panose="02000000000000000000" pitchFamily="2" charset="-78"/>
                <a:cs typeface="Microsoft Uighur" panose="02000000000000000000" pitchFamily="2" charset="-78"/>
                <a:sym typeface="+mn-ea"/>
              </a:rPr>
              <a:t>·</a:t>
            </a:r>
            <a:r>
              <a:rPr lang="zh-CN" altLang="en-US" sz="1100" dirty="0">
                <a:effectLst/>
                <a:latin typeface="Microsoft Uighur" panose="02000000000000000000" pitchFamily="2" charset="-78"/>
                <a:cs typeface="Microsoft Uighur" panose="02000000000000000000" pitchFamily="2" charset="-78"/>
                <a:sym typeface="+mn-ea"/>
              </a:rPr>
              <a:t>巴赫</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欧内斯特</a:t>
            </a:r>
            <a:r>
              <a:rPr lang="en-US" altLang="zh-CN" sz="1100" dirty="0">
                <a:effectLst/>
                <a:latin typeface="Microsoft Uighur" panose="02000000000000000000" pitchFamily="2" charset="-78"/>
                <a:cs typeface="Microsoft Uighur" panose="02000000000000000000" pitchFamily="2" charset="-78"/>
                <a:sym typeface="+mn-ea"/>
              </a:rPr>
              <a:t>·</a:t>
            </a:r>
            <a:r>
              <a:rPr lang="zh-CN" altLang="en-US" sz="1100" dirty="0">
                <a:effectLst/>
                <a:latin typeface="Microsoft Uighur" panose="02000000000000000000" pitchFamily="2" charset="-78"/>
                <a:cs typeface="Microsoft Uighur" panose="02000000000000000000" pitchFamily="2" charset="-78"/>
                <a:sym typeface="+mn-ea"/>
              </a:rPr>
              <a:t>海明威</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織田信長</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北原白秋</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夏目漱石</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藤原道長</a:t>
            </a:r>
            <a:endParaRPr lang="zh-CN" altLang="en-US" sz="1100" b="0" i="0" dirty="0">
              <a:effectLst/>
              <a:latin typeface="Microsoft Uighur" panose="02000000000000000000" pitchFamily="2" charset="-78"/>
              <a:cs typeface="Microsoft Uighur" panose="02000000000000000000" pitchFamily="2" charset="-78"/>
            </a:endParaRPr>
          </a:p>
        </p:txBody>
      </p:sp>
      <p:sp>
        <p:nvSpPr>
          <p:cNvPr id="7" name="正方形/長方形 6"/>
          <p:cNvSpPr/>
          <p:nvPr/>
        </p:nvSpPr>
        <p:spPr>
          <a:xfrm>
            <a:off x="5513705" y="464185"/>
            <a:ext cx="1145540" cy="259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pick up</a:t>
            </a:r>
            <a:endParaRPr kumimoji="1" lang="ja-JP" altLang="en-US" dirty="0"/>
          </a:p>
        </p:txBody>
      </p:sp>
      <p:sp>
        <p:nvSpPr>
          <p:cNvPr id="6" name="テキスト ボックス 5"/>
          <p:cNvSpPr txBox="1"/>
          <p:nvPr/>
        </p:nvSpPr>
        <p:spPr>
          <a:xfrm>
            <a:off x="1893538" y="122826"/>
            <a:ext cx="4171041" cy="860425"/>
          </a:xfrm>
          <a:prstGeom prst="rect">
            <a:avLst/>
          </a:prstGeom>
          <a:noFill/>
        </p:spPr>
        <p:txBody>
          <a:bodyPr wrap="square" rtlCol="0">
            <a:spAutoFit/>
          </a:bodyPr>
          <a:lstStyle/>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書名</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zh-CN" altLang="en-US" sz="500" dirty="0">
                <a:latin typeface="Meiryo UI" panose="020B0604030504040204" pitchFamily="50" charset="-128"/>
                <a:ea typeface="Meiryo UI" panose="020B0604030504040204" pitchFamily="50" charset="-128"/>
              </a:rPr>
              <a:t>病気</a:t>
            </a:r>
            <a:r>
              <a:rPr kumimoji="1" lang="ja-JP" altLang="en-US" sz="500" dirty="0">
                <a:latin typeface="Meiryo UI" panose="020B0604030504040204" pitchFamily="50" charset="-128"/>
                <a:ea typeface="Meiryo UI" panose="020B0604030504040204" pitchFamily="50" charset="-128"/>
              </a:rPr>
              <a:t>は</a:t>
            </a:r>
            <a:r>
              <a:rPr kumimoji="1" lang="zh-CN" altLang="en-US" sz="500" dirty="0">
                <a:latin typeface="Meiryo UI" panose="020B0604030504040204" pitchFamily="50" charset="-128"/>
                <a:ea typeface="Meiryo UI" panose="020B0604030504040204" pitchFamily="50" charset="-128"/>
              </a:rPr>
              <a:t>才能</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【ISBN】</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978-4-7612-6779-7</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著者</a:t>
            </a:r>
            <a:r>
              <a:rPr kumimoji="1" lang="en-US" altLang="ja-JP" sz="500" dirty="0">
                <a:latin typeface="Meiryo UI" panose="020B0604030504040204" pitchFamily="50" charset="-128"/>
                <a:ea typeface="Meiryo UI" panose="020B0604030504040204" pitchFamily="50" charset="-128"/>
              </a:rPr>
              <a:t>】</a:t>
            </a:r>
            <a:endParaRPr kumimoji="1" lang="en-US" altLang="zh-CN" sz="500" dirty="0">
              <a:latin typeface="Meiryo UI" panose="020B0604030504040204" pitchFamily="50" charset="-128"/>
              <a:ea typeface="Meiryo UI" panose="020B0604030504040204" pitchFamily="50" charset="-128"/>
            </a:endParaRPr>
          </a:p>
          <a:p>
            <a:r>
              <a:rPr kumimoji="1" lang="ja-JP" altLang="en-US" sz="500" dirty="0">
                <a:latin typeface="Meiryo UI" panose="020B0604030504040204" pitchFamily="50" charset="-128"/>
                <a:ea typeface="Meiryo UI" panose="020B0604030504040204" pitchFamily="50" charset="-128"/>
              </a:rPr>
              <a:t>おのころ</a:t>
            </a:r>
            <a:r>
              <a:rPr kumimoji="1" lang="zh-CN" altLang="en-US" sz="500" dirty="0">
                <a:latin typeface="Meiryo UI" panose="020B0604030504040204" pitchFamily="50" charset="-128"/>
                <a:ea typeface="Meiryo UI" panose="020B0604030504040204" pitchFamily="50" charset="-128"/>
              </a:rPr>
              <a:t>心平</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【page】</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272P</a:t>
            </a:r>
            <a:endParaRPr kumimoji="1" lang="ja-JP"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発行年月</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2011</a:t>
            </a:r>
            <a:r>
              <a:rPr kumimoji="1" lang="ja-JP" altLang="en-US" sz="500" dirty="0">
                <a:latin typeface="Meiryo UI" panose="020B0604030504040204" pitchFamily="50" charset="-128"/>
                <a:ea typeface="Meiryo UI" panose="020B0604030504040204" pitchFamily="50" charset="-128"/>
              </a:rPr>
              <a:t>年</a:t>
            </a:r>
            <a:r>
              <a:rPr kumimoji="1" lang="en-US" altLang="ja-JP" sz="500" dirty="0">
                <a:latin typeface="Meiryo UI" panose="020B0604030504040204" pitchFamily="50" charset="-128"/>
                <a:ea typeface="Meiryo UI" panose="020B0604030504040204" pitchFamily="50" charset="-128"/>
              </a:rPr>
              <a:t>9</a:t>
            </a:r>
            <a:r>
              <a:rPr kumimoji="1" lang="ja-JP" altLang="en-US" sz="500">
                <a:latin typeface="Meiryo UI" panose="020B0604030504040204" pitchFamily="50" charset="-128"/>
                <a:ea typeface="Meiryo UI" panose="020B0604030504040204" pitchFamily="50" charset="-128"/>
              </a:rPr>
              <a:t>月</a:t>
            </a:r>
            <a:r>
              <a:rPr kumimoji="1" lang="en-US" altLang="ja-JP" sz="500">
                <a:latin typeface="Meiryo UI" panose="020B0604030504040204" pitchFamily="50" charset="-128"/>
                <a:ea typeface="Meiryo UI" panose="020B0604030504040204" pitchFamily="50" charset="-128"/>
              </a:rPr>
              <a:t> </a:t>
            </a:r>
            <a:r>
              <a:rPr kumimoji="1" lang="en-US" altLang="ja-JP" sz="500">
                <a:highlight>
                  <a:srgbClr val="FFFF00"/>
                </a:highlight>
                <a:latin typeface="Meiryo UI" panose="020B0604030504040204" pitchFamily="50" charset="-128"/>
                <a:ea typeface="Meiryo UI" panose="020B0604030504040204" pitchFamily="50" charset="-128"/>
              </a:rPr>
              <a:t>Indesign data is available</a:t>
            </a:r>
            <a:endParaRPr kumimoji="1" lang="en-US" altLang="ja-JP" sz="500" dirty="0">
              <a:highlight>
                <a:srgbClr val="FFFF00"/>
              </a:highlight>
              <a:latin typeface="Meiryo UI" panose="020B0604030504040204" pitchFamily="50" charset="-128"/>
              <a:ea typeface="Meiryo UI" panose="020B0604030504040204" pitchFamily="50" charset="-128"/>
            </a:endParaRPr>
          </a:p>
        </p:txBody>
      </p:sp>
      <p:pic>
        <p:nvPicPr>
          <p:cNvPr id="3" name="图片 2"/>
          <p:cNvPicPr>
            <a:picLocks noChangeAspect="1"/>
          </p:cNvPicPr>
          <p:nvPr/>
        </p:nvPicPr>
        <p:blipFill>
          <a:blip r:embed="rId1"/>
          <a:stretch>
            <a:fillRect/>
          </a:stretch>
        </p:blipFill>
        <p:spPr>
          <a:xfrm>
            <a:off x="391160" y="223520"/>
            <a:ext cx="536575" cy="791845"/>
          </a:xfrm>
          <a:prstGeom prst="rect">
            <a:avLst/>
          </a:prstGeom>
        </p:spPr>
      </p:pic>
      <p:sp>
        <p:nvSpPr>
          <p:cNvPr id="4" name="テキスト ボックス 5"/>
          <p:cNvSpPr txBox="1"/>
          <p:nvPr/>
        </p:nvSpPr>
        <p:spPr>
          <a:xfrm>
            <a:off x="3644900" y="122555"/>
            <a:ext cx="2748280" cy="306705"/>
          </a:xfrm>
          <a:prstGeom prst="rect">
            <a:avLst/>
          </a:prstGeom>
          <a:noFill/>
        </p:spPr>
        <p:txBody>
          <a:bodyPr wrap="square" rtlCol="0">
            <a:spAutoFit/>
          </a:bodyPr>
          <a:p>
            <a:r>
              <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rPr>
              <a:t>35,000 copies</a:t>
            </a:r>
            <a:endPar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462915"/>
            <a:ext cx="6821170" cy="500062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100" i="0" dirty="0">
                <a:effectLst/>
              </a:rPr>
              <a:t>• </a:t>
            </a:r>
            <a:r>
              <a:rPr lang="en-US" altLang="en-US" sz="1100" i="0" dirty="0">
                <a:effectLst/>
              </a:rPr>
              <a:t>■</a:t>
            </a:r>
            <a:r>
              <a:rPr lang="zh-CN" altLang="en-US" sz="1100" i="0" dirty="0">
                <a:effectLst/>
              </a:rPr>
              <a:t>本章总结与后续章节导读</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6</a:t>
            </a:r>
            <a:r>
              <a:rPr lang="zh-CN" altLang="en-US" sz="1100" i="0" dirty="0">
                <a:effectLst/>
              </a:rPr>
              <a:t>章：持续创造沉迷粉丝的</a:t>
            </a:r>
            <a:r>
              <a:rPr lang="en-US" altLang="zh-CN" sz="1100" i="0" dirty="0">
                <a:effectLst/>
              </a:rPr>
              <a:t>“2%</a:t>
            </a:r>
            <a:r>
              <a:rPr lang="zh-CN" altLang="en-US" sz="1100" i="0" dirty="0">
                <a:effectLst/>
              </a:rPr>
              <a:t>美学</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顶级专业人士所拥有的哲学</a:t>
            </a:r>
            <a:endParaRPr lang="zh-CN" altLang="en-US" sz="1100" i="0" dirty="0">
              <a:effectLst/>
            </a:endParaRPr>
          </a:p>
          <a:p>
            <a:r>
              <a:rPr lang="en-US" altLang="zh-CN" sz="1100" i="0" dirty="0">
                <a:effectLst/>
              </a:rPr>
              <a:t>• “</a:t>
            </a:r>
            <a:r>
              <a:rPr lang="zh-CN" altLang="en-US" sz="1100" i="0" dirty="0">
                <a:effectLst/>
              </a:rPr>
              <a:t>如果没人注意到，不会觉得寂寞吗？</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今天的顾客、明天的顾客，都是</a:t>
            </a:r>
            <a:r>
              <a:rPr lang="en-US" altLang="zh-CN" sz="1100" i="0" dirty="0">
                <a:effectLst/>
              </a:rPr>
              <a:t>VIP</a:t>
            </a:r>
            <a:endParaRPr lang="en-US" altLang="zh-CN" sz="1100" i="0" dirty="0">
              <a:effectLst/>
            </a:endParaRPr>
          </a:p>
          <a:p>
            <a:r>
              <a:rPr lang="en-US" altLang="zh-CN" sz="1100" i="0" dirty="0">
                <a:effectLst/>
              </a:rPr>
              <a:t>• </a:t>
            </a:r>
            <a:r>
              <a:rPr lang="zh-CN" altLang="en-US" sz="1100" i="0" dirty="0">
                <a:effectLst/>
              </a:rPr>
              <a:t>对员工来说只是</a:t>
            </a:r>
            <a:r>
              <a:rPr lang="en-US" altLang="zh-CN" sz="1100" i="0" dirty="0">
                <a:effectLst/>
              </a:rPr>
              <a:t>365</a:t>
            </a:r>
            <a:r>
              <a:rPr lang="zh-CN" altLang="en-US" sz="1100" i="0" dirty="0">
                <a:effectLst/>
              </a:rPr>
              <a:t>天中的一天，但对顾客来说却是唯一的一天</a:t>
            </a:r>
            <a:endParaRPr lang="zh-CN" altLang="en-US" sz="1100" i="0" dirty="0">
              <a:effectLst/>
            </a:endParaRPr>
          </a:p>
          <a:p>
            <a:r>
              <a:rPr lang="en-US" altLang="zh-CN" sz="1100" i="0" dirty="0">
                <a:effectLst/>
              </a:rPr>
              <a:t>• </a:t>
            </a:r>
            <a:r>
              <a:rPr lang="zh-CN" altLang="en-US" sz="1100" i="0" dirty="0">
                <a:effectLst/>
              </a:rPr>
              <a:t>两万个不同的</a:t>
            </a:r>
            <a:r>
              <a:rPr lang="en-US" altLang="zh-CN" sz="1100" i="0" dirty="0">
                <a:effectLst/>
              </a:rPr>
              <a:t>“</a:t>
            </a:r>
            <a:r>
              <a:rPr lang="zh-CN" altLang="en-US" sz="1100" i="0" dirty="0">
                <a:effectLst/>
              </a:rPr>
              <a:t>动力开关</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环球影城的</a:t>
            </a:r>
            <a:r>
              <a:rPr lang="en-US" altLang="zh-CN" sz="1100" i="0" dirty="0">
                <a:effectLst/>
              </a:rPr>
              <a:t> “Swing the Bat”</a:t>
            </a:r>
            <a:endParaRPr lang="en-US" altLang="zh-CN" sz="1100" i="0" dirty="0">
              <a:effectLst/>
            </a:endParaRPr>
          </a:p>
          <a:p>
            <a:r>
              <a:rPr lang="en-US" altLang="zh-CN" sz="1100" i="0" dirty="0">
                <a:effectLst/>
              </a:rPr>
              <a:t>• </a:t>
            </a:r>
            <a:r>
              <a:rPr lang="zh-CN" altLang="en-US" sz="1100" i="0" dirty="0">
                <a:effectLst/>
              </a:rPr>
              <a:t>突破</a:t>
            </a:r>
            <a:r>
              <a:rPr lang="en-US" altLang="zh-CN" sz="1100" i="0" dirty="0">
                <a:effectLst/>
              </a:rPr>
              <a:t>“</a:t>
            </a:r>
            <a:r>
              <a:rPr lang="zh-CN" altLang="en-US" sz="1100" i="0" dirty="0">
                <a:effectLst/>
              </a:rPr>
              <a:t>第</a:t>
            </a:r>
            <a:r>
              <a:rPr lang="en-US" altLang="zh-CN" sz="1100" i="0" dirty="0">
                <a:effectLst/>
              </a:rPr>
              <a:t>28</a:t>
            </a:r>
            <a:r>
              <a:rPr lang="zh-CN" altLang="en-US" sz="1100" i="0" dirty="0">
                <a:effectLst/>
              </a:rPr>
              <a:t>天之墙</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超越第</a:t>
            </a:r>
            <a:r>
              <a:rPr lang="en-US" altLang="zh-CN" sz="1100" i="0" dirty="0">
                <a:effectLst/>
              </a:rPr>
              <a:t>28</a:t>
            </a:r>
            <a:r>
              <a:rPr lang="zh-CN" altLang="en-US" sz="1100" i="0" dirty="0">
                <a:effectLst/>
              </a:rPr>
              <a:t>天之墙的勇气，才能创造</a:t>
            </a:r>
            <a:r>
              <a:rPr lang="en-US" altLang="zh-CN" sz="1100" i="0" dirty="0">
                <a:effectLst/>
              </a:rPr>
              <a:t>“</a:t>
            </a:r>
            <a:r>
              <a:rPr lang="zh-CN" altLang="en-US" sz="1100" i="0" dirty="0">
                <a:effectLst/>
              </a:rPr>
              <a:t>奇迹</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享受</a:t>
            </a:r>
            <a:r>
              <a:rPr lang="en-US" altLang="zh-CN" sz="1100" i="0" dirty="0">
                <a:effectLst/>
              </a:rPr>
              <a:t>“</a:t>
            </a:r>
            <a:r>
              <a:rPr lang="zh-CN" altLang="en-US" sz="1100" i="0" dirty="0">
                <a:effectLst/>
              </a:rPr>
              <a:t>不被察觉</a:t>
            </a:r>
            <a:r>
              <a:rPr lang="en-US" altLang="zh-CN" sz="1100" i="0" dirty="0">
                <a:effectLst/>
              </a:rPr>
              <a:t>”</a:t>
            </a:r>
            <a:r>
              <a:rPr lang="zh-CN" altLang="en-US" sz="1100" i="0" dirty="0">
                <a:effectLst/>
              </a:rPr>
              <a:t>的美学</a:t>
            </a:r>
            <a:endParaRPr lang="zh-CN" altLang="en-US" sz="1100" i="0" dirty="0">
              <a:effectLst/>
            </a:endParaRPr>
          </a:p>
          <a:p>
            <a:r>
              <a:rPr lang="en-US" altLang="zh-CN" sz="1100" i="0" dirty="0">
                <a:effectLst/>
              </a:rPr>
              <a:t>• </a:t>
            </a:r>
            <a:r>
              <a:rPr lang="zh-CN" altLang="en-US" sz="1100" i="0" dirty="0">
                <a:effectLst/>
              </a:rPr>
              <a:t>不炫耀的美学、不忽略细节的眼睛，才是日本原本的强大之处</a:t>
            </a:r>
            <a:endParaRPr lang="zh-CN" altLang="en-US" sz="1100" i="0" dirty="0">
              <a:effectLst/>
            </a:endParaRPr>
          </a:p>
          <a:p>
            <a:r>
              <a:rPr lang="en-US" altLang="zh-CN" sz="1100" i="0" dirty="0">
                <a:effectLst/>
              </a:rPr>
              <a:t>• </a:t>
            </a:r>
            <a:r>
              <a:rPr lang="zh-CN" altLang="en-US" sz="1100" i="0" dirty="0">
                <a:effectLst/>
              </a:rPr>
              <a:t>文化，才是最强的</a:t>
            </a:r>
            <a:r>
              <a:rPr lang="en-US" altLang="zh-CN" sz="1100" i="0" dirty="0">
                <a:effectLst/>
              </a:rPr>
              <a:t>“</a:t>
            </a:r>
            <a:r>
              <a:rPr lang="zh-CN" altLang="en-US" sz="1100" i="0" dirty="0">
                <a:effectLst/>
              </a:rPr>
              <a:t>营销</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文化诞生于</a:t>
            </a:r>
            <a:r>
              <a:rPr lang="en-US" altLang="zh-CN" sz="1100" i="0" dirty="0">
                <a:effectLst/>
              </a:rPr>
              <a:t>“</a:t>
            </a:r>
            <a:r>
              <a:rPr lang="zh-CN" altLang="en-US" sz="1100" i="0" dirty="0">
                <a:effectLst/>
              </a:rPr>
              <a:t>行为的一致性</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汇聚于</a:t>
            </a:r>
            <a:r>
              <a:rPr lang="en-US" altLang="zh-CN" sz="1100" i="0" dirty="0">
                <a:effectLst/>
              </a:rPr>
              <a:t>SCSE</a:t>
            </a:r>
            <a:r>
              <a:rPr lang="zh-CN" altLang="en-US" sz="1100" i="0" dirty="0">
                <a:effectLst/>
              </a:rPr>
              <a:t>的</a:t>
            </a:r>
            <a:r>
              <a:rPr lang="en-US" altLang="zh-CN" sz="1100" i="0" dirty="0">
                <a:effectLst/>
              </a:rPr>
              <a:t>“2%</a:t>
            </a:r>
            <a:r>
              <a:rPr lang="zh-CN" altLang="en-US" sz="1100" i="0" dirty="0">
                <a:effectLst/>
              </a:rPr>
              <a:t>行动</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让关键词化成功的三个重点</a:t>
            </a:r>
            <a:endParaRPr lang="zh-CN" altLang="en-US" sz="1100" i="0" dirty="0">
              <a:effectLst/>
            </a:endParaRPr>
          </a:p>
          <a:p>
            <a:r>
              <a:rPr lang="en-US" altLang="zh-CN" sz="1100" i="0" dirty="0">
                <a:effectLst/>
              </a:rPr>
              <a:t>• </a:t>
            </a:r>
            <a:r>
              <a:rPr lang="zh-CN" altLang="en-US" sz="1100" i="0" dirty="0">
                <a:effectLst/>
              </a:rPr>
              <a:t>让哲学扎根组织的</a:t>
            </a:r>
            <a:r>
              <a:rPr lang="en-US" altLang="zh-CN" sz="1100" i="0" dirty="0">
                <a:effectLst/>
              </a:rPr>
              <a:t>“</a:t>
            </a:r>
            <a:r>
              <a:rPr lang="zh-CN" altLang="en-US" sz="1100" i="0" dirty="0">
                <a:effectLst/>
              </a:rPr>
              <a:t>教育机制</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文化是在反复进行非理性行为中培养出来的</a:t>
            </a:r>
            <a:endParaRPr lang="zh-CN" altLang="en-US" sz="1100" i="0" dirty="0">
              <a:effectLst/>
            </a:endParaRPr>
          </a:p>
          <a:p>
            <a:r>
              <a:rPr lang="en-US" altLang="zh-CN" sz="1100" i="0" dirty="0">
                <a:effectLst/>
              </a:rPr>
              <a:t>• </a:t>
            </a:r>
            <a:r>
              <a:rPr lang="zh-CN" altLang="en-US" sz="1100" i="0" dirty="0">
                <a:effectLst/>
              </a:rPr>
              <a:t>拥有</a:t>
            </a:r>
            <a:r>
              <a:rPr lang="en-US" altLang="zh-CN" sz="1100" i="0" dirty="0">
                <a:effectLst/>
              </a:rPr>
              <a:t>“</a:t>
            </a:r>
            <a:r>
              <a:rPr lang="zh-CN" altLang="en-US" sz="1100" i="0" dirty="0">
                <a:effectLst/>
              </a:rPr>
              <a:t>修正的力量</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以</a:t>
            </a:r>
            <a:r>
              <a:rPr lang="en-US" altLang="zh-CN" sz="1100" i="0" dirty="0">
                <a:effectLst/>
              </a:rPr>
              <a:t>“</a:t>
            </a:r>
            <a:r>
              <a:rPr lang="zh-CN" altLang="en-US" sz="1100" i="0" dirty="0">
                <a:effectLst/>
              </a:rPr>
              <a:t>标准</a:t>
            </a:r>
            <a:r>
              <a:rPr lang="en-US" altLang="zh-CN" sz="1100" i="0" dirty="0">
                <a:effectLst/>
              </a:rPr>
              <a:t>”</a:t>
            </a:r>
            <a:r>
              <a:rPr lang="zh-CN" altLang="en-US" sz="1100" i="0" dirty="0">
                <a:effectLst/>
              </a:rPr>
              <a:t>为主语</a:t>
            </a:r>
            <a:endParaRPr lang="zh-CN" altLang="en-US" sz="1100" i="0" dirty="0">
              <a:effectLst/>
            </a:endParaRPr>
          </a:p>
          <a:p>
            <a:r>
              <a:rPr lang="en-US" altLang="zh-CN" sz="1100" i="0" dirty="0">
                <a:effectLst/>
              </a:rPr>
              <a:t>• “</a:t>
            </a:r>
            <a:r>
              <a:rPr lang="zh-CN" altLang="en-US" sz="1100" i="0" dirty="0">
                <a:effectLst/>
              </a:rPr>
              <a:t>谢谢</a:t>
            </a:r>
            <a:r>
              <a:rPr lang="en-US" altLang="zh-CN" sz="1100" i="0" dirty="0">
                <a:effectLst/>
              </a:rPr>
              <a:t>”</a:t>
            </a:r>
            <a:r>
              <a:rPr lang="zh-CN" altLang="en-US" sz="1100" i="0" dirty="0">
                <a:effectLst/>
              </a:rPr>
              <a:t>会加速行动</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最后</a:t>
            </a:r>
            <a:endParaRPr lang="zh-CN" altLang="en-US" sz="1100" i="0" dirty="0">
              <a:effectLst/>
            </a:endParaRPr>
          </a:p>
          <a:p>
            <a:r>
              <a:rPr lang="zh-CN" altLang="en-US" sz="1100" i="0" dirty="0">
                <a:effectLst/>
              </a:rPr>
              <a:t>文化，始于唯一的</a:t>
            </a:r>
            <a:r>
              <a:rPr lang="en-US" altLang="zh-CN" sz="1100" i="0" dirty="0">
                <a:effectLst/>
              </a:rPr>
              <a:t>“</a:t>
            </a:r>
            <a:r>
              <a:rPr lang="zh-CN" altLang="en-US" sz="1100" i="0" dirty="0">
                <a:effectLst/>
              </a:rPr>
              <a:t>你</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 </a:t>
            </a:r>
            <a:r>
              <a:rPr lang="en-US" altLang="en-US" sz="1100" i="0" dirty="0">
                <a:effectLst/>
              </a:rPr>
              <a:t>■</a:t>
            </a:r>
            <a:r>
              <a:rPr lang="zh-CN" altLang="en-US" sz="1100" i="0" dirty="0">
                <a:effectLst/>
              </a:rPr>
              <a:t>本章总结</a:t>
            </a:r>
            <a:endParaRPr lang="zh-CN" altLang="en-US" sz="1100" i="0" dirty="0">
              <a:effectLst/>
            </a:endParaRPr>
          </a:p>
          <a:p>
            <a:endParaRPr lang="en-US" altLang="zh-CN" sz="1100" i="0" dirty="0">
              <a:effectLst/>
            </a:endParaRPr>
          </a:p>
          <a:p>
            <a:r>
              <a:rPr lang="zh-CN" altLang="en-US" sz="1100" i="0" dirty="0">
                <a:effectLst/>
              </a:rPr>
              <a:t>后记</a:t>
            </a:r>
            <a:endParaRPr lang="zh-CN" altLang="en-US" sz="1100" i="0" dirty="0">
              <a:effectLst/>
            </a:endParaRPr>
          </a:p>
        </p:txBody>
      </p:sp>
      <p:sp>
        <p:nvSpPr>
          <p:cNvPr id="5" name="角丸四角形 7"/>
          <p:cNvSpPr/>
          <p:nvPr/>
        </p:nvSpPr>
        <p:spPr>
          <a:xfrm>
            <a:off x="2790144" y="19263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3" name="角丸四角形 7"/>
          <p:cNvSpPr/>
          <p:nvPr/>
        </p:nvSpPr>
        <p:spPr>
          <a:xfrm>
            <a:off x="2988264" y="546376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sp>
        <p:nvSpPr>
          <p:cNvPr id="4" name="テキスト ボックス 6"/>
          <p:cNvSpPr txBox="1"/>
          <p:nvPr/>
        </p:nvSpPr>
        <p:spPr>
          <a:xfrm>
            <a:off x="36830" y="5866130"/>
            <a:ext cx="6821170" cy="381508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100" i="0" dirty="0">
                <a:effectLst/>
              </a:rPr>
              <a:t>1981</a:t>
            </a:r>
            <a:r>
              <a:rPr lang="zh-CN" altLang="en-US" sz="1100" i="0" dirty="0">
                <a:effectLst/>
              </a:rPr>
              <a:t>年出生于日本兵库县。毕业于筑波大学大学院系统信息工学研究科。是日本唯一同时拥有东京迪士尼乐园与环球影城两大主题乐园工作经历的主题乐园顾问。</a:t>
            </a:r>
            <a:endParaRPr lang="zh-CN" altLang="en-US" sz="1100" i="0" dirty="0">
              <a:effectLst/>
            </a:endParaRPr>
          </a:p>
          <a:p>
            <a:endParaRPr lang="en-US" altLang="zh-CN" sz="1100" i="0" dirty="0">
              <a:effectLst/>
            </a:endParaRPr>
          </a:p>
          <a:p>
            <a:r>
              <a:rPr lang="zh-CN" altLang="en-US" sz="1100" i="0" dirty="0">
                <a:effectLst/>
              </a:rPr>
              <a:t>大学毕业后进入株式会社</a:t>
            </a:r>
            <a:r>
              <a:rPr lang="en-US" altLang="zh-CN" sz="1100" i="0" dirty="0">
                <a:effectLst/>
              </a:rPr>
              <a:t>Oriental Land</a:t>
            </a:r>
            <a:r>
              <a:rPr lang="zh-CN" altLang="en-US" sz="1100" i="0" dirty="0">
                <a:effectLst/>
              </a:rPr>
              <a:t>（东京迪士尼度假区运营公司）工作，最初担任东京迪士尼乐园游乐设施的运营工作人员，之后负责设备维护与零部件设计等工作。</a:t>
            </a:r>
            <a:endParaRPr lang="zh-CN" altLang="en-US" sz="1100" i="0" dirty="0">
              <a:effectLst/>
            </a:endParaRPr>
          </a:p>
          <a:p>
            <a:endParaRPr lang="en-US" altLang="zh-CN" sz="1100" i="0" dirty="0">
              <a:effectLst/>
            </a:endParaRPr>
          </a:p>
          <a:p>
            <a:r>
              <a:rPr lang="zh-CN" altLang="en-US" sz="1100" i="0" dirty="0">
                <a:effectLst/>
              </a:rPr>
              <a:t>后来转职至株式会社</a:t>
            </a:r>
            <a:r>
              <a:rPr lang="en-US" altLang="zh-CN" sz="1100" i="0" dirty="0">
                <a:effectLst/>
              </a:rPr>
              <a:t>USJ</a:t>
            </a:r>
            <a:r>
              <a:rPr lang="zh-CN" altLang="en-US" sz="1100" i="0" dirty="0">
                <a:effectLst/>
              </a:rPr>
              <a:t>（日本环球影城），隶属于技术部门，参与了包括哈利</a:t>
            </a:r>
            <a:r>
              <a:rPr lang="en-US" altLang="zh-CN" sz="1100" i="0" dirty="0">
                <a:effectLst/>
              </a:rPr>
              <a:t>·</a:t>
            </a:r>
            <a:r>
              <a:rPr lang="zh-CN" altLang="en-US" sz="1100" i="0" dirty="0">
                <a:effectLst/>
              </a:rPr>
              <a:t>波特园区开发在内的多个大型建设项目。在此期间，他与环球影城的设计师共同工作，从他们那里学习了如何通过空间设计提升顾客满意度等理念。</a:t>
            </a:r>
            <a:endParaRPr lang="zh-CN" altLang="en-US" sz="1100" i="0" dirty="0">
              <a:effectLst/>
            </a:endParaRPr>
          </a:p>
          <a:p>
            <a:endParaRPr lang="en-US" altLang="zh-CN" sz="1100" i="0" dirty="0">
              <a:effectLst/>
            </a:endParaRPr>
          </a:p>
          <a:p>
            <a:r>
              <a:rPr lang="zh-CN" altLang="en-US" sz="1100" i="0" dirty="0">
                <a:effectLst/>
              </a:rPr>
              <a:t>取得中小企业诊断师资格后，他被调任至负责业务改善的部门，在实现</a:t>
            </a:r>
            <a:r>
              <a:rPr lang="en-US" altLang="zh-CN" sz="1100" i="0" dirty="0">
                <a:effectLst/>
              </a:rPr>
              <a:t>1</a:t>
            </a:r>
            <a:r>
              <a:rPr lang="zh-CN" altLang="en-US" sz="1100" i="0" dirty="0">
                <a:effectLst/>
              </a:rPr>
              <a:t>亿日元人工成本削减的同时，也成功提升了服务品质。</a:t>
            </a:r>
            <a:endParaRPr lang="zh-CN" altLang="en-US" sz="1100" i="0" dirty="0">
              <a:effectLst/>
            </a:endParaRPr>
          </a:p>
          <a:p>
            <a:endParaRPr lang="en-US" altLang="zh-CN" sz="1100" i="0" dirty="0">
              <a:effectLst/>
            </a:endParaRPr>
          </a:p>
          <a:p>
            <a:r>
              <a:rPr lang="en-US" altLang="zh-CN" sz="1100" i="0" dirty="0">
                <a:effectLst/>
              </a:rPr>
              <a:t>2016</a:t>
            </a:r>
            <a:r>
              <a:rPr lang="zh-CN" altLang="en-US" sz="1100" i="0" dirty="0">
                <a:effectLst/>
              </a:rPr>
              <a:t>年创业，成立株式会社</a:t>
            </a:r>
            <a:r>
              <a:rPr lang="en-US" altLang="zh-CN" sz="1100" i="0" dirty="0">
                <a:effectLst/>
              </a:rPr>
              <a:t>Smile Guardian</a:t>
            </a:r>
            <a:r>
              <a:rPr lang="zh-CN" altLang="en-US" sz="1100" i="0" dirty="0">
                <a:effectLst/>
              </a:rPr>
              <a:t>（微笑守护者公司），并曾担任广岛游乐园</a:t>
            </a:r>
            <a:r>
              <a:rPr lang="en-US" altLang="zh-CN" sz="1100" i="0" dirty="0">
                <a:effectLst/>
              </a:rPr>
              <a:t>“</a:t>
            </a:r>
            <a:r>
              <a:rPr lang="ja-JP" altLang="en-US" sz="1100" i="0" dirty="0">
                <a:effectLst/>
              </a:rPr>
              <a:t>みろく</a:t>
            </a:r>
            <a:r>
              <a:rPr lang="zh-CN" altLang="en-US" sz="1100" i="0" dirty="0">
                <a:effectLst/>
              </a:rPr>
              <a:t>之里</a:t>
            </a:r>
            <a:r>
              <a:rPr lang="en-US" altLang="zh-CN" sz="1100" i="0" dirty="0">
                <a:effectLst/>
              </a:rPr>
              <a:t>”</a:t>
            </a:r>
            <a:r>
              <a:rPr lang="zh-CN" altLang="en-US" sz="1100" i="0" dirty="0">
                <a:effectLst/>
              </a:rPr>
              <a:t>的代表董事。在这一过程中，他将自己在迪士尼与环球影城积累的</a:t>
            </a:r>
            <a:r>
              <a:rPr lang="en-US" altLang="zh-CN" sz="1100" i="0" dirty="0">
                <a:effectLst/>
              </a:rPr>
              <a:t>“</a:t>
            </a:r>
            <a:r>
              <a:rPr lang="zh-CN" altLang="en-US" sz="1100" i="0" dirty="0">
                <a:effectLst/>
              </a:rPr>
              <a:t>难以被轻易察觉的设计巧思</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接待服务训练</a:t>
            </a:r>
            <a:r>
              <a:rPr lang="en-US" altLang="zh-CN" sz="1100" i="0" dirty="0">
                <a:effectLst/>
              </a:rPr>
              <a:t>”</a:t>
            </a:r>
            <a:r>
              <a:rPr lang="zh-CN" altLang="en-US" sz="1100" i="0" dirty="0">
                <a:effectLst/>
              </a:rPr>
              <a:t>融合起来，确立了通过执着于仅仅</a:t>
            </a:r>
            <a:r>
              <a:rPr lang="en-US" altLang="zh-CN" sz="1100" i="0" dirty="0">
                <a:effectLst/>
              </a:rPr>
              <a:t>2%</a:t>
            </a:r>
            <a:r>
              <a:rPr lang="zh-CN" altLang="en-US" sz="1100" i="0" dirty="0">
                <a:effectLst/>
              </a:rPr>
              <a:t>的细微差异来创造</a:t>
            </a:r>
            <a:r>
              <a:rPr lang="en-US" altLang="zh-CN" sz="1100" i="0" dirty="0">
                <a:effectLst/>
              </a:rPr>
              <a:t>“</a:t>
            </a:r>
            <a:r>
              <a:rPr lang="zh-CN" altLang="en-US" sz="1100" i="0" dirty="0">
                <a:effectLst/>
              </a:rPr>
              <a:t>沉迷型粉丝</a:t>
            </a:r>
            <a:r>
              <a:rPr lang="en-US" altLang="zh-CN" sz="1100" i="0" dirty="0">
                <a:effectLst/>
              </a:rPr>
              <a:t>”</a:t>
            </a:r>
            <a:r>
              <a:rPr lang="zh-CN" altLang="en-US" sz="1100" i="0" dirty="0">
                <a:effectLst/>
              </a:rPr>
              <a:t>的独创方法论</a:t>
            </a:r>
            <a:r>
              <a:rPr lang="en-US" altLang="zh-CN" sz="1100" i="0" dirty="0">
                <a:effectLst/>
              </a:rPr>
              <a:t>——“2%</a:t>
            </a:r>
            <a:r>
              <a:rPr lang="zh-CN" altLang="en-US" sz="1100" i="0" dirty="0">
                <a:effectLst/>
              </a:rPr>
              <a:t>法则</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目前，他不仅基于该方法开展服务培训与每年约</a:t>
            </a:r>
            <a:r>
              <a:rPr lang="en-US" altLang="zh-CN" sz="1100" i="0" dirty="0">
                <a:effectLst/>
              </a:rPr>
              <a:t>50</a:t>
            </a:r>
            <a:r>
              <a:rPr lang="zh-CN" altLang="en-US" sz="1100" i="0" dirty="0">
                <a:effectLst/>
              </a:rPr>
              <a:t>场演讲，还为制造业、运输业、医疗机构等众多非服务行业企业提供咨询服务。</a:t>
            </a:r>
            <a:endParaRPr lang="zh-CN" altLang="en-US" sz="1100" i="0" dirty="0">
              <a:effectLst/>
            </a:endParaRPr>
          </a:p>
          <a:p>
            <a:endParaRPr lang="en-US" altLang="zh-CN" sz="1100" i="0" dirty="0">
              <a:effectLst/>
            </a:endParaRPr>
          </a:p>
          <a:p>
            <a:r>
              <a:rPr lang="zh-CN" altLang="en-US" sz="1100" i="0" dirty="0">
                <a:effectLst/>
              </a:rPr>
              <a:t>此外，他还出演过《东大王》《林修的日本钻研》等电视节目，并担任新闻节目的评论员。</a:t>
            </a:r>
            <a:endParaRPr lang="zh-CN" altLang="en-US" sz="1100" i="0" dirty="0">
              <a:effectLst/>
            </a:endParaRPr>
          </a:p>
        </p:txBody>
      </p:sp>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0" y="1221740"/>
            <a:ext cx="6858000" cy="872426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l"/>
            <a:r>
              <a:rPr lang="zh-CN" altLang="en-US" sz="1100" b="0" i="0" dirty="0">
                <a:effectLst/>
                <a:latin typeface="Microsoft Uighur" panose="02000000000000000000" pitchFamily="2" charset="-78"/>
                <a:cs typeface="Microsoft Uighur" panose="02000000000000000000" pitchFamily="2" charset="-78"/>
              </a:rPr>
              <a:t>第</a:t>
            </a:r>
            <a:r>
              <a:rPr lang="en-US" altLang="zh-CN" sz="1100" b="0" i="0" dirty="0">
                <a:effectLst/>
                <a:latin typeface="Microsoft Uighur" panose="02000000000000000000" pitchFamily="2" charset="-78"/>
                <a:cs typeface="Microsoft Uighur" panose="02000000000000000000" pitchFamily="2" charset="-78"/>
              </a:rPr>
              <a:t>4</a:t>
            </a:r>
            <a:r>
              <a:rPr lang="zh-CN" altLang="en-US" sz="1100" b="0" i="0" dirty="0">
                <a:effectLst/>
                <a:latin typeface="Microsoft Uighur" panose="02000000000000000000" pitchFamily="2" charset="-78"/>
                <a:cs typeface="Microsoft Uighur" panose="02000000000000000000" pitchFamily="2" charset="-78"/>
              </a:rPr>
              <a:t>层</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在有机化合物层面上的身体解放</a:t>
            </a:r>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在这一层，我们讨论了血压、血糖值、尿酸值、</a:t>
            </a:r>
            <a:r>
              <a:rPr lang="en-US" altLang="zh-CN" sz="1100" b="0" i="0" dirty="0">
                <a:effectLst/>
                <a:latin typeface="Microsoft Uighur" panose="02000000000000000000" pitchFamily="2" charset="-78"/>
                <a:cs typeface="Microsoft Uighur" panose="02000000000000000000" pitchFamily="2" charset="-78"/>
              </a:rPr>
              <a:t>GOT/GPT</a:t>
            </a:r>
            <a:r>
              <a:rPr lang="zh-CN" altLang="en-US" sz="1100" b="0" i="0" dirty="0">
                <a:effectLst/>
                <a:latin typeface="Microsoft Uighur" panose="02000000000000000000" pitchFamily="2" charset="-78"/>
                <a:cs typeface="Microsoft Uighur" panose="02000000000000000000" pitchFamily="2" charset="-78"/>
              </a:rPr>
              <a:t>等指标，同时也探讨了脂肪肝、输尿管结石、胆石、溃疡性结肠炎，以及动脉硬化、心脏病、脑卒中等疾病。</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高血压</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想被认为是一个通情达理的人</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糖尿病</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想在人前表现得好</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痛风</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想继续怀抱梦想和理想</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脂肪肝</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太忙，想把很多事情往后推</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肝炎</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希望别人理解自己有必须拼命守护的东西</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输尿管结石</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想改变前进的方向，需要慢下来好好思考</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胆石</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有无法释怀的事情</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溃疡性结肠炎</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想夺回失败的过去</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动脉硬化</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想过严谨克制的生活，喜欢坚强的自己</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心脏病</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想维持与周围的关系稳定</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脑梗塞</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想尽可能回应周围人的期待</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脑出血</a:t>
            </a:r>
            <a:r>
              <a:rPr lang="en-US" altLang="zh-CN" sz="1100" b="0" i="0" dirty="0">
                <a:effectLst/>
                <a:latin typeface="Microsoft Uighur" panose="02000000000000000000" pitchFamily="2" charset="-78"/>
                <a:cs typeface="Microsoft Uighur" panose="02000000000000000000" pitchFamily="2" charset="-78"/>
              </a:rPr>
              <a:t> </a:t>
            </a:r>
            <a:r>
              <a:rPr lang="en-US"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 </a:t>
            </a:r>
            <a:r>
              <a:rPr lang="zh-CN" altLang="en-US" sz="1100" b="0" i="0" dirty="0">
                <a:effectLst/>
                <a:latin typeface="Microsoft Uighur" panose="02000000000000000000" pitchFamily="2" charset="-78"/>
                <a:cs typeface="Microsoft Uighur" panose="02000000000000000000" pitchFamily="2" charset="-78"/>
              </a:rPr>
              <a:t>不想被别人追赶，想高速前进</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这里的共通点是</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自我尊重的欲望</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。想被别人看好，想让自己显得与众不同，想展示自己的能力</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人们被赞美时，都会感到开心。即使有人害羞，也没有人会不喜欢被称赞。尤其是在自己有自信的事情上被认可和赞扬，更是令人高兴。</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心理学中有</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自我效能感</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一词，指的是感觉自己对周围有用，并因此获得满足感。</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第</a:t>
            </a:r>
            <a:r>
              <a:rPr lang="en-US" altLang="zh-CN" sz="1100" b="0" i="0" dirty="0">
                <a:effectLst/>
                <a:latin typeface="Microsoft Uighur" panose="02000000000000000000" pitchFamily="2" charset="-78"/>
                <a:cs typeface="Microsoft Uighur" panose="02000000000000000000" pitchFamily="2" charset="-78"/>
              </a:rPr>
              <a:t>4</a:t>
            </a:r>
            <a:r>
              <a:rPr lang="zh-CN" altLang="en-US" sz="1100" b="0" i="0" dirty="0">
                <a:effectLst/>
                <a:latin typeface="Microsoft Uighur" panose="02000000000000000000" pitchFamily="2" charset="-78"/>
                <a:cs typeface="Microsoft Uighur" panose="02000000000000000000" pitchFamily="2" charset="-78"/>
              </a:rPr>
              <a:t>层疾病的整体（完形）被打破时，赞美的话语是最好的疗法。</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我认为</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言语</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就是</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个体与场所</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的连接工具。语言能改变与周围的关系。</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我尊敬的上野圭一老师（他是著名的安德鲁</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怀尔博士著作的译者）说：</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我</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的主要成分是</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语言</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a:t>
            </a:r>
            <a:endParaRPr lang="en-US" altLang="zh-CN"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我的主要成分是语言</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a:t>
            </a:r>
            <a:r>
              <a:rPr lang="en-US" altLang="zh-CN" sz="1100" b="0" i="0" dirty="0">
                <a:effectLst/>
                <a:latin typeface="Microsoft Uighur" panose="02000000000000000000" pitchFamily="2" charset="-78"/>
                <a:cs typeface="Microsoft Uighur" panose="02000000000000000000" pitchFamily="2" charset="-78"/>
              </a:rPr>
              <a:t>”</a:t>
            </a:r>
            <a:endParaRPr lang="en-US" altLang="zh-CN"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这句话或许有些难理解，但</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我</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之所以被称为</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我</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，正是用语言表达出来的。我有</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尾乃心平</a:t>
            </a:r>
            <a:r>
              <a:rPr lang="en-US" altLang="zh-CN" sz="1100" b="0" i="0" dirty="0">
                <a:effectLst/>
                <a:latin typeface="Microsoft Uighur" panose="02000000000000000000" pitchFamily="2" charset="-78"/>
                <a:cs typeface="Microsoft Uighur" panose="02000000000000000000" pitchFamily="2" charset="-78"/>
              </a:rPr>
              <a:t>”</a:t>
            </a:r>
            <a:r>
              <a:rPr lang="zh-CN" altLang="en-US" sz="1100" b="0" i="0" dirty="0">
                <a:effectLst/>
                <a:latin typeface="Microsoft Uighur" panose="02000000000000000000" pitchFamily="2" charset="-78"/>
                <a:cs typeface="Microsoft Uighur" panose="02000000000000000000" pitchFamily="2" charset="-78"/>
              </a:rPr>
              <a:t>这个名字，我会尽力做出与这个名字相称的行为。若被诊断为糖尿病，从那天起就成为了糖尿病患者；若认为自己贫穷，也会表现得像贫穷的人。</a:t>
            </a:r>
            <a:endParaRPr lang="zh-CN" altLang="en-US" sz="1100" b="0" i="0" dirty="0">
              <a:effectLst/>
              <a:latin typeface="Microsoft Uighur" panose="02000000000000000000" pitchFamily="2" charset="-78"/>
              <a:cs typeface="Microsoft Uighur" panose="02000000000000000000" pitchFamily="2" charset="-78"/>
            </a:endParaRPr>
          </a:p>
          <a:p>
            <a:pPr algn="l"/>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人们通过语言思考，而思考塑造了人，也逐渐将某些无法摆脱的模式深深刻进身体。</a:t>
            </a:r>
            <a:endParaRPr lang="zh-CN" altLang="en-US" sz="1100" b="0" i="0" dirty="0">
              <a:effectLst/>
              <a:latin typeface="Microsoft Uighur" panose="02000000000000000000" pitchFamily="2" charset="-78"/>
              <a:cs typeface="Microsoft Uighur" panose="02000000000000000000" pitchFamily="2" charset="-78"/>
            </a:endParaRPr>
          </a:p>
          <a:p>
            <a:pPr algn="l"/>
            <a:endParaRPr lang="en-US" altLang="zh-CN" sz="1100" b="0" i="0" dirty="0">
              <a:effectLst/>
              <a:latin typeface="Microsoft Uighur" panose="02000000000000000000" pitchFamily="2" charset="-78"/>
              <a:cs typeface="Microsoft Uighur" panose="02000000000000000000" pitchFamily="2" charset="-78"/>
            </a:endParaRPr>
          </a:p>
          <a:p>
            <a:pPr algn="l"/>
            <a:r>
              <a:rPr lang="zh-CN" altLang="en-US" sz="1100" dirty="0">
                <a:effectLst/>
                <a:latin typeface="Microsoft Uighur" panose="02000000000000000000" pitchFamily="2" charset="-78"/>
                <a:cs typeface="Microsoft Uighur" panose="02000000000000000000" pitchFamily="2" charset="-78"/>
                <a:sym typeface="+mn-ea"/>
              </a:rPr>
              <a:t>上野老师说，通过语言定义</a:t>
            </a:r>
            <a:r>
              <a:rPr lang="en-US" altLang="zh-CN" sz="1100" dirty="0">
                <a:effectLst/>
                <a:latin typeface="Microsoft Uighur" panose="02000000000000000000" pitchFamily="2" charset="-78"/>
                <a:cs typeface="Microsoft Uighur" panose="02000000000000000000" pitchFamily="2" charset="-78"/>
                <a:sym typeface="+mn-ea"/>
              </a:rPr>
              <a:t>“</a:t>
            </a:r>
            <a:r>
              <a:rPr lang="zh-CN" altLang="en-US" sz="1100" dirty="0">
                <a:effectLst/>
                <a:latin typeface="Microsoft Uighur" panose="02000000000000000000" pitchFamily="2" charset="-78"/>
                <a:cs typeface="Microsoft Uighur" panose="02000000000000000000" pitchFamily="2" charset="-78"/>
                <a:sym typeface="+mn-ea"/>
              </a:rPr>
              <a:t>自我</a:t>
            </a:r>
            <a:r>
              <a:rPr lang="en-US" altLang="zh-CN" sz="1100" dirty="0">
                <a:effectLst/>
                <a:latin typeface="Microsoft Uighur" panose="02000000000000000000" pitchFamily="2" charset="-78"/>
                <a:cs typeface="Microsoft Uighur" panose="02000000000000000000" pitchFamily="2" charset="-78"/>
                <a:sym typeface="+mn-ea"/>
              </a:rPr>
              <a:t>”</a:t>
            </a:r>
            <a:r>
              <a:rPr lang="zh-CN" altLang="en-US" sz="1100" dirty="0">
                <a:effectLst/>
                <a:latin typeface="Microsoft Uighur" panose="02000000000000000000" pitchFamily="2" charset="-78"/>
                <a:cs typeface="Microsoft Uighur" panose="02000000000000000000" pitchFamily="2" charset="-78"/>
                <a:sym typeface="+mn-ea"/>
              </a:rPr>
              <a:t>，巩固自己存在的领域。</a:t>
            </a:r>
            <a:endParaRPr lang="zh-CN" altLang="en-US" sz="1100" b="0" i="0" dirty="0">
              <a:effectLst/>
              <a:latin typeface="Microsoft Uighur" panose="02000000000000000000" pitchFamily="2" charset="-78"/>
              <a:cs typeface="Microsoft Uighur" panose="02000000000000000000" pitchFamily="2" charset="-78"/>
              <a:sym typeface="+mn-ea"/>
            </a:endParaRPr>
          </a:p>
          <a:p>
            <a:pPr algn="l"/>
            <a:endParaRPr lang="zh-CN" altLang="en-US" sz="1100" b="0" i="0" dirty="0">
              <a:effectLst/>
              <a:latin typeface="Microsoft Uighur" panose="02000000000000000000" pitchFamily="2" charset="-78"/>
              <a:cs typeface="Microsoft Uighur" panose="02000000000000000000" pitchFamily="2" charset="-78"/>
            </a:endParaRPr>
          </a:p>
          <a:p>
            <a:pPr algn="l"/>
            <a:r>
              <a:rPr lang="zh-CN" altLang="en-US" sz="1100" b="0" i="0" dirty="0">
                <a:effectLst/>
                <a:latin typeface="Microsoft Uighur" panose="02000000000000000000" pitchFamily="2" charset="-78"/>
                <a:cs typeface="Microsoft Uighur" panose="02000000000000000000" pitchFamily="2" charset="-78"/>
              </a:rPr>
              <a:t>（接下页）</a:t>
            </a:r>
            <a:endParaRPr lang="zh-CN" altLang="en-US" sz="1100" b="0" i="0" dirty="0">
              <a:effectLst/>
              <a:latin typeface="Microsoft Uighur" panose="02000000000000000000" pitchFamily="2" charset="-78"/>
              <a:cs typeface="Microsoft Uighur" panose="02000000000000000000" pitchFamily="2" charset="-78"/>
            </a:endParaRPr>
          </a:p>
        </p:txBody>
      </p:sp>
      <p:sp>
        <p:nvSpPr>
          <p:cNvPr id="7" name="正方形/長方形 6"/>
          <p:cNvSpPr/>
          <p:nvPr/>
        </p:nvSpPr>
        <p:spPr>
          <a:xfrm>
            <a:off x="5513705" y="464185"/>
            <a:ext cx="1145540" cy="259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pick up</a:t>
            </a:r>
            <a:endParaRPr kumimoji="1" lang="ja-JP" altLang="en-US" dirty="0"/>
          </a:p>
        </p:txBody>
      </p:sp>
      <p:sp>
        <p:nvSpPr>
          <p:cNvPr id="6" name="テキスト ボックス 5"/>
          <p:cNvSpPr txBox="1"/>
          <p:nvPr/>
        </p:nvSpPr>
        <p:spPr>
          <a:xfrm>
            <a:off x="1893538" y="122826"/>
            <a:ext cx="4171041" cy="860425"/>
          </a:xfrm>
          <a:prstGeom prst="rect">
            <a:avLst/>
          </a:prstGeom>
          <a:noFill/>
        </p:spPr>
        <p:txBody>
          <a:bodyPr wrap="square" rtlCol="0">
            <a:spAutoFit/>
          </a:bodyPr>
          <a:lstStyle/>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書名</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zh-CN" altLang="en-US" sz="500" dirty="0">
                <a:latin typeface="Meiryo UI" panose="020B0604030504040204" pitchFamily="50" charset="-128"/>
                <a:ea typeface="Meiryo UI" panose="020B0604030504040204" pitchFamily="50" charset="-128"/>
              </a:rPr>
              <a:t>病気</a:t>
            </a:r>
            <a:r>
              <a:rPr kumimoji="1" lang="ja-JP" altLang="en-US" sz="500" dirty="0">
                <a:latin typeface="Meiryo UI" panose="020B0604030504040204" pitchFamily="50" charset="-128"/>
                <a:ea typeface="Meiryo UI" panose="020B0604030504040204" pitchFamily="50" charset="-128"/>
              </a:rPr>
              <a:t>は</a:t>
            </a:r>
            <a:r>
              <a:rPr kumimoji="1" lang="zh-CN" altLang="en-US" sz="500" dirty="0">
                <a:latin typeface="Meiryo UI" panose="020B0604030504040204" pitchFamily="50" charset="-128"/>
                <a:ea typeface="Meiryo UI" panose="020B0604030504040204" pitchFamily="50" charset="-128"/>
              </a:rPr>
              <a:t>才能</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【ISBN】</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978-4-7612-6779-7</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著者</a:t>
            </a:r>
            <a:r>
              <a:rPr kumimoji="1" lang="en-US" altLang="ja-JP" sz="500" dirty="0">
                <a:latin typeface="Meiryo UI" panose="020B0604030504040204" pitchFamily="50" charset="-128"/>
                <a:ea typeface="Meiryo UI" panose="020B0604030504040204" pitchFamily="50" charset="-128"/>
              </a:rPr>
              <a:t>】</a:t>
            </a:r>
            <a:endParaRPr kumimoji="1" lang="en-US" altLang="zh-CN" sz="500" dirty="0">
              <a:latin typeface="Meiryo UI" panose="020B0604030504040204" pitchFamily="50" charset="-128"/>
              <a:ea typeface="Meiryo UI" panose="020B0604030504040204" pitchFamily="50" charset="-128"/>
            </a:endParaRPr>
          </a:p>
          <a:p>
            <a:r>
              <a:rPr kumimoji="1" lang="ja-JP" altLang="en-US" sz="500" dirty="0">
                <a:latin typeface="Meiryo UI" panose="020B0604030504040204" pitchFamily="50" charset="-128"/>
                <a:ea typeface="Meiryo UI" panose="020B0604030504040204" pitchFamily="50" charset="-128"/>
              </a:rPr>
              <a:t>おのころ</a:t>
            </a:r>
            <a:r>
              <a:rPr kumimoji="1" lang="zh-CN" altLang="en-US" sz="500" dirty="0">
                <a:latin typeface="Meiryo UI" panose="020B0604030504040204" pitchFamily="50" charset="-128"/>
                <a:ea typeface="Meiryo UI" panose="020B0604030504040204" pitchFamily="50" charset="-128"/>
              </a:rPr>
              <a:t>心平</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【page】</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272P</a:t>
            </a:r>
            <a:endParaRPr kumimoji="1" lang="ja-JP"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発行年月</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2011</a:t>
            </a:r>
            <a:r>
              <a:rPr kumimoji="1" lang="ja-JP" altLang="en-US" sz="500" dirty="0">
                <a:latin typeface="Meiryo UI" panose="020B0604030504040204" pitchFamily="50" charset="-128"/>
                <a:ea typeface="Meiryo UI" panose="020B0604030504040204" pitchFamily="50" charset="-128"/>
              </a:rPr>
              <a:t>年</a:t>
            </a:r>
            <a:r>
              <a:rPr kumimoji="1" lang="en-US" altLang="ja-JP" sz="500" dirty="0">
                <a:latin typeface="Meiryo UI" panose="020B0604030504040204" pitchFamily="50" charset="-128"/>
                <a:ea typeface="Meiryo UI" panose="020B0604030504040204" pitchFamily="50" charset="-128"/>
              </a:rPr>
              <a:t>9</a:t>
            </a:r>
            <a:r>
              <a:rPr kumimoji="1" lang="ja-JP" altLang="en-US" sz="500">
                <a:latin typeface="Meiryo UI" panose="020B0604030504040204" pitchFamily="50" charset="-128"/>
                <a:ea typeface="Meiryo UI" panose="020B0604030504040204" pitchFamily="50" charset="-128"/>
              </a:rPr>
              <a:t>月</a:t>
            </a:r>
            <a:r>
              <a:rPr kumimoji="1" lang="en-US" altLang="ja-JP" sz="500">
                <a:latin typeface="Meiryo UI" panose="020B0604030504040204" pitchFamily="50" charset="-128"/>
                <a:ea typeface="Meiryo UI" panose="020B0604030504040204" pitchFamily="50" charset="-128"/>
              </a:rPr>
              <a:t> </a:t>
            </a:r>
            <a:r>
              <a:rPr kumimoji="1" lang="en-US" altLang="ja-JP" sz="500">
                <a:highlight>
                  <a:srgbClr val="FFFF00"/>
                </a:highlight>
                <a:latin typeface="Meiryo UI" panose="020B0604030504040204" pitchFamily="50" charset="-128"/>
                <a:ea typeface="Meiryo UI" panose="020B0604030504040204" pitchFamily="50" charset="-128"/>
              </a:rPr>
              <a:t>Indesign data is available</a:t>
            </a:r>
            <a:endParaRPr kumimoji="1" lang="en-US" altLang="ja-JP" sz="500" dirty="0">
              <a:highlight>
                <a:srgbClr val="FFFF00"/>
              </a:highlight>
              <a:latin typeface="Meiryo UI" panose="020B0604030504040204" pitchFamily="50" charset="-128"/>
              <a:ea typeface="Meiryo UI" panose="020B0604030504040204" pitchFamily="50" charset="-128"/>
            </a:endParaRPr>
          </a:p>
        </p:txBody>
      </p:sp>
      <p:pic>
        <p:nvPicPr>
          <p:cNvPr id="3" name="图片 2"/>
          <p:cNvPicPr>
            <a:picLocks noChangeAspect="1"/>
          </p:cNvPicPr>
          <p:nvPr/>
        </p:nvPicPr>
        <p:blipFill>
          <a:blip r:embed="rId1"/>
          <a:stretch>
            <a:fillRect/>
          </a:stretch>
        </p:blipFill>
        <p:spPr>
          <a:xfrm>
            <a:off x="391160" y="223520"/>
            <a:ext cx="536575" cy="791845"/>
          </a:xfrm>
          <a:prstGeom prst="rect">
            <a:avLst/>
          </a:prstGeom>
        </p:spPr>
      </p:pic>
      <p:sp>
        <p:nvSpPr>
          <p:cNvPr id="4" name="テキスト ボックス 5"/>
          <p:cNvSpPr txBox="1"/>
          <p:nvPr/>
        </p:nvSpPr>
        <p:spPr>
          <a:xfrm>
            <a:off x="3644900" y="122555"/>
            <a:ext cx="2748280" cy="306705"/>
          </a:xfrm>
          <a:prstGeom prst="rect">
            <a:avLst/>
          </a:prstGeom>
          <a:noFill/>
        </p:spPr>
        <p:txBody>
          <a:bodyPr wrap="square" rtlCol="0">
            <a:spAutoFit/>
          </a:bodyPr>
          <a:p>
            <a:r>
              <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rPr>
              <a:t>35,000 copies</a:t>
            </a:r>
            <a:endPar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endParaRPr>
          </a:p>
        </p:txBody>
      </p:sp>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0" y="1221740"/>
            <a:ext cx="685800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l"/>
            <a:r>
              <a:rPr lang="zh-CN" altLang="en-US" sz="1000" b="0" i="0" dirty="0">
                <a:effectLst/>
                <a:latin typeface="Microsoft Uighur" panose="02000000000000000000" pitchFamily="2" charset="-78"/>
                <a:cs typeface="Microsoft Uighur" panose="02000000000000000000" pitchFamily="2" charset="-78"/>
              </a:rPr>
              <a:t>我在接触过的客户口头习惯中也发现，不同疾病对应着不同的语言模式：</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胃病：</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说点秘密话，现在才敢说</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便秘：</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以后再说，总有时间</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痔疮：</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那个人真不体贴，怎么会那样</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高血压：</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快点，赶快，好好做</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脑卒中：</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为什么？你在说什么？</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心脏病：</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怎么办</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但是</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无法挽回</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肺病：</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让我一个人呆着，不要进来，讨厌，混蛋</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糖尿病：</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没什么啦，开玩笑的，烦死了</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肾病：</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打算怎么办？会怎样？</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肝病：</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不可能，那和说的不同</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胆囊病：</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是这样吗？请给我</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癌症：</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绝对，哪怕死也</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这些话语模式确实存在疾病的共通点。</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我曾在与上野老师的对话中问：</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丰富表达自我的语言，是不是能让自我的存在也变得丰富？</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老师回答：</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正是如此</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因此，丰富语言表达力能让自我存在变得丰富。</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要丰富周围的</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场</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，首先要改变自己的语言。然后，要让自己获得更多积极的回应，先要承认并赞美他人的才能，也就是多多称赞别人。</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有些客户会说：</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不行啊，我才不会这么油嘴滑舌地说奉承话呢！</a:t>
            </a:r>
            <a:r>
              <a:rPr lang="en-US" altLang="zh-CN" sz="1000" b="0" i="0" dirty="0">
                <a:effectLst/>
                <a:latin typeface="Microsoft Uighur" panose="02000000000000000000" pitchFamily="2" charset="-78"/>
                <a:cs typeface="Microsoft Uighur" panose="02000000000000000000" pitchFamily="2" charset="-78"/>
              </a:rPr>
              <a:t>”</a:t>
            </a:r>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我曾接触过很多这样的人。</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但正因为这样，他们非常珍视语言。也正因为如此，当他们遇到好话或被人赞美时，会从内心掀起强烈的感动波动，疾病的框架才有可能被打破。</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有机化合物，是以碳原子为结构骨架的化合物。在生物体内，有机化合物构成酶、肽激素、类固醇激素、神经传递物质、抗生素等。与无机化合物相比，有机化合物具有多样的结构和性质，也就是多功能、多才多艺。而且，这些物质都与第</a:t>
            </a:r>
            <a:r>
              <a:rPr lang="en-US" altLang="zh-CN" sz="1000" b="0" i="0" dirty="0">
                <a:effectLst/>
                <a:latin typeface="Microsoft Uighur" panose="02000000000000000000" pitchFamily="2" charset="-78"/>
                <a:cs typeface="Microsoft Uighur" panose="02000000000000000000" pitchFamily="2" charset="-78"/>
              </a:rPr>
              <a:t>4</a:t>
            </a:r>
            <a:r>
              <a:rPr lang="zh-CN" altLang="en-US" sz="1000" b="0" i="0" dirty="0">
                <a:effectLst/>
                <a:latin typeface="Microsoft Uighur" panose="02000000000000000000" pitchFamily="2" charset="-78"/>
                <a:cs typeface="Microsoft Uighur" panose="02000000000000000000" pitchFamily="2" charset="-78"/>
              </a:rPr>
              <a:t>层的各类疾病密切相关。</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我认为，语言有可能对这些有机化合物的作用施加一种魔法咒语的力量。</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正如序章介绍，我曾被</a:t>
            </a:r>
            <a:r>
              <a:rPr lang="en-US" altLang="zh-CN" sz="1000" b="0" i="0" dirty="0">
                <a:effectLst/>
                <a:latin typeface="Microsoft Uighur" panose="02000000000000000000" pitchFamily="2" charset="-78"/>
                <a:cs typeface="Microsoft Uighur" panose="02000000000000000000" pitchFamily="2" charset="-78"/>
              </a:rPr>
              <a:t>K</a:t>
            </a:r>
            <a:r>
              <a:rPr lang="zh-CN" altLang="en-US" sz="1000" b="0" i="0" dirty="0">
                <a:effectLst/>
                <a:latin typeface="Microsoft Uighur" panose="02000000000000000000" pitchFamily="2" charset="-78"/>
                <a:cs typeface="Microsoft Uighur" panose="02000000000000000000" pitchFamily="2" charset="-78"/>
              </a:rPr>
              <a:t>选手寥寥几句言语救了命。我相信语言的力量，语言带来的感动，定是神赐予人类的宝贵礼物。</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en-US" altLang="en-US"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第</a:t>
            </a:r>
            <a:r>
              <a:rPr lang="en-US" altLang="zh-CN" sz="1000" b="0" i="0" dirty="0">
                <a:effectLst/>
                <a:latin typeface="Microsoft Uighur" panose="02000000000000000000" pitchFamily="2" charset="-78"/>
                <a:cs typeface="Microsoft Uighur" panose="02000000000000000000" pitchFamily="2" charset="-78"/>
              </a:rPr>
              <a:t>4</a:t>
            </a:r>
            <a:r>
              <a:rPr lang="zh-CN" altLang="en-US" sz="1000" b="0" i="0" dirty="0">
                <a:effectLst/>
                <a:latin typeface="Microsoft Uighur" panose="02000000000000000000" pitchFamily="2" charset="-78"/>
                <a:cs typeface="Microsoft Uighur" panose="02000000000000000000" pitchFamily="2" charset="-78"/>
              </a:rPr>
              <a:t>层解放的关键</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改变语言，多多赞美别人的优点。</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en-US" altLang="en-US"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第</a:t>
            </a:r>
            <a:r>
              <a:rPr lang="en-US" altLang="zh-CN" sz="1000" b="0" i="0" dirty="0">
                <a:effectLst/>
                <a:latin typeface="Microsoft Uighur" panose="02000000000000000000" pitchFamily="2" charset="-78"/>
                <a:cs typeface="Microsoft Uighur" panose="02000000000000000000" pitchFamily="2" charset="-78"/>
              </a:rPr>
              <a:t>4</a:t>
            </a:r>
            <a:r>
              <a:rPr lang="zh-CN" altLang="en-US" sz="1000" b="0" i="0" dirty="0">
                <a:effectLst/>
                <a:latin typeface="Microsoft Uighur" panose="02000000000000000000" pitchFamily="2" charset="-78"/>
                <a:cs typeface="Microsoft Uighur" panose="02000000000000000000" pitchFamily="2" charset="-78"/>
              </a:rPr>
              <a:t>层的才能化</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语言开始改变你周围的场所，那个场所的磁力也将唤醒你自身最好的部分。</a:t>
            </a:r>
            <a:endParaRPr lang="zh-CN" altLang="en-US" sz="1000" b="0" i="0" dirty="0">
              <a:effectLst/>
              <a:latin typeface="Microsoft Uighur" panose="02000000000000000000" pitchFamily="2" charset="-78"/>
              <a:cs typeface="Microsoft Uighur" panose="02000000000000000000" pitchFamily="2" charset="-78"/>
            </a:endParaRPr>
          </a:p>
        </p:txBody>
      </p:sp>
      <p:sp>
        <p:nvSpPr>
          <p:cNvPr id="7" name="正方形/長方形 6"/>
          <p:cNvSpPr/>
          <p:nvPr/>
        </p:nvSpPr>
        <p:spPr>
          <a:xfrm>
            <a:off x="5513705" y="464185"/>
            <a:ext cx="1145540" cy="259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pick up</a:t>
            </a:r>
            <a:endParaRPr kumimoji="1" lang="ja-JP" altLang="en-US" dirty="0"/>
          </a:p>
        </p:txBody>
      </p:sp>
      <p:sp>
        <p:nvSpPr>
          <p:cNvPr id="6" name="テキスト ボックス 5"/>
          <p:cNvSpPr txBox="1"/>
          <p:nvPr/>
        </p:nvSpPr>
        <p:spPr>
          <a:xfrm>
            <a:off x="1893538" y="122826"/>
            <a:ext cx="4171041" cy="860425"/>
          </a:xfrm>
          <a:prstGeom prst="rect">
            <a:avLst/>
          </a:prstGeom>
          <a:noFill/>
        </p:spPr>
        <p:txBody>
          <a:bodyPr wrap="square" rtlCol="0">
            <a:spAutoFit/>
          </a:bodyPr>
          <a:lstStyle/>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書名</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zh-CN" altLang="en-US" sz="500" dirty="0">
                <a:latin typeface="Meiryo UI" panose="020B0604030504040204" pitchFamily="50" charset="-128"/>
                <a:ea typeface="Meiryo UI" panose="020B0604030504040204" pitchFamily="50" charset="-128"/>
              </a:rPr>
              <a:t>病気</a:t>
            </a:r>
            <a:r>
              <a:rPr kumimoji="1" lang="ja-JP" altLang="en-US" sz="500" dirty="0">
                <a:latin typeface="Meiryo UI" panose="020B0604030504040204" pitchFamily="50" charset="-128"/>
                <a:ea typeface="Meiryo UI" panose="020B0604030504040204" pitchFamily="50" charset="-128"/>
              </a:rPr>
              <a:t>は</a:t>
            </a:r>
            <a:r>
              <a:rPr kumimoji="1" lang="zh-CN" altLang="en-US" sz="500" dirty="0">
                <a:latin typeface="Meiryo UI" panose="020B0604030504040204" pitchFamily="50" charset="-128"/>
                <a:ea typeface="Meiryo UI" panose="020B0604030504040204" pitchFamily="50" charset="-128"/>
              </a:rPr>
              <a:t>才能</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【ISBN】</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978-4-7612-6779-7</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著者</a:t>
            </a:r>
            <a:r>
              <a:rPr kumimoji="1" lang="en-US" altLang="ja-JP" sz="500" dirty="0">
                <a:latin typeface="Meiryo UI" panose="020B0604030504040204" pitchFamily="50" charset="-128"/>
                <a:ea typeface="Meiryo UI" panose="020B0604030504040204" pitchFamily="50" charset="-128"/>
              </a:rPr>
              <a:t>】</a:t>
            </a:r>
            <a:endParaRPr kumimoji="1" lang="en-US" altLang="zh-CN" sz="500" dirty="0">
              <a:latin typeface="Meiryo UI" panose="020B0604030504040204" pitchFamily="50" charset="-128"/>
              <a:ea typeface="Meiryo UI" panose="020B0604030504040204" pitchFamily="50" charset="-128"/>
            </a:endParaRPr>
          </a:p>
          <a:p>
            <a:r>
              <a:rPr kumimoji="1" lang="ja-JP" altLang="en-US" sz="500" dirty="0">
                <a:latin typeface="Meiryo UI" panose="020B0604030504040204" pitchFamily="50" charset="-128"/>
                <a:ea typeface="Meiryo UI" panose="020B0604030504040204" pitchFamily="50" charset="-128"/>
              </a:rPr>
              <a:t>おのころ</a:t>
            </a:r>
            <a:r>
              <a:rPr kumimoji="1" lang="zh-CN" altLang="en-US" sz="500" dirty="0">
                <a:latin typeface="Meiryo UI" panose="020B0604030504040204" pitchFamily="50" charset="-128"/>
                <a:ea typeface="Meiryo UI" panose="020B0604030504040204" pitchFamily="50" charset="-128"/>
              </a:rPr>
              <a:t>心平</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【page】</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272P</a:t>
            </a:r>
            <a:endParaRPr kumimoji="1" lang="ja-JP"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発行年月</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2011</a:t>
            </a:r>
            <a:r>
              <a:rPr kumimoji="1" lang="ja-JP" altLang="en-US" sz="500" dirty="0">
                <a:latin typeface="Meiryo UI" panose="020B0604030504040204" pitchFamily="50" charset="-128"/>
                <a:ea typeface="Meiryo UI" panose="020B0604030504040204" pitchFamily="50" charset="-128"/>
              </a:rPr>
              <a:t>年</a:t>
            </a:r>
            <a:r>
              <a:rPr kumimoji="1" lang="en-US" altLang="ja-JP" sz="500" dirty="0">
                <a:latin typeface="Meiryo UI" panose="020B0604030504040204" pitchFamily="50" charset="-128"/>
                <a:ea typeface="Meiryo UI" panose="020B0604030504040204" pitchFamily="50" charset="-128"/>
              </a:rPr>
              <a:t>9</a:t>
            </a:r>
            <a:r>
              <a:rPr kumimoji="1" lang="ja-JP" altLang="en-US" sz="500">
                <a:latin typeface="Meiryo UI" panose="020B0604030504040204" pitchFamily="50" charset="-128"/>
                <a:ea typeface="Meiryo UI" panose="020B0604030504040204" pitchFamily="50" charset="-128"/>
              </a:rPr>
              <a:t>月</a:t>
            </a:r>
            <a:r>
              <a:rPr kumimoji="1" lang="en-US" altLang="ja-JP" sz="500">
                <a:latin typeface="Meiryo UI" panose="020B0604030504040204" pitchFamily="50" charset="-128"/>
                <a:ea typeface="Meiryo UI" panose="020B0604030504040204" pitchFamily="50" charset="-128"/>
              </a:rPr>
              <a:t> </a:t>
            </a:r>
            <a:r>
              <a:rPr kumimoji="1" lang="en-US" altLang="ja-JP" sz="500">
                <a:highlight>
                  <a:srgbClr val="FFFF00"/>
                </a:highlight>
                <a:latin typeface="Meiryo UI" panose="020B0604030504040204" pitchFamily="50" charset="-128"/>
                <a:ea typeface="Meiryo UI" panose="020B0604030504040204" pitchFamily="50" charset="-128"/>
              </a:rPr>
              <a:t>Indesign data is available</a:t>
            </a:r>
            <a:endParaRPr kumimoji="1" lang="en-US" altLang="ja-JP" sz="500" dirty="0">
              <a:highlight>
                <a:srgbClr val="FFFF00"/>
              </a:highlight>
              <a:latin typeface="Meiryo UI" panose="020B0604030504040204" pitchFamily="50" charset="-128"/>
              <a:ea typeface="Meiryo UI" panose="020B0604030504040204" pitchFamily="50" charset="-128"/>
            </a:endParaRPr>
          </a:p>
        </p:txBody>
      </p:sp>
      <p:pic>
        <p:nvPicPr>
          <p:cNvPr id="3" name="图片 2"/>
          <p:cNvPicPr>
            <a:picLocks noChangeAspect="1"/>
          </p:cNvPicPr>
          <p:nvPr/>
        </p:nvPicPr>
        <p:blipFill>
          <a:blip r:embed="rId1"/>
          <a:stretch>
            <a:fillRect/>
          </a:stretch>
        </p:blipFill>
        <p:spPr>
          <a:xfrm>
            <a:off x="391160" y="223520"/>
            <a:ext cx="536575" cy="791845"/>
          </a:xfrm>
          <a:prstGeom prst="rect">
            <a:avLst/>
          </a:prstGeom>
        </p:spPr>
      </p:pic>
      <p:sp>
        <p:nvSpPr>
          <p:cNvPr id="4" name="テキスト ボックス 5"/>
          <p:cNvSpPr txBox="1"/>
          <p:nvPr/>
        </p:nvSpPr>
        <p:spPr>
          <a:xfrm>
            <a:off x="3644900" y="122555"/>
            <a:ext cx="2748280" cy="306705"/>
          </a:xfrm>
          <a:prstGeom prst="rect">
            <a:avLst/>
          </a:prstGeom>
          <a:noFill/>
        </p:spPr>
        <p:txBody>
          <a:bodyPr wrap="square" rtlCol="0">
            <a:spAutoFit/>
          </a:bodyPr>
          <a:p>
            <a:r>
              <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rPr>
              <a:t>35,000 copies</a:t>
            </a:r>
            <a:endPar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endParaRPr>
          </a:p>
        </p:txBody>
      </p:sp>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0" y="1221740"/>
            <a:ext cx="6858000" cy="77857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l"/>
            <a:r>
              <a:rPr lang="zh-CN" altLang="en-US" sz="1000" b="0" i="0" dirty="0">
                <a:effectLst/>
                <a:latin typeface="Microsoft Uighur" panose="02000000000000000000" pitchFamily="2" charset="-78"/>
                <a:cs typeface="Microsoft Uighur" panose="02000000000000000000" pitchFamily="2" charset="-78"/>
              </a:rPr>
              <a:t>推荐语</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前言</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本书的目的</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序章　任何疾病在一年之内一定会迎来治愈的机会</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第一扇门｜打破对症状的固有印象</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第</a:t>
            </a:r>
            <a:r>
              <a:rPr lang="en-US" altLang="zh-CN" sz="1000" b="0" i="0" dirty="0">
                <a:effectLst/>
                <a:latin typeface="Microsoft Uighur" panose="02000000000000000000" pitchFamily="2" charset="-78"/>
                <a:cs typeface="Microsoft Uighur" panose="02000000000000000000" pitchFamily="2" charset="-78"/>
              </a:rPr>
              <a:t>1</a:t>
            </a:r>
            <a:r>
              <a:rPr lang="zh-CN" altLang="en-US" sz="1000" b="0" i="0" dirty="0">
                <a:effectLst/>
                <a:latin typeface="Microsoft Uighur" panose="02000000000000000000" pitchFamily="2" charset="-78"/>
                <a:cs typeface="Microsoft Uighur" panose="02000000000000000000" pitchFamily="2" charset="-78"/>
              </a:rPr>
              <a:t>章</a:t>
            </a:r>
            <a:r>
              <a:rPr lang="en-US" altLang="zh-CN" sz="1000" b="0" i="0" dirty="0">
                <a:effectLst/>
                <a:latin typeface="Microsoft Uighur" panose="02000000000000000000" pitchFamily="2" charset="-78"/>
                <a:cs typeface="Microsoft Uighur" panose="02000000000000000000" pitchFamily="2" charset="-78"/>
              </a:rPr>
              <a:t> </a:t>
            </a:r>
            <a:r>
              <a:rPr lang="zh-CN" altLang="en-US" sz="1000" b="0" i="0" dirty="0">
                <a:effectLst/>
                <a:latin typeface="Microsoft Uighur" panose="02000000000000000000" pitchFamily="2" charset="-78"/>
                <a:cs typeface="Microsoft Uighur" panose="02000000000000000000" pitchFamily="2" charset="-78"/>
              </a:rPr>
              <a:t>觉察潜在的欲望</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五脏健康而协调，就不会患重病</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欲望会孕育才能</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压抑欲望正是症状与疾病的根源</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身体会遵从潜意识的欲望</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潜意识力量的真实案例</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心理咨询实录</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第</a:t>
            </a:r>
            <a:r>
              <a:rPr lang="en-US" altLang="zh-CN" sz="1000" b="0" i="0" dirty="0">
                <a:effectLst/>
                <a:latin typeface="Microsoft Uighur" panose="02000000000000000000" pitchFamily="2" charset="-78"/>
                <a:cs typeface="Microsoft Uighur" panose="02000000000000000000" pitchFamily="2" charset="-78"/>
              </a:rPr>
              <a:t>2</a:t>
            </a:r>
            <a:r>
              <a:rPr lang="zh-CN" altLang="en-US" sz="1000" b="0" i="0" dirty="0">
                <a:effectLst/>
                <a:latin typeface="Microsoft Uighur" panose="02000000000000000000" pitchFamily="2" charset="-78"/>
                <a:cs typeface="Microsoft Uighur" panose="02000000000000000000" pitchFamily="2" charset="-78"/>
              </a:rPr>
              <a:t>章</a:t>
            </a:r>
            <a:r>
              <a:rPr lang="en-US" altLang="zh-CN" sz="1000" b="0" i="0" dirty="0">
                <a:effectLst/>
                <a:latin typeface="Microsoft Uighur" panose="02000000000000000000" pitchFamily="2" charset="-78"/>
                <a:cs typeface="Microsoft Uighur" panose="02000000000000000000" pitchFamily="2" charset="-78"/>
              </a:rPr>
              <a:t> </a:t>
            </a:r>
            <a:r>
              <a:rPr lang="zh-CN" altLang="en-US" sz="1000" b="0" i="0" dirty="0">
                <a:effectLst/>
                <a:latin typeface="Microsoft Uighur" panose="02000000000000000000" pitchFamily="2" charset="-78"/>
                <a:cs typeface="Microsoft Uighur" panose="02000000000000000000" pitchFamily="2" charset="-78"/>
              </a:rPr>
              <a:t>疾病的层级结构图</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疾病</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阶层图</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的理论思考</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肝脏的功能</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en-US" altLang="en-US"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五脏六腑的时间表</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心脏的功能</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脾脏的功能</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肺的功能</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肾脏的功能</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第二扇门｜触碰疾病的内心</a:t>
            </a:r>
            <a:endParaRPr lang="zh-CN" altLang="en-US"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第</a:t>
            </a:r>
            <a:r>
              <a:rPr lang="en-US" altLang="zh-CN" sz="1000" b="0" i="0" dirty="0">
                <a:effectLst/>
                <a:latin typeface="Microsoft Uighur" panose="02000000000000000000" pitchFamily="2" charset="-78"/>
                <a:cs typeface="Microsoft Uighur" panose="02000000000000000000" pitchFamily="2" charset="-78"/>
              </a:rPr>
              <a:t>3</a:t>
            </a:r>
            <a:r>
              <a:rPr lang="zh-CN" altLang="en-US" sz="1000" b="0" i="0" dirty="0">
                <a:effectLst/>
                <a:latin typeface="Microsoft Uighur" panose="02000000000000000000" pitchFamily="2" charset="-78"/>
                <a:cs typeface="Microsoft Uighur" panose="02000000000000000000" pitchFamily="2" charset="-78"/>
              </a:rPr>
              <a:t>章</a:t>
            </a:r>
            <a:r>
              <a:rPr lang="en-US" altLang="zh-CN" sz="1000" b="0" i="0" dirty="0">
                <a:effectLst/>
                <a:latin typeface="Microsoft Uighur" panose="02000000000000000000" pitchFamily="2" charset="-78"/>
                <a:cs typeface="Microsoft Uighur" panose="02000000000000000000" pitchFamily="2" charset="-78"/>
              </a:rPr>
              <a:t> </a:t>
            </a:r>
            <a:r>
              <a:rPr lang="zh-CN" altLang="en-US" sz="1000" b="0" i="0" dirty="0">
                <a:effectLst/>
                <a:latin typeface="Microsoft Uighur" panose="02000000000000000000" pitchFamily="2" charset="-78"/>
                <a:cs typeface="Microsoft Uighur" panose="02000000000000000000" pitchFamily="2" charset="-78"/>
              </a:rPr>
              <a:t>症状中隐藏着什么样的才能？</a:t>
            </a:r>
            <a:endParaRPr lang="zh-CN" altLang="en-US" sz="1000" b="0" i="0" dirty="0">
              <a:effectLst/>
              <a:latin typeface="Microsoft Uighur" panose="02000000000000000000" pitchFamily="2" charset="-78"/>
              <a:cs typeface="Microsoft Uighur" panose="02000000000000000000" pitchFamily="2" charset="-78"/>
            </a:endParaRPr>
          </a:p>
          <a:p>
            <a:pPr algn="l"/>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疾病阶层图</a:t>
            </a:r>
            <a:r>
              <a:rPr lang="en-US" altLang="zh-CN" sz="1000" b="0" i="0" dirty="0">
                <a:effectLst/>
                <a:latin typeface="Microsoft Uighur" panose="02000000000000000000" pitchFamily="2" charset="-78"/>
                <a:cs typeface="Microsoft Uighur" panose="02000000000000000000" pitchFamily="2" charset="-78"/>
              </a:rPr>
              <a:t>”</a:t>
            </a:r>
            <a:r>
              <a:rPr lang="zh-CN" altLang="en-US" sz="1000" b="0" i="0" dirty="0">
                <a:effectLst/>
                <a:latin typeface="Microsoft Uighur" panose="02000000000000000000" pitchFamily="2" charset="-78"/>
                <a:cs typeface="Microsoft Uighur" panose="02000000000000000000" pitchFamily="2" charset="-78"/>
              </a:rPr>
              <a:t>第三层的解读</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眼皮抽搐</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鼻炎</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龋齿</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口腔溃疡</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颈部僵硬</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腰痛</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睡眠障碍</a:t>
            </a:r>
            <a:endParaRPr lang="zh-CN" altLang="en-US" sz="1000" b="0" i="0" dirty="0">
              <a:effectLst/>
              <a:latin typeface="Microsoft Uighur" panose="02000000000000000000" pitchFamily="2" charset="-78"/>
              <a:cs typeface="Microsoft Uighur" panose="02000000000000000000" pitchFamily="2" charset="-78"/>
            </a:endParaRPr>
          </a:p>
          <a:p>
            <a:pPr algn="l"/>
            <a:endParaRPr lang="en-US" altLang="zh-CN" sz="1000" b="0" i="0" dirty="0">
              <a:effectLst/>
              <a:latin typeface="Microsoft Uighur" panose="02000000000000000000" pitchFamily="2" charset="-78"/>
              <a:cs typeface="Microsoft Uighur" panose="02000000000000000000" pitchFamily="2" charset="-78"/>
            </a:endParaRPr>
          </a:p>
          <a:p>
            <a:pPr algn="l"/>
            <a:r>
              <a:rPr lang="zh-CN" altLang="en-US" sz="1000" b="0" i="0" dirty="0">
                <a:effectLst/>
                <a:latin typeface="Microsoft Uighur" panose="02000000000000000000" pitchFamily="2" charset="-78"/>
                <a:cs typeface="Microsoft Uighur" panose="02000000000000000000" pitchFamily="2" charset="-78"/>
              </a:rPr>
              <a:t>感冒的意义</a:t>
            </a:r>
            <a:endParaRPr lang="zh-CN" altLang="en-US" sz="1000" b="0" i="0" dirty="0">
              <a:effectLst/>
              <a:latin typeface="Microsoft Uighur" panose="02000000000000000000" pitchFamily="2" charset="-78"/>
              <a:cs typeface="Microsoft Uighur" panose="02000000000000000000" pitchFamily="2" charset="-78"/>
            </a:endParaRPr>
          </a:p>
        </p:txBody>
      </p:sp>
      <p:sp>
        <p:nvSpPr>
          <p:cNvPr id="7" name="正方形/長方形 6"/>
          <p:cNvSpPr/>
          <p:nvPr/>
        </p:nvSpPr>
        <p:spPr>
          <a:xfrm>
            <a:off x="5513705" y="464185"/>
            <a:ext cx="1145540" cy="259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chapter</a:t>
            </a:r>
            <a:endParaRPr kumimoji="1" lang="ja-JP" altLang="en-US" dirty="0"/>
          </a:p>
        </p:txBody>
      </p:sp>
      <p:sp>
        <p:nvSpPr>
          <p:cNvPr id="6" name="テキスト ボックス 5"/>
          <p:cNvSpPr txBox="1"/>
          <p:nvPr/>
        </p:nvSpPr>
        <p:spPr>
          <a:xfrm>
            <a:off x="1893570" y="122555"/>
            <a:ext cx="2748280" cy="860425"/>
          </a:xfrm>
          <a:prstGeom prst="rect">
            <a:avLst/>
          </a:prstGeom>
          <a:noFill/>
        </p:spPr>
        <p:txBody>
          <a:bodyPr wrap="square" rtlCol="0">
            <a:spAutoFit/>
          </a:bodyPr>
          <a:lstStyle/>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書名</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zh-CN" altLang="en-US" sz="500" dirty="0">
                <a:latin typeface="Meiryo UI" panose="020B0604030504040204" pitchFamily="50" charset="-128"/>
                <a:ea typeface="Meiryo UI" panose="020B0604030504040204" pitchFamily="50" charset="-128"/>
              </a:rPr>
              <a:t>病気</a:t>
            </a:r>
            <a:r>
              <a:rPr kumimoji="1" lang="ja-JP" altLang="en-US" sz="500" dirty="0">
                <a:latin typeface="Meiryo UI" panose="020B0604030504040204" pitchFamily="50" charset="-128"/>
                <a:ea typeface="Meiryo UI" panose="020B0604030504040204" pitchFamily="50" charset="-128"/>
              </a:rPr>
              <a:t>は</a:t>
            </a:r>
            <a:r>
              <a:rPr kumimoji="1" lang="zh-CN" altLang="en-US" sz="500" dirty="0">
                <a:latin typeface="Meiryo UI" panose="020B0604030504040204" pitchFamily="50" charset="-128"/>
                <a:ea typeface="Meiryo UI" panose="020B0604030504040204" pitchFamily="50" charset="-128"/>
              </a:rPr>
              <a:t>才能</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【ISBN】</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978-4-7612-6779-7</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著者</a:t>
            </a:r>
            <a:r>
              <a:rPr kumimoji="1" lang="en-US" altLang="ja-JP" sz="500" dirty="0">
                <a:latin typeface="Meiryo UI" panose="020B0604030504040204" pitchFamily="50" charset="-128"/>
                <a:ea typeface="Meiryo UI" panose="020B0604030504040204" pitchFamily="50" charset="-128"/>
              </a:rPr>
              <a:t>】</a:t>
            </a:r>
            <a:endParaRPr kumimoji="1" lang="en-US" altLang="zh-CN" sz="500" dirty="0">
              <a:latin typeface="Meiryo UI" panose="020B0604030504040204" pitchFamily="50" charset="-128"/>
              <a:ea typeface="Meiryo UI" panose="020B0604030504040204" pitchFamily="50" charset="-128"/>
            </a:endParaRPr>
          </a:p>
          <a:p>
            <a:r>
              <a:rPr kumimoji="1" lang="ja-JP" altLang="en-US" sz="500" dirty="0">
                <a:latin typeface="Meiryo UI" panose="020B0604030504040204" pitchFamily="50" charset="-128"/>
                <a:ea typeface="Meiryo UI" panose="020B0604030504040204" pitchFamily="50" charset="-128"/>
              </a:rPr>
              <a:t>おのころ</a:t>
            </a:r>
            <a:r>
              <a:rPr kumimoji="1" lang="zh-CN" altLang="en-US" sz="500" dirty="0">
                <a:latin typeface="Meiryo UI" panose="020B0604030504040204" pitchFamily="50" charset="-128"/>
                <a:ea typeface="Meiryo UI" panose="020B0604030504040204" pitchFamily="50" charset="-128"/>
              </a:rPr>
              <a:t>心平</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【page】</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272P</a:t>
            </a:r>
            <a:endParaRPr kumimoji="1" lang="ja-JP"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発行年月</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2011</a:t>
            </a:r>
            <a:r>
              <a:rPr kumimoji="1" lang="ja-JP" altLang="en-US" sz="500" dirty="0">
                <a:latin typeface="Meiryo UI" panose="020B0604030504040204" pitchFamily="50" charset="-128"/>
                <a:ea typeface="Meiryo UI" panose="020B0604030504040204" pitchFamily="50" charset="-128"/>
              </a:rPr>
              <a:t>年</a:t>
            </a:r>
            <a:r>
              <a:rPr kumimoji="1" lang="en-US" altLang="ja-JP" sz="500" dirty="0">
                <a:latin typeface="Meiryo UI" panose="020B0604030504040204" pitchFamily="50" charset="-128"/>
                <a:ea typeface="Meiryo UI" panose="020B0604030504040204" pitchFamily="50" charset="-128"/>
              </a:rPr>
              <a:t>9</a:t>
            </a:r>
            <a:r>
              <a:rPr kumimoji="1" lang="ja-JP" altLang="en-US" sz="500">
                <a:latin typeface="Meiryo UI" panose="020B0604030504040204" pitchFamily="50" charset="-128"/>
                <a:ea typeface="Meiryo UI" panose="020B0604030504040204" pitchFamily="50" charset="-128"/>
              </a:rPr>
              <a:t>月</a:t>
            </a:r>
            <a:r>
              <a:rPr kumimoji="1" lang="en-US" altLang="ja-JP" sz="500">
                <a:latin typeface="Meiryo UI" panose="020B0604030504040204" pitchFamily="50" charset="-128"/>
                <a:ea typeface="Meiryo UI" panose="020B0604030504040204" pitchFamily="50" charset="-128"/>
              </a:rPr>
              <a:t> </a:t>
            </a:r>
            <a:r>
              <a:rPr kumimoji="1" lang="en-US" altLang="ja-JP" sz="500">
                <a:highlight>
                  <a:srgbClr val="FFFF00"/>
                </a:highlight>
                <a:latin typeface="Meiryo UI" panose="020B0604030504040204" pitchFamily="50" charset="-128"/>
                <a:ea typeface="Meiryo UI" panose="020B0604030504040204" pitchFamily="50" charset="-128"/>
              </a:rPr>
              <a:t>Indesign data is available</a:t>
            </a:r>
            <a:endParaRPr kumimoji="1" lang="en-US" altLang="ja-JP" sz="500" dirty="0">
              <a:highlight>
                <a:srgbClr val="FFFF00"/>
              </a:highlight>
              <a:latin typeface="Meiryo UI" panose="020B0604030504040204" pitchFamily="50" charset="-128"/>
              <a:ea typeface="Meiryo UI" panose="020B0604030504040204" pitchFamily="50" charset="-128"/>
            </a:endParaRPr>
          </a:p>
        </p:txBody>
      </p:sp>
      <p:pic>
        <p:nvPicPr>
          <p:cNvPr id="3" name="图片 2"/>
          <p:cNvPicPr>
            <a:picLocks noChangeAspect="1"/>
          </p:cNvPicPr>
          <p:nvPr/>
        </p:nvPicPr>
        <p:blipFill>
          <a:blip r:embed="rId1"/>
          <a:stretch>
            <a:fillRect/>
          </a:stretch>
        </p:blipFill>
        <p:spPr>
          <a:xfrm>
            <a:off x="391160" y="223520"/>
            <a:ext cx="536575" cy="791845"/>
          </a:xfrm>
          <a:prstGeom prst="rect">
            <a:avLst/>
          </a:prstGeom>
        </p:spPr>
      </p:pic>
      <p:pic>
        <p:nvPicPr>
          <p:cNvPr id="2" name="图片 1"/>
          <p:cNvPicPr>
            <a:picLocks noChangeAspect="1"/>
          </p:cNvPicPr>
          <p:nvPr/>
        </p:nvPicPr>
        <p:blipFill>
          <a:blip r:embed="rId2"/>
          <a:stretch>
            <a:fillRect/>
          </a:stretch>
        </p:blipFill>
        <p:spPr>
          <a:xfrm>
            <a:off x="4281170" y="1662430"/>
            <a:ext cx="1760220" cy="2630170"/>
          </a:xfrm>
          <a:prstGeom prst="rect">
            <a:avLst/>
          </a:prstGeom>
        </p:spPr>
      </p:pic>
      <p:pic>
        <p:nvPicPr>
          <p:cNvPr id="4" name="图片 3"/>
          <p:cNvPicPr>
            <a:picLocks noChangeAspect="1"/>
          </p:cNvPicPr>
          <p:nvPr/>
        </p:nvPicPr>
        <p:blipFill>
          <a:blip r:embed="rId3"/>
          <a:stretch>
            <a:fillRect/>
          </a:stretch>
        </p:blipFill>
        <p:spPr>
          <a:xfrm>
            <a:off x="4281170" y="4688840"/>
            <a:ext cx="1962150" cy="2939415"/>
          </a:xfrm>
          <a:prstGeom prst="rect">
            <a:avLst/>
          </a:prstGeom>
        </p:spPr>
      </p:pic>
      <p:sp>
        <p:nvSpPr>
          <p:cNvPr id="5" name="テキスト ボックス 5"/>
          <p:cNvSpPr txBox="1"/>
          <p:nvPr/>
        </p:nvSpPr>
        <p:spPr>
          <a:xfrm>
            <a:off x="3644900" y="122555"/>
            <a:ext cx="2748280" cy="306705"/>
          </a:xfrm>
          <a:prstGeom prst="rect">
            <a:avLst/>
          </a:prstGeom>
          <a:noFill/>
        </p:spPr>
        <p:txBody>
          <a:bodyPr wrap="square" rtlCol="0">
            <a:spAutoFit/>
          </a:bodyPr>
          <a:p>
            <a:r>
              <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rPr>
              <a:t>35,000 copies</a:t>
            </a:r>
            <a:endPar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endParaRPr>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0" y="1221740"/>
            <a:ext cx="6858000" cy="840168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l"/>
            <a:r>
              <a:rPr lang="zh-CN" altLang="en-US" sz="900" b="0" i="0" dirty="0">
                <a:effectLst/>
                <a:latin typeface="Microsoft Uighur" panose="02000000000000000000" pitchFamily="2" charset="-78"/>
                <a:cs typeface="Microsoft Uighur" panose="02000000000000000000" pitchFamily="2" charset="-78"/>
              </a:rPr>
              <a:t>第</a:t>
            </a:r>
            <a:r>
              <a:rPr lang="en-US" altLang="zh-CN" sz="900" b="0" i="0" dirty="0">
                <a:effectLst/>
                <a:latin typeface="Microsoft Uighur" panose="02000000000000000000" pitchFamily="2" charset="-78"/>
                <a:cs typeface="Microsoft Uighur" panose="02000000000000000000" pitchFamily="2" charset="-78"/>
              </a:rPr>
              <a:t>4</a:t>
            </a:r>
            <a:r>
              <a:rPr lang="zh-CN" altLang="en-US" sz="900" b="0" i="0" dirty="0">
                <a:effectLst/>
                <a:latin typeface="Microsoft Uighur" panose="02000000000000000000" pitchFamily="2" charset="-78"/>
                <a:cs typeface="Microsoft Uighur" panose="02000000000000000000" pitchFamily="2" charset="-78"/>
              </a:rPr>
              <a:t>章</a:t>
            </a:r>
            <a:r>
              <a:rPr lang="en-US" altLang="zh-CN" sz="900" b="0" i="0" dirty="0">
                <a:effectLst/>
                <a:latin typeface="Microsoft Uighur" panose="02000000000000000000" pitchFamily="2" charset="-78"/>
                <a:cs typeface="Microsoft Uighur" panose="02000000000000000000" pitchFamily="2" charset="-78"/>
              </a:rPr>
              <a:t> </a:t>
            </a:r>
            <a:r>
              <a:rPr lang="zh-CN" altLang="en-US" sz="900" b="0" i="0" dirty="0">
                <a:effectLst/>
                <a:latin typeface="Microsoft Uighur" panose="02000000000000000000" pitchFamily="2" charset="-78"/>
                <a:cs typeface="Microsoft Uighur" panose="02000000000000000000" pitchFamily="2" charset="-78"/>
              </a:rPr>
              <a:t>生活习惯病中隐藏着哪些才能？</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血压偏高</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心理咨询实录</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血糖值偏高</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尿酸值偏高</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心理咨询实录</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脂肪肝</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en-US" altLang="zh-CN" sz="900" b="0" i="0" dirty="0">
                <a:effectLst/>
                <a:latin typeface="Microsoft Uighur" panose="02000000000000000000" pitchFamily="2" charset="-78"/>
                <a:cs typeface="Microsoft Uighur" panose="02000000000000000000" pitchFamily="2" charset="-78"/>
              </a:rPr>
              <a:t>GOT</a:t>
            </a:r>
            <a:r>
              <a:rPr lang="zh-CN" altLang="en-US" sz="900" b="0" i="0" dirty="0">
                <a:effectLst/>
                <a:latin typeface="Microsoft Uighur" panose="02000000000000000000" pitchFamily="2" charset="-78"/>
                <a:cs typeface="Microsoft Uighur" panose="02000000000000000000" pitchFamily="2" charset="-78"/>
              </a:rPr>
              <a:t>、</a:t>
            </a:r>
            <a:r>
              <a:rPr lang="en-US" altLang="zh-CN" sz="900" b="0" i="0" dirty="0">
                <a:effectLst/>
                <a:latin typeface="Microsoft Uighur" panose="02000000000000000000" pitchFamily="2" charset="-78"/>
                <a:cs typeface="Microsoft Uighur" panose="02000000000000000000" pitchFamily="2" charset="-78"/>
              </a:rPr>
              <a:t>GPT</a:t>
            </a:r>
            <a:r>
              <a:rPr lang="zh-CN" altLang="en-US" sz="900" b="0" i="0" dirty="0">
                <a:effectLst/>
                <a:latin typeface="Microsoft Uighur" panose="02000000000000000000" pitchFamily="2" charset="-78"/>
                <a:cs typeface="Microsoft Uighur" panose="02000000000000000000" pitchFamily="2" charset="-78"/>
              </a:rPr>
              <a:t>数值偏高</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输尿管结石</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胆结石</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溃疡性结肠炎</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所谓的</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生活习惯病</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，其实是</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生活无意识病</a:t>
            </a:r>
            <a:r>
              <a:rPr lang="en-US" altLang="zh-CN" sz="900" b="0" i="0" dirty="0">
                <a:effectLst/>
                <a:latin typeface="Microsoft Uighur" panose="02000000000000000000" pitchFamily="2" charset="-78"/>
                <a:cs typeface="Microsoft Uighur" panose="02000000000000000000" pitchFamily="2" charset="-78"/>
              </a:rPr>
              <a:t>”</a:t>
            </a:r>
            <a:endParaRPr lang="en-US" altLang="zh-CN"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第</a:t>
            </a:r>
            <a:r>
              <a:rPr lang="en-US" altLang="zh-CN" sz="900" b="0" i="0" dirty="0">
                <a:effectLst/>
                <a:latin typeface="Microsoft Uighur" panose="02000000000000000000" pitchFamily="2" charset="-78"/>
                <a:cs typeface="Microsoft Uighur" panose="02000000000000000000" pitchFamily="2" charset="-78"/>
              </a:rPr>
              <a:t>5</a:t>
            </a:r>
            <a:r>
              <a:rPr lang="zh-CN" altLang="en-US" sz="900" b="0" i="0" dirty="0">
                <a:effectLst/>
                <a:latin typeface="Microsoft Uighur" panose="02000000000000000000" pitchFamily="2" charset="-78"/>
                <a:cs typeface="Microsoft Uighur" panose="02000000000000000000" pitchFamily="2" charset="-78"/>
              </a:rPr>
              <a:t>章</a:t>
            </a:r>
            <a:r>
              <a:rPr lang="en-US" altLang="zh-CN" sz="900" b="0" i="0" dirty="0">
                <a:effectLst/>
                <a:latin typeface="Microsoft Uighur" panose="02000000000000000000" pitchFamily="2" charset="-78"/>
                <a:cs typeface="Microsoft Uighur" panose="02000000000000000000" pitchFamily="2" charset="-78"/>
              </a:rPr>
              <a:t> </a:t>
            </a:r>
            <a:r>
              <a:rPr lang="zh-CN" altLang="en-US" sz="900" b="0" i="0" dirty="0">
                <a:effectLst/>
                <a:latin typeface="Microsoft Uighur" panose="02000000000000000000" pitchFamily="2" charset="-78"/>
                <a:cs typeface="Microsoft Uighur" panose="02000000000000000000" pitchFamily="2" charset="-78"/>
              </a:rPr>
              <a:t>导致三大疾病的内心因素</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动脉硬化</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心脏病</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脑卒中（脑梗塞）</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脑卒中（脑出血）</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心脏病与脑卒中的意外共通点</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肿瘤</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第三扇门｜让身体才能化</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第</a:t>
            </a:r>
            <a:r>
              <a:rPr lang="en-US" altLang="zh-CN" sz="900" b="0" i="0" dirty="0">
                <a:effectLst/>
                <a:latin typeface="Microsoft Uighur" panose="02000000000000000000" pitchFamily="2" charset="-78"/>
                <a:cs typeface="Microsoft Uighur" panose="02000000000000000000" pitchFamily="2" charset="-78"/>
              </a:rPr>
              <a:t>6</a:t>
            </a:r>
            <a:r>
              <a:rPr lang="zh-CN" altLang="en-US" sz="900" b="0" i="0" dirty="0">
                <a:effectLst/>
                <a:latin typeface="Microsoft Uighur" panose="02000000000000000000" pitchFamily="2" charset="-78"/>
                <a:cs typeface="Microsoft Uighur" panose="02000000000000000000" pitchFamily="2" charset="-78"/>
              </a:rPr>
              <a:t>章</a:t>
            </a:r>
            <a:r>
              <a:rPr lang="en-US" altLang="zh-CN" sz="900" b="0" i="0" dirty="0">
                <a:effectLst/>
                <a:latin typeface="Microsoft Uighur" panose="02000000000000000000" pitchFamily="2" charset="-78"/>
                <a:cs typeface="Microsoft Uighur" panose="02000000000000000000" pitchFamily="2" charset="-78"/>
              </a:rPr>
              <a:t> </a:t>
            </a:r>
            <a:r>
              <a:rPr lang="zh-CN" altLang="en-US" sz="900" b="0" i="0" dirty="0">
                <a:effectLst/>
                <a:latin typeface="Microsoft Uighur" panose="02000000000000000000" pitchFamily="2" charset="-78"/>
                <a:cs typeface="Microsoft Uighur" panose="02000000000000000000" pitchFamily="2" charset="-78"/>
              </a:rPr>
              <a:t>通往才能化的过程</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第五层</a:t>
            </a:r>
            <a:r>
              <a:rPr lang="en-US" altLang="zh-CN" sz="900" b="0" i="0" dirty="0">
                <a:effectLst/>
                <a:latin typeface="Microsoft Uighur" panose="02000000000000000000" pitchFamily="2" charset="-78"/>
                <a:cs typeface="Microsoft Uighur" panose="02000000000000000000" pitchFamily="2" charset="-78"/>
              </a:rPr>
              <a:t> </a:t>
            </a:r>
            <a:r>
              <a:rPr lang="zh-CN" altLang="en-US" sz="900" b="0" i="0" dirty="0">
                <a:effectLst/>
                <a:latin typeface="Microsoft Uighur" panose="02000000000000000000" pitchFamily="2" charset="-78"/>
                <a:cs typeface="Microsoft Uighur" panose="02000000000000000000" pitchFamily="2" charset="-78"/>
              </a:rPr>
              <a:t>从分子、原子层面解放身体</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第四层</a:t>
            </a:r>
            <a:r>
              <a:rPr lang="en-US" altLang="zh-CN" sz="900" b="0" i="0" dirty="0">
                <a:effectLst/>
                <a:latin typeface="Microsoft Uighur" panose="02000000000000000000" pitchFamily="2" charset="-78"/>
                <a:cs typeface="Microsoft Uighur" panose="02000000000000000000" pitchFamily="2" charset="-78"/>
              </a:rPr>
              <a:t> </a:t>
            </a:r>
            <a:r>
              <a:rPr lang="zh-CN" altLang="en-US" sz="900" b="0" i="0" dirty="0">
                <a:effectLst/>
                <a:latin typeface="Microsoft Uighur" panose="02000000000000000000" pitchFamily="2" charset="-78"/>
                <a:cs typeface="Microsoft Uighur" panose="02000000000000000000" pitchFamily="2" charset="-78"/>
              </a:rPr>
              <a:t>从有机化合物层面解放身体</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第三层</a:t>
            </a:r>
            <a:r>
              <a:rPr lang="en-US" altLang="zh-CN" sz="900" b="0" i="0" dirty="0">
                <a:effectLst/>
                <a:latin typeface="Microsoft Uighur" panose="02000000000000000000" pitchFamily="2" charset="-78"/>
                <a:cs typeface="Microsoft Uighur" panose="02000000000000000000" pitchFamily="2" charset="-78"/>
              </a:rPr>
              <a:t> </a:t>
            </a:r>
            <a:r>
              <a:rPr lang="zh-CN" altLang="en-US" sz="900" b="0" i="0" dirty="0">
                <a:effectLst/>
                <a:latin typeface="Microsoft Uighur" panose="02000000000000000000" pitchFamily="2" charset="-78"/>
                <a:cs typeface="Microsoft Uighur" panose="02000000000000000000" pitchFamily="2" charset="-78"/>
              </a:rPr>
              <a:t>从细胞层面解放身体</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第二层</a:t>
            </a:r>
            <a:r>
              <a:rPr lang="en-US" altLang="zh-CN" sz="900" b="0" i="0" dirty="0">
                <a:effectLst/>
                <a:latin typeface="Microsoft Uighur" panose="02000000000000000000" pitchFamily="2" charset="-78"/>
                <a:cs typeface="Microsoft Uighur" panose="02000000000000000000" pitchFamily="2" charset="-78"/>
              </a:rPr>
              <a:t> </a:t>
            </a:r>
            <a:r>
              <a:rPr lang="zh-CN" altLang="en-US" sz="900" b="0" i="0" dirty="0">
                <a:effectLst/>
                <a:latin typeface="Microsoft Uighur" panose="02000000000000000000" pitchFamily="2" charset="-78"/>
                <a:cs typeface="Microsoft Uighur" panose="02000000000000000000" pitchFamily="2" charset="-78"/>
              </a:rPr>
              <a:t>从脏器、组织层面解放身体</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en-US" altLang="en-US"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心脏的</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血液循环</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更新简易练习</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en-US" altLang="en-US"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肾脏的</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顺畅排尿</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更新简易练习</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en-US" altLang="en-US"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肝脏的</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荷尔蒙平衡</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更新简易练习</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en-US" altLang="en-US"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肺的</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呼吸更新</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简易练习</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en-US" altLang="en-US"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脾脏的</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顺畅排便</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更新简易练习</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第一层</a:t>
            </a:r>
            <a:r>
              <a:rPr lang="en-US" altLang="zh-CN" sz="900" b="0" i="0" dirty="0">
                <a:effectLst/>
                <a:latin typeface="Microsoft Uighur" panose="02000000000000000000" pitchFamily="2" charset="-78"/>
                <a:cs typeface="Microsoft Uighur" panose="02000000000000000000" pitchFamily="2" charset="-78"/>
              </a:rPr>
              <a:t> </a:t>
            </a:r>
            <a:r>
              <a:rPr lang="zh-CN" altLang="en-US" sz="900" b="0" i="0" dirty="0">
                <a:effectLst/>
                <a:latin typeface="Microsoft Uighur" panose="02000000000000000000" pitchFamily="2" charset="-78"/>
                <a:cs typeface="Microsoft Uighur" panose="02000000000000000000" pitchFamily="2" charset="-78"/>
              </a:rPr>
              <a:t>从肉体层面解放身体</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才能化的关键，是「感动」</a:t>
            </a:r>
            <a:endParaRPr lang="zh-CN" altLang="en-US" sz="900" b="0" i="0" dirty="0">
              <a:effectLst/>
              <a:latin typeface="Microsoft Uighur" panose="02000000000000000000" pitchFamily="2" charset="-78"/>
              <a:cs typeface="Microsoft Uighur" panose="02000000000000000000" pitchFamily="2" charset="-78"/>
            </a:endParaRPr>
          </a:p>
          <a:p>
            <a:pPr algn="l"/>
            <a:endParaRPr lang="zh-CN" altLang="en-US" sz="900" b="0" i="0" dirty="0">
              <a:effectLst/>
              <a:latin typeface="Microsoft Uighur" panose="02000000000000000000" pitchFamily="2" charset="-78"/>
              <a:cs typeface="Microsoft Uighur" panose="02000000000000000000" pitchFamily="2" charset="-78"/>
            </a:endParaRPr>
          </a:p>
        </p:txBody>
      </p:sp>
      <p:sp>
        <p:nvSpPr>
          <p:cNvPr id="7" name="正方形/長方形 6"/>
          <p:cNvSpPr/>
          <p:nvPr/>
        </p:nvSpPr>
        <p:spPr>
          <a:xfrm>
            <a:off x="5513705" y="464185"/>
            <a:ext cx="1145540" cy="259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ja-JP" dirty="0"/>
              <a:t>chapter</a:t>
            </a:r>
            <a:endParaRPr kumimoji="1" lang="ja-JP" altLang="en-US" dirty="0"/>
          </a:p>
        </p:txBody>
      </p:sp>
      <p:sp>
        <p:nvSpPr>
          <p:cNvPr id="6" name="テキスト ボックス 5"/>
          <p:cNvSpPr txBox="1"/>
          <p:nvPr/>
        </p:nvSpPr>
        <p:spPr>
          <a:xfrm>
            <a:off x="1893570" y="122555"/>
            <a:ext cx="2748280" cy="860425"/>
          </a:xfrm>
          <a:prstGeom prst="rect">
            <a:avLst/>
          </a:prstGeom>
          <a:noFill/>
        </p:spPr>
        <p:txBody>
          <a:bodyPr wrap="square" rtlCol="0">
            <a:spAutoFit/>
          </a:bodyPr>
          <a:lstStyle/>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書名</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zh-CN" altLang="en-US" sz="500" dirty="0">
                <a:latin typeface="Meiryo UI" panose="020B0604030504040204" pitchFamily="50" charset="-128"/>
                <a:ea typeface="Meiryo UI" panose="020B0604030504040204" pitchFamily="50" charset="-128"/>
              </a:rPr>
              <a:t>病気</a:t>
            </a:r>
            <a:r>
              <a:rPr kumimoji="1" lang="ja-JP" altLang="en-US" sz="500" dirty="0">
                <a:latin typeface="Meiryo UI" panose="020B0604030504040204" pitchFamily="50" charset="-128"/>
                <a:ea typeface="Meiryo UI" panose="020B0604030504040204" pitchFamily="50" charset="-128"/>
              </a:rPr>
              <a:t>は</a:t>
            </a:r>
            <a:r>
              <a:rPr kumimoji="1" lang="zh-CN" altLang="en-US" sz="500" dirty="0">
                <a:latin typeface="Meiryo UI" panose="020B0604030504040204" pitchFamily="50" charset="-128"/>
                <a:ea typeface="Meiryo UI" panose="020B0604030504040204" pitchFamily="50" charset="-128"/>
              </a:rPr>
              <a:t>才能</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【ISBN】</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978-4-7612-6779-7</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著者</a:t>
            </a:r>
            <a:r>
              <a:rPr kumimoji="1" lang="en-US" altLang="ja-JP" sz="500" dirty="0">
                <a:latin typeface="Meiryo UI" panose="020B0604030504040204" pitchFamily="50" charset="-128"/>
                <a:ea typeface="Meiryo UI" panose="020B0604030504040204" pitchFamily="50" charset="-128"/>
              </a:rPr>
              <a:t>】</a:t>
            </a:r>
            <a:endParaRPr kumimoji="1" lang="en-US" altLang="zh-CN" sz="500" dirty="0">
              <a:latin typeface="Meiryo UI" panose="020B0604030504040204" pitchFamily="50" charset="-128"/>
              <a:ea typeface="Meiryo UI" panose="020B0604030504040204" pitchFamily="50" charset="-128"/>
            </a:endParaRPr>
          </a:p>
          <a:p>
            <a:r>
              <a:rPr kumimoji="1" lang="ja-JP" altLang="en-US" sz="500" dirty="0">
                <a:latin typeface="Meiryo UI" panose="020B0604030504040204" pitchFamily="50" charset="-128"/>
                <a:ea typeface="Meiryo UI" panose="020B0604030504040204" pitchFamily="50" charset="-128"/>
              </a:rPr>
              <a:t>おのころ</a:t>
            </a:r>
            <a:r>
              <a:rPr kumimoji="1" lang="zh-CN" altLang="en-US" sz="500" dirty="0">
                <a:latin typeface="Meiryo UI" panose="020B0604030504040204" pitchFamily="50" charset="-128"/>
                <a:ea typeface="Meiryo UI" panose="020B0604030504040204" pitchFamily="50" charset="-128"/>
              </a:rPr>
              <a:t>心平</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【page】</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272P</a:t>
            </a:r>
            <a:endParaRPr kumimoji="1" lang="ja-JP"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発行年月</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2011</a:t>
            </a:r>
            <a:r>
              <a:rPr kumimoji="1" lang="ja-JP" altLang="en-US" sz="500" dirty="0">
                <a:latin typeface="Meiryo UI" panose="020B0604030504040204" pitchFamily="50" charset="-128"/>
                <a:ea typeface="Meiryo UI" panose="020B0604030504040204" pitchFamily="50" charset="-128"/>
              </a:rPr>
              <a:t>年</a:t>
            </a:r>
            <a:r>
              <a:rPr kumimoji="1" lang="en-US" altLang="ja-JP" sz="500" dirty="0">
                <a:latin typeface="Meiryo UI" panose="020B0604030504040204" pitchFamily="50" charset="-128"/>
                <a:ea typeface="Meiryo UI" panose="020B0604030504040204" pitchFamily="50" charset="-128"/>
              </a:rPr>
              <a:t>9</a:t>
            </a:r>
            <a:r>
              <a:rPr kumimoji="1" lang="ja-JP" altLang="en-US" sz="500">
                <a:latin typeface="Meiryo UI" panose="020B0604030504040204" pitchFamily="50" charset="-128"/>
                <a:ea typeface="Meiryo UI" panose="020B0604030504040204" pitchFamily="50" charset="-128"/>
              </a:rPr>
              <a:t>月</a:t>
            </a:r>
            <a:r>
              <a:rPr kumimoji="1" lang="en-US" altLang="ja-JP" sz="500">
                <a:latin typeface="Meiryo UI" panose="020B0604030504040204" pitchFamily="50" charset="-128"/>
                <a:ea typeface="Meiryo UI" panose="020B0604030504040204" pitchFamily="50" charset="-128"/>
              </a:rPr>
              <a:t> </a:t>
            </a:r>
            <a:r>
              <a:rPr kumimoji="1" lang="en-US" altLang="ja-JP" sz="500">
                <a:highlight>
                  <a:srgbClr val="FFFF00"/>
                </a:highlight>
                <a:latin typeface="Meiryo UI" panose="020B0604030504040204" pitchFamily="50" charset="-128"/>
                <a:ea typeface="Meiryo UI" panose="020B0604030504040204" pitchFamily="50" charset="-128"/>
              </a:rPr>
              <a:t>Indesign data is available</a:t>
            </a:r>
            <a:endParaRPr kumimoji="1" lang="en-US" altLang="ja-JP" sz="500" dirty="0">
              <a:highlight>
                <a:srgbClr val="FFFF00"/>
              </a:highlight>
              <a:latin typeface="Meiryo UI" panose="020B0604030504040204" pitchFamily="50" charset="-128"/>
              <a:ea typeface="Meiryo UI" panose="020B0604030504040204" pitchFamily="50" charset="-128"/>
            </a:endParaRPr>
          </a:p>
        </p:txBody>
      </p:sp>
      <p:pic>
        <p:nvPicPr>
          <p:cNvPr id="3" name="图片 2"/>
          <p:cNvPicPr>
            <a:picLocks noChangeAspect="1"/>
          </p:cNvPicPr>
          <p:nvPr/>
        </p:nvPicPr>
        <p:blipFill>
          <a:blip r:embed="rId1"/>
          <a:stretch>
            <a:fillRect/>
          </a:stretch>
        </p:blipFill>
        <p:spPr>
          <a:xfrm>
            <a:off x="391160" y="223520"/>
            <a:ext cx="536575" cy="791845"/>
          </a:xfrm>
          <a:prstGeom prst="rect">
            <a:avLst/>
          </a:prstGeom>
        </p:spPr>
      </p:pic>
      <p:sp>
        <p:nvSpPr>
          <p:cNvPr id="5" name="テキスト ボックス 5"/>
          <p:cNvSpPr txBox="1"/>
          <p:nvPr/>
        </p:nvSpPr>
        <p:spPr>
          <a:xfrm>
            <a:off x="3644900" y="122555"/>
            <a:ext cx="2748280" cy="306705"/>
          </a:xfrm>
          <a:prstGeom prst="rect">
            <a:avLst/>
          </a:prstGeom>
          <a:noFill/>
        </p:spPr>
        <p:txBody>
          <a:bodyPr wrap="square" rtlCol="0">
            <a:spAutoFit/>
          </a:bodyPr>
          <a:p>
            <a:r>
              <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rPr>
              <a:t>35,000 copies</a:t>
            </a:r>
            <a:endPar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endParaRPr>
          </a:p>
        </p:txBody>
      </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0" y="1221740"/>
            <a:ext cx="6858000" cy="757047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l"/>
            <a:r>
              <a:rPr lang="ja-JP"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帯津良一</a:t>
            </a:r>
            <a:r>
              <a:rPr lang="en-US" altLang="zh-CN" sz="900" b="0" i="0" dirty="0">
                <a:effectLst/>
                <a:latin typeface="Microsoft Uighur" panose="02000000000000000000" pitchFamily="2" charset="-78"/>
                <a:cs typeface="Microsoft Uighur" panose="02000000000000000000" pitchFamily="2" charset="-78"/>
              </a:rPr>
              <a:t> </a:t>
            </a:r>
            <a:r>
              <a:rPr lang="zh-CN" altLang="en-US" sz="900" b="0" i="0" dirty="0">
                <a:effectLst/>
                <a:latin typeface="Microsoft Uighur" panose="02000000000000000000" pitchFamily="2" charset="-78"/>
                <a:cs typeface="Microsoft Uighur" panose="02000000000000000000" pitchFamily="2" charset="-78"/>
              </a:rPr>
              <a:t>先生</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医生，帯津三敬医院名誉院长</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日本整体医学协会会长</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我长期以来接诊了很多患者，其中有一些人展现出了连西医都无法解释的令人难以置信的治愈力。</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我认为这正是所谓的</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生命本来就具备的、看不见的力量</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，也就是</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自然治愈力</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本书作者小野</a:t>
            </a:r>
            <a:r>
              <a:rPr lang="ja-JP" altLang="en-US" sz="900" b="0" i="0" dirty="0">
                <a:effectLst/>
                <a:latin typeface="Microsoft Uighur" panose="02000000000000000000" pitchFamily="2" charset="-78"/>
                <a:cs typeface="Microsoft Uighur" panose="02000000000000000000" pitchFamily="2" charset="-78"/>
              </a:rPr>
              <a:t>ころ</a:t>
            </a:r>
            <a:r>
              <a:rPr lang="zh-CN" altLang="en-US" sz="900" b="0" i="0" dirty="0">
                <a:effectLst/>
                <a:latin typeface="Microsoft Uighur" panose="02000000000000000000" pitchFamily="2" charset="-78"/>
                <a:cs typeface="Microsoft Uighur" panose="02000000000000000000" pitchFamily="2" charset="-78"/>
              </a:rPr>
              <a:t>心平先生，多年致力于对</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自然治愈力</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的研究，</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是我最信赖的同伴之一。</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我希望，通过这本书，大家能打破对于疾病的偏见与固有观念，</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借此契机意识到人类天生所拥有的伟大力量。</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ja-JP" altLang="zh-CN" sz="900" dirty="0">
                <a:effectLst/>
                <a:latin typeface="Microsoft Uighur" panose="02000000000000000000" pitchFamily="2" charset="-78"/>
                <a:cs typeface="Microsoft Uighur" panose="02000000000000000000" pitchFamily="2" charset="-78"/>
                <a:sym typeface="+mn-ea"/>
              </a:rPr>
              <a:t>●</a:t>
            </a:r>
            <a:r>
              <a:rPr lang="zh-CN" altLang="ja-JP" sz="900" b="0" i="0" dirty="0">
                <a:effectLst/>
                <a:latin typeface="Microsoft Uighur" panose="02000000000000000000" pitchFamily="2" charset="-78"/>
                <a:cs typeface="Microsoft Uighur" panose="02000000000000000000" pitchFamily="2" charset="-78"/>
              </a:rPr>
              <a:t>山下英子</a:t>
            </a:r>
            <a:r>
              <a:rPr lang="en-US" altLang="zh-CN" sz="900" b="0" i="0" dirty="0">
                <a:effectLst/>
                <a:latin typeface="Microsoft Uighur" panose="02000000000000000000" pitchFamily="2" charset="-78"/>
                <a:cs typeface="Microsoft Uighur" panose="02000000000000000000" pitchFamily="2" charset="-78"/>
              </a:rPr>
              <a:t> </a:t>
            </a:r>
            <a:r>
              <a:rPr lang="zh-CN" altLang="en-US" sz="900" b="0" i="0" dirty="0">
                <a:effectLst/>
                <a:latin typeface="Microsoft Uighur" panose="02000000000000000000" pitchFamily="2" charset="-78"/>
                <a:cs typeface="Microsoft Uighur" panose="02000000000000000000" pitchFamily="2" charset="-78"/>
              </a:rPr>
              <a:t>女士</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畅销书《断舍离》系列作者，空间整理顾问</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我们不自觉地将内心的</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污垢</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积压下来，</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而身体则是借由</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疾病</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来帮助我们释放它。</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身体，始终是站在自己这边的朋友。</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ja-JP" altLang="zh-CN" sz="900" dirty="0">
                <a:effectLst/>
                <a:latin typeface="Microsoft Uighur" panose="02000000000000000000" pitchFamily="2" charset="-78"/>
                <a:cs typeface="Microsoft Uighur" panose="02000000000000000000" pitchFamily="2" charset="-78"/>
                <a:sym typeface="+mn-ea"/>
              </a:rPr>
              <a:t>●</a:t>
            </a:r>
            <a:r>
              <a:rPr lang="zh-CN" altLang="en-US" sz="900" b="0" i="0" dirty="0">
                <a:effectLst/>
                <a:latin typeface="Microsoft Uighur" panose="02000000000000000000" pitchFamily="2" charset="-78"/>
                <a:cs typeface="Microsoft Uighur" panose="02000000000000000000" pitchFamily="2" charset="-78"/>
              </a:rPr>
              <a:t>上野圭一</a:t>
            </a:r>
            <a:r>
              <a:rPr lang="en-US" altLang="zh-CN" sz="900" b="0" i="0" dirty="0">
                <a:effectLst/>
                <a:latin typeface="Microsoft Uighur" panose="02000000000000000000" pitchFamily="2" charset="-78"/>
                <a:cs typeface="Microsoft Uighur" panose="02000000000000000000" pitchFamily="2" charset="-78"/>
              </a:rPr>
              <a:t> </a:t>
            </a:r>
            <a:r>
              <a:rPr lang="zh-CN" altLang="en-US" sz="900" b="0" i="0" dirty="0">
                <a:effectLst/>
                <a:latin typeface="Microsoft Uighur" panose="02000000000000000000" pitchFamily="2" charset="-78"/>
                <a:cs typeface="Microsoft Uighur" panose="02000000000000000000" pitchFamily="2" charset="-78"/>
              </a:rPr>
              <a:t>先生</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翻译家（安德鲁</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维尔博士等著作的译者），</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日本整体医学协会副会长</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小野</a:t>
            </a:r>
            <a:r>
              <a:rPr lang="ja-JP" altLang="en-US" sz="900" b="0" i="0" dirty="0">
                <a:effectLst/>
                <a:latin typeface="Microsoft Uighur" panose="02000000000000000000" pitchFamily="2" charset="-78"/>
                <a:cs typeface="Microsoft Uighur" panose="02000000000000000000" pitchFamily="2" charset="-78"/>
              </a:rPr>
              <a:t>ころ</a:t>
            </a:r>
            <a:r>
              <a:rPr lang="zh-CN" altLang="en-US" sz="900" b="0" i="0" dirty="0">
                <a:effectLst/>
                <a:latin typeface="Microsoft Uighur" panose="02000000000000000000" pitchFamily="2" charset="-78"/>
                <a:cs typeface="Microsoft Uighur" panose="02000000000000000000" pitchFamily="2" charset="-78"/>
              </a:rPr>
              <a:t>心平先生，是如今已然稀有的</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激进派</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他凭借自己那锋利的思维力，</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将多年来从咨询中获得的洞察，</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以</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疾病即是才能</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的崭新视角整理成书。</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这本书将颠覆你的常识，绝对让你</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豁然开朗</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我强烈推荐大家一读。</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ja-JP" altLang="zh-CN" sz="900" dirty="0">
                <a:effectLst/>
                <a:latin typeface="Microsoft Uighur" panose="02000000000000000000" pitchFamily="2" charset="-78"/>
                <a:cs typeface="Microsoft Uighur" panose="02000000000000000000" pitchFamily="2" charset="-78"/>
                <a:sym typeface="+mn-ea"/>
              </a:rPr>
              <a:t>●</a:t>
            </a:r>
            <a:r>
              <a:rPr lang="zh-CN" altLang="en-US" sz="900" b="0" i="0" dirty="0">
                <a:effectLst/>
                <a:latin typeface="Microsoft Uighur" panose="02000000000000000000" pitchFamily="2" charset="-78"/>
                <a:cs typeface="Microsoft Uighur" panose="02000000000000000000" pitchFamily="2" charset="-78"/>
              </a:rPr>
              <a:t>川嶋朗</a:t>
            </a:r>
            <a:r>
              <a:rPr lang="en-US" altLang="zh-CN" sz="900" b="0" i="0" dirty="0">
                <a:effectLst/>
                <a:latin typeface="Microsoft Uighur" panose="02000000000000000000" pitchFamily="2" charset="-78"/>
                <a:cs typeface="Microsoft Uighur" panose="02000000000000000000" pitchFamily="2" charset="-78"/>
              </a:rPr>
              <a:t> </a:t>
            </a:r>
            <a:r>
              <a:rPr lang="zh-CN" altLang="en-US" sz="900" b="0" i="0" dirty="0">
                <a:effectLst/>
                <a:latin typeface="Microsoft Uighur" panose="02000000000000000000" pitchFamily="2" charset="-78"/>
                <a:cs typeface="Microsoft Uighur" panose="02000000000000000000" pitchFamily="2" charset="-78"/>
              </a:rPr>
              <a:t>先生</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医生，日本整合医学学会理事</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东京女子医科大学附属青山自然医疗研究所</a:t>
            </a:r>
            <a:r>
              <a:rPr lang="en-US" altLang="zh-CN" sz="900" b="0" i="0" dirty="0">
                <a:effectLst/>
                <a:latin typeface="Microsoft Uighur" panose="02000000000000000000" pitchFamily="2" charset="-78"/>
                <a:cs typeface="Microsoft Uighur" panose="02000000000000000000" pitchFamily="2" charset="-78"/>
              </a:rPr>
              <a:t> </a:t>
            </a:r>
            <a:r>
              <a:rPr lang="zh-CN" altLang="en-US" sz="900" b="0" i="0" dirty="0">
                <a:effectLst/>
                <a:latin typeface="Microsoft Uighur" panose="02000000000000000000" pitchFamily="2" charset="-78"/>
                <a:cs typeface="Microsoft Uighur" panose="02000000000000000000" pitchFamily="2" charset="-78"/>
              </a:rPr>
              <a:t>所长</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现代西医，原本是由西方的狩猎民族建立起来的医学体系。可以说，它是</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制造敌人并消灭敌人</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的医学，</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特别擅长将疾病视为敌人、并设法歼灭它。</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而日本医生，受的是这种医学教育，</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大多数日本人也早已习惯了以保险医疗为主的就医方式，</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所以往往过度依赖医生，结果反而不幸。</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我一贯主张</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不能带来幸福的医生是不需要的，并一直追求理想的</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整合医学</a:t>
            </a:r>
            <a:r>
              <a:rPr lang="en-US" altLang="zh-CN" sz="900" b="0" i="0" dirty="0">
                <a:effectLst/>
                <a:latin typeface="Microsoft Uighur" panose="02000000000000000000" pitchFamily="2" charset="-78"/>
                <a:cs typeface="Microsoft Uighur" panose="02000000000000000000" pitchFamily="2" charset="-78"/>
              </a:rPr>
              <a:t>”</a:t>
            </a:r>
            <a:r>
              <a:rPr lang="zh-CN" altLang="en-US" sz="900" b="0" i="0" dirty="0">
                <a:effectLst/>
                <a:latin typeface="Microsoft Uighur" panose="02000000000000000000" pitchFamily="2" charset="-78"/>
                <a:cs typeface="Microsoft Uighur" panose="02000000000000000000" pitchFamily="2" charset="-78"/>
              </a:rPr>
              <a:t>。</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我多年来的朋友小野</a:t>
            </a:r>
            <a:r>
              <a:rPr lang="ja-JP" altLang="en-US" sz="900" b="0" i="0" dirty="0">
                <a:effectLst/>
                <a:latin typeface="Microsoft Uighur" panose="02000000000000000000" pitchFamily="2" charset="-78"/>
                <a:cs typeface="Microsoft Uighur" panose="02000000000000000000" pitchFamily="2" charset="-78"/>
              </a:rPr>
              <a:t>ころ</a:t>
            </a:r>
            <a:r>
              <a:rPr lang="zh-CN" altLang="en-US" sz="900" b="0" i="0" dirty="0">
                <a:effectLst/>
                <a:latin typeface="Microsoft Uighur" panose="02000000000000000000" pitchFamily="2" charset="-78"/>
                <a:cs typeface="Microsoft Uighur" panose="02000000000000000000" pitchFamily="2" charset="-78"/>
              </a:rPr>
              <a:t>，</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提供了迈向这种答案的关键。</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这不仅是普通大众必读之书，</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b="0" i="0" dirty="0">
                <a:effectLst/>
                <a:latin typeface="Microsoft Uighur" panose="02000000000000000000" pitchFamily="2" charset="-78"/>
                <a:cs typeface="Microsoft Uighur" panose="02000000000000000000" pitchFamily="2" charset="-78"/>
              </a:rPr>
              <a:t>更是所有医生、治疗师、从事医疗工作者都该一读的宝贵作品。</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endParaRPr lang="zh-CN" altLang="en-US" sz="900" b="0" i="0" dirty="0">
              <a:effectLst/>
              <a:latin typeface="Microsoft Uighur" panose="02000000000000000000" pitchFamily="2" charset="-78"/>
              <a:cs typeface="Microsoft Uighur" panose="02000000000000000000" pitchFamily="2" charset="-78"/>
            </a:endParaRPr>
          </a:p>
        </p:txBody>
      </p:sp>
      <p:sp>
        <p:nvSpPr>
          <p:cNvPr id="7" name="正方形/長方形 6"/>
          <p:cNvSpPr/>
          <p:nvPr/>
        </p:nvSpPr>
        <p:spPr>
          <a:xfrm>
            <a:off x="4507230" y="423545"/>
            <a:ext cx="1145540" cy="259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zh-CN" altLang="en-US" dirty="0"/>
              <a:t>推荐语</a:t>
            </a:r>
            <a:endParaRPr kumimoji="1" lang="zh-CN" altLang="en-US" dirty="0"/>
          </a:p>
        </p:txBody>
      </p:sp>
      <p:sp>
        <p:nvSpPr>
          <p:cNvPr id="6" name="テキスト ボックス 5"/>
          <p:cNvSpPr txBox="1"/>
          <p:nvPr/>
        </p:nvSpPr>
        <p:spPr>
          <a:xfrm>
            <a:off x="1893570" y="122555"/>
            <a:ext cx="2748280" cy="860425"/>
          </a:xfrm>
          <a:prstGeom prst="rect">
            <a:avLst/>
          </a:prstGeom>
          <a:noFill/>
        </p:spPr>
        <p:txBody>
          <a:bodyPr wrap="square" rtlCol="0">
            <a:spAutoFit/>
          </a:bodyPr>
          <a:lstStyle/>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書名</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zh-CN" altLang="en-US" sz="500" dirty="0">
                <a:latin typeface="Meiryo UI" panose="020B0604030504040204" pitchFamily="50" charset="-128"/>
                <a:ea typeface="Meiryo UI" panose="020B0604030504040204" pitchFamily="50" charset="-128"/>
              </a:rPr>
              <a:t>病気</a:t>
            </a:r>
            <a:r>
              <a:rPr kumimoji="1" lang="ja-JP" altLang="en-US" sz="500" dirty="0">
                <a:latin typeface="Meiryo UI" panose="020B0604030504040204" pitchFamily="50" charset="-128"/>
                <a:ea typeface="Meiryo UI" panose="020B0604030504040204" pitchFamily="50" charset="-128"/>
              </a:rPr>
              <a:t>は</a:t>
            </a:r>
            <a:r>
              <a:rPr kumimoji="1" lang="zh-CN" altLang="en-US" sz="500" dirty="0">
                <a:latin typeface="Meiryo UI" panose="020B0604030504040204" pitchFamily="50" charset="-128"/>
                <a:ea typeface="Meiryo UI" panose="020B0604030504040204" pitchFamily="50" charset="-128"/>
              </a:rPr>
              <a:t>才能</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【ISBN】</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978-4-7612-6779-7</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著者</a:t>
            </a:r>
            <a:r>
              <a:rPr kumimoji="1" lang="en-US" altLang="ja-JP" sz="500" dirty="0">
                <a:latin typeface="Meiryo UI" panose="020B0604030504040204" pitchFamily="50" charset="-128"/>
                <a:ea typeface="Meiryo UI" panose="020B0604030504040204" pitchFamily="50" charset="-128"/>
              </a:rPr>
              <a:t>】</a:t>
            </a:r>
            <a:endParaRPr kumimoji="1" lang="en-US" altLang="zh-CN" sz="500" dirty="0">
              <a:latin typeface="Meiryo UI" panose="020B0604030504040204" pitchFamily="50" charset="-128"/>
              <a:ea typeface="Meiryo UI" panose="020B0604030504040204" pitchFamily="50" charset="-128"/>
            </a:endParaRPr>
          </a:p>
          <a:p>
            <a:r>
              <a:rPr kumimoji="1" lang="ja-JP" altLang="en-US" sz="500" dirty="0">
                <a:latin typeface="Meiryo UI" panose="020B0604030504040204" pitchFamily="50" charset="-128"/>
                <a:ea typeface="Meiryo UI" panose="020B0604030504040204" pitchFamily="50" charset="-128"/>
              </a:rPr>
              <a:t>おのころ</a:t>
            </a:r>
            <a:r>
              <a:rPr kumimoji="1" lang="zh-CN" altLang="en-US" sz="500" dirty="0">
                <a:latin typeface="Meiryo UI" panose="020B0604030504040204" pitchFamily="50" charset="-128"/>
                <a:ea typeface="Meiryo UI" panose="020B0604030504040204" pitchFamily="50" charset="-128"/>
              </a:rPr>
              <a:t>心平</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【page】</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272P</a:t>
            </a:r>
            <a:endParaRPr kumimoji="1" lang="ja-JP"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発行年月</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2011</a:t>
            </a:r>
            <a:r>
              <a:rPr kumimoji="1" lang="ja-JP" altLang="en-US" sz="500" dirty="0">
                <a:latin typeface="Meiryo UI" panose="020B0604030504040204" pitchFamily="50" charset="-128"/>
                <a:ea typeface="Meiryo UI" panose="020B0604030504040204" pitchFamily="50" charset="-128"/>
              </a:rPr>
              <a:t>年</a:t>
            </a:r>
            <a:r>
              <a:rPr kumimoji="1" lang="en-US" altLang="ja-JP" sz="500" dirty="0">
                <a:latin typeface="Meiryo UI" panose="020B0604030504040204" pitchFamily="50" charset="-128"/>
                <a:ea typeface="Meiryo UI" panose="020B0604030504040204" pitchFamily="50" charset="-128"/>
              </a:rPr>
              <a:t>9</a:t>
            </a:r>
            <a:r>
              <a:rPr kumimoji="1" lang="ja-JP" altLang="en-US" sz="500">
                <a:latin typeface="Meiryo UI" panose="020B0604030504040204" pitchFamily="50" charset="-128"/>
                <a:ea typeface="Meiryo UI" panose="020B0604030504040204" pitchFamily="50" charset="-128"/>
              </a:rPr>
              <a:t>月</a:t>
            </a:r>
            <a:r>
              <a:rPr kumimoji="1" lang="en-US" altLang="ja-JP" sz="500">
                <a:latin typeface="Meiryo UI" panose="020B0604030504040204" pitchFamily="50" charset="-128"/>
                <a:ea typeface="Meiryo UI" panose="020B0604030504040204" pitchFamily="50" charset="-128"/>
              </a:rPr>
              <a:t> </a:t>
            </a:r>
            <a:r>
              <a:rPr kumimoji="1" lang="en-US" altLang="ja-JP" sz="500">
                <a:highlight>
                  <a:srgbClr val="FFFF00"/>
                </a:highlight>
                <a:latin typeface="Meiryo UI" panose="020B0604030504040204" pitchFamily="50" charset="-128"/>
                <a:ea typeface="Meiryo UI" panose="020B0604030504040204" pitchFamily="50" charset="-128"/>
              </a:rPr>
              <a:t>Indesign data is available</a:t>
            </a:r>
            <a:endParaRPr kumimoji="1" lang="en-US" altLang="ja-JP" sz="500" dirty="0">
              <a:highlight>
                <a:srgbClr val="FFFF00"/>
              </a:highlight>
              <a:latin typeface="Meiryo UI" panose="020B0604030504040204" pitchFamily="50" charset="-128"/>
              <a:ea typeface="Meiryo UI" panose="020B0604030504040204" pitchFamily="50" charset="-128"/>
            </a:endParaRPr>
          </a:p>
        </p:txBody>
      </p:sp>
      <p:pic>
        <p:nvPicPr>
          <p:cNvPr id="3" name="图片 2"/>
          <p:cNvPicPr>
            <a:picLocks noChangeAspect="1"/>
          </p:cNvPicPr>
          <p:nvPr/>
        </p:nvPicPr>
        <p:blipFill>
          <a:blip r:embed="rId1"/>
          <a:stretch>
            <a:fillRect/>
          </a:stretch>
        </p:blipFill>
        <p:spPr>
          <a:xfrm>
            <a:off x="391160" y="223520"/>
            <a:ext cx="536575" cy="791845"/>
          </a:xfrm>
          <a:prstGeom prst="rect">
            <a:avLst/>
          </a:prstGeom>
        </p:spPr>
      </p:pic>
      <p:sp>
        <p:nvSpPr>
          <p:cNvPr id="4" name="テキスト ボックス 5"/>
          <p:cNvSpPr txBox="1"/>
          <p:nvPr/>
        </p:nvSpPr>
        <p:spPr>
          <a:xfrm>
            <a:off x="3644900" y="122555"/>
            <a:ext cx="2748280" cy="306705"/>
          </a:xfrm>
          <a:prstGeom prst="rect">
            <a:avLst/>
          </a:prstGeom>
          <a:noFill/>
        </p:spPr>
        <p:txBody>
          <a:bodyPr wrap="square" rtlCol="0">
            <a:spAutoFit/>
          </a:bodyPr>
          <a:p>
            <a:r>
              <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rPr>
              <a:t>35,000 copies</a:t>
            </a:r>
            <a:endPar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endParaRPr>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0" y="1221740"/>
            <a:ext cx="6858000" cy="840168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l"/>
            <a:r>
              <a:rPr lang="ja-JP" altLang="zh-CN" sz="900" dirty="0">
                <a:effectLst/>
                <a:latin typeface="Microsoft Uighur" panose="02000000000000000000" pitchFamily="2" charset="-78"/>
                <a:cs typeface="Microsoft Uighur" panose="02000000000000000000" pitchFamily="2" charset="-78"/>
                <a:sym typeface="+mn-ea"/>
              </a:rPr>
              <a:t>●</a:t>
            </a:r>
            <a:r>
              <a:rPr lang="zh-CN" altLang="en-US" sz="900" dirty="0">
                <a:effectLst/>
                <a:latin typeface="Microsoft Uighur" panose="02000000000000000000" pitchFamily="2" charset="-78"/>
                <a:cs typeface="Microsoft Uighur" panose="02000000000000000000" pitchFamily="2" charset="-78"/>
                <a:sym typeface="+mn-ea"/>
              </a:rPr>
              <a:t>田口兰迪</a:t>
            </a:r>
            <a:r>
              <a:rPr lang="en-US" altLang="zh-CN" sz="900" dirty="0">
                <a:effectLst/>
                <a:latin typeface="Microsoft Uighur" panose="02000000000000000000" pitchFamily="2" charset="-78"/>
                <a:cs typeface="Microsoft Uighur" panose="02000000000000000000" pitchFamily="2" charset="-78"/>
                <a:sym typeface="+mn-ea"/>
              </a:rPr>
              <a:t> </a:t>
            </a:r>
            <a:r>
              <a:rPr lang="zh-CN" altLang="en-US" sz="900" dirty="0">
                <a:effectLst/>
                <a:latin typeface="Microsoft Uighur" panose="02000000000000000000" pitchFamily="2" charset="-78"/>
                <a:cs typeface="Microsoft Uighur" panose="02000000000000000000" pitchFamily="2" charset="-78"/>
                <a:sym typeface="+mn-ea"/>
              </a:rPr>
              <a:t>女士</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作家，《插座（</a:t>
            </a:r>
            <a:r>
              <a:rPr lang="ja-JP" altLang="en-US" sz="900" dirty="0">
                <a:effectLst/>
                <a:latin typeface="Microsoft Uighur" panose="02000000000000000000" pitchFamily="2" charset="-78"/>
                <a:cs typeface="Microsoft Uighur" panose="02000000000000000000" pitchFamily="2" charset="-78"/>
                <a:sym typeface="+mn-ea"/>
              </a:rPr>
              <a:t>コンセント</a:t>
            </a:r>
            <a:r>
              <a:rPr lang="zh-CN" altLang="en-US" sz="900" dirty="0">
                <a:effectLst/>
                <a:latin typeface="Microsoft Uighur" panose="02000000000000000000" pitchFamily="2" charset="-78"/>
                <a:cs typeface="Microsoft Uighur" panose="02000000000000000000" pitchFamily="2" charset="-78"/>
                <a:sym typeface="+mn-ea"/>
              </a:rPr>
              <a:t>）》等畅销书作者</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在我们无法承认</a:t>
            </a:r>
            <a:r>
              <a:rPr lang="en-US" altLang="zh-CN" sz="900" dirty="0">
                <a:effectLst/>
                <a:latin typeface="Microsoft Uighur" panose="02000000000000000000" pitchFamily="2" charset="-78"/>
                <a:cs typeface="Microsoft Uighur" panose="02000000000000000000" pitchFamily="2" charset="-78"/>
                <a:sym typeface="+mn-ea"/>
              </a:rPr>
              <a:t>“</a:t>
            </a:r>
            <a:r>
              <a:rPr lang="zh-CN" altLang="en-US" sz="900" dirty="0">
                <a:effectLst/>
                <a:latin typeface="Microsoft Uighur" panose="02000000000000000000" pitchFamily="2" charset="-78"/>
                <a:cs typeface="Microsoft Uighur" panose="02000000000000000000" pitchFamily="2" charset="-78"/>
                <a:sym typeface="+mn-ea"/>
              </a:rPr>
              <a:t>想要原谅</a:t>
            </a:r>
            <a:r>
              <a:rPr lang="en-US" altLang="zh-CN" sz="900" dirty="0">
                <a:effectLst/>
                <a:latin typeface="Microsoft Uighur" panose="02000000000000000000" pitchFamily="2" charset="-78"/>
                <a:cs typeface="Microsoft Uighur" panose="02000000000000000000" pitchFamily="2" charset="-78"/>
                <a:sym typeface="+mn-ea"/>
              </a:rPr>
              <a:t>”“</a:t>
            </a:r>
            <a:r>
              <a:rPr lang="zh-CN" altLang="en-US" sz="900" dirty="0">
                <a:effectLst/>
                <a:latin typeface="Microsoft Uighur" panose="02000000000000000000" pitchFamily="2" charset="-78"/>
                <a:cs typeface="Microsoft Uighur" panose="02000000000000000000" pitchFamily="2" charset="-78"/>
                <a:sym typeface="+mn-ea"/>
              </a:rPr>
              <a:t>想被关心</a:t>
            </a:r>
            <a:r>
              <a:rPr lang="en-US" altLang="zh-CN" sz="900" dirty="0">
                <a:effectLst/>
                <a:latin typeface="Microsoft Uighur" panose="02000000000000000000" pitchFamily="2" charset="-78"/>
                <a:cs typeface="Microsoft Uighur" panose="02000000000000000000" pitchFamily="2" charset="-78"/>
                <a:sym typeface="+mn-ea"/>
              </a:rPr>
              <a:t>”“</a:t>
            </a:r>
            <a:r>
              <a:rPr lang="zh-CN" altLang="en-US" sz="900" dirty="0">
                <a:effectLst/>
                <a:latin typeface="Microsoft Uighur" panose="02000000000000000000" pitchFamily="2" charset="-78"/>
                <a:cs typeface="Microsoft Uighur" panose="02000000000000000000" pitchFamily="2" charset="-78"/>
                <a:sym typeface="+mn-ea"/>
              </a:rPr>
              <a:t>想被触碰</a:t>
            </a:r>
            <a:r>
              <a:rPr lang="en-US" altLang="zh-CN" sz="900" dirty="0">
                <a:effectLst/>
                <a:latin typeface="Microsoft Uighur" panose="02000000000000000000" pitchFamily="2" charset="-78"/>
                <a:cs typeface="Microsoft Uighur" panose="02000000000000000000" pitchFamily="2" charset="-78"/>
                <a:sym typeface="+mn-ea"/>
              </a:rPr>
              <a:t>”</a:t>
            </a:r>
            <a:r>
              <a:rPr lang="zh-CN" altLang="en-US" sz="900" dirty="0">
                <a:effectLst/>
                <a:latin typeface="Microsoft Uighur" panose="02000000000000000000" pitchFamily="2" charset="-78"/>
                <a:cs typeface="Microsoft Uighur" panose="02000000000000000000" pitchFamily="2" charset="-78"/>
                <a:sym typeface="+mn-ea"/>
              </a:rPr>
              <a:t>这些念头的情况下，</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身体会主动以创意方式发生变化，让愿望得以实现。</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像这样的现代人，我见过太多太多了。</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这本书中，小野</a:t>
            </a:r>
            <a:r>
              <a:rPr lang="ja-JP" altLang="en-US" sz="900" dirty="0">
                <a:effectLst/>
                <a:latin typeface="Microsoft Uighur" panose="02000000000000000000" pitchFamily="2" charset="-78"/>
                <a:cs typeface="Microsoft Uighur" panose="02000000000000000000" pitchFamily="2" charset="-78"/>
                <a:sym typeface="+mn-ea"/>
              </a:rPr>
              <a:t>ころ</a:t>
            </a:r>
            <a:r>
              <a:rPr lang="zh-CN" altLang="en-US" sz="900" dirty="0">
                <a:effectLst/>
                <a:latin typeface="Microsoft Uighur" panose="02000000000000000000" pitchFamily="2" charset="-78"/>
                <a:cs typeface="Microsoft Uighur" panose="02000000000000000000" pitchFamily="2" charset="-78"/>
                <a:sym typeface="+mn-ea"/>
              </a:rPr>
              <a:t>先生所提出的是</a:t>
            </a:r>
            <a:r>
              <a:rPr lang="en-US" altLang="zh-CN" sz="900" dirty="0">
                <a:effectLst/>
                <a:latin typeface="Microsoft Uighur" panose="02000000000000000000" pitchFamily="2" charset="-78"/>
                <a:cs typeface="Microsoft Uighur" panose="02000000000000000000" pitchFamily="2" charset="-78"/>
                <a:sym typeface="+mn-ea"/>
              </a:rPr>
              <a:t>——</a:t>
            </a:r>
            <a:r>
              <a:rPr lang="zh-CN" altLang="en-US" sz="900" dirty="0">
                <a:effectLst/>
                <a:latin typeface="Microsoft Uighur" panose="02000000000000000000" pitchFamily="2" charset="-78"/>
                <a:cs typeface="Microsoft Uighur" panose="02000000000000000000" pitchFamily="2" charset="-78"/>
                <a:sym typeface="+mn-ea"/>
              </a:rPr>
              <a:t>让意识与身体展开对话（</a:t>
            </a:r>
            <a:r>
              <a:rPr lang="en-US" altLang="zh-CN" sz="900" dirty="0">
                <a:effectLst/>
                <a:latin typeface="Microsoft Uighur" panose="02000000000000000000" pitchFamily="2" charset="-78"/>
                <a:cs typeface="Microsoft Uighur" panose="02000000000000000000" pitchFamily="2" charset="-78"/>
                <a:sym typeface="+mn-ea"/>
              </a:rPr>
              <a:t>Dialogue</a:t>
            </a:r>
            <a:r>
              <a:rPr lang="zh-CN" altLang="en-US" sz="900" dirty="0">
                <a:effectLst/>
                <a:latin typeface="Microsoft Uighur" panose="02000000000000000000" pitchFamily="2" charset="-78"/>
                <a:cs typeface="Microsoft Uighur" panose="02000000000000000000" pitchFamily="2" charset="-78"/>
                <a:sym typeface="+mn-ea"/>
              </a:rPr>
              <a:t>）。</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最懂自己身体语言的人，就是自己。</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如果我们每个人都能自觉到这点，</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就能自然地以</a:t>
            </a:r>
            <a:r>
              <a:rPr lang="en-US" altLang="zh-CN" sz="900" dirty="0">
                <a:effectLst/>
                <a:latin typeface="Microsoft Uighur" panose="02000000000000000000" pitchFamily="2" charset="-78"/>
                <a:cs typeface="Microsoft Uighur" panose="02000000000000000000" pitchFamily="2" charset="-78"/>
                <a:sym typeface="+mn-ea"/>
              </a:rPr>
              <a:t>“</a:t>
            </a:r>
            <a:r>
              <a:rPr lang="zh-CN" altLang="en-US" sz="900" dirty="0">
                <a:effectLst/>
                <a:latin typeface="Microsoft Uighur" panose="02000000000000000000" pitchFamily="2" charset="-78"/>
                <a:cs typeface="Microsoft Uighur" panose="02000000000000000000" pitchFamily="2" charset="-78"/>
                <a:sym typeface="+mn-ea"/>
              </a:rPr>
              <a:t>自律</a:t>
            </a:r>
            <a:r>
              <a:rPr lang="en-US" altLang="zh-CN" sz="900" dirty="0">
                <a:effectLst/>
                <a:latin typeface="Microsoft Uighur" panose="02000000000000000000" pitchFamily="2" charset="-78"/>
                <a:cs typeface="Microsoft Uighur" panose="02000000000000000000" pitchFamily="2" charset="-78"/>
                <a:sym typeface="+mn-ea"/>
              </a:rPr>
              <a:t>”</a:t>
            </a:r>
            <a:r>
              <a:rPr lang="zh-CN" altLang="en-US" sz="900" dirty="0">
                <a:effectLst/>
                <a:latin typeface="Microsoft Uighur" panose="02000000000000000000" pitchFamily="2" charset="-78"/>
                <a:cs typeface="Microsoft Uighur" panose="02000000000000000000" pitchFamily="2" charset="-78"/>
                <a:sym typeface="+mn-ea"/>
              </a:rPr>
              <a:t>的方式去面对自己的身体。</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本书就像是一本把身体语言翻译成现代日语的词典，</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也可以说是一本</a:t>
            </a:r>
            <a:r>
              <a:rPr lang="en-US" altLang="zh-CN" sz="900" dirty="0">
                <a:effectLst/>
                <a:latin typeface="Microsoft Uighur" panose="02000000000000000000" pitchFamily="2" charset="-78"/>
                <a:cs typeface="Microsoft Uighur" panose="02000000000000000000" pitchFamily="2" charset="-78"/>
                <a:sym typeface="+mn-ea"/>
              </a:rPr>
              <a:t>“</a:t>
            </a:r>
            <a:r>
              <a:rPr lang="zh-CN" altLang="en-US" sz="900" dirty="0">
                <a:effectLst/>
                <a:latin typeface="Microsoft Uighur" panose="02000000000000000000" pitchFamily="2" charset="-78"/>
                <a:cs typeface="Microsoft Uighur" panose="02000000000000000000" pitchFamily="2" charset="-78"/>
                <a:sym typeface="+mn-ea"/>
              </a:rPr>
              <a:t>全新版本的《家庭医学大全》</a:t>
            </a:r>
            <a:r>
              <a:rPr lang="en-US" altLang="zh-CN" sz="900" dirty="0">
                <a:effectLst/>
                <a:latin typeface="Microsoft Uighur" panose="02000000000000000000" pitchFamily="2" charset="-78"/>
                <a:cs typeface="Microsoft Uighur" panose="02000000000000000000" pitchFamily="2" charset="-78"/>
                <a:sym typeface="+mn-ea"/>
              </a:rPr>
              <a:t>”</a:t>
            </a:r>
            <a:r>
              <a:rPr lang="zh-CN" altLang="en-US" sz="900" dirty="0">
                <a:effectLst/>
                <a:latin typeface="Microsoft Uighur" panose="02000000000000000000" pitchFamily="2" charset="-78"/>
                <a:cs typeface="Microsoft Uighur" panose="02000000000000000000" pitchFamily="2" charset="-78"/>
                <a:sym typeface="+mn-ea"/>
              </a:rPr>
              <a:t>。</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ja-JP" altLang="zh-CN" sz="900" dirty="0">
                <a:effectLst/>
                <a:latin typeface="Microsoft Uighur" panose="02000000000000000000" pitchFamily="2" charset="-78"/>
                <a:cs typeface="Microsoft Uighur" panose="02000000000000000000" pitchFamily="2" charset="-78"/>
                <a:sym typeface="+mn-ea"/>
              </a:rPr>
              <a:t>●</a:t>
            </a:r>
            <a:r>
              <a:rPr lang="ja-JP" altLang="en-US" sz="900" dirty="0">
                <a:effectLst/>
                <a:latin typeface="Microsoft Uighur" panose="02000000000000000000" pitchFamily="2" charset="-78"/>
                <a:cs typeface="Microsoft Uighur" panose="02000000000000000000" pitchFamily="2" charset="-78"/>
                <a:sym typeface="+mn-ea"/>
              </a:rPr>
              <a:t>てんつくマン</a:t>
            </a:r>
            <a:endParaRPr lang="ja-JP"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前搞笑艺人，电影《</a:t>
            </a:r>
            <a:r>
              <a:rPr lang="en-US" altLang="zh-CN" sz="900" dirty="0">
                <a:effectLst/>
                <a:latin typeface="Microsoft Uighur" panose="02000000000000000000" pitchFamily="2" charset="-78"/>
                <a:cs typeface="Microsoft Uighur" panose="02000000000000000000" pitchFamily="2" charset="-78"/>
                <a:sym typeface="+mn-ea"/>
              </a:rPr>
              <a:t>ETHE HEAVEN</a:t>
            </a:r>
            <a:r>
              <a:rPr lang="zh-CN" altLang="en-US" sz="900" dirty="0">
                <a:effectLst/>
                <a:latin typeface="Microsoft Uighur" panose="02000000000000000000" pitchFamily="2" charset="-78"/>
                <a:cs typeface="Microsoft Uighur" panose="02000000000000000000" pitchFamily="2" charset="-78"/>
                <a:sym typeface="+mn-ea"/>
              </a:rPr>
              <a:t>》导演</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学习会带来转机。</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现在的小野</a:t>
            </a:r>
            <a:r>
              <a:rPr lang="ja-JP" altLang="en-US" sz="900" dirty="0">
                <a:effectLst/>
                <a:latin typeface="Microsoft Uighur" panose="02000000000000000000" pitchFamily="2" charset="-78"/>
                <a:cs typeface="Microsoft Uighur" panose="02000000000000000000" pitchFamily="2" charset="-78"/>
                <a:sym typeface="+mn-ea"/>
              </a:rPr>
              <a:t>ころ</a:t>
            </a:r>
            <a:r>
              <a:rPr lang="zh-CN" altLang="en-US" sz="900" dirty="0">
                <a:effectLst/>
                <a:latin typeface="Microsoft Uighur" panose="02000000000000000000" pitchFamily="2" charset="-78"/>
                <a:cs typeface="Microsoft Uighur" panose="02000000000000000000" pitchFamily="2" charset="-78"/>
                <a:sym typeface="+mn-ea"/>
              </a:rPr>
              <a:t>，毫无保留地，</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正在成为许多人的力量来源。</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一个人的领悟，能造福万人。</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请一定要读这本书！</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ja-JP" altLang="zh-CN" sz="900" dirty="0">
                <a:effectLst/>
                <a:latin typeface="Microsoft Uighur" panose="02000000000000000000" pitchFamily="2" charset="-78"/>
                <a:cs typeface="Microsoft Uighur" panose="02000000000000000000" pitchFamily="2" charset="-78"/>
                <a:sym typeface="+mn-ea"/>
              </a:rPr>
              <a:t>●</a:t>
            </a:r>
            <a:r>
              <a:rPr lang="zh-CN" altLang="en-US" sz="900" dirty="0">
                <a:effectLst/>
                <a:latin typeface="Microsoft Uighur" panose="02000000000000000000" pitchFamily="2" charset="-78"/>
                <a:cs typeface="Microsoft Uighur" panose="02000000000000000000" pitchFamily="2" charset="-78"/>
                <a:sym typeface="+mn-ea"/>
              </a:rPr>
              <a:t>尾崎里美</a:t>
            </a:r>
            <a:r>
              <a:rPr lang="en-US" altLang="zh-CN" sz="900" dirty="0">
                <a:effectLst/>
                <a:latin typeface="Microsoft Uighur" panose="02000000000000000000" pitchFamily="2" charset="-78"/>
                <a:cs typeface="Microsoft Uighur" panose="02000000000000000000" pitchFamily="2" charset="-78"/>
                <a:sym typeface="+mn-ea"/>
              </a:rPr>
              <a:t> </a:t>
            </a:r>
            <a:r>
              <a:rPr lang="zh-CN" altLang="en-US" sz="900" dirty="0">
                <a:effectLst/>
                <a:latin typeface="Microsoft Uighur" panose="02000000000000000000" pitchFamily="2" charset="-78"/>
                <a:cs typeface="Microsoft Uighur" panose="02000000000000000000" pitchFamily="2" charset="-78"/>
                <a:sym typeface="+mn-ea"/>
              </a:rPr>
              <a:t>女士</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每月有</a:t>
            </a:r>
            <a:r>
              <a:rPr lang="en-US" altLang="zh-CN" sz="900" dirty="0">
                <a:effectLst/>
                <a:latin typeface="Microsoft Uighur" panose="02000000000000000000" pitchFamily="2" charset="-78"/>
                <a:cs typeface="Microsoft Uighur" panose="02000000000000000000" pitchFamily="2" charset="-78"/>
                <a:sym typeface="+mn-ea"/>
              </a:rPr>
              <a:t>1500</a:t>
            </a:r>
            <a:r>
              <a:rPr lang="zh-CN" altLang="en-US" sz="900" dirty="0">
                <a:effectLst/>
                <a:latin typeface="Microsoft Uighur" panose="02000000000000000000" pitchFamily="2" charset="-78"/>
                <a:cs typeface="Microsoft Uighur" panose="02000000000000000000" pitchFamily="2" charset="-78"/>
                <a:sym typeface="+mn-ea"/>
              </a:rPr>
              <a:t>人参加的形象训练学校主办人</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疾病是来自潜意识的讯息，</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我认为它是引导我们通往幸福的珍贵礼物。</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疾病既不可怕，也不是负面的存在。</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我人生中最感激的一件事，就是我曾经得过病。</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正是因为疾病，我找到了自己的使命。</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我相信，世上的每一个人都是疗愈者，</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都拥有疗愈自己的力量。</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小野</a:t>
            </a:r>
            <a:r>
              <a:rPr lang="ja-JP" altLang="en-US" sz="900" dirty="0">
                <a:effectLst/>
                <a:latin typeface="Microsoft Uighur" panose="02000000000000000000" pitchFamily="2" charset="-78"/>
                <a:cs typeface="Microsoft Uighur" panose="02000000000000000000" pitchFamily="2" charset="-78"/>
                <a:sym typeface="+mn-ea"/>
              </a:rPr>
              <a:t>ころ</a:t>
            </a:r>
            <a:r>
              <a:rPr lang="zh-CN" altLang="en-US" sz="900" dirty="0">
                <a:effectLst/>
                <a:latin typeface="Microsoft Uighur" panose="02000000000000000000" pitchFamily="2" charset="-78"/>
                <a:cs typeface="Microsoft Uighur" panose="02000000000000000000" pitchFamily="2" charset="-78"/>
                <a:sym typeface="+mn-ea"/>
              </a:rPr>
              <a:t>心平先生，多年来研究了东方医学、印度医学、心理学、呼吸法、能量疗愈等领域，</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并以卓越的咨询力帮助了众多来访者。</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他特别擅长站在</a:t>
            </a:r>
            <a:r>
              <a:rPr lang="en-US" altLang="zh-CN" sz="900" dirty="0">
                <a:effectLst/>
                <a:latin typeface="Microsoft Uighur" panose="02000000000000000000" pitchFamily="2" charset="-78"/>
                <a:cs typeface="Microsoft Uighur" panose="02000000000000000000" pitchFamily="2" charset="-78"/>
                <a:sym typeface="+mn-ea"/>
              </a:rPr>
              <a:t>“</a:t>
            </a:r>
            <a:r>
              <a:rPr lang="zh-CN" altLang="en-US" sz="900" dirty="0">
                <a:effectLst/>
                <a:latin typeface="Microsoft Uighur" panose="02000000000000000000" pitchFamily="2" charset="-78"/>
                <a:cs typeface="Microsoft Uighur" panose="02000000000000000000" pitchFamily="2" charset="-78"/>
                <a:sym typeface="+mn-ea"/>
              </a:rPr>
              <a:t>脏器的立场</a:t>
            </a:r>
            <a:r>
              <a:rPr lang="en-US" altLang="zh-CN" sz="900" dirty="0">
                <a:effectLst/>
                <a:latin typeface="Microsoft Uighur" panose="02000000000000000000" pitchFamily="2" charset="-78"/>
                <a:cs typeface="Microsoft Uighur" panose="02000000000000000000" pitchFamily="2" charset="-78"/>
                <a:sym typeface="+mn-ea"/>
              </a:rPr>
              <a:t>”</a:t>
            </a:r>
            <a:r>
              <a:rPr lang="zh-CN" altLang="en-US" sz="900" dirty="0">
                <a:effectLst/>
                <a:latin typeface="Microsoft Uighur" panose="02000000000000000000" pitchFamily="2" charset="-78"/>
                <a:cs typeface="Microsoft Uighur" panose="02000000000000000000" pitchFamily="2" charset="-78"/>
                <a:sym typeface="+mn-ea"/>
              </a:rPr>
              <a:t>思考，并给予脏器爱，这种姿态令人动容。</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作为一个人，也值得我深深尊敬。</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这本《疾病即是才能》，</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一定会成为那些为疾病所苦之人的巨大疗愈。</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ja-JP" altLang="zh-CN" sz="900" dirty="0">
                <a:effectLst/>
                <a:latin typeface="Microsoft Uighur" panose="02000000000000000000" pitchFamily="2" charset="-78"/>
                <a:cs typeface="Microsoft Uighur" panose="02000000000000000000" pitchFamily="2" charset="-78"/>
                <a:sym typeface="+mn-ea"/>
              </a:rPr>
              <a:t>●</a:t>
            </a:r>
            <a:r>
              <a:rPr lang="ja-JP" altLang="en-US" sz="900" dirty="0">
                <a:effectLst/>
                <a:latin typeface="Microsoft Uighur" panose="02000000000000000000" pitchFamily="2" charset="-78"/>
                <a:cs typeface="Microsoft Uighur" panose="02000000000000000000" pitchFamily="2" charset="-78"/>
                <a:sym typeface="+mn-ea"/>
              </a:rPr>
              <a:t>はづき</a:t>
            </a:r>
            <a:r>
              <a:rPr lang="zh-CN" altLang="en-US" sz="900" dirty="0">
                <a:effectLst/>
                <a:latin typeface="Microsoft Uighur" panose="02000000000000000000" pitchFamily="2" charset="-78"/>
                <a:cs typeface="Microsoft Uighur" panose="02000000000000000000" pitchFamily="2" charset="-78"/>
                <a:sym typeface="+mn-ea"/>
              </a:rPr>
              <a:t>虹映</a:t>
            </a:r>
            <a:r>
              <a:rPr lang="en-US" altLang="zh-CN" sz="900" dirty="0">
                <a:effectLst/>
                <a:latin typeface="Microsoft Uighur" panose="02000000000000000000" pitchFamily="2" charset="-78"/>
                <a:cs typeface="Microsoft Uighur" panose="02000000000000000000" pitchFamily="2" charset="-78"/>
                <a:sym typeface="+mn-ea"/>
              </a:rPr>
              <a:t> </a:t>
            </a:r>
            <a:r>
              <a:rPr lang="zh-CN" altLang="en-US" sz="900" dirty="0">
                <a:effectLst/>
                <a:latin typeface="Microsoft Uighur" panose="02000000000000000000" pitchFamily="2" charset="-78"/>
                <a:cs typeface="Microsoft Uighur" panose="02000000000000000000" pitchFamily="2" charset="-78"/>
                <a:sym typeface="+mn-ea"/>
              </a:rPr>
              <a:t>女士</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作家，《「生」命的文字能量》作者</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我由衷地感叹：</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这本书，真的是非常有小野</a:t>
            </a:r>
            <a:r>
              <a:rPr lang="ja-JP" altLang="en-US" sz="900" dirty="0">
                <a:effectLst/>
                <a:latin typeface="Microsoft Uighur" panose="02000000000000000000" pitchFamily="2" charset="-78"/>
                <a:cs typeface="Microsoft Uighur" panose="02000000000000000000" pitchFamily="2" charset="-78"/>
                <a:sym typeface="+mn-ea"/>
              </a:rPr>
              <a:t>ころ</a:t>
            </a:r>
            <a:r>
              <a:rPr lang="zh-CN" altLang="en-US" sz="900" dirty="0">
                <a:effectLst/>
                <a:latin typeface="Microsoft Uighur" panose="02000000000000000000" pitchFamily="2" charset="-78"/>
                <a:cs typeface="Microsoft Uighur" panose="02000000000000000000" pitchFamily="2" charset="-78"/>
                <a:sym typeface="+mn-ea"/>
              </a:rPr>
              <a:t>的风格啊！</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它从根本上改变了我们对</a:t>
            </a:r>
            <a:r>
              <a:rPr lang="en-US" altLang="zh-CN" sz="900" dirty="0">
                <a:effectLst/>
                <a:latin typeface="Microsoft Uighur" panose="02000000000000000000" pitchFamily="2" charset="-78"/>
                <a:cs typeface="Microsoft Uighur" panose="02000000000000000000" pitchFamily="2" charset="-78"/>
                <a:sym typeface="+mn-ea"/>
              </a:rPr>
              <a:t>“</a:t>
            </a:r>
            <a:r>
              <a:rPr lang="zh-CN" altLang="en-US" sz="900" dirty="0">
                <a:effectLst/>
                <a:latin typeface="Microsoft Uighur" panose="02000000000000000000" pitchFamily="2" charset="-78"/>
                <a:cs typeface="Microsoft Uighur" panose="02000000000000000000" pitchFamily="2" charset="-78"/>
                <a:sym typeface="+mn-ea"/>
              </a:rPr>
              <a:t>疾病</a:t>
            </a:r>
            <a:r>
              <a:rPr lang="en-US" altLang="zh-CN" sz="900" dirty="0">
                <a:effectLst/>
                <a:latin typeface="Microsoft Uighur" panose="02000000000000000000" pitchFamily="2" charset="-78"/>
                <a:cs typeface="Microsoft Uighur" panose="02000000000000000000" pitchFamily="2" charset="-78"/>
                <a:sym typeface="+mn-ea"/>
              </a:rPr>
              <a:t>”</a:t>
            </a:r>
            <a:r>
              <a:rPr lang="zh-CN" altLang="en-US" sz="900" dirty="0">
                <a:effectLst/>
                <a:latin typeface="Microsoft Uighur" panose="02000000000000000000" pitchFamily="2" charset="-78"/>
                <a:cs typeface="Microsoft Uighur" panose="02000000000000000000" pitchFamily="2" charset="-78"/>
                <a:sym typeface="+mn-ea"/>
              </a:rPr>
              <a:t>这个概念的理解，</a:t>
            </a:r>
            <a:endParaRPr lang="zh-CN" altLang="en-US" sz="900" b="0" i="0" dirty="0">
              <a:effectLst/>
              <a:latin typeface="Microsoft Uighur" panose="02000000000000000000" pitchFamily="2" charset="-78"/>
              <a:cs typeface="Microsoft Uighur" panose="02000000000000000000" pitchFamily="2" charset="-78"/>
            </a:endParaRPr>
          </a:p>
          <a:p>
            <a:pPr algn="l"/>
            <a:r>
              <a:rPr lang="zh-CN" altLang="en-US" sz="900" dirty="0">
                <a:effectLst/>
                <a:latin typeface="Microsoft Uighur" panose="02000000000000000000" pitchFamily="2" charset="-78"/>
                <a:cs typeface="Microsoft Uighur" panose="02000000000000000000" pitchFamily="2" charset="-78"/>
                <a:sym typeface="+mn-ea"/>
              </a:rPr>
              <a:t>这本书，蕴藏着无限可能性。</a:t>
            </a:r>
            <a:endParaRPr lang="zh-CN" altLang="en-US" sz="900" b="0" i="0" dirty="0">
              <a:effectLst/>
              <a:latin typeface="Microsoft Uighur" panose="02000000000000000000" pitchFamily="2" charset="-78"/>
              <a:cs typeface="Microsoft Uighur" panose="02000000000000000000" pitchFamily="2" charset="-78"/>
            </a:endParaRPr>
          </a:p>
          <a:p>
            <a:pPr algn="l"/>
            <a:endParaRPr lang="en-US" altLang="zh-CN" sz="900" b="0" i="0" dirty="0">
              <a:effectLst/>
              <a:latin typeface="Microsoft Uighur" panose="02000000000000000000" pitchFamily="2" charset="-78"/>
              <a:cs typeface="Microsoft Uighur" panose="02000000000000000000" pitchFamily="2" charset="-78"/>
            </a:endParaRPr>
          </a:p>
          <a:p>
            <a:pPr algn="l"/>
            <a:r>
              <a:rPr lang="en-US" altLang="zh-CN" sz="900" dirty="0">
                <a:effectLst/>
                <a:latin typeface="Microsoft Uighur" panose="02000000000000000000" pitchFamily="2" charset="-78"/>
                <a:cs typeface="Microsoft Uighur" panose="02000000000000000000" pitchFamily="2" charset="-78"/>
                <a:sym typeface="+mn-ea"/>
              </a:rPr>
              <a:t>——</a:t>
            </a:r>
            <a:r>
              <a:rPr lang="zh-CN" altLang="en-US" sz="900" dirty="0">
                <a:effectLst/>
                <a:latin typeface="Microsoft Uighur" panose="02000000000000000000" pitchFamily="2" charset="-78"/>
                <a:cs typeface="Microsoft Uighur" panose="02000000000000000000" pitchFamily="2" charset="-78"/>
                <a:sym typeface="+mn-ea"/>
              </a:rPr>
              <a:t>人人必读的一册！</a:t>
            </a:r>
            <a:endParaRPr lang="zh-CN" altLang="en-US" sz="900" b="0" i="0" dirty="0">
              <a:effectLst/>
              <a:latin typeface="Microsoft Uighur" panose="02000000000000000000" pitchFamily="2" charset="-78"/>
              <a:cs typeface="Microsoft Uighur" panose="02000000000000000000" pitchFamily="2" charset="-78"/>
            </a:endParaRPr>
          </a:p>
        </p:txBody>
      </p:sp>
      <p:sp>
        <p:nvSpPr>
          <p:cNvPr id="7" name="正方形/長方形 6"/>
          <p:cNvSpPr/>
          <p:nvPr/>
        </p:nvSpPr>
        <p:spPr>
          <a:xfrm>
            <a:off x="5084445" y="610235"/>
            <a:ext cx="1145540" cy="259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zh-CN" altLang="en-US" dirty="0"/>
              <a:t>推荐语</a:t>
            </a:r>
            <a:endParaRPr kumimoji="1" lang="zh-CN" altLang="en-US" dirty="0"/>
          </a:p>
        </p:txBody>
      </p:sp>
      <p:sp>
        <p:nvSpPr>
          <p:cNvPr id="6" name="テキスト ボックス 5"/>
          <p:cNvSpPr txBox="1"/>
          <p:nvPr/>
        </p:nvSpPr>
        <p:spPr>
          <a:xfrm>
            <a:off x="1893570" y="122555"/>
            <a:ext cx="1632585" cy="860425"/>
          </a:xfrm>
          <a:prstGeom prst="rect">
            <a:avLst/>
          </a:prstGeom>
          <a:noFill/>
        </p:spPr>
        <p:txBody>
          <a:bodyPr wrap="square" rtlCol="0">
            <a:spAutoFit/>
          </a:bodyPr>
          <a:lstStyle/>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書名</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zh-CN" altLang="en-US" sz="500" dirty="0">
                <a:latin typeface="Meiryo UI" panose="020B0604030504040204" pitchFamily="50" charset="-128"/>
                <a:ea typeface="Meiryo UI" panose="020B0604030504040204" pitchFamily="50" charset="-128"/>
              </a:rPr>
              <a:t>病気</a:t>
            </a:r>
            <a:r>
              <a:rPr kumimoji="1" lang="ja-JP" altLang="en-US" sz="500" dirty="0">
                <a:latin typeface="Meiryo UI" panose="020B0604030504040204" pitchFamily="50" charset="-128"/>
                <a:ea typeface="Meiryo UI" panose="020B0604030504040204" pitchFamily="50" charset="-128"/>
              </a:rPr>
              <a:t>は</a:t>
            </a:r>
            <a:r>
              <a:rPr kumimoji="1" lang="zh-CN" altLang="en-US" sz="500" dirty="0">
                <a:latin typeface="Meiryo UI" panose="020B0604030504040204" pitchFamily="50" charset="-128"/>
                <a:ea typeface="Meiryo UI" panose="020B0604030504040204" pitchFamily="50" charset="-128"/>
              </a:rPr>
              <a:t>才能</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【ISBN】</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978-4-7612-6779-7</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著者</a:t>
            </a:r>
            <a:r>
              <a:rPr kumimoji="1" lang="en-US" altLang="ja-JP" sz="500" dirty="0">
                <a:latin typeface="Meiryo UI" panose="020B0604030504040204" pitchFamily="50" charset="-128"/>
                <a:ea typeface="Meiryo UI" panose="020B0604030504040204" pitchFamily="50" charset="-128"/>
              </a:rPr>
              <a:t>】</a:t>
            </a:r>
            <a:endParaRPr kumimoji="1" lang="en-US" altLang="zh-CN" sz="500" dirty="0">
              <a:latin typeface="Meiryo UI" panose="020B0604030504040204" pitchFamily="50" charset="-128"/>
              <a:ea typeface="Meiryo UI" panose="020B0604030504040204" pitchFamily="50" charset="-128"/>
            </a:endParaRPr>
          </a:p>
          <a:p>
            <a:r>
              <a:rPr kumimoji="1" lang="ja-JP" altLang="en-US" sz="500" dirty="0">
                <a:latin typeface="Meiryo UI" panose="020B0604030504040204" pitchFamily="50" charset="-128"/>
                <a:ea typeface="Meiryo UI" panose="020B0604030504040204" pitchFamily="50" charset="-128"/>
              </a:rPr>
              <a:t>おのころ</a:t>
            </a:r>
            <a:r>
              <a:rPr kumimoji="1" lang="zh-CN" altLang="en-US" sz="500" dirty="0">
                <a:latin typeface="Meiryo UI" panose="020B0604030504040204" pitchFamily="50" charset="-128"/>
                <a:ea typeface="Meiryo UI" panose="020B0604030504040204" pitchFamily="50" charset="-128"/>
              </a:rPr>
              <a:t>心平</a:t>
            </a:r>
            <a:endParaRPr kumimoji="1" lang="zh-CN"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【page】</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272P</a:t>
            </a:r>
            <a:endParaRPr kumimoji="1" lang="ja-JP" altLang="en-US"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a:t>
            </a:r>
            <a:r>
              <a:rPr kumimoji="1" lang="ja-JP" altLang="en-US" sz="500" dirty="0">
                <a:latin typeface="Meiryo UI" panose="020B0604030504040204" pitchFamily="50" charset="-128"/>
                <a:ea typeface="Meiryo UI" panose="020B0604030504040204" pitchFamily="50" charset="-128"/>
              </a:rPr>
              <a:t>発行年月</a:t>
            </a:r>
            <a:r>
              <a:rPr kumimoji="1" lang="en-US" altLang="ja-JP" sz="500" dirty="0">
                <a:latin typeface="Meiryo UI" panose="020B0604030504040204" pitchFamily="50" charset="-128"/>
                <a:ea typeface="Meiryo UI" panose="020B0604030504040204" pitchFamily="50" charset="-128"/>
              </a:rPr>
              <a:t>】</a:t>
            </a:r>
            <a:endParaRPr kumimoji="1" lang="en-US" altLang="ja-JP" sz="500" dirty="0">
              <a:latin typeface="Meiryo UI" panose="020B0604030504040204" pitchFamily="50" charset="-128"/>
              <a:ea typeface="Meiryo UI" panose="020B0604030504040204" pitchFamily="50" charset="-128"/>
            </a:endParaRPr>
          </a:p>
          <a:p>
            <a:r>
              <a:rPr kumimoji="1" lang="en-US" altLang="ja-JP" sz="500" dirty="0">
                <a:latin typeface="Meiryo UI" panose="020B0604030504040204" pitchFamily="50" charset="-128"/>
                <a:ea typeface="Meiryo UI" panose="020B0604030504040204" pitchFamily="50" charset="-128"/>
              </a:rPr>
              <a:t>2011</a:t>
            </a:r>
            <a:r>
              <a:rPr kumimoji="1" lang="ja-JP" altLang="en-US" sz="500" dirty="0">
                <a:latin typeface="Meiryo UI" panose="020B0604030504040204" pitchFamily="50" charset="-128"/>
                <a:ea typeface="Meiryo UI" panose="020B0604030504040204" pitchFamily="50" charset="-128"/>
              </a:rPr>
              <a:t>年</a:t>
            </a:r>
            <a:r>
              <a:rPr kumimoji="1" lang="en-US" altLang="ja-JP" sz="500" dirty="0">
                <a:latin typeface="Meiryo UI" panose="020B0604030504040204" pitchFamily="50" charset="-128"/>
                <a:ea typeface="Meiryo UI" panose="020B0604030504040204" pitchFamily="50" charset="-128"/>
              </a:rPr>
              <a:t>9</a:t>
            </a:r>
            <a:r>
              <a:rPr kumimoji="1" lang="ja-JP" altLang="en-US" sz="500">
                <a:latin typeface="Meiryo UI" panose="020B0604030504040204" pitchFamily="50" charset="-128"/>
                <a:ea typeface="Meiryo UI" panose="020B0604030504040204" pitchFamily="50" charset="-128"/>
              </a:rPr>
              <a:t>月</a:t>
            </a:r>
            <a:r>
              <a:rPr kumimoji="1" lang="en-US" altLang="ja-JP" sz="500">
                <a:latin typeface="Meiryo UI" panose="020B0604030504040204" pitchFamily="50" charset="-128"/>
                <a:ea typeface="Meiryo UI" panose="020B0604030504040204" pitchFamily="50" charset="-128"/>
              </a:rPr>
              <a:t> </a:t>
            </a:r>
            <a:r>
              <a:rPr kumimoji="1" lang="en-US" altLang="ja-JP" sz="500">
                <a:highlight>
                  <a:srgbClr val="FFFF00"/>
                </a:highlight>
                <a:latin typeface="Meiryo UI" panose="020B0604030504040204" pitchFamily="50" charset="-128"/>
                <a:ea typeface="Meiryo UI" panose="020B0604030504040204" pitchFamily="50" charset="-128"/>
              </a:rPr>
              <a:t>Indesign data is available</a:t>
            </a:r>
            <a:endParaRPr kumimoji="1" lang="en-US" altLang="ja-JP" sz="500" dirty="0">
              <a:highlight>
                <a:srgbClr val="FFFF00"/>
              </a:highlight>
              <a:latin typeface="Meiryo UI" panose="020B0604030504040204" pitchFamily="50" charset="-128"/>
              <a:ea typeface="Meiryo UI" panose="020B0604030504040204" pitchFamily="50" charset="-128"/>
            </a:endParaRPr>
          </a:p>
        </p:txBody>
      </p:sp>
      <p:pic>
        <p:nvPicPr>
          <p:cNvPr id="3" name="图片 2"/>
          <p:cNvPicPr>
            <a:picLocks noChangeAspect="1"/>
          </p:cNvPicPr>
          <p:nvPr/>
        </p:nvPicPr>
        <p:blipFill>
          <a:blip r:embed="rId1"/>
          <a:stretch>
            <a:fillRect/>
          </a:stretch>
        </p:blipFill>
        <p:spPr>
          <a:xfrm>
            <a:off x="391160" y="223520"/>
            <a:ext cx="536575" cy="791845"/>
          </a:xfrm>
          <a:prstGeom prst="rect">
            <a:avLst/>
          </a:prstGeom>
        </p:spPr>
      </p:pic>
      <p:sp>
        <p:nvSpPr>
          <p:cNvPr id="4" name="テキスト ボックス 5"/>
          <p:cNvSpPr txBox="1"/>
          <p:nvPr/>
        </p:nvSpPr>
        <p:spPr>
          <a:xfrm>
            <a:off x="3644900" y="122555"/>
            <a:ext cx="2748280" cy="306705"/>
          </a:xfrm>
          <a:prstGeom prst="rect">
            <a:avLst/>
          </a:prstGeom>
          <a:noFill/>
        </p:spPr>
        <p:txBody>
          <a:bodyPr wrap="square" rtlCol="0">
            <a:spAutoFit/>
          </a:bodyPr>
          <a:p>
            <a:r>
              <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rPr>
              <a:t>35,000 copies</a:t>
            </a:r>
            <a:endPar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endParaRPr>
          </a:p>
        </p:txBody>
      </p: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45720" y="2262505"/>
            <a:ext cx="6858000" cy="396938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l"/>
            <a:r>
              <a:rPr lang="zh-CN" altLang="en-US" sz="1200" b="0" i="0" dirty="0">
                <a:effectLst/>
                <a:latin typeface="Microsoft Uighur" panose="02000000000000000000" pitchFamily="2" charset="-78"/>
                <a:cs typeface="Microsoft Uighur" panose="02000000000000000000" pitchFamily="2" charset="-78"/>
              </a:rPr>
              <a:t>顾问。一般社团法人自然治愈力学校</a:t>
            </a:r>
            <a:r>
              <a:rPr lang="en-US" altLang="zh-CN" sz="1200" b="0" i="0" dirty="0">
                <a:effectLst/>
                <a:latin typeface="Microsoft Uighur" panose="02000000000000000000" pitchFamily="2" charset="-78"/>
                <a:cs typeface="Microsoft Uighur" panose="02000000000000000000" pitchFamily="2" charset="-78"/>
              </a:rPr>
              <a:t> </a:t>
            </a:r>
            <a:r>
              <a:rPr lang="zh-CN" altLang="en-US" sz="1200" b="0" i="0" dirty="0">
                <a:effectLst/>
                <a:latin typeface="Microsoft Uighur" panose="02000000000000000000" pitchFamily="2" charset="-78"/>
                <a:cs typeface="Microsoft Uighur" panose="02000000000000000000" pitchFamily="2" charset="-78"/>
              </a:rPr>
              <a:t>理事长。</a:t>
            </a:r>
            <a:endParaRPr lang="zh-CN" altLang="en-US" sz="1200" b="0" i="0" dirty="0">
              <a:effectLst/>
              <a:latin typeface="Microsoft Uighur" panose="02000000000000000000" pitchFamily="2" charset="-78"/>
              <a:cs typeface="Microsoft Uighur" panose="02000000000000000000" pitchFamily="2" charset="-78"/>
            </a:endParaRPr>
          </a:p>
          <a:p>
            <a:pPr algn="l"/>
            <a:r>
              <a:rPr lang="zh-CN" altLang="en-US" sz="1200" b="0" i="0" dirty="0">
                <a:effectLst/>
                <a:latin typeface="Microsoft Uighur" panose="02000000000000000000" pitchFamily="2" charset="-78"/>
                <a:cs typeface="Microsoft Uighur" panose="02000000000000000000" pitchFamily="2" charset="-78"/>
              </a:rPr>
              <a:t>在少年时期作为足球少年时罹患重病，徘徊于生死边缘，却因当时日本国家足球队选手鼓励的</a:t>
            </a:r>
            <a:r>
              <a:rPr lang="en-US" altLang="zh-CN" sz="1200" b="0" i="0" dirty="0">
                <a:effectLst/>
                <a:latin typeface="Microsoft Uighur" panose="02000000000000000000" pitchFamily="2" charset="-78"/>
                <a:cs typeface="Microsoft Uighur" panose="02000000000000000000" pitchFamily="2" charset="-78"/>
              </a:rPr>
              <a:t>“</a:t>
            </a:r>
            <a:r>
              <a:rPr lang="zh-CN" altLang="en-US" sz="1200" b="0" i="0" dirty="0">
                <a:effectLst/>
                <a:latin typeface="Microsoft Uighur" panose="02000000000000000000" pitchFamily="2" charset="-78"/>
                <a:cs typeface="Microsoft Uighur" panose="02000000000000000000" pitchFamily="2" charset="-78"/>
              </a:rPr>
              <a:t>言语的力量</a:t>
            </a:r>
            <a:r>
              <a:rPr lang="en-US" altLang="zh-CN" sz="1200" b="0" i="0" dirty="0">
                <a:effectLst/>
                <a:latin typeface="Microsoft Uighur" panose="02000000000000000000" pitchFamily="2" charset="-78"/>
                <a:cs typeface="Microsoft Uighur" panose="02000000000000000000" pitchFamily="2" charset="-78"/>
              </a:rPr>
              <a:t>”</a:t>
            </a:r>
            <a:r>
              <a:rPr lang="zh-CN" altLang="en-US" sz="1200" b="0" i="0" dirty="0">
                <a:effectLst/>
                <a:latin typeface="Microsoft Uighur" panose="02000000000000000000" pitchFamily="2" charset="-78"/>
                <a:cs typeface="Microsoft Uighur" panose="02000000000000000000" pitchFamily="2" charset="-78"/>
              </a:rPr>
              <a:t>而奇迹般康复。</a:t>
            </a:r>
            <a:endParaRPr lang="zh-CN" altLang="en-US" sz="1200" b="0" i="0" dirty="0">
              <a:effectLst/>
              <a:latin typeface="Microsoft Uighur" panose="02000000000000000000" pitchFamily="2" charset="-78"/>
              <a:cs typeface="Microsoft Uighur" panose="02000000000000000000" pitchFamily="2" charset="-78"/>
            </a:endParaRPr>
          </a:p>
          <a:p>
            <a:pPr algn="l"/>
            <a:r>
              <a:rPr lang="zh-CN" altLang="en-US" sz="1200" b="0" i="0" dirty="0">
                <a:effectLst/>
                <a:latin typeface="Microsoft Uighur" panose="02000000000000000000" pitchFamily="2" charset="-78"/>
                <a:cs typeface="Microsoft Uighur" panose="02000000000000000000" pitchFamily="2" charset="-78"/>
              </a:rPr>
              <a:t>这段自身的</a:t>
            </a:r>
            <a:r>
              <a:rPr lang="en-US" altLang="zh-CN" sz="1200" b="0" i="0" dirty="0">
                <a:effectLst/>
                <a:latin typeface="Microsoft Uighur" panose="02000000000000000000" pitchFamily="2" charset="-78"/>
                <a:cs typeface="Microsoft Uighur" panose="02000000000000000000" pitchFamily="2" charset="-78"/>
              </a:rPr>
              <a:t>“</a:t>
            </a:r>
            <a:r>
              <a:rPr lang="zh-CN" altLang="en-US" sz="1200" b="0" i="0" dirty="0">
                <a:effectLst/>
                <a:latin typeface="Microsoft Uighur" panose="02000000000000000000" pitchFamily="2" charset="-78"/>
                <a:cs typeface="Microsoft Uighur" panose="02000000000000000000" pitchFamily="2" charset="-78"/>
              </a:rPr>
              <a:t>自然治愈力体验</a:t>
            </a:r>
            <a:r>
              <a:rPr lang="en-US" altLang="zh-CN" sz="1200" b="0" i="0" dirty="0">
                <a:effectLst/>
                <a:latin typeface="Microsoft Uighur" panose="02000000000000000000" pitchFamily="2" charset="-78"/>
                <a:cs typeface="Microsoft Uighur" panose="02000000000000000000" pitchFamily="2" charset="-78"/>
              </a:rPr>
              <a:t>”</a:t>
            </a:r>
            <a:r>
              <a:rPr lang="zh-CN" altLang="en-US" sz="1200" b="0" i="0" dirty="0">
                <a:effectLst/>
                <a:latin typeface="Microsoft Uighur" panose="02000000000000000000" pitchFamily="2" charset="-78"/>
                <a:cs typeface="Microsoft Uighur" panose="02000000000000000000" pitchFamily="2" charset="-78"/>
              </a:rPr>
              <a:t>对他如今的工作产生了深远影响。</a:t>
            </a:r>
            <a:endParaRPr lang="zh-CN" altLang="en-US" sz="1200" b="0" i="0" dirty="0">
              <a:effectLst/>
              <a:latin typeface="Microsoft Uighur" panose="02000000000000000000" pitchFamily="2" charset="-78"/>
              <a:cs typeface="Microsoft Uighur" panose="02000000000000000000" pitchFamily="2" charset="-78"/>
            </a:endParaRPr>
          </a:p>
          <a:p>
            <a:pPr algn="l"/>
            <a:endParaRPr lang="en-US" altLang="zh-CN" sz="1200" b="0" i="0" dirty="0">
              <a:effectLst/>
              <a:latin typeface="Microsoft Uighur" panose="02000000000000000000" pitchFamily="2" charset="-78"/>
              <a:cs typeface="Microsoft Uighur" panose="02000000000000000000" pitchFamily="2" charset="-78"/>
            </a:endParaRPr>
          </a:p>
          <a:p>
            <a:pPr algn="l"/>
            <a:r>
              <a:rPr lang="zh-CN" altLang="en-US" sz="1200" b="0" i="0" dirty="0">
                <a:effectLst/>
                <a:latin typeface="Microsoft Uighur" panose="02000000000000000000" pitchFamily="2" charset="-78"/>
                <a:cs typeface="Microsoft Uighur" panose="02000000000000000000" pitchFamily="2" charset="-78"/>
              </a:rPr>
              <a:t>毕业于国立滋贺大学经济学部金融学科。</a:t>
            </a:r>
            <a:endParaRPr lang="zh-CN" altLang="en-US" sz="1200" b="0" i="0" dirty="0">
              <a:effectLst/>
              <a:latin typeface="Microsoft Uighur" panose="02000000000000000000" pitchFamily="2" charset="-78"/>
              <a:cs typeface="Microsoft Uighur" panose="02000000000000000000" pitchFamily="2" charset="-78"/>
            </a:endParaRPr>
          </a:p>
          <a:p>
            <a:pPr algn="l"/>
            <a:r>
              <a:rPr lang="zh-CN" altLang="en-US" sz="1200" b="0" i="0" dirty="0">
                <a:effectLst/>
                <a:latin typeface="Microsoft Uighur" panose="02000000000000000000" pitchFamily="2" charset="-78"/>
                <a:cs typeface="Microsoft Uighur" panose="02000000000000000000" pitchFamily="2" charset="-78"/>
              </a:rPr>
              <a:t>临近大学毕业时邂逅一本命运之书，放弃进入大型商社工作，开始学习连接心灵与身体的</a:t>
            </a:r>
            <a:r>
              <a:rPr lang="en-US" altLang="zh-CN" sz="1200" b="0" i="0" dirty="0">
                <a:effectLst/>
                <a:latin typeface="Microsoft Uighur" panose="02000000000000000000" pitchFamily="2" charset="-78"/>
                <a:cs typeface="Microsoft Uighur" panose="02000000000000000000" pitchFamily="2" charset="-78"/>
              </a:rPr>
              <a:t>“</a:t>
            </a:r>
            <a:r>
              <a:rPr lang="zh-CN" altLang="en-US" sz="1200" b="0" i="0" dirty="0">
                <a:effectLst/>
                <a:latin typeface="Microsoft Uighur" panose="02000000000000000000" pitchFamily="2" charset="-78"/>
                <a:cs typeface="Microsoft Uighur" panose="02000000000000000000" pitchFamily="2" charset="-78"/>
              </a:rPr>
              <a:t>生命场共鸣理论</a:t>
            </a:r>
            <a:r>
              <a:rPr lang="en-US" altLang="zh-CN" sz="1200" b="0" i="0" dirty="0">
                <a:effectLst/>
                <a:latin typeface="Microsoft Uighur" panose="02000000000000000000" pitchFamily="2" charset="-78"/>
                <a:cs typeface="Microsoft Uighur" panose="02000000000000000000" pitchFamily="2" charset="-78"/>
              </a:rPr>
              <a:t>”</a:t>
            </a:r>
            <a:r>
              <a:rPr lang="zh-CN" altLang="en-US" sz="1200" b="0" i="0" dirty="0">
                <a:effectLst/>
                <a:latin typeface="Microsoft Uighur" panose="02000000000000000000" pitchFamily="2" charset="-78"/>
                <a:cs typeface="Microsoft Uighur" panose="02000000000000000000" pitchFamily="2" charset="-78"/>
              </a:rPr>
              <a:t>。</a:t>
            </a:r>
            <a:endParaRPr lang="zh-CN" altLang="en-US" sz="1200" b="0" i="0" dirty="0">
              <a:effectLst/>
              <a:latin typeface="Microsoft Uighur" panose="02000000000000000000" pitchFamily="2" charset="-78"/>
              <a:cs typeface="Microsoft Uighur" panose="02000000000000000000" pitchFamily="2" charset="-78"/>
            </a:endParaRPr>
          </a:p>
          <a:p>
            <a:pPr algn="l"/>
            <a:endParaRPr lang="en-US" altLang="zh-CN" sz="1200" b="0" i="0" dirty="0">
              <a:effectLst/>
              <a:latin typeface="Microsoft Uighur" panose="02000000000000000000" pitchFamily="2" charset="-78"/>
              <a:cs typeface="Microsoft Uighur" panose="02000000000000000000" pitchFamily="2" charset="-78"/>
            </a:endParaRPr>
          </a:p>
          <a:p>
            <a:pPr algn="l"/>
            <a:r>
              <a:rPr lang="zh-CN" altLang="en-US" sz="1200" b="0" i="0" dirty="0">
                <a:effectLst/>
                <a:latin typeface="Microsoft Uighur" panose="02000000000000000000" pitchFamily="2" charset="-78"/>
                <a:cs typeface="Microsoft Uighur" panose="02000000000000000000" pitchFamily="2" charset="-78"/>
              </a:rPr>
              <a:t>在约</a:t>
            </a:r>
            <a:r>
              <a:rPr lang="en-US" altLang="zh-CN" sz="1200" b="0" i="0" dirty="0">
                <a:effectLst/>
                <a:latin typeface="Microsoft Uighur" panose="02000000000000000000" pitchFamily="2" charset="-78"/>
                <a:cs typeface="Microsoft Uighur" panose="02000000000000000000" pitchFamily="2" charset="-78"/>
              </a:rPr>
              <a:t>22</a:t>
            </a:r>
            <a:r>
              <a:rPr lang="zh-CN" altLang="en-US" sz="1200" b="0" i="0" dirty="0">
                <a:effectLst/>
                <a:latin typeface="Microsoft Uighur" panose="02000000000000000000" pitchFamily="2" charset="-78"/>
                <a:cs typeface="Microsoft Uighur" panose="02000000000000000000" pitchFamily="2" charset="-78"/>
              </a:rPr>
              <a:t>年的时间里，已进行超过</a:t>
            </a:r>
            <a:r>
              <a:rPr lang="en-US" altLang="zh-CN" sz="1200" b="0" i="0" dirty="0">
                <a:effectLst/>
                <a:latin typeface="Microsoft Uighur" panose="02000000000000000000" pitchFamily="2" charset="-78"/>
                <a:cs typeface="Microsoft Uighur" panose="02000000000000000000" pitchFamily="2" charset="-78"/>
              </a:rPr>
              <a:t>23,000</a:t>
            </a:r>
            <a:r>
              <a:rPr lang="zh-CN" altLang="en-US" sz="1200" b="0" i="0" dirty="0">
                <a:effectLst/>
                <a:latin typeface="Microsoft Uighur" panose="02000000000000000000" pitchFamily="2" charset="-78"/>
                <a:cs typeface="Microsoft Uighur" panose="02000000000000000000" pitchFamily="2" charset="-78"/>
              </a:rPr>
              <a:t>次咨询，指导连接心与身体的自我疗愈课程，并实践可帮助人们妥善选择医疗资源的</a:t>
            </a:r>
            <a:r>
              <a:rPr lang="en-US" altLang="zh-CN" sz="1200" b="0" i="0" dirty="0">
                <a:effectLst/>
                <a:latin typeface="Microsoft Uighur" panose="02000000000000000000" pitchFamily="2" charset="-78"/>
                <a:cs typeface="Microsoft Uighur" panose="02000000000000000000" pitchFamily="2" charset="-78"/>
              </a:rPr>
              <a:t>“</a:t>
            </a:r>
            <a:r>
              <a:rPr lang="zh-CN" altLang="en-US" sz="1200" b="0" i="0" dirty="0">
                <a:effectLst/>
                <a:latin typeface="Microsoft Uighur" panose="02000000000000000000" pitchFamily="2" charset="-78"/>
                <a:cs typeface="Microsoft Uighur" panose="02000000000000000000" pitchFamily="2" charset="-78"/>
              </a:rPr>
              <a:t>个人医疗协调</a:t>
            </a:r>
            <a:r>
              <a:rPr lang="en-US" altLang="zh-CN" sz="1200" b="0" i="0" dirty="0">
                <a:effectLst/>
                <a:latin typeface="Microsoft Uighur" panose="02000000000000000000" pitchFamily="2" charset="-78"/>
                <a:cs typeface="Microsoft Uighur" panose="02000000000000000000" pitchFamily="2" charset="-78"/>
              </a:rPr>
              <a:t>”</a:t>
            </a:r>
            <a:r>
              <a:rPr lang="zh-CN" altLang="en-US" sz="1200" b="0" i="0" dirty="0">
                <a:effectLst/>
                <a:latin typeface="Microsoft Uighur" panose="02000000000000000000" pitchFamily="2" charset="-78"/>
                <a:cs typeface="Microsoft Uighur" panose="02000000000000000000" pitchFamily="2" charset="-78"/>
              </a:rPr>
              <a:t>服务。</a:t>
            </a:r>
            <a:endParaRPr lang="zh-CN" altLang="en-US" sz="1200" b="0" i="0" dirty="0">
              <a:effectLst/>
              <a:latin typeface="Microsoft Uighur" panose="02000000000000000000" pitchFamily="2" charset="-78"/>
              <a:cs typeface="Microsoft Uighur" panose="02000000000000000000" pitchFamily="2" charset="-78"/>
            </a:endParaRPr>
          </a:p>
          <a:p>
            <a:pPr algn="l"/>
            <a:r>
              <a:rPr lang="zh-CN" altLang="en-US" sz="1200" b="0" i="0" dirty="0">
                <a:effectLst/>
                <a:latin typeface="Microsoft Uighur" panose="02000000000000000000" pitchFamily="2" charset="-78"/>
                <a:cs typeface="Microsoft Uighur" panose="02000000000000000000" pitchFamily="2" charset="-78"/>
              </a:rPr>
              <a:t>他对身体构造、各种心理疗法及整合医学有深入理解，并获得众多客户的反馈称</a:t>
            </a:r>
            <a:r>
              <a:rPr lang="en-US" altLang="zh-CN" sz="1200" b="0" i="0" dirty="0">
                <a:effectLst/>
                <a:latin typeface="Microsoft Uighur" panose="02000000000000000000" pitchFamily="2" charset="-78"/>
                <a:cs typeface="Microsoft Uighur" panose="02000000000000000000" pitchFamily="2" charset="-78"/>
              </a:rPr>
              <a:t>“</a:t>
            </a:r>
            <a:r>
              <a:rPr lang="zh-CN" altLang="en-US" sz="1200" b="0" i="0" dirty="0">
                <a:effectLst/>
                <a:latin typeface="Microsoft Uighur" panose="02000000000000000000" pitchFamily="2" charset="-78"/>
                <a:cs typeface="Microsoft Uighur" panose="02000000000000000000" pitchFamily="2" charset="-78"/>
              </a:rPr>
              <a:t>身体变好了，人生也随之改变</a:t>
            </a:r>
            <a:r>
              <a:rPr lang="en-US" altLang="zh-CN" sz="1200" b="0" i="0" dirty="0">
                <a:effectLst/>
                <a:latin typeface="Microsoft Uighur" panose="02000000000000000000" pitchFamily="2" charset="-78"/>
                <a:cs typeface="Microsoft Uighur" panose="02000000000000000000" pitchFamily="2" charset="-78"/>
              </a:rPr>
              <a:t>”</a:t>
            </a:r>
            <a:r>
              <a:rPr lang="zh-CN" altLang="en-US" sz="1200" b="0" i="0" dirty="0">
                <a:effectLst/>
                <a:latin typeface="Microsoft Uighur" panose="02000000000000000000" pitchFamily="2" charset="-78"/>
                <a:cs typeface="Microsoft Uighur" panose="02000000000000000000" pitchFamily="2" charset="-78"/>
              </a:rPr>
              <a:t>，口碑传播后，吸引了来自全国各地的企业家、运动员、家庭主妇、政治家乃至医疗工作者等各类人士前来咨询。</a:t>
            </a:r>
            <a:endParaRPr lang="zh-CN" altLang="en-US" sz="1200" b="0" i="0" dirty="0">
              <a:effectLst/>
              <a:latin typeface="Microsoft Uighur" panose="02000000000000000000" pitchFamily="2" charset="-78"/>
              <a:cs typeface="Microsoft Uighur" panose="02000000000000000000" pitchFamily="2" charset="-78"/>
            </a:endParaRPr>
          </a:p>
          <a:p>
            <a:pPr algn="l"/>
            <a:endParaRPr lang="en-US" altLang="zh-CN" sz="1200" b="0" i="0" dirty="0">
              <a:effectLst/>
              <a:latin typeface="Microsoft Uighur" panose="02000000000000000000" pitchFamily="2" charset="-78"/>
              <a:cs typeface="Microsoft Uighur" panose="02000000000000000000" pitchFamily="2" charset="-78"/>
            </a:endParaRPr>
          </a:p>
          <a:p>
            <a:pPr algn="l"/>
            <a:r>
              <a:rPr lang="zh-CN" altLang="en-US" sz="1200" b="0" i="0" dirty="0">
                <a:effectLst/>
                <a:latin typeface="Microsoft Uighur" panose="02000000000000000000" pitchFamily="2" charset="-78"/>
                <a:cs typeface="Microsoft Uighur" panose="02000000000000000000" pitchFamily="2" charset="-78"/>
              </a:rPr>
              <a:t>随后，为了让更多人了解心灵与身体所蕴藏的真正力量，他创立了一般社团法人自然治愈力学校，并担任理事长。</a:t>
            </a:r>
            <a:endParaRPr lang="zh-CN" altLang="en-US" sz="1200" b="0" i="0" dirty="0">
              <a:effectLst/>
              <a:latin typeface="Microsoft Uighur" panose="02000000000000000000" pitchFamily="2" charset="-78"/>
              <a:cs typeface="Microsoft Uighur" panose="02000000000000000000" pitchFamily="2" charset="-78"/>
            </a:endParaRPr>
          </a:p>
          <a:p>
            <a:pPr algn="l"/>
            <a:endParaRPr lang="en-US" altLang="zh-CN" sz="1200" b="0" i="0" dirty="0">
              <a:effectLst/>
              <a:latin typeface="Microsoft Uighur" panose="02000000000000000000" pitchFamily="2" charset="-78"/>
              <a:cs typeface="Microsoft Uighur" panose="02000000000000000000" pitchFamily="2" charset="-78"/>
            </a:endParaRPr>
          </a:p>
          <a:p>
            <a:pPr algn="l"/>
            <a:r>
              <a:rPr lang="zh-CN" altLang="en-US" sz="1200" b="0" i="0" dirty="0">
                <a:effectLst/>
                <a:latin typeface="Microsoft Uighur" panose="02000000000000000000" pitchFamily="2" charset="-78"/>
                <a:cs typeface="Microsoft Uighur" panose="02000000000000000000" pitchFamily="2" charset="-78"/>
              </a:rPr>
              <a:t>著作包括《病是才能》（本社出版）、《宽恕开关》（主妇之友社）等多部作品。</a:t>
            </a:r>
            <a:endParaRPr lang="zh-CN" altLang="en-US" sz="1200" b="0" i="0" dirty="0">
              <a:effectLst/>
              <a:latin typeface="Microsoft Uighur" panose="02000000000000000000" pitchFamily="2" charset="-78"/>
              <a:cs typeface="Microsoft Uighur" panose="02000000000000000000" pitchFamily="2" charset="-78"/>
            </a:endParaRPr>
          </a:p>
          <a:p>
            <a:pPr algn="l"/>
            <a:endParaRPr lang="en-US" altLang="zh-CN" sz="1200" b="0" i="0" dirty="0">
              <a:effectLst/>
              <a:latin typeface="Microsoft Uighur" panose="02000000000000000000" pitchFamily="2" charset="-78"/>
              <a:cs typeface="Microsoft Uighur" panose="02000000000000000000" pitchFamily="2" charset="-78"/>
            </a:endParaRPr>
          </a:p>
          <a:p>
            <a:pPr algn="l"/>
            <a:endParaRPr lang="en-US" altLang="zh-CN" sz="1200" b="0" i="0" dirty="0">
              <a:effectLst/>
              <a:latin typeface="Microsoft Uighur" panose="02000000000000000000" pitchFamily="2" charset="-78"/>
              <a:cs typeface="Microsoft Uighur" panose="02000000000000000000" pitchFamily="2" charset="-78"/>
            </a:endParaRPr>
          </a:p>
        </p:txBody>
      </p:sp>
      <p:sp>
        <p:nvSpPr>
          <p:cNvPr id="7" name="正方形/長方形 6"/>
          <p:cNvSpPr/>
          <p:nvPr/>
        </p:nvSpPr>
        <p:spPr>
          <a:xfrm>
            <a:off x="2499360" y="1685925"/>
            <a:ext cx="1145540" cy="259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zh-CN" dirty="0"/>
              <a:t>author</a:t>
            </a:r>
            <a:endParaRPr kumimoji="1" lang="en-US" altLang="zh-CN" dirty="0"/>
          </a:p>
        </p:txBody>
      </p:sp>
      <p:sp>
        <p:nvSpPr>
          <p:cNvPr id="6" name="テキスト ボックス 5"/>
          <p:cNvSpPr txBox="1"/>
          <p:nvPr/>
        </p:nvSpPr>
        <p:spPr>
          <a:xfrm>
            <a:off x="1893570" y="122555"/>
            <a:ext cx="1814830" cy="1445260"/>
          </a:xfrm>
          <a:prstGeom prst="rect">
            <a:avLst/>
          </a:prstGeom>
          <a:noFill/>
        </p:spPr>
        <p:txBody>
          <a:bodyPr wrap="square" rtlCol="0">
            <a:spAutoFit/>
          </a:bodyPr>
          <a:lstStyle/>
          <a:p>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書名</a:t>
            </a:r>
            <a:r>
              <a:rPr kumimoji="1" lang="en-US" altLang="ja-JP" sz="800" dirty="0">
                <a:latin typeface="Meiryo UI" panose="020B0604030504040204" pitchFamily="50" charset="-128"/>
                <a:ea typeface="Meiryo UI" panose="020B0604030504040204" pitchFamily="50" charset="-128"/>
              </a:rPr>
              <a:t>】</a:t>
            </a:r>
            <a:endParaRPr kumimoji="1" lang="en-US" altLang="ja-JP" sz="800" dirty="0">
              <a:latin typeface="Meiryo UI" panose="020B0604030504040204" pitchFamily="50" charset="-128"/>
              <a:ea typeface="Meiryo UI" panose="020B0604030504040204" pitchFamily="50" charset="-128"/>
            </a:endParaRPr>
          </a:p>
          <a:p>
            <a:r>
              <a:rPr kumimoji="1" lang="zh-CN" altLang="en-US" sz="800" dirty="0">
                <a:latin typeface="Meiryo UI" panose="020B0604030504040204" pitchFamily="50" charset="-128"/>
                <a:ea typeface="Meiryo UI" panose="020B0604030504040204" pitchFamily="50" charset="-128"/>
              </a:rPr>
              <a:t>病気</a:t>
            </a:r>
            <a:r>
              <a:rPr kumimoji="1" lang="ja-JP" altLang="en-US" sz="800" dirty="0">
                <a:latin typeface="Meiryo UI" panose="020B0604030504040204" pitchFamily="50" charset="-128"/>
                <a:ea typeface="Meiryo UI" panose="020B0604030504040204" pitchFamily="50" charset="-128"/>
              </a:rPr>
              <a:t>は</a:t>
            </a:r>
            <a:r>
              <a:rPr kumimoji="1" lang="zh-CN" altLang="en-US" sz="800" dirty="0">
                <a:latin typeface="Meiryo UI" panose="020B0604030504040204" pitchFamily="50" charset="-128"/>
                <a:ea typeface="Meiryo UI" panose="020B0604030504040204" pitchFamily="50" charset="-128"/>
              </a:rPr>
              <a:t>才能</a:t>
            </a:r>
            <a:endParaRPr kumimoji="1" lang="zh-CN" altLang="en-US" sz="800" dirty="0">
              <a:latin typeface="Meiryo UI" panose="020B0604030504040204" pitchFamily="50" charset="-128"/>
              <a:ea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rPr>
              <a:t>【ISBN】</a:t>
            </a:r>
            <a:endParaRPr kumimoji="1" lang="en-US" altLang="ja-JP" sz="800" dirty="0">
              <a:latin typeface="Meiryo UI" panose="020B0604030504040204" pitchFamily="50" charset="-128"/>
              <a:ea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rPr>
              <a:t>978-4-7612-6779-7</a:t>
            </a:r>
            <a:endParaRPr kumimoji="1" lang="en-US" altLang="ja-JP" sz="800" dirty="0">
              <a:latin typeface="Meiryo UI" panose="020B0604030504040204" pitchFamily="50" charset="-128"/>
              <a:ea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著者</a:t>
            </a:r>
            <a:r>
              <a:rPr kumimoji="1" lang="en-US" altLang="ja-JP" sz="800" dirty="0">
                <a:latin typeface="Meiryo UI" panose="020B0604030504040204" pitchFamily="50" charset="-128"/>
                <a:ea typeface="Meiryo UI" panose="020B0604030504040204" pitchFamily="50" charset="-128"/>
              </a:rPr>
              <a:t>】</a:t>
            </a:r>
            <a:endParaRPr kumimoji="1" lang="en-US" altLang="zh-CN" sz="800" dirty="0">
              <a:latin typeface="Meiryo UI" panose="020B0604030504040204" pitchFamily="50" charset="-128"/>
              <a:ea typeface="Meiryo UI" panose="020B0604030504040204" pitchFamily="50" charset="-128"/>
            </a:endParaRPr>
          </a:p>
          <a:p>
            <a:r>
              <a:rPr kumimoji="1" lang="ja-JP" altLang="en-US" sz="800" dirty="0">
                <a:latin typeface="Meiryo UI" panose="020B0604030504040204" pitchFamily="50" charset="-128"/>
                <a:ea typeface="Meiryo UI" panose="020B0604030504040204" pitchFamily="50" charset="-128"/>
              </a:rPr>
              <a:t>おのころ</a:t>
            </a:r>
            <a:r>
              <a:rPr kumimoji="1" lang="zh-CN" altLang="en-US" sz="800" dirty="0">
                <a:latin typeface="Meiryo UI" panose="020B0604030504040204" pitchFamily="50" charset="-128"/>
                <a:ea typeface="Meiryo UI" panose="020B0604030504040204" pitchFamily="50" charset="-128"/>
              </a:rPr>
              <a:t>心平</a:t>
            </a:r>
            <a:endParaRPr kumimoji="1" lang="zh-CN" altLang="en-US" sz="800" dirty="0">
              <a:latin typeface="Meiryo UI" panose="020B0604030504040204" pitchFamily="50" charset="-128"/>
              <a:ea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rPr>
              <a:t>【page】</a:t>
            </a:r>
            <a:endParaRPr kumimoji="1" lang="en-US" altLang="ja-JP" sz="800" dirty="0">
              <a:latin typeface="Meiryo UI" panose="020B0604030504040204" pitchFamily="50" charset="-128"/>
              <a:ea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rPr>
              <a:t>272P</a:t>
            </a:r>
            <a:endParaRPr kumimoji="1" lang="ja-JP" altLang="en-US" sz="800" dirty="0">
              <a:latin typeface="Meiryo UI" panose="020B0604030504040204" pitchFamily="50" charset="-128"/>
              <a:ea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発行年月</a:t>
            </a:r>
            <a:r>
              <a:rPr kumimoji="1" lang="en-US" altLang="ja-JP" sz="800" dirty="0">
                <a:latin typeface="Meiryo UI" panose="020B0604030504040204" pitchFamily="50" charset="-128"/>
                <a:ea typeface="Meiryo UI" panose="020B0604030504040204" pitchFamily="50" charset="-128"/>
              </a:rPr>
              <a:t>】</a:t>
            </a:r>
            <a:endParaRPr kumimoji="1" lang="en-US" altLang="ja-JP" sz="800" dirty="0">
              <a:latin typeface="Meiryo UI" panose="020B0604030504040204" pitchFamily="50" charset="-128"/>
              <a:ea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rPr>
              <a:t>2011</a:t>
            </a:r>
            <a:r>
              <a:rPr kumimoji="1" lang="ja-JP" altLang="en-US" sz="800" dirty="0">
                <a:latin typeface="Meiryo UI" panose="020B0604030504040204" pitchFamily="50" charset="-128"/>
                <a:ea typeface="Meiryo UI" panose="020B0604030504040204" pitchFamily="50" charset="-128"/>
              </a:rPr>
              <a:t>年</a:t>
            </a:r>
            <a:r>
              <a:rPr kumimoji="1" lang="en-US" altLang="ja-JP" sz="800" dirty="0">
                <a:latin typeface="Meiryo UI" panose="020B0604030504040204" pitchFamily="50" charset="-128"/>
                <a:ea typeface="Meiryo UI" panose="020B0604030504040204" pitchFamily="50" charset="-128"/>
              </a:rPr>
              <a:t>9</a:t>
            </a:r>
            <a:r>
              <a:rPr kumimoji="1" lang="ja-JP" altLang="en-US" sz="800">
                <a:latin typeface="Meiryo UI" panose="020B0604030504040204" pitchFamily="50" charset="-128"/>
                <a:ea typeface="Meiryo UI" panose="020B0604030504040204" pitchFamily="50" charset="-128"/>
              </a:rPr>
              <a:t>月</a:t>
            </a:r>
            <a:r>
              <a:rPr kumimoji="1" lang="en-US" altLang="ja-JP" sz="800">
                <a:latin typeface="Meiryo UI" panose="020B0604030504040204" pitchFamily="50" charset="-128"/>
                <a:ea typeface="Meiryo UI" panose="020B0604030504040204" pitchFamily="50" charset="-128"/>
              </a:rPr>
              <a:t> </a:t>
            </a:r>
            <a:r>
              <a:rPr kumimoji="1" lang="en-US" altLang="ja-JP" sz="800">
                <a:highlight>
                  <a:srgbClr val="FFFF00"/>
                </a:highlight>
                <a:latin typeface="Meiryo UI" panose="020B0604030504040204" pitchFamily="50" charset="-128"/>
                <a:ea typeface="Meiryo UI" panose="020B0604030504040204" pitchFamily="50" charset="-128"/>
              </a:rPr>
              <a:t>Indesign data is available</a:t>
            </a:r>
            <a:endParaRPr kumimoji="1" lang="en-US" altLang="ja-JP" sz="800" dirty="0">
              <a:highlight>
                <a:srgbClr val="FFFF00"/>
              </a:highlight>
              <a:latin typeface="Meiryo UI" panose="020B0604030504040204" pitchFamily="50" charset="-128"/>
              <a:ea typeface="Meiryo UI" panose="020B0604030504040204" pitchFamily="50" charset="-128"/>
            </a:endParaRPr>
          </a:p>
        </p:txBody>
      </p:sp>
      <p:pic>
        <p:nvPicPr>
          <p:cNvPr id="3" name="图片 2"/>
          <p:cNvPicPr>
            <a:picLocks noChangeAspect="1"/>
          </p:cNvPicPr>
          <p:nvPr/>
        </p:nvPicPr>
        <p:blipFill>
          <a:blip r:embed="rId1"/>
          <a:stretch>
            <a:fillRect/>
          </a:stretch>
        </p:blipFill>
        <p:spPr>
          <a:xfrm>
            <a:off x="391160" y="223520"/>
            <a:ext cx="910590" cy="1344295"/>
          </a:xfrm>
          <a:prstGeom prst="rect">
            <a:avLst/>
          </a:prstGeom>
        </p:spPr>
      </p:pic>
      <p:sp>
        <p:nvSpPr>
          <p:cNvPr id="4" name="テキスト ボックス 5"/>
          <p:cNvSpPr txBox="1"/>
          <p:nvPr/>
        </p:nvSpPr>
        <p:spPr>
          <a:xfrm>
            <a:off x="3644900" y="122555"/>
            <a:ext cx="2748280" cy="306705"/>
          </a:xfrm>
          <a:prstGeom prst="rect">
            <a:avLst/>
          </a:prstGeom>
          <a:noFill/>
        </p:spPr>
        <p:txBody>
          <a:bodyPr wrap="square" rtlCol="0">
            <a:spAutoFit/>
          </a:bodyPr>
          <a:p>
            <a:r>
              <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rPr>
              <a:t>35,000 copies</a:t>
            </a:r>
            <a:endParaRPr kumimoji="1" lang="en-US" altLang="ja-JP" sz="1400" b="1" dirty="0">
              <a:solidFill>
                <a:srgbClr val="FF0000"/>
              </a:solidFill>
              <a:highlight>
                <a:srgbClr val="FFFF00"/>
              </a:highlight>
              <a:latin typeface="Meiryo UI" panose="020B0604030504040204" pitchFamily="50" charset="-128"/>
              <a:ea typeface="Meiryo UI" panose="020B0604030504040204" pitchFamily="50" charset="-128"/>
            </a:endParaRPr>
          </a:p>
        </p:txBody>
      </p:sp>
      <p:pic>
        <p:nvPicPr>
          <p:cNvPr id="2" name="图片 1"/>
          <p:cNvPicPr>
            <a:picLocks noChangeAspect="1"/>
          </p:cNvPicPr>
          <p:nvPr/>
        </p:nvPicPr>
        <p:blipFill>
          <a:blip r:embed="rId2"/>
          <a:stretch>
            <a:fillRect/>
          </a:stretch>
        </p:blipFill>
        <p:spPr>
          <a:xfrm>
            <a:off x="3644900" y="6371590"/>
            <a:ext cx="2218690" cy="3297555"/>
          </a:xfrm>
          <a:prstGeom prst="rect">
            <a:avLst/>
          </a:prstGeom>
        </p:spPr>
      </p:pic>
      <p:pic>
        <p:nvPicPr>
          <p:cNvPr id="5" name="图片 4"/>
          <p:cNvPicPr>
            <a:picLocks noChangeAspect="1"/>
          </p:cNvPicPr>
          <p:nvPr/>
        </p:nvPicPr>
        <p:blipFill>
          <a:blip r:embed="rId3"/>
          <a:stretch>
            <a:fillRect/>
          </a:stretch>
        </p:blipFill>
        <p:spPr>
          <a:xfrm>
            <a:off x="929640" y="6452870"/>
            <a:ext cx="2023110" cy="2957830"/>
          </a:xfrm>
          <a:prstGeom prst="rect">
            <a:avLst/>
          </a:prstGeom>
        </p:spPr>
      </p:pic>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759767" y="70450"/>
            <a:ext cx="4171041" cy="122999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rPr>
              <a:t>不登校児</a:t>
            </a:r>
            <a:r>
              <a:rPr kumimoji="1" lang="ja-JP" altLang="en-US" sz="600" dirty="0">
                <a:latin typeface="Meiryo UI" panose="020B0604030504040204" pitchFamily="50" charset="-128"/>
                <a:ea typeface="Meiryo UI" panose="020B0604030504040204" pitchFamily="50" charset="-128"/>
              </a:rPr>
              <a:t>ゼロ</a:t>
            </a:r>
            <a:r>
              <a:rPr kumimoji="1" lang="zh-CN" altLang="en-US" sz="600" dirty="0">
                <a:latin typeface="Meiryo UI" panose="020B0604030504040204" pitchFamily="50" charset="-128"/>
                <a:ea typeface="Meiryo UI" panose="020B0604030504040204" pitchFamily="50" charset="-128"/>
              </a:rPr>
              <a:t>教師</a:t>
            </a:r>
            <a:r>
              <a:rPr kumimoji="1" lang="ja-JP" altLang="en-US" sz="600" dirty="0">
                <a:latin typeface="Meiryo UI" panose="020B0604030504040204" pitchFamily="50" charset="-128"/>
                <a:ea typeface="Meiryo UI" panose="020B0604030504040204" pitchFamily="50" charset="-128"/>
              </a:rPr>
              <a:t>が</a:t>
            </a:r>
            <a:r>
              <a:rPr kumimoji="1" lang="zh-CN" altLang="en-US" sz="600" dirty="0">
                <a:latin typeface="Meiryo UI" panose="020B0604030504040204" pitchFamily="50" charset="-128"/>
                <a:ea typeface="Meiryo UI" panose="020B0604030504040204" pitchFamily="50" charset="-128"/>
              </a:rPr>
              <a:t>伝</a:t>
            </a:r>
            <a:r>
              <a:rPr kumimoji="1" lang="ja-JP" altLang="en-US" sz="600" dirty="0">
                <a:latin typeface="Meiryo UI" panose="020B0604030504040204" pitchFamily="50" charset="-128"/>
                <a:ea typeface="Meiryo UI" panose="020B0604030504040204" pitchFamily="50" charset="-128"/>
              </a:rPr>
              <a:t>える</a:t>
            </a:r>
            <a:r>
              <a:rPr kumimoji="1" lang="zh-CN" altLang="en-US" sz="600" dirty="0">
                <a:latin typeface="Meiryo UI" panose="020B0604030504040204" pitchFamily="50" charset="-128"/>
                <a:ea typeface="Meiryo UI" panose="020B0604030504040204" pitchFamily="50" charset="-128"/>
              </a:rPr>
              <a:t>　</a:t>
            </a:r>
            <a:endParaRPr kumimoji="1" lang="zh-CN" altLang="en-US" sz="600" dirty="0">
              <a:latin typeface="Meiryo UI" panose="020B0604030504040204" pitchFamily="50" charset="-128"/>
              <a:ea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rPr>
              <a:t>親子</a:t>
            </a:r>
            <a:r>
              <a:rPr kumimoji="1" lang="ja-JP" altLang="en-US" sz="600" dirty="0">
                <a:latin typeface="Meiryo UI" panose="020B0604030504040204" pitchFamily="50" charset="-128"/>
                <a:ea typeface="Meiryo UI" panose="020B0604030504040204" pitchFamily="50" charset="-128"/>
              </a:rPr>
              <a:t>の</a:t>
            </a:r>
            <a:r>
              <a:rPr kumimoji="1" lang="zh-CN" altLang="en-US" sz="600" dirty="0">
                <a:latin typeface="Meiryo UI" panose="020B0604030504040204" pitchFamily="50" charset="-128"/>
                <a:ea typeface="Meiryo UI" panose="020B0604030504040204" pitchFamily="50" charset="-128"/>
              </a:rPr>
              <a:t>幸</a:t>
            </a:r>
            <a:r>
              <a:rPr kumimoji="1" lang="ja-JP" altLang="en-US" sz="600" dirty="0">
                <a:latin typeface="Meiryo UI" panose="020B0604030504040204" pitchFamily="50" charset="-128"/>
                <a:ea typeface="Meiryo UI" panose="020B0604030504040204" pitchFamily="50" charset="-128"/>
              </a:rPr>
              <a:t>せな</a:t>
            </a:r>
            <a:r>
              <a:rPr kumimoji="1" lang="zh-CN" altLang="en-US" sz="600" dirty="0">
                <a:latin typeface="Meiryo UI" panose="020B0604030504040204" pitchFamily="50" charset="-128"/>
                <a:ea typeface="Meiryo UI" panose="020B0604030504040204" pitchFamily="50" charset="-128"/>
              </a:rPr>
              <a:t>関係</a:t>
            </a:r>
            <a:r>
              <a:rPr kumimoji="1" lang="ja-JP" altLang="en-US" sz="600" dirty="0">
                <a:latin typeface="Meiryo UI" panose="020B0604030504040204" pitchFamily="50" charset="-128"/>
                <a:ea typeface="Meiryo UI" panose="020B0604030504040204" pitchFamily="50" charset="-128"/>
              </a:rPr>
              <a:t>と</a:t>
            </a:r>
            <a:r>
              <a:rPr kumimoji="1" lang="zh-CN" altLang="en-US" sz="600" dirty="0">
                <a:latin typeface="Meiryo UI" panose="020B0604030504040204" pitchFamily="50" charset="-128"/>
                <a:ea typeface="Meiryo UI" panose="020B0604030504040204" pitchFamily="50" charset="-128"/>
              </a:rPr>
              <a:t>居場所</a:t>
            </a:r>
            <a:r>
              <a:rPr kumimoji="1" lang="ja-JP" altLang="en-US" sz="600" dirty="0">
                <a:latin typeface="Meiryo UI" panose="020B0604030504040204" pitchFamily="50" charset="-128"/>
                <a:ea typeface="Meiryo UI" panose="020B0604030504040204" pitchFamily="50" charset="-128"/>
              </a:rPr>
              <a:t>をつくる</a:t>
            </a:r>
            <a:r>
              <a:rPr kumimoji="1" lang="zh-CN" altLang="en-US" sz="600" dirty="0">
                <a:latin typeface="Meiryo UI" panose="020B0604030504040204" pitchFamily="50" charset="-128"/>
                <a:ea typeface="Meiryo UI" panose="020B0604030504040204" pitchFamily="50" charset="-128"/>
              </a:rPr>
              <a:t>「子</a:t>
            </a:r>
            <a:r>
              <a:rPr kumimoji="1" lang="ja-JP" altLang="en-US" sz="600" dirty="0">
                <a:latin typeface="Meiryo UI" panose="020B0604030504040204" pitchFamily="50" charset="-128"/>
                <a:ea typeface="Meiryo UI" panose="020B0604030504040204" pitchFamily="50" charset="-128"/>
              </a:rPr>
              <a:t>ども</a:t>
            </a:r>
            <a:r>
              <a:rPr kumimoji="1" lang="zh-CN" altLang="en-US" sz="600" dirty="0">
                <a:latin typeface="Meiryo UI" panose="020B0604030504040204" pitchFamily="50" charset="-128"/>
                <a:ea typeface="Meiryo UI" panose="020B0604030504040204" pitchFamily="50" charset="-128"/>
              </a:rPr>
              <a:t>日記」</a:t>
            </a:r>
            <a:endParaRPr kumimoji="1" lang="zh-CN" altLang="en-US" sz="600" dirty="0">
              <a:latin typeface="Meiryo UI" panose="020B0604030504040204" pitchFamily="50" charset="-128"/>
              <a:ea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endParaRPr>
          </a:p>
          <a:p>
            <a:r>
              <a:rPr lang="en-US" altLang="ja-JP" sz="800" dirty="0"/>
              <a:t>978-4-7612-7821-2</a:t>
            </a:r>
            <a:endParaRPr lang="en-US" altLang="ja-JP" sz="800" dirty="0"/>
          </a:p>
          <a:p>
            <a:r>
              <a:rPr kumimoji="1" lang="en-US" altLang="ja-JP" sz="600" b="1" dirty="0">
                <a:latin typeface="Meiryo UI" panose="020B0604030504040204" pitchFamily="50" charset="-128"/>
                <a:ea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rPr>
              <a:t>上村</a:t>
            </a:r>
            <a:r>
              <a:rPr kumimoji="1" lang="en-US" altLang="zh-CN" sz="600" dirty="0">
                <a:latin typeface="Meiryo UI" panose="020B0604030504040204" pitchFamily="50" charset="-128"/>
                <a:ea typeface="Meiryo UI" panose="020B0604030504040204" pitchFamily="50" charset="-128"/>
              </a:rPr>
              <a:t> </a:t>
            </a:r>
            <a:r>
              <a:rPr kumimoji="1" lang="zh-CN" altLang="en-US" sz="600" dirty="0">
                <a:latin typeface="Meiryo UI" panose="020B0604030504040204" pitchFamily="50" charset="-128"/>
                <a:ea typeface="Meiryo UI" panose="020B0604030504040204" pitchFamily="50" charset="-128"/>
              </a:rPr>
              <a:t>公亮</a:t>
            </a:r>
            <a:r>
              <a:rPr kumimoji="1" sz="600" dirty="0">
                <a:latin typeface="Meiryo UI" panose="020B0604030504040204" pitchFamily="50" charset="-128"/>
                <a:ea typeface="Meiryo UI" panose="020B0604030504040204" pitchFamily="50" charset="-128"/>
              </a:rPr>
              <a:t>  </a:t>
            </a:r>
            <a:endParaRPr kumimoji="1" sz="600" dirty="0">
              <a:latin typeface="Meiryo UI" panose="020B0604030504040204" pitchFamily="50" charset="-128"/>
              <a:ea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rPr>
              <a:t>【page】</a:t>
            </a:r>
            <a:endParaRPr kumimoji="1" lang="en-US" altLang="ja-JP" sz="600" b="1" dirty="0">
              <a:latin typeface="Meiryo UI" panose="020B0604030504040204" pitchFamily="50" charset="-128"/>
              <a:ea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rPr>
              <a:t>256</a:t>
            </a:r>
            <a:r>
              <a:rPr kumimoji="1" lang="ja-JP" altLang="en-US" sz="600" dirty="0">
                <a:latin typeface="Meiryo UI" panose="020B0604030504040204" pitchFamily="50" charset="-128"/>
                <a:ea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rPr>
              <a:t>発</a:t>
            </a:r>
            <a:r>
              <a:rPr kumimoji="1" lang="en-US" altLang="ja-JP" sz="600" b="1" dirty="0">
                <a:latin typeface="Meiryo UI" panose="020B0604030504040204" pitchFamily="50" charset="-128"/>
                <a:ea typeface="Meiryo UI" panose="020B0604030504040204" pitchFamily="50" charset="-128"/>
              </a:rPr>
              <a:t>6</a:t>
            </a:r>
            <a:r>
              <a:rPr kumimoji="1" lang="ja-JP" altLang="en-US" sz="600" b="1" dirty="0">
                <a:latin typeface="Meiryo UI" panose="020B0604030504040204" pitchFamily="50" charset="-128"/>
                <a:ea typeface="Meiryo UI" panose="020B0604030504040204" pitchFamily="50" charset="-128"/>
              </a:rPr>
              <a:t>年月</a:t>
            </a:r>
            <a:r>
              <a:rPr kumimoji="1" lang="en-US" altLang="ja-JP" sz="600" b="1" dirty="0">
                <a:latin typeface="Meiryo UI" panose="020B0604030504040204" pitchFamily="50" charset="-128"/>
                <a:ea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rPr>
              <a:t>2025</a:t>
            </a:r>
            <a:r>
              <a:rPr kumimoji="1" lang="ja-JP" altLang="en-US" sz="600" dirty="0">
                <a:latin typeface="Meiryo UI" panose="020B0604030504040204" pitchFamily="50" charset="-128"/>
                <a:ea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rPr>
              <a:t>7</a:t>
            </a:r>
            <a:r>
              <a:rPr kumimoji="1" lang="ja-JP" altLang="en-US" sz="600" dirty="0">
                <a:latin typeface="Meiryo UI" panose="020B0604030504040204" pitchFamily="50" charset="-128"/>
                <a:ea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endParaRPr>
          </a:p>
          <a:p>
            <a:endParaRPr kumimoji="1" lang="ja-JP" altLang="en-US" sz="6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40005" y="1289050"/>
            <a:ext cx="6706870" cy="840168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dirty="0">
                <a:sym typeface="+mn-ea"/>
              </a:rPr>
              <a:t>亲子关系所有问题背后，都是</a:t>
            </a:r>
            <a:r>
              <a:rPr lang="en-US" altLang="zh-CN" sz="1000" dirty="0">
                <a:sym typeface="+mn-ea"/>
              </a:rPr>
              <a:t>“</a:t>
            </a:r>
            <a:r>
              <a:rPr lang="zh-CN" altLang="en-US" sz="1000" dirty="0">
                <a:sym typeface="+mn-ea"/>
              </a:rPr>
              <a:t>归属感缺失</a:t>
            </a:r>
            <a:r>
              <a:rPr lang="en-US" altLang="zh-CN" sz="1000" dirty="0">
                <a:sym typeface="+mn-ea"/>
              </a:rPr>
              <a:t>”</a:t>
            </a:r>
            <a:r>
              <a:rPr lang="zh-CN" altLang="en-US" sz="1000" dirty="0">
                <a:sym typeface="+mn-ea"/>
              </a:rPr>
              <a:t>在作怪！</a:t>
            </a:r>
            <a:r>
              <a:rPr lang="en-US" altLang="zh-CN" sz="1000" dirty="0">
                <a:sym typeface="+mn-ea"/>
              </a:rPr>
              <a:t>--</a:t>
            </a:r>
            <a:r>
              <a:rPr lang="zh-CN" altLang="en-US" sz="1000" dirty="0">
                <a:sym typeface="+mn-ea"/>
              </a:rPr>
              <a:t>亲子关系再难，也能用一支笔修复？《孩子日记》：一本写给亲子关系的</a:t>
            </a:r>
            <a:r>
              <a:rPr lang="en-US" altLang="zh-CN" sz="1000" dirty="0">
                <a:sym typeface="+mn-ea"/>
              </a:rPr>
              <a:t>“</a:t>
            </a:r>
            <a:r>
              <a:rPr lang="zh-CN" altLang="en-US" sz="1000" dirty="0">
                <a:sym typeface="+mn-ea"/>
              </a:rPr>
              <a:t>安全感修复手册</a:t>
            </a:r>
            <a:r>
              <a:rPr lang="en-US" altLang="zh-CN" sz="1000" dirty="0">
                <a:sym typeface="+mn-ea"/>
              </a:rPr>
              <a:t>”</a:t>
            </a:r>
            <a:endParaRPr lang="en-US" altLang="zh-CN" sz="1000" dirty="0">
              <a:sym typeface="+mn-ea"/>
            </a:endParaRPr>
          </a:p>
          <a:p>
            <a:endParaRPr lang="zh-CN" sz="1000" dirty="0">
              <a:sym typeface="+mn-ea"/>
            </a:endParaRPr>
          </a:p>
          <a:p>
            <a:r>
              <a:rPr lang="zh-CN" sz="1000" dirty="0">
                <a:sym typeface="+mn-ea"/>
              </a:rPr>
              <a:t>本书</a:t>
            </a:r>
            <a:r>
              <a:rPr lang="zh-CN" altLang="en-US" sz="1000" dirty="0">
                <a:sym typeface="+mn-ea"/>
              </a:rPr>
              <a:t>是一本充满温度与智慧的育儿指南。</a:t>
            </a:r>
            <a:endParaRPr lang="zh-CN" altLang="en-US" sz="1000" dirty="0">
              <a:sym typeface="+mn-ea"/>
            </a:endParaRPr>
          </a:p>
          <a:p>
            <a:endParaRPr lang="zh-CN" altLang="en-US" sz="1000" dirty="0">
              <a:sym typeface="+mn-ea"/>
            </a:endParaRPr>
          </a:p>
          <a:p>
            <a:r>
              <a:rPr lang="zh-CN" altLang="en-US" sz="1000" dirty="0">
                <a:sym typeface="+mn-ea"/>
              </a:rPr>
              <a:t>作者上村公亮曾是日本一所小学的教师，以实现</a:t>
            </a:r>
            <a:r>
              <a:rPr lang="en-US" altLang="zh-CN" sz="1000" dirty="0">
                <a:sym typeface="+mn-ea"/>
              </a:rPr>
              <a:t>“</a:t>
            </a:r>
            <a:r>
              <a:rPr lang="zh-CN" altLang="en-US" sz="1000" dirty="0">
                <a:sym typeface="+mn-ea"/>
              </a:rPr>
              <a:t>零厌学</a:t>
            </a:r>
            <a:r>
              <a:rPr lang="en-US" altLang="zh-CN" sz="1000" dirty="0">
                <a:sym typeface="+mn-ea"/>
              </a:rPr>
              <a:t>”</a:t>
            </a:r>
            <a:r>
              <a:rPr lang="zh-CN" altLang="en-US" sz="1000" dirty="0">
                <a:sym typeface="+mn-ea"/>
              </a:rPr>
              <a:t>的教育目标而闻名。他并非一开始就能游刃有余地面对厌学问题，反而曾陷入深深的挫败感，甚至自己也曾经厌学。然而正是这些经历，促使他去思考：究竟什么样的亲子关系，才能真正构筑出孩子的</a:t>
            </a:r>
            <a:r>
              <a:rPr lang="en-US" altLang="zh-CN" sz="1000" dirty="0">
                <a:sym typeface="+mn-ea"/>
              </a:rPr>
              <a:t>“</a:t>
            </a:r>
            <a:r>
              <a:rPr lang="zh-CN" altLang="en-US" sz="1000" dirty="0">
                <a:sym typeface="+mn-ea"/>
              </a:rPr>
              <a:t>归属感</a:t>
            </a:r>
            <a:r>
              <a:rPr lang="en-US" altLang="zh-CN" sz="1000" dirty="0">
                <a:sym typeface="+mn-ea"/>
              </a:rPr>
              <a:t>”</a:t>
            </a:r>
            <a:r>
              <a:rPr lang="zh-CN" altLang="en-US" sz="1000" dirty="0">
                <a:sym typeface="+mn-ea"/>
              </a:rPr>
              <a:t>？</a:t>
            </a:r>
            <a:endParaRPr lang="zh-CN" altLang="en-US" sz="1000" dirty="0">
              <a:sym typeface="+mn-ea"/>
            </a:endParaRPr>
          </a:p>
          <a:p>
            <a:endParaRPr lang="en-US" altLang="zh-CN" sz="1000" dirty="0">
              <a:sym typeface="+mn-ea"/>
            </a:endParaRPr>
          </a:p>
          <a:p>
            <a:r>
              <a:rPr lang="zh-CN" altLang="en-US" sz="1000" dirty="0">
                <a:sym typeface="+mn-ea"/>
              </a:rPr>
              <a:t>本书围绕一个看似简单却极具转化力的工具</a:t>
            </a:r>
            <a:r>
              <a:rPr lang="en-US" altLang="zh-CN" sz="1000" dirty="0">
                <a:sym typeface="+mn-ea"/>
              </a:rPr>
              <a:t>——</a:t>
            </a:r>
            <a:r>
              <a:rPr lang="zh-CN" altLang="en-US" sz="1000" dirty="0">
                <a:sym typeface="+mn-ea"/>
              </a:rPr>
              <a:t>孩子日记展开，讲述如何通过写日记，改变孩子与父母的沟通方式、重建亲子信任、并最终带来令人惊喜的成长转变。</a:t>
            </a:r>
            <a:endParaRPr lang="zh-CN" altLang="en-US" sz="1000" dirty="0">
              <a:sym typeface="+mn-ea"/>
            </a:endParaRPr>
          </a:p>
          <a:p>
            <a:endParaRPr lang="en-US" altLang="zh-CN" sz="1000" dirty="0">
              <a:sym typeface="+mn-ea"/>
            </a:endParaRPr>
          </a:p>
          <a:p>
            <a:r>
              <a:rPr lang="zh-CN" altLang="en-US" sz="1000" dirty="0">
                <a:sym typeface="+mn-ea"/>
              </a:rPr>
              <a:t>书中以一位母亲</a:t>
            </a:r>
            <a:r>
              <a:rPr lang="en-US" altLang="zh-CN" sz="1000" dirty="0">
                <a:sym typeface="+mn-ea"/>
              </a:rPr>
              <a:t>A</a:t>
            </a:r>
            <a:r>
              <a:rPr lang="zh-CN" altLang="en-US" sz="1000" dirty="0">
                <a:sym typeface="+mn-ea"/>
              </a:rPr>
              <a:t>女士为引子。她疲惫地面对一个不听话、不上学、对生活缺乏动力的孩子，甚至一度怀疑自己不适合当母亲。直到她接触到</a:t>
            </a:r>
            <a:r>
              <a:rPr lang="en-US" altLang="zh-CN" sz="1000" dirty="0">
                <a:sym typeface="+mn-ea"/>
              </a:rPr>
              <a:t>“</a:t>
            </a:r>
            <a:r>
              <a:rPr lang="zh-CN" altLang="en-US" sz="1000" dirty="0">
                <a:sym typeface="+mn-ea"/>
              </a:rPr>
              <a:t>孩子日记</a:t>
            </a:r>
            <a:r>
              <a:rPr lang="en-US" altLang="zh-CN" sz="1000" dirty="0">
                <a:sym typeface="+mn-ea"/>
              </a:rPr>
              <a:t>”</a:t>
            </a:r>
            <a:r>
              <a:rPr lang="zh-CN" altLang="en-US" sz="1000" dirty="0">
                <a:sym typeface="+mn-ea"/>
              </a:rPr>
              <a:t>，事情开始发生变化</a:t>
            </a:r>
            <a:r>
              <a:rPr lang="en-US" altLang="zh-CN" sz="1000" dirty="0">
                <a:sym typeface="+mn-ea"/>
              </a:rPr>
              <a:t>——</a:t>
            </a:r>
            <a:r>
              <a:rPr lang="zh-CN" altLang="en-US" sz="1000" dirty="0">
                <a:sym typeface="+mn-ea"/>
              </a:rPr>
              <a:t>她不再情绪化地责骂孩子，学会接纳孩子的状态，亲子冲突减少，孩子也逐渐找回了笑容与动力，甚至主动提出想回学校上课。这一切的背后，是一种新的观察与沟通方式的开启。</a:t>
            </a:r>
            <a:endParaRPr lang="zh-CN" altLang="en-US" sz="1000" dirty="0">
              <a:sym typeface="+mn-ea"/>
            </a:endParaRPr>
          </a:p>
          <a:p>
            <a:endParaRPr lang="en-US" altLang="zh-CN" sz="1000" dirty="0">
              <a:sym typeface="+mn-ea"/>
            </a:endParaRPr>
          </a:p>
          <a:p>
            <a:r>
              <a:rPr lang="en-US" altLang="zh-CN" sz="1000" dirty="0">
                <a:sym typeface="+mn-ea"/>
              </a:rPr>
              <a:t>“</a:t>
            </a:r>
            <a:r>
              <a:rPr lang="zh-CN" altLang="en-US" sz="1000" dirty="0">
                <a:sym typeface="+mn-ea"/>
              </a:rPr>
              <a:t>孩子日记</a:t>
            </a:r>
            <a:r>
              <a:rPr lang="en-US" altLang="zh-CN" sz="1000" dirty="0">
                <a:sym typeface="+mn-ea"/>
              </a:rPr>
              <a:t>”</a:t>
            </a:r>
            <a:r>
              <a:rPr lang="zh-CN" altLang="en-US" sz="1000" dirty="0">
                <a:sym typeface="+mn-ea"/>
              </a:rPr>
              <a:t>其实源自教育哲学家上田薫提出的</a:t>
            </a:r>
            <a:r>
              <a:rPr lang="en-US" altLang="zh-CN" sz="1000" dirty="0">
                <a:sym typeface="+mn-ea"/>
              </a:rPr>
              <a:t>“</a:t>
            </a:r>
            <a:r>
              <a:rPr lang="zh-CN" altLang="en-US" sz="1000" dirty="0">
                <a:sym typeface="+mn-ea"/>
              </a:rPr>
              <a:t>记录卡</a:t>
            </a:r>
            <a:r>
              <a:rPr lang="en-US" altLang="zh-CN" sz="1000" dirty="0">
                <a:sym typeface="+mn-ea"/>
              </a:rPr>
              <a:t>”</a:t>
            </a:r>
            <a:r>
              <a:rPr lang="zh-CN" altLang="en-US" sz="1000" dirty="0">
                <a:sym typeface="+mn-ea"/>
              </a:rPr>
              <a:t>概念</a:t>
            </a:r>
            <a:r>
              <a:rPr lang="en-US" altLang="zh-CN" sz="1000" dirty="0">
                <a:sym typeface="+mn-ea"/>
              </a:rPr>
              <a:t>——</a:t>
            </a:r>
            <a:r>
              <a:rPr lang="zh-CN" altLang="en-US" sz="1000" dirty="0">
                <a:sym typeface="+mn-ea"/>
              </a:rPr>
              <a:t>一种记录孩子行为与心理、帮助教师理解个体的工具。上村将其生活化、家庭化，发展出三种形式的日记：</a:t>
            </a:r>
            <a:endParaRPr lang="zh-CN" altLang="en-US" sz="1000" dirty="0">
              <a:sym typeface="+mn-ea"/>
            </a:endParaRPr>
          </a:p>
          <a:p>
            <a:endParaRPr lang="en-US" altLang="zh-CN" sz="1000" dirty="0">
              <a:sym typeface="+mn-ea"/>
            </a:endParaRPr>
          </a:p>
          <a:p>
            <a:r>
              <a:rPr lang="en-US" altLang="zh-CN" sz="1000" dirty="0">
                <a:sym typeface="+mn-ea"/>
              </a:rPr>
              <a:t>“</a:t>
            </a:r>
            <a:r>
              <a:rPr lang="zh-CN" altLang="en-US" sz="1000" dirty="0">
                <a:sym typeface="+mn-ea"/>
              </a:rPr>
              <a:t>咦咦日记</a:t>
            </a:r>
            <a:r>
              <a:rPr lang="en-US" altLang="zh-CN" sz="1000" dirty="0">
                <a:sym typeface="+mn-ea"/>
              </a:rPr>
              <a:t>”</a:t>
            </a:r>
            <a:r>
              <a:rPr lang="zh-CN" altLang="en-US" sz="1000" dirty="0">
                <a:sym typeface="+mn-ea"/>
              </a:rPr>
              <a:t>：是父母在日常生活中，当孩子的某些行为让自己感到</a:t>
            </a:r>
            <a:r>
              <a:rPr lang="en-US" altLang="zh-CN" sz="1000" dirty="0">
                <a:sym typeface="+mn-ea"/>
              </a:rPr>
              <a:t>“</a:t>
            </a:r>
            <a:r>
              <a:rPr lang="zh-CN" altLang="en-US" sz="1000" dirty="0">
                <a:sym typeface="+mn-ea"/>
              </a:rPr>
              <a:t>咦？怎么会这样？</a:t>
            </a:r>
            <a:r>
              <a:rPr lang="en-US" altLang="zh-CN" sz="1000" dirty="0">
                <a:sym typeface="+mn-ea"/>
              </a:rPr>
              <a:t>”</a:t>
            </a:r>
            <a:r>
              <a:rPr lang="zh-CN" altLang="en-US" sz="1000" dirty="0">
                <a:sym typeface="+mn-ea"/>
              </a:rPr>
              <a:t>时，记录下来的笔记。这种日记就像是和自己情绪开会的</a:t>
            </a:r>
            <a:r>
              <a:rPr lang="en-US" altLang="zh-CN" sz="1000" dirty="0">
                <a:sym typeface="+mn-ea"/>
              </a:rPr>
              <a:t>“</a:t>
            </a:r>
            <a:r>
              <a:rPr lang="zh-CN" altLang="en-US" sz="1000" dirty="0">
                <a:sym typeface="+mn-ea"/>
              </a:rPr>
              <a:t>作战记录</a:t>
            </a:r>
            <a:r>
              <a:rPr lang="en-US" altLang="zh-CN" sz="1000" dirty="0">
                <a:sym typeface="+mn-ea"/>
              </a:rPr>
              <a:t>”</a:t>
            </a:r>
            <a:r>
              <a:rPr lang="zh-CN" altLang="en-US" sz="1000" dirty="0">
                <a:sym typeface="+mn-ea"/>
              </a:rPr>
              <a:t>，帮助父母在情绪爆发前先冷静思考，背后到底发生了什么。有些父母写着写着就发现，自己不再总是揪着孩子的毛病不放，而是开始用更宽容、更好奇的眼光去理解孩子的行为。</a:t>
            </a:r>
            <a:endParaRPr lang="zh-CN" altLang="en-US" sz="1000" dirty="0">
              <a:sym typeface="+mn-ea"/>
            </a:endParaRPr>
          </a:p>
          <a:p>
            <a:endParaRPr lang="en-US" altLang="zh-CN" sz="1000" dirty="0">
              <a:sym typeface="+mn-ea"/>
            </a:endParaRPr>
          </a:p>
          <a:p>
            <a:r>
              <a:rPr lang="en-US" altLang="zh-CN" sz="1000" dirty="0">
                <a:sym typeface="+mn-ea"/>
              </a:rPr>
              <a:t>“</a:t>
            </a:r>
            <a:r>
              <a:rPr lang="zh-CN" altLang="en-US" sz="1000" dirty="0">
                <a:sym typeface="+mn-ea"/>
              </a:rPr>
              <a:t>你来我往日记</a:t>
            </a:r>
            <a:r>
              <a:rPr lang="en-US" altLang="zh-CN" sz="1000" dirty="0">
                <a:sym typeface="+mn-ea"/>
              </a:rPr>
              <a:t>”</a:t>
            </a:r>
            <a:r>
              <a:rPr lang="zh-CN" altLang="en-US" sz="1000" dirty="0">
                <a:sym typeface="+mn-ea"/>
              </a:rPr>
              <a:t>：是一种亲子轮流写、互相传阅的</a:t>
            </a:r>
            <a:r>
              <a:rPr lang="en-US" altLang="zh-CN" sz="1000" dirty="0">
                <a:sym typeface="+mn-ea"/>
              </a:rPr>
              <a:t>“</a:t>
            </a:r>
            <a:r>
              <a:rPr lang="zh-CN" altLang="en-US" sz="1000" dirty="0">
                <a:sym typeface="+mn-ea"/>
              </a:rPr>
              <a:t>交换日记</a:t>
            </a:r>
            <a:r>
              <a:rPr lang="en-US" altLang="zh-CN" sz="1000" dirty="0">
                <a:sym typeface="+mn-ea"/>
              </a:rPr>
              <a:t>”</a:t>
            </a:r>
            <a:r>
              <a:rPr lang="zh-CN" altLang="en-US" sz="1000" dirty="0">
                <a:sym typeface="+mn-ea"/>
              </a:rPr>
              <a:t>。特别适合亲子沟通有障碍，或孩子正处在封闭、叛逆期的家庭。透过文字，孩子能自在表达自己的心声，而父母也能用理解和鼓励去回应，从而重新建立起安全感满满的沟通桥梁。书中有个孩子曾在日记中写道：</a:t>
            </a:r>
            <a:r>
              <a:rPr lang="en-US" altLang="zh-CN" sz="1000" dirty="0">
                <a:sym typeface="+mn-ea"/>
              </a:rPr>
              <a:t>“</a:t>
            </a:r>
            <a:r>
              <a:rPr lang="zh-CN" altLang="en-US" sz="1000" dirty="0">
                <a:sym typeface="+mn-ea"/>
              </a:rPr>
              <a:t>其实我只是希望你能抱抱我。</a:t>
            </a:r>
            <a:r>
              <a:rPr lang="en-US" altLang="zh-CN" sz="1000" dirty="0">
                <a:sym typeface="+mn-ea"/>
              </a:rPr>
              <a:t>”</a:t>
            </a:r>
            <a:r>
              <a:rPr lang="zh-CN" altLang="en-US" sz="1000" dirty="0">
                <a:sym typeface="+mn-ea"/>
              </a:rPr>
              <a:t>妈妈看完非常震撼</a:t>
            </a:r>
            <a:r>
              <a:rPr lang="en-US" altLang="zh-CN" sz="1000" dirty="0">
                <a:sym typeface="+mn-ea"/>
              </a:rPr>
              <a:t>——</a:t>
            </a:r>
            <a:r>
              <a:rPr lang="zh-CN" altLang="en-US" sz="1000" dirty="0">
                <a:sym typeface="+mn-ea"/>
              </a:rPr>
              <a:t>原来那些对抗的背后，是孩子渴望被理解、被爱的孤独感。</a:t>
            </a:r>
            <a:endParaRPr lang="zh-CN" altLang="en-US" sz="1000" dirty="0">
              <a:sym typeface="+mn-ea"/>
            </a:endParaRPr>
          </a:p>
          <a:p>
            <a:endParaRPr lang="en-US" altLang="zh-CN" sz="1000" dirty="0">
              <a:sym typeface="+mn-ea"/>
            </a:endParaRPr>
          </a:p>
          <a:p>
            <a:r>
              <a:rPr lang="en-US" altLang="zh-CN" sz="1000" dirty="0">
                <a:sym typeface="+mn-ea"/>
              </a:rPr>
              <a:t>“</a:t>
            </a:r>
            <a:r>
              <a:rPr lang="zh-CN" altLang="en-US" sz="1000" dirty="0">
                <a:sym typeface="+mn-ea"/>
              </a:rPr>
              <a:t>时光日记</a:t>
            </a:r>
            <a:r>
              <a:rPr lang="en-US" altLang="zh-CN" sz="1000" dirty="0">
                <a:sym typeface="+mn-ea"/>
              </a:rPr>
              <a:t>”</a:t>
            </a:r>
            <a:r>
              <a:rPr lang="zh-CN" altLang="en-US" sz="1000" dirty="0">
                <a:sym typeface="+mn-ea"/>
              </a:rPr>
              <a:t>：是父母回忆自己童年时的经历，把当时的喜怒哀乐写下来。这个过程能帮助父母意识到，每个人成长的节奏都不一样，自己的孩子并不是</a:t>
            </a:r>
            <a:r>
              <a:rPr lang="en-US" altLang="zh-CN" sz="1000" dirty="0">
                <a:sym typeface="+mn-ea"/>
              </a:rPr>
              <a:t>“</a:t>
            </a:r>
            <a:r>
              <a:rPr lang="zh-CN" altLang="en-US" sz="1000" dirty="0">
                <a:sym typeface="+mn-ea"/>
              </a:rPr>
              <a:t>复制粘贴</a:t>
            </a:r>
            <a:r>
              <a:rPr lang="en-US" altLang="zh-CN" sz="1000" dirty="0">
                <a:sym typeface="+mn-ea"/>
              </a:rPr>
              <a:t>”</a:t>
            </a:r>
            <a:r>
              <a:rPr lang="zh-CN" altLang="en-US" sz="1000" dirty="0">
                <a:sym typeface="+mn-ea"/>
              </a:rPr>
              <a:t>来的。有位妈妈在写的时候发现，自己小时候也常常被父母否定，于是理解了为什么自己总是会无意识地批评孩子。</a:t>
            </a:r>
            <a:r>
              <a:rPr lang="en-US" altLang="zh-CN" sz="1000" dirty="0">
                <a:sym typeface="+mn-ea"/>
              </a:rPr>
              <a:t>“</a:t>
            </a:r>
            <a:r>
              <a:rPr lang="zh-CN" altLang="en-US" sz="1000" dirty="0">
                <a:sym typeface="+mn-ea"/>
              </a:rPr>
              <a:t>疗愈过去的自己</a:t>
            </a:r>
            <a:r>
              <a:rPr lang="en-US" altLang="zh-CN" sz="1000" dirty="0">
                <a:sym typeface="+mn-ea"/>
              </a:rPr>
              <a:t>”</a:t>
            </a:r>
            <a:r>
              <a:rPr lang="zh-CN" altLang="en-US" sz="1000" dirty="0">
                <a:sym typeface="+mn-ea"/>
              </a:rPr>
              <a:t>，反而成为修复当下亲子关系的重要钥匙。</a:t>
            </a:r>
            <a:endParaRPr lang="zh-CN" altLang="en-US" sz="1000" dirty="0">
              <a:sym typeface="+mn-ea"/>
            </a:endParaRPr>
          </a:p>
          <a:p>
            <a:endParaRPr lang="en-US" altLang="zh-CN" sz="1000" dirty="0">
              <a:sym typeface="+mn-ea"/>
            </a:endParaRPr>
          </a:p>
          <a:p>
            <a:r>
              <a:rPr lang="zh-CN" altLang="en-US" sz="1000" dirty="0">
                <a:sym typeface="+mn-ea"/>
              </a:rPr>
              <a:t>书中不仅详细介绍了三种日记的写法，还通过大量真实案例和</a:t>
            </a:r>
            <a:r>
              <a:rPr lang="en-US" altLang="zh-CN" sz="1000" dirty="0">
                <a:sym typeface="+mn-ea"/>
              </a:rPr>
              <a:t>Q&amp;A</a:t>
            </a:r>
            <a:r>
              <a:rPr lang="zh-CN" altLang="en-US" sz="1000" dirty="0">
                <a:sym typeface="+mn-ea"/>
              </a:rPr>
              <a:t>，解决如</a:t>
            </a:r>
            <a:r>
              <a:rPr lang="en-US" altLang="zh-CN" sz="1000" dirty="0">
                <a:sym typeface="+mn-ea"/>
              </a:rPr>
              <a:t>“</a:t>
            </a:r>
            <a:r>
              <a:rPr lang="zh-CN" altLang="en-US" sz="1000" dirty="0">
                <a:sym typeface="+mn-ea"/>
              </a:rPr>
              <a:t>我没时间天天写怎么办？</a:t>
            </a:r>
            <a:r>
              <a:rPr lang="en-US" altLang="zh-CN" sz="1000" dirty="0">
                <a:sym typeface="+mn-ea"/>
              </a:rPr>
              <a:t>”“</a:t>
            </a:r>
            <a:r>
              <a:rPr lang="zh-CN" altLang="en-US" sz="1000" dirty="0">
                <a:sym typeface="+mn-ea"/>
              </a:rPr>
              <a:t>孩子写的内容让我想反驳怎么办？</a:t>
            </a:r>
            <a:r>
              <a:rPr lang="en-US" altLang="zh-CN" sz="1000" dirty="0">
                <a:sym typeface="+mn-ea"/>
              </a:rPr>
              <a:t>”</a:t>
            </a:r>
            <a:r>
              <a:rPr lang="zh-CN" altLang="en-US" sz="1000" dirty="0">
                <a:sym typeface="+mn-ea"/>
              </a:rPr>
              <a:t>等实用问题，让初学者也能轻松上手。</a:t>
            </a:r>
            <a:endParaRPr lang="zh-CN" altLang="en-US" sz="1000" dirty="0">
              <a:sym typeface="+mn-ea"/>
            </a:endParaRPr>
          </a:p>
          <a:p>
            <a:endParaRPr lang="en-US" altLang="zh-CN" sz="1000" dirty="0">
              <a:sym typeface="+mn-ea"/>
            </a:endParaRPr>
          </a:p>
          <a:p>
            <a:r>
              <a:rPr lang="zh-CN" altLang="en-US" sz="1000" dirty="0">
                <a:sym typeface="+mn-ea"/>
              </a:rPr>
              <a:t>在最后一章中，作者强调：真正的</a:t>
            </a:r>
            <a:r>
              <a:rPr lang="en-US" altLang="zh-CN" sz="1000" dirty="0">
                <a:sym typeface="+mn-ea"/>
              </a:rPr>
              <a:t>“</a:t>
            </a:r>
            <a:r>
              <a:rPr lang="zh-CN" altLang="en-US" sz="1000" dirty="0">
                <a:sym typeface="+mn-ea"/>
              </a:rPr>
              <a:t>归属感</a:t>
            </a:r>
            <a:r>
              <a:rPr lang="en-US" altLang="zh-CN" sz="1000" dirty="0">
                <a:sym typeface="+mn-ea"/>
              </a:rPr>
              <a:t>”</a:t>
            </a:r>
            <a:r>
              <a:rPr lang="zh-CN" altLang="en-US" sz="1000" dirty="0">
                <a:sym typeface="+mn-ea"/>
              </a:rPr>
              <a:t>并不是完美家庭或无冲突环境，而是一个心可以安心停留的空间。孩子的行为并不是</a:t>
            </a:r>
            <a:r>
              <a:rPr lang="en-US" altLang="zh-CN" sz="1000" dirty="0">
                <a:sym typeface="+mn-ea"/>
              </a:rPr>
              <a:t>“</a:t>
            </a:r>
            <a:r>
              <a:rPr lang="zh-CN" altLang="en-US" sz="1000" dirty="0">
                <a:sym typeface="+mn-ea"/>
              </a:rPr>
              <a:t>问题</a:t>
            </a:r>
            <a:r>
              <a:rPr lang="en-US" altLang="zh-CN" sz="1000" dirty="0">
                <a:sym typeface="+mn-ea"/>
              </a:rPr>
              <a:t>”</a:t>
            </a:r>
            <a:r>
              <a:rPr lang="zh-CN" altLang="en-US" sz="1000" dirty="0">
                <a:sym typeface="+mn-ea"/>
              </a:rPr>
              <a:t>，而是表达内心需求的方式。只要父母愿意停下来观察、倾听，并用笔去记录与理解，孩子也能重新焕发自信与勇气。</a:t>
            </a:r>
            <a:endParaRPr lang="zh-CN" altLang="en-US" sz="1000" dirty="0">
              <a:sym typeface="+mn-ea"/>
            </a:endParaRPr>
          </a:p>
          <a:p>
            <a:endParaRPr lang="en-US" altLang="zh-CN" sz="1000" dirty="0">
              <a:sym typeface="+mn-ea"/>
            </a:endParaRPr>
          </a:p>
          <a:p>
            <a:r>
              <a:rPr lang="zh-CN" altLang="en-US" sz="1000" dirty="0">
                <a:sym typeface="+mn-ea"/>
              </a:rPr>
              <a:t>本书并非提供万能公式，而是引导父母通过</a:t>
            </a:r>
            <a:r>
              <a:rPr lang="en-US" altLang="zh-CN" sz="1000" dirty="0">
                <a:sym typeface="+mn-ea"/>
              </a:rPr>
              <a:t>“</a:t>
            </a:r>
            <a:r>
              <a:rPr lang="zh-CN" altLang="en-US" sz="1000" dirty="0">
                <a:sym typeface="+mn-ea"/>
              </a:rPr>
              <a:t>写</a:t>
            </a:r>
            <a:r>
              <a:rPr lang="en-US" altLang="zh-CN" sz="1000" dirty="0">
                <a:sym typeface="+mn-ea"/>
              </a:rPr>
              <a:t>”</a:t>
            </a:r>
            <a:r>
              <a:rPr lang="zh-CN" altLang="en-US" sz="1000" dirty="0">
                <a:sym typeface="+mn-ea"/>
              </a:rPr>
              <a:t>，去看见孩子真实的一面，也看见自己。它适合：</a:t>
            </a:r>
            <a:endParaRPr lang="zh-CN" altLang="en-US" sz="1000" dirty="0">
              <a:sym typeface="+mn-ea"/>
            </a:endParaRPr>
          </a:p>
          <a:p>
            <a:endParaRPr lang="en-US" altLang="zh-CN" sz="1000" dirty="0">
              <a:sym typeface="+mn-ea"/>
            </a:endParaRPr>
          </a:p>
          <a:p>
            <a:r>
              <a:rPr lang="zh-CN" altLang="en-US" sz="1000" dirty="0">
                <a:sym typeface="+mn-ea"/>
              </a:rPr>
              <a:t>正在面对厌学、叛逆或沟通困难孩子的父母</a:t>
            </a:r>
            <a:endParaRPr lang="en-US" altLang="zh-CN" sz="1000" dirty="0">
              <a:sym typeface="+mn-ea"/>
            </a:endParaRPr>
          </a:p>
          <a:p>
            <a:r>
              <a:rPr lang="zh-CN" altLang="en-US" sz="1000" dirty="0">
                <a:sym typeface="+mn-ea"/>
              </a:rPr>
              <a:t>感到育儿疲惫、缺乏信心的照护者</a:t>
            </a:r>
            <a:endParaRPr lang="en-US" altLang="zh-CN" sz="1000" dirty="0">
              <a:sym typeface="+mn-ea"/>
            </a:endParaRPr>
          </a:p>
          <a:p>
            <a:r>
              <a:rPr lang="zh-CN" altLang="en-US" sz="1000" dirty="0">
                <a:sym typeface="+mn-ea"/>
              </a:rPr>
              <a:t>想要建立更深层亲子连结的家庭</a:t>
            </a:r>
            <a:endParaRPr lang="en-US" altLang="zh-CN" sz="1000" dirty="0">
              <a:sym typeface="+mn-ea"/>
            </a:endParaRPr>
          </a:p>
          <a:p>
            <a:r>
              <a:rPr lang="zh-CN" altLang="en-US" sz="1000" dirty="0">
                <a:sym typeface="+mn-ea"/>
              </a:rPr>
              <a:t>教师、教育工作者及心理相关从业人员</a:t>
            </a:r>
            <a:endParaRPr lang="zh-CN" altLang="en-US" sz="1000" dirty="0">
              <a:sym typeface="+mn-ea"/>
            </a:endParaRPr>
          </a:p>
          <a:p>
            <a:endParaRPr lang="en-US" altLang="zh-CN" sz="1000" dirty="0">
              <a:sym typeface="+mn-ea"/>
            </a:endParaRPr>
          </a:p>
          <a:p>
            <a:r>
              <a:rPr lang="zh-CN" altLang="en-US" sz="1000" dirty="0">
                <a:sym typeface="+mn-ea"/>
              </a:rPr>
              <a:t>只需一本笔记本和一支笔，就能改变一个家庭的氛围。这不是奇迹，而是爱的语言被记录与重读的过程。</a:t>
            </a:r>
            <a:endParaRPr lang="zh-CN" altLang="en-US" sz="1000" dirty="0">
              <a:sym typeface="+mn-ea"/>
            </a:endParaRPr>
          </a:p>
          <a:p>
            <a:r>
              <a:rPr lang="zh-CN" altLang="en-US" sz="1000" dirty="0">
                <a:sym typeface="+mn-ea"/>
              </a:rPr>
              <a:t>书中带有大量真实而动人的亲子沟通案例，让你在读的过程中感受到：原来理解和归属，并不遥远，和解也可以从一行字开始。</a:t>
            </a:r>
            <a:endParaRPr lang="zh-CN" altLang="en-US" sz="1000" dirty="0">
              <a:sym typeface="+mn-ea"/>
            </a:endParaRPr>
          </a:p>
          <a:p>
            <a:endParaRPr lang="zh-CN" altLang="en-US" sz="1000" dirty="0">
              <a:sym typeface="+mn-ea"/>
            </a:endParaRPr>
          </a:p>
          <a:p>
            <a:r>
              <a:rPr lang="zh-CN" altLang="en-US" sz="1000" dirty="0">
                <a:sym typeface="+mn-ea"/>
              </a:rPr>
              <a:t>也正因为作者上村公亮拥有丰富的教学现场经验、亲历了从热血教师到身心俱疲的挫折，再到找到破解亲子困境的方法，他所分享的每一个建议都不是理论空谈，而是扎根现实、经得起检验的实用之道。正是这样的背景与经历，让这本书不仅真实可信，更充满力量。</a:t>
            </a:r>
            <a:endParaRPr lang="zh-CN" altLang="en-US" sz="1000" dirty="0">
              <a:sym typeface="+mn-ea"/>
            </a:endParaRPr>
          </a:p>
        </p:txBody>
      </p:sp>
      <p:pic>
        <p:nvPicPr>
          <p:cNvPr id="2" name="图片 1"/>
          <p:cNvPicPr>
            <a:picLocks noChangeAspect="1"/>
          </p:cNvPicPr>
          <p:nvPr/>
        </p:nvPicPr>
        <p:blipFill>
          <a:blip r:embed="rId1"/>
          <a:stretch>
            <a:fillRect/>
          </a:stretch>
        </p:blipFill>
        <p:spPr>
          <a:xfrm>
            <a:off x="436880" y="70485"/>
            <a:ext cx="761365" cy="1110615"/>
          </a:xfrm>
          <a:prstGeom prst="rect">
            <a:avLst/>
          </a:prstGeom>
        </p:spPr>
      </p:pic>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75565" y="438150"/>
            <a:ext cx="6706870" cy="950912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900" dirty="0">
                <a:sym typeface="+mn-ea"/>
              </a:rPr>
              <a:t>既不是过度保护，也不是放任自流</a:t>
            </a:r>
            <a:r>
              <a:rPr lang="en-US" altLang="zh-CN" sz="900" dirty="0">
                <a:sym typeface="+mn-ea"/>
              </a:rPr>
              <a:t>——</a:t>
            </a:r>
            <a:r>
              <a:rPr lang="zh-CN" altLang="en-US" sz="900" dirty="0">
                <a:sym typeface="+mn-ea"/>
              </a:rPr>
              <a:t>找到与孩子</a:t>
            </a:r>
            <a:r>
              <a:rPr lang="en-US" altLang="zh-CN" sz="900" dirty="0">
                <a:sym typeface="+mn-ea"/>
              </a:rPr>
              <a:t>“</a:t>
            </a:r>
            <a:r>
              <a:rPr lang="zh-CN" altLang="en-US" sz="900" dirty="0">
                <a:sym typeface="+mn-ea"/>
              </a:rPr>
              <a:t>刚刚好</a:t>
            </a:r>
            <a:r>
              <a:rPr lang="en-US" altLang="zh-CN" sz="900" dirty="0">
                <a:sym typeface="+mn-ea"/>
              </a:rPr>
              <a:t>”</a:t>
            </a:r>
            <a:r>
              <a:rPr lang="zh-CN" altLang="en-US" sz="900" dirty="0">
                <a:sym typeface="+mn-ea"/>
              </a:rPr>
              <a:t>的距离感</a:t>
            </a:r>
            <a:endParaRPr lang="zh-CN" altLang="en-US" sz="900" dirty="0">
              <a:sym typeface="+mn-ea"/>
            </a:endParaRPr>
          </a:p>
          <a:p>
            <a:endParaRPr lang="en-US" altLang="zh-CN" sz="900" dirty="0">
              <a:sym typeface="+mn-ea"/>
            </a:endParaRPr>
          </a:p>
          <a:p>
            <a:r>
              <a:rPr lang="zh-CN" altLang="en-US" sz="900" dirty="0">
                <a:sym typeface="+mn-ea"/>
              </a:rPr>
              <a:t>有一位妈妈来向我咨询，说她读小学六年级的儿子在暑假结束后变得不想上学了。</a:t>
            </a:r>
            <a:endParaRPr lang="zh-CN" altLang="en-US" sz="900" dirty="0">
              <a:sym typeface="+mn-ea"/>
            </a:endParaRPr>
          </a:p>
          <a:p>
            <a:r>
              <a:rPr lang="zh-CN" altLang="en-US" sz="900" dirty="0">
                <a:sym typeface="+mn-ea"/>
              </a:rPr>
              <a:t>这位妈妈的长子曾在小学时期由我担任班主任，因此我们之间有些缘分。</a:t>
            </a:r>
            <a:endParaRPr lang="zh-CN" altLang="en-US" sz="900" dirty="0">
              <a:sym typeface="+mn-ea"/>
            </a:endParaRPr>
          </a:p>
          <a:p>
            <a:r>
              <a:rPr lang="zh-CN" altLang="en-US" sz="900" dirty="0">
                <a:sym typeface="+mn-ea"/>
              </a:rPr>
              <a:t>她的小儿子原本就有些高敏感（</a:t>
            </a:r>
            <a:r>
              <a:rPr lang="en-US" altLang="zh-CN" sz="900" dirty="0">
                <a:sym typeface="+mn-ea"/>
              </a:rPr>
              <a:t>HSP</a:t>
            </a:r>
            <a:r>
              <a:rPr lang="zh-CN" altLang="en-US" sz="900" dirty="0">
                <a:sym typeface="+mn-ea"/>
              </a:rPr>
              <a:t>，感受性强、内心细腻）的倾向，但一直以来还是能正常上学。</a:t>
            </a:r>
            <a:endParaRPr lang="zh-CN" altLang="en-US" sz="900" dirty="0">
              <a:sym typeface="+mn-ea"/>
            </a:endParaRPr>
          </a:p>
          <a:p>
            <a:endParaRPr lang="en-US" altLang="zh-CN" sz="900" dirty="0">
              <a:sym typeface="+mn-ea"/>
            </a:endParaRPr>
          </a:p>
          <a:p>
            <a:r>
              <a:rPr lang="zh-CN" altLang="en-US" sz="900" dirty="0">
                <a:sym typeface="+mn-ea"/>
              </a:rPr>
              <a:t>然而，暑假期间，这位母亲因身体不适而不得不请假休养，儿子由此开始产生一种想法：</a:t>
            </a:r>
            <a:r>
              <a:rPr lang="en-US" altLang="zh-CN" sz="900" dirty="0">
                <a:sym typeface="+mn-ea"/>
              </a:rPr>
              <a:t>“</a:t>
            </a:r>
            <a:r>
              <a:rPr lang="zh-CN" altLang="en-US" sz="900" dirty="0">
                <a:sym typeface="+mn-ea"/>
              </a:rPr>
              <a:t>只要我待在家，就能一直陪着妈妈。</a:t>
            </a:r>
            <a:r>
              <a:rPr lang="en-US" altLang="zh-CN" sz="900" dirty="0">
                <a:sym typeface="+mn-ea"/>
              </a:rPr>
              <a:t>”</a:t>
            </a:r>
            <a:endParaRPr lang="en-US" altLang="zh-CN" sz="900" dirty="0">
              <a:sym typeface="+mn-ea"/>
            </a:endParaRPr>
          </a:p>
          <a:p>
            <a:r>
              <a:rPr lang="zh-CN" altLang="en-US" sz="900" dirty="0">
                <a:sym typeface="+mn-ea"/>
              </a:rPr>
              <a:t>作为母亲，她也觉得儿子依赖自己、喜欢陪着自己这件事很可爱。但她同时又觉得，母子长时间共处于家中并不是一件好事，因此内心非常纠结。</a:t>
            </a:r>
            <a:endParaRPr lang="zh-CN" altLang="en-US" sz="900" dirty="0">
              <a:sym typeface="+mn-ea"/>
            </a:endParaRPr>
          </a:p>
          <a:p>
            <a:endParaRPr lang="en-US" altLang="zh-CN" sz="900" dirty="0">
              <a:sym typeface="+mn-ea"/>
            </a:endParaRPr>
          </a:p>
          <a:p>
            <a:r>
              <a:rPr lang="zh-CN" altLang="en-US" sz="900" dirty="0">
                <a:sym typeface="+mn-ea"/>
              </a:rPr>
              <a:t>我一方面推荐她开始写</a:t>
            </a:r>
            <a:r>
              <a:rPr lang="en-US" altLang="zh-CN" sz="900" dirty="0">
                <a:sym typeface="+mn-ea"/>
              </a:rPr>
              <a:t>“</a:t>
            </a:r>
            <a:r>
              <a:rPr lang="zh-CN" altLang="en-US" sz="900" dirty="0">
                <a:sym typeface="+mn-ea"/>
              </a:rPr>
              <a:t>孩子日记</a:t>
            </a:r>
            <a:r>
              <a:rPr lang="en-US" altLang="zh-CN" sz="900" dirty="0">
                <a:sym typeface="+mn-ea"/>
              </a:rPr>
              <a:t>”</a:t>
            </a:r>
            <a:r>
              <a:rPr lang="zh-CN" altLang="en-US" sz="900" dirty="0">
                <a:sym typeface="+mn-ea"/>
              </a:rPr>
              <a:t>，另一方面也明确地告诉她：</a:t>
            </a:r>
            <a:r>
              <a:rPr lang="en-US" altLang="zh-CN" sz="900" dirty="0">
                <a:sym typeface="+mn-ea"/>
              </a:rPr>
              <a:t>“</a:t>
            </a:r>
            <a:r>
              <a:rPr lang="zh-CN" altLang="en-US" sz="900" dirty="0">
                <a:sym typeface="+mn-ea"/>
              </a:rPr>
              <a:t>等身体恢复以后，一定要回去工作。</a:t>
            </a:r>
            <a:r>
              <a:rPr lang="en-US" altLang="zh-CN" sz="900" dirty="0">
                <a:sym typeface="+mn-ea"/>
              </a:rPr>
              <a:t>”</a:t>
            </a:r>
            <a:endParaRPr lang="en-US" altLang="zh-CN" sz="900" dirty="0">
              <a:sym typeface="+mn-ea"/>
            </a:endParaRPr>
          </a:p>
          <a:p>
            <a:r>
              <a:rPr lang="zh-CN" altLang="en-US" sz="900" dirty="0">
                <a:sym typeface="+mn-ea"/>
              </a:rPr>
              <a:t>因为我察觉到，她和孩子之间有某种</a:t>
            </a:r>
            <a:r>
              <a:rPr lang="en-US" altLang="zh-CN" sz="900" dirty="0">
                <a:sym typeface="+mn-ea"/>
              </a:rPr>
              <a:t>“</a:t>
            </a:r>
            <a:r>
              <a:rPr lang="zh-CN" altLang="en-US" sz="900" dirty="0">
                <a:sym typeface="+mn-ea"/>
              </a:rPr>
              <a:t>情感依赖</a:t>
            </a:r>
            <a:r>
              <a:rPr lang="en-US" altLang="zh-CN" sz="900" dirty="0">
                <a:sym typeface="+mn-ea"/>
              </a:rPr>
              <a:t>”</a:t>
            </a:r>
            <a:r>
              <a:rPr lang="zh-CN" altLang="en-US" sz="900" dirty="0">
                <a:sym typeface="+mn-ea"/>
              </a:rPr>
              <a:t>的倾向。</a:t>
            </a:r>
            <a:endParaRPr lang="zh-CN" altLang="en-US" sz="900" dirty="0">
              <a:sym typeface="+mn-ea"/>
            </a:endParaRPr>
          </a:p>
          <a:p>
            <a:endParaRPr lang="en-US" altLang="zh-CN" sz="900" dirty="0">
              <a:sym typeface="+mn-ea"/>
            </a:endParaRPr>
          </a:p>
          <a:p>
            <a:r>
              <a:rPr lang="zh-CN" altLang="en-US" sz="900" dirty="0">
                <a:sym typeface="+mn-ea"/>
              </a:rPr>
              <a:t>而问题的根源在于，这位妈妈正遭受丈夫的家庭暴力（</a:t>
            </a:r>
            <a:r>
              <a:rPr lang="en-US" altLang="zh-CN" sz="900" dirty="0">
                <a:sym typeface="+mn-ea"/>
              </a:rPr>
              <a:t>DV</a:t>
            </a:r>
            <a:r>
              <a:rPr lang="zh-CN" altLang="en-US" sz="900" dirty="0">
                <a:sym typeface="+mn-ea"/>
              </a:rPr>
              <a:t>），无论是孩子还是她自己，都长期处于痛苦中。在这样的家庭环境下产生共依存现象是可以理解的，但这只会让整个状况更加艰难。</a:t>
            </a:r>
            <a:endParaRPr lang="zh-CN" altLang="en-US" sz="900" dirty="0">
              <a:sym typeface="+mn-ea"/>
            </a:endParaRPr>
          </a:p>
          <a:p>
            <a:endParaRPr lang="en-US" altLang="zh-CN" sz="900" dirty="0">
              <a:sym typeface="+mn-ea"/>
            </a:endParaRPr>
          </a:p>
          <a:p>
            <a:r>
              <a:rPr lang="zh-CN" altLang="en-US" sz="900" dirty="0">
                <a:sym typeface="+mn-ea"/>
              </a:rPr>
              <a:t>所以我对她说：</a:t>
            </a:r>
            <a:r>
              <a:rPr lang="en-US" altLang="zh-CN" sz="900" dirty="0">
                <a:sym typeface="+mn-ea"/>
              </a:rPr>
              <a:t>“</a:t>
            </a:r>
            <a:r>
              <a:rPr lang="zh-CN" altLang="en-US" sz="900" dirty="0">
                <a:sym typeface="+mn-ea"/>
              </a:rPr>
              <a:t>请你把愤怒、痛苦、悲伤、喜悦等等各种情绪，都写进</a:t>
            </a:r>
            <a:r>
              <a:rPr lang="en-US" altLang="zh-CN" sz="900" dirty="0">
                <a:sym typeface="+mn-ea"/>
              </a:rPr>
              <a:t>‘</a:t>
            </a:r>
            <a:r>
              <a:rPr lang="zh-CN" altLang="en-US" sz="900" dirty="0">
                <a:sym typeface="+mn-ea"/>
              </a:rPr>
              <a:t>咦咦日记</a:t>
            </a:r>
            <a:r>
              <a:rPr lang="en-US" altLang="zh-CN" sz="900" dirty="0">
                <a:sym typeface="+mn-ea"/>
              </a:rPr>
              <a:t>’</a:t>
            </a:r>
            <a:r>
              <a:rPr lang="zh-CN" altLang="en-US" sz="900" dirty="0">
                <a:sym typeface="+mn-ea"/>
              </a:rPr>
              <a:t>里。请你接纳自己的所有情绪。</a:t>
            </a:r>
            <a:r>
              <a:rPr lang="en-US" altLang="zh-CN" sz="900" dirty="0">
                <a:sym typeface="+mn-ea"/>
              </a:rPr>
              <a:t>”</a:t>
            </a:r>
            <a:endParaRPr lang="en-US" altLang="zh-CN" sz="900" dirty="0">
              <a:sym typeface="+mn-ea"/>
            </a:endParaRPr>
          </a:p>
          <a:p>
            <a:endParaRPr lang="en-US" altLang="zh-CN" sz="900" dirty="0">
              <a:sym typeface="+mn-ea"/>
            </a:endParaRPr>
          </a:p>
          <a:p>
            <a:r>
              <a:rPr lang="zh-CN" altLang="en-US" sz="900" dirty="0">
                <a:sym typeface="+mn-ea"/>
              </a:rPr>
              <a:t>这位妈妈自己在孩提时代也曾遭受父亲的暴力。拥有这种童年创伤的人，往往内在的小孩（即</a:t>
            </a:r>
            <a:r>
              <a:rPr lang="en-US" altLang="zh-CN" sz="900" dirty="0">
                <a:sym typeface="+mn-ea"/>
              </a:rPr>
              <a:t>“</a:t>
            </a:r>
            <a:r>
              <a:rPr lang="zh-CN" altLang="en-US" sz="900" dirty="0">
                <a:sym typeface="+mn-ea"/>
              </a:rPr>
              <a:t>内在小孩</a:t>
            </a:r>
            <a:r>
              <a:rPr lang="en-US" altLang="zh-CN" sz="900" dirty="0">
                <a:sym typeface="+mn-ea"/>
              </a:rPr>
              <a:t>”</a:t>
            </a:r>
            <a:r>
              <a:rPr lang="zh-CN" altLang="en-US" sz="900" dirty="0">
                <a:sym typeface="+mn-ea"/>
              </a:rPr>
              <a:t>或</a:t>
            </a:r>
            <a:r>
              <a:rPr lang="en-US" altLang="zh-CN" sz="900" dirty="0">
                <a:sym typeface="+mn-ea"/>
              </a:rPr>
              <a:t>“</a:t>
            </a:r>
            <a:r>
              <a:rPr lang="zh-CN" altLang="en-US" sz="900" dirty="0">
                <a:sym typeface="+mn-ea"/>
              </a:rPr>
              <a:t>内在儿童</a:t>
            </a:r>
            <a:r>
              <a:rPr lang="en-US" altLang="zh-CN" sz="900" dirty="0">
                <a:sym typeface="+mn-ea"/>
              </a:rPr>
              <a:t>”</a:t>
            </a:r>
            <a:r>
              <a:rPr lang="zh-CN" altLang="en-US" sz="900" dirty="0">
                <a:sym typeface="+mn-ea"/>
              </a:rPr>
              <a:t>）处于受伤状态，导致长大后容易没有自信、感到孤独。</a:t>
            </a:r>
            <a:endParaRPr lang="zh-CN" altLang="en-US" sz="900" dirty="0">
              <a:sym typeface="+mn-ea"/>
            </a:endParaRPr>
          </a:p>
          <a:p>
            <a:endParaRPr lang="en-US" altLang="zh-CN" sz="900" dirty="0">
              <a:sym typeface="+mn-ea"/>
            </a:endParaRPr>
          </a:p>
          <a:p>
            <a:r>
              <a:rPr lang="zh-CN" altLang="en-US" sz="900" dirty="0">
                <a:sym typeface="+mn-ea"/>
              </a:rPr>
              <a:t>实际上，她写的</a:t>
            </a:r>
            <a:r>
              <a:rPr lang="en-US" altLang="zh-CN" sz="900" dirty="0">
                <a:sym typeface="+mn-ea"/>
              </a:rPr>
              <a:t>“</a:t>
            </a:r>
            <a:r>
              <a:rPr lang="zh-CN" altLang="en-US" sz="900" dirty="0">
                <a:sym typeface="+mn-ea"/>
              </a:rPr>
              <a:t>咦咦日记</a:t>
            </a:r>
            <a:r>
              <a:rPr lang="en-US" altLang="zh-CN" sz="900" dirty="0">
                <a:sym typeface="+mn-ea"/>
              </a:rPr>
              <a:t>”</a:t>
            </a:r>
            <a:r>
              <a:rPr lang="zh-CN" altLang="en-US" sz="900" dirty="0">
                <a:sym typeface="+mn-ea"/>
              </a:rPr>
              <a:t>字迹非常淡，从笔迹中也能感受到她的自卑与犹疑。因此我建议她，最优先要做的就是疗愈她自己的内在小孩。</a:t>
            </a:r>
            <a:endParaRPr lang="zh-CN" altLang="en-US" sz="900" dirty="0">
              <a:sym typeface="+mn-ea"/>
            </a:endParaRPr>
          </a:p>
          <a:p>
            <a:endParaRPr lang="en-US" altLang="zh-CN" sz="900" dirty="0">
              <a:sym typeface="+mn-ea"/>
            </a:endParaRPr>
          </a:p>
          <a:p>
            <a:r>
              <a:rPr lang="zh-CN" altLang="en-US" sz="900" dirty="0">
                <a:sym typeface="+mn-ea"/>
              </a:rPr>
              <a:t>刚开始写</a:t>
            </a:r>
            <a:r>
              <a:rPr lang="en-US" altLang="zh-CN" sz="900" dirty="0">
                <a:sym typeface="+mn-ea"/>
              </a:rPr>
              <a:t>“</a:t>
            </a:r>
            <a:r>
              <a:rPr lang="zh-CN" altLang="en-US" sz="900" dirty="0">
                <a:sym typeface="+mn-ea"/>
              </a:rPr>
              <a:t>咦咦日记</a:t>
            </a:r>
            <a:r>
              <a:rPr lang="en-US" altLang="zh-CN" sz="900" dirty="0">
                <a:sym typeface="+mn-ea"/>
              </a:rPr>
              <a:t>”</a:t>
            </a:r>
            <a:r>
              <a:rPr lang="zh-CN" altLang="en-US" sz="900" dirty="0">
                <a:sym typeface="+mn-ea"/>
              </a:rPr>
              <a:t>时，她几乎每天都会写满两页密密麻麻的内容。</a:t>
            </a:r>
            <a:endParaRPr lang="zh-CN" altLang="en-US" sz="900" dirty="0">
              <a:sym typeface="+mn-ea"/>
            </a:endParaRPr>
          </a:p>
          <a:p>
            <a:endParaRPr lang="en-US" altLang="zh-CN" sz="900" dirty="0">
              <a:sym typeface="+mn-ea"/>
            </a:endParaRPr>
          </a:p>
          <a:p>
            <a:r>
              <a:rPr lang="zh-CN" altLang="en-US" sz="900" dirty="0">
                <a:sym typeface="+mn-ea"/>
              </a:rPr>
              <a:t>以下是她原文的记录。虽然可能有些难懂，但应该能感受到她当时倾泻而出的情绪有多强烈：</a:t>
            </a:r>
            <a:endParaRPr lang="zh-CN" altLang="en-US" sz="900" dirty="0">
              <a:sym typeface="+mn-ea"/>
            </a:endParaRPr>
          </a:p>
          <a:p>
            <a:endParaRPr lang="en-US" altLang="zh-CN" sz="900" dirty="0">
              <a:sym typeface="+mn-ea"/>
            </a:endParaRPr>
          </a:p>
          <a:p>
            <a:r>
              <a:rPr lang="en-US" altLang="zh-CN" sz="900" dirty="0">
                <a:sym typeface="+mn-ea"/>
              </a:rPr>
              <a:t>“</a:t>
            </a:r>
            <a:r>
              <a:rPr lang="zh-CN" altLang="en-US" sz="900" dirty="0">
                <a:sym typeface="+mn-ea"/>
              </a:rPr>
              <a:t>今天是拍照日。衣服准备得很好，头发也打理了，想着时间会花得比较久，就提早开始准备，但因为做作业耽误了时间。我给他用哥哥的发蜡定型，可是弄得不太好，只好冲掉再吹干。结果他还是不满意，情绪崩溃地说不去了。我给老师打了电话，老师来到门口接他。他边哭边说</a:t>
            </a:r>
            <a:r>
              <a:rPr lang="en-US" altLang="zh-CN" sz="900" dirty="0">
                <a:sym typeface="+mn-ea"/>
              </a:rPr>
              <a:t>‘</a:t>
            </a:r>
            <a:r>
              <a:rPr lang="zh-CN" altLang="en-US" sz="900" dirty="0">
                <a:sym typeface="+mn-ea"/>
              </a:rPr>
              <a:t>妈妈</a:t>
            </a:r>
            <a:r>
              <a:rPr lang="en-US" altLang="zh-CN" sz="900" dirty="0">
                <a:sym typeface="+mn-ea"/>
              </a:rPr>
              <a:t>’</a:t>
            </a:r>
            <a:r>
              <a:rPr lang="zh-CN" altLang="en-US" sz="900" dirty="0">
                <a:sym typeface="+mn-ea"/>
              </a:rPr>
              <a:t>，牵着我的手去上学。</a:t>
            </a:r>
            <a:r>
              <a:rPr lang="en-US" altLang="zh-CN" sz="900" dirty="0">
                <a:sym typeface="+mn-ea"/>
              </a:rPr>
              <a:t>”</a:t>
            </a:r>
            <a:endParaRPr lang="en-US" altLang="zh-CN" sz="900" dirty="0">
              <a:sym typeface="+mn-ea"/>
            </a:endParaRPr>
          </a:p>
          <a:p>
            <a:endParaRPr lang="en-US" altLang="zh-CN" sz="900" dirty="0">
              <a:sym typeface="+mn-ea"/>
            </a:endParaRPr>
          </a:p>
          <a:p>
            <a:r>
              <a:rPr lang="en-US" altLang="zh-CN" sz="900" dirty="0">
                <a:sym typeface="+mn-ea"/>
              </a:rPr>
              <a:t>“</a:t>
            </a:r>
            <a:r>
              <a:rPr lang="zh-CN" altLang="en-US" sz="900" dirty="0">
                <a:sym typeface="+mn-ea"/>
              </a:rPr>
              <a:t>他说</a:t>
            </a:r>
            <a:r>
              <a:rPr lang="en-US" altLang="zh-CN" sz="900" dirty="0">
                <a:sym typeface="+mn-ea"/>
              </a:rPr>
              <a:t>‘</a:t>
            </a:r>
            <a:r>
              <a:rPr lang="zh-CN" altLang="en-US" sz="900" dirty="0">
                <a:sym typeface="+mn-ea"/>
              </a:rPr>
              <a:t>修学旅行我不想去，感觉不好玩</a:t>
            </a:r>
            <a:r>
              <a:rPr lang="en-US" altLang="zh-CN" sz="900" dirty="0">
                <a:sym typeface="+mn-ea"/>
              </a:rPr>
              <a:t>’</a:t>
            </a:r>
            <a:r>
              <a:rPr lang="zh-CN" altLang="en-US" sz="900" dirty="0">
                <a:sym typeface="+mn-ea"/>
              </a:rPr>
              <a:t>。我回应说</a:t>
            </a:r>
            <a:r>
              <a:rPr lang="en-US" altLang="zh-CN" sz="900" dirty="0">
                <a:sym typeface="+mn-ea"/>
              </a:rPr>
              <a:t>‘</a:t>
            </a:r>
            <a:r>
              <a:rPr lang="zh-CN" altLang="en-US" sz="900" dirty="0">
                <a:sym typeface="+mn-ea"/>
              </a:rPr>
              <a:t>没去过怎么知道不好玩？</a:t>
            </a:r>
            <a:r>
              <a:rPr lang="en-US" altLang="zh-CN" sz="900" dirty="0">
                <a:sym typeface="+mn-ea"/>
              </a:rPr>
              <a:t>’</a:t>
            </a:r>
            <a:r>
              <a:rPr lang="zh-CN" altLang="en-US" sz="900" dirty="0">
                <a:sym typeface="+mn-ea"/>
              </a:rPr>
              <a:t>结果他又说</a:t>
            </a:r>
            <a:r>
              <a:rPr lang="en-US" altLang="zh-CN" sz="900" dirty="0">
                <a:sym typeface="+mn-ea"/>
              </a:rPr>
              <a:t>‘</a:t>
            </a:r>
            <a:r>
              <a:rPr lang="zh-CN" altLang="en-US" sz="900" dirty="0">
                <a:sym typeface="+mn-ea"/>
              </a:rPr>
              <a:t>啊，学校也去不了了</a:t>
            </a:r>
            <a:r>
              <a:rPr lang="en-US" altLang="zh-CN" sz="900" dirty="0">
                <a:sym typeface="+mn-ea"/>
              </a:rPr>
              <a:t>’</a:t>
            </a:r>
            <a:r>
              <a:rPr lang="zh-CN" altLang="en-US" sz="900" dirty="0">
                <a:sym typeface="+mn-ea"/>
              </a:rPr>
              <a:t>，我只好再次拜托老师联系。后来我们约在熟悉的那条路见面。我问他老师说了什么，他说</a:t>
            </a:r>
            <a:r>
              <a:rPr lang="en-US" altLang="zh-CN" sz="900" dirty="0">
                <a:sym typeface="+mn-ea"/>
              </a:rPr>
              <a:t>‘</a:t>
            </a:r>
            <a:r>
              <a:rPr lang="zh-CN" altLang="en-US" sz="900" dirty="0">
                <a:sym typeface="+mn-ea"/>
              </a:rPr>
              <a:t>不知道，声音都听不清</a:t>
            </a:r>
            <a:r>
              <a:rPr lang="en-US" altLang="zh-CN" sz="900" dirty="0">
                <a:sym typeface="+mn-ea"/>
              </a:rPr>
              <a:t>’</a:t>
            </a:r>
            <a:r>
              <a:rPr lang="zh-CN" altLang="en-US" sz="900" dirty="0">
                <a:sym typeface="+mn-ea"/>
              </a:rPr>
              <a:t>，于是我说</a:t>
            </a:r>
            <a:r>
              <a:rPr lang="en-US" altLang="zh-CN" sz="900" dirty="0">
                <a:sym typeface="+mn-ea"/>
              </a:rPr>
              <a:t>‘</a:t>
            </a:r>
            <a:r>
              <a:rPr lang="zh-CN" altLang="en-US" sz="900" dirty="0">
                <a:sym typeface="+mn-ea"/>
              </a:rPr>
              <a:t>那我们就牵着手一起去和老师会合吧</a:t>
            </a:r>
            <a:r>
              <a:rPr lang="en-US" altLang="zh-CN" sz="900" dirty="0">
                <a:sym typeface="+mn-ea"/>
              </a:rPr>
              <a:t>’</a:t>
            </a:r>
            <a:r>
              <a:rPr lang="zh-CN" altLang="en-US" sz="900" dirty="0">
                <a:sym typeface="+mn-ea"/>
              </a:rPr>
              <a:t>，就这样出发了。见到老师后我和他说了再见，对他说</a:t>
            </a:r>
            <a:r>
              <a:rPr lang="en-US" altLang="zh-CN" sz="900" dirty="0">
                <a:sym typeface="+mn-ea"/>
              </a:rPr>
              <a:t>‘</a:t>
            </a:r>
            <a:r>
              <a:rPr lang="zh-CN" altLang="en-US" sz="900" dirty="0">
                <a:sym typeface="+mn-ea"/>
              </a:rPr>
              <a:t>你一个人去吧</a:t>
            </a:r>
            <a:r>
              <a:rPr lang="en-US" altLang="zh-CN" sz="900" dirty="0">
                <a:sym typeface="+mn-ea"/>
              </a:rPr>
              <a:t>’</a:t>
            </a:r>
            <a:r>
              <a:rPr lang="zh-CN" altLang="en-US" sz="900" dirty="0">
                <a:sym typeface="+mn-ea"/>
              </a:rPr>
              <a:t>，他也接受了，自己一个人走向了老师。</a:t>
            </a:r>
            <a:r>
              <a:rPr lang="en-US" altLang="zh-CN" sz="900" dirty="0">
                <a:sym typeface="+mn-ea"/>
              </a:rPr>
              <a:t>”</a:t>
            </a:r>
            <a:endParaRPr lang="en-US" altLang="zh-CN" sz="900" dirty="0">
              <a:sym typeface="+mn-ea"/>
            </a:endParaRPr>
          </a:p>
          <a:p>
            <a:endParaRPr lang="en-US" altLang="zh-CN" sz="900" dirty="0">
              <a:sym typeface="+mn-ea"/>
            </a:endParaRPr>
          </a:p>
          <a:p>
            <a:r>
              <a:rPr lang="zh-CN" altLang="en-US" sz="900" dirty="0">
                <a:sym typeface="+mn-ea"/>
              </a:rPr>
              <a:t>她详细记录了儿子在上学前情绪崩溃，以及老师来接他的全过程，连对话都完整再现。读到这里可以明显看出，她对孩子已经有点</a:t>
            </a:r>
            <a:r>
              <a:rPr lang="en-US" altLang="zh-CN" sz="900" dirty="0">
                <a:sym typeface="+mn-ea"/>
              </a:rPr>
              <a:t>“</a:t>
            </a:r>
            <a:r>
              <a:rPr lang="zh-CN" altLang="en-US" sz="900" dirty="0">
                <a:sym typeface="+mn-ea"/>
              </a:rPr>
              <a:t>过度介入</a:t>
            </a:r>
            <a:r>
              <a:rPr lang="en-US" altLang="zh-CN" sz="900" dirty="0">
                <a:sym typeface="+mn-ea"/>
              </a:rPr>
              <a:t>”</a:t>
            </a:r>
            <a:r>
              <a:rPr lang="zh-CN" altLang="en-US" sz="900" dirty="0">
                <a:sym typeface="+mn-ea"/>
              </a:rPr>
              <a:t>了。</a:t>
            </a:r>
            <a:endParaRPr lang="zh-CN" altLang="en-US" sz="900" dirty="0">
              <a:sym typeface="+mn-ea"/>
            </a:endParaRPr>
          </a:p>
          <a:p>
            <a:endParaRPr lang="en-US" altLang="zh-CN" sz="900" dirty="0">
              <a:sym typeface="+mn-ea"/>
            </a:endParaRPr>
          </a:p>
          <a:p>
            <a:r>
              <a:rPr lang="zh-CN" altLang="en-US" sz="900" dirty="0">
                <a:sym typeface="+mn-ea"/>
              </a:rPr>
              <a:t>这种状态大概持续了一个月，之后这位妈妈回到了工作岗位。因为不得不分出时间顾及自己的生活，与孩子在一起的时间自然减少，日记的篇幅也随之骤减。奇妙的是，儿子开始愿意去上学了。</a:t>
            </a:r>
            <a:endParaRPr lang="zh-CN" altLang="en-US" sz="900" dirty="0">
              <a:sym typeface="+mn-ea"/>
            </a:endParaRPr>
          </a:p>
          <a:p>
            <a:endParaRPr lang="en-US" altLang="zh-CN" sz="900" dirty="0">
              <a:sym typeface="+mn-ea"/>
            </a:endParaRPr>
          </a:p>
          <a:p>
            <a:r>
              <a:rPr lang="zh-CN" altLang="en-US" sz="900" dirty="0">
                <a:sym typeface="+mn-ea"/>
              </a:rPr>
              <a:t>她这才意识到：</a:t>
            </a:r>
            <a:r>
              <a:rPr lang="en-US" altLang="zh-CN" sz="900" dirty="0">
                <a:sym typeface="+mn-ea"/>
              </a:rPr>
              <a:t>“</a:t>
            </a:r>
            <a:r>
              <a:rPr lang="zh-CN" altLang="en-US" sz="900" dirty="0">
                <a:sym typeface="+mn-ea"/>
              </a:rPr>
              <a:t>也许正是因为我太忙、没有太多时间去关注他，他反而更愿意去学校了。</a:t>
            </a:r>
            <a:r>
              <a:rPr lang="en-US" altLang="zh-CN" sz="900" dirty="0">
                <a:sym typeface="+mn-ea"/>
              </a:rPr>
              <a:t>”</a:t>
            </a:r>
            <a:endParaRPr lang="en-US" altLang="zh-CN" sz="900" dirty="0">
              <a:sym typeface="+mn-ea"/>
            </a:endParaRPr>
          </a:p>
          <a:p>
            <a:r>
              <a:rPr lang="zh-CN" altLang="en-US" sz="900" dirty="0">
                <a:sym typeface="+mn-ea"/>
              </a:rPr>
              <a:t>她坦言，虽然对孩子一天天长大、不能一直陪在身边感到有些寂寞，但也开始学会告诉自己：</a:t>
            </a:r>
            <a:r>
              <a:rPr lang="en-US" altLang="zh-CN" sz="900" dirty="0">
                <a:sym typeface="+mn-ea"/>
              </a:rPr>
              <a:t>“</a:t>
            </a:r>
            <a:r>
              <a:rPr lang="zh-CN" altLang="en-US" sz="900" dirty="0">
                <a:sym typeface="+mn-ea"/>
              </a:rPr>
              <a:t>我是我，寂寞也没关系。</a:t>
            </a:r>
            <a:r>
              <a:rPr lang="en-US" altLang="zh-CN" sz="900" dirty="0">
                <a:sym typeface="+mn-ea"/>
              </a:rPr>
              <a:t>”</a:t>
            </a:r>
            <a:r>
              <a:rPr lang="zh-CN" altLang="en-US" sz="900" dirty="0">
                <a:sym typeface="+mn-ea"/>
              </a:rPr>
              <a:t>这样一来，她比以前更有自信了。</a:t>
            </a:r>
            <a:endParaRPr lang="en-US" altLang="zh-CN" sz="900" dirty="0">
              <a:sym typeface="+mn-ea"/>
            </a:endParaRPr>
          </a:p>
          <a:p>
            <a:r>
              <a:rPr lang="zh-CN" altLang="en-US" sz="900" dirty="0">
                <a:sym typeface="+mn-ea"/>
              </a:rPr>
              <a:t>她说：</a:t>
            </a:r>
            <a:r>
              <a:rPr lang="en-US" altLang="zh-CN" sz="900" dirty="0">
                <a:sym typeface="+mn-ea"/>
              </a:rPr>
              <a:t>“</a:t>
            </a:r>
            <a:r>
              <a:rPr lang="zh-CN" altLang="en-US" sz="900" dirty="0">
                <a:sym typeface="+mn-ea"/>
              </a:rPr>
              <a:t>虽然我和儿子的距离感还在摸索中，但通过写出内心的不安，我找到了一个可以倾诉情绪的出口，养育孩子也变得轻松多了。</a:t>
            </a:r>
            <a:r>
              <a:rPr lang="en-US" altLang="zh-CN" sz="900" dirty="0">
                <a:sym typeface="+mn-ea"/>
              </a:rPr>
              <a:t>”</a:t>
            </a:r>
            <a:endParaRPr lang="en-US" altLang="zh-CN" sz="900" dirty="0">
              <a:sym typeface="+mn-ea"/>
            </a:endParaRPr>
          </a:p>
          <a:p>
            <a:endParaRPr lang="en-US" altLang="zh-CN" sz="900" dirty="0">
              <a:sym typeface="+mn-ea"/>
            </a:endParaRPr>
          </a:p>
          <a:p>
            <a:r>
              <a:rPr lang="zh-CN" altLang="en-US" sz="900" dirty="0">
                <a:sym typeface="+mn-ea"/>
              </a:rPr>
              <a:t>写</a:t>
            </a:r>
            <a:r>
              <a:rPr lang="en-US" altLang="zh-CN" sz="900" dirty="0">
                <a:sym typeface="+mn-ea"/>
              </a:rPr>
              <a:t>“</a:t>
            </a:r>
            <a:r>
              <a:rPr lang="zh-CN" altLang="en-US" sz="900" dirty="0">
                <a:sym typeface="+mn-ea"/>
              </a:rPr>
              <a:t>咦咦日记</a:t>
            </a:r>
            <a:r>
              <a:rPr lang="en-US" altLang="zh-CN" sz="900" dirty="0">
                <a:sym typeface="+mn-ea"/>
              </a:rPr>
              <a:t>”</a:t>
            </a:r>
            <a:r>
              <a:rPr lang="zh-CN" altLang="en-US" sz="900" dirty="0">
                <a:sym typeface="+mn-ea"/>
              </a:rPr>
              <a:t>几个月以后，她的心境也慢慢发生了变化。</a:t>
            </a:r>
            <a:endParaRPr lang="en-US" altLang="zh-CN" sz="900" dirty="0">
              <a:sym typeface="+mn-ea"/>
            </a:endParaRPr>
          </a:p>
          <a:p>
            <a:r>
              <a:rPr lang="zh-CN" altLang="en-US" sz="900" dirty="0">
                <a:sym typeface="+mn-ea"/>
              </a:rPr>
              <a:t>前文提到，孩子是渴望父母关注的。但如果过度介入，就有可能适得其反，反而让孩子更加痛苦。</a:t>
            </a:r>
            <a:endParaRPr lang="zh-CN" altLang="en-US" sz="900" dirty="0">
              <a:sym typeface="+mn-ea"/>
            </a:endParaRPr>
          </a:p>
          <a:p>
            <a:endParaRPr lang="en-US" altLang="zh-CN" sz="900" dirty="0">
              <a:sym typeface="+mn-ea"/>
            </a:endParaRPr>
          </a:p>
          <a:p>
            <a:r>
              <a:rPr lang="zh-CN" altLang="en-US" sz="900" dirty="0">
                <a:sym typeface="+mn-ea"/>
              </a:rPr>
              <a:t>通过</a:t>
            </a:r>
            <a:r>
              <a:rPr lang="en-US" altLang="zh-CN" sz="900" dirty="0">
                <a:sym typeface="+mn-ea"/>
              </a:rPr>
              <a:t>“</a:t>
            </a:r>
            <a:r>
              <a:rPr lang="zh-CN" altLang="en-US" sz="900" dirty="0">
                <a:sym typeface="+mn-ea"/>
              </a:rPr>
              <a:t>孩子日记</a:t>
            </a:r>
            <a:r>
              <a:rPr lang="en-US" altLang="zh-CN" sz="900" dirty="0">
                <a:sym typeface="+mn-ea"/>
              </a:rPr>
              <a:t>”</a:t>
            </a:r>
            <a:r>
              <a:rPr lang="zh-CN" altLang="en-US" sz="900" dirty="0">
                <a:sym typeface="+mn-ea"/>
              </a:rPr>
              <a:t>，可以帮助父母找到既不是过度保护，也不是放任不管的</a:t>
            </a:r>
            <a:r>
              <a:rPr lang="en-US" altLang="zh-CN" sz="900" dirty="0">
                <a:sym typeface="+mn-ea"/>
              </a:rPr>
              <a:t>“</a:t>
            </a:r>
            <a:r>
              <a:rPr lang="zh-CN" altLang="en-US" sz="900" dirty="0">
                <a:sym typeface="+mn-ea"/>
              </a:rPr>
              <a:t>刚刚好</a:t>
            </a:r>
            <a:r>
              <a:rPr lang="en-US" altLang="zh-CN" sz="900" dirty="0">
                <a:sym typeface="+mn-ea"/>
              </a:rPr>
              <a:t>”</a:t>
            </a:r>
            <a:r>
              <a:rPr lang="zh-CN" altLang="en-US" sz="900" dirty="0">
                <a:sym typeface="+mn-ea"/>
              </a:rPr>
              <a:t>的距离感。</a:t>
            </a:r>
            <a:endParaRPr lang="zh-CN" altLang="en-US" sz="900" dirty="0">
              <a:sym typeface="+mn-ea"/>
            </a:endParaRPr>
          </a:p>
          <a:p>
            <a:endParaRPr lang="en-US" altLang="zh-CN" sz="900" dirty="0">
              <a:sym typeface="+mn-ea"/>
            </a:endParaRPr>
          </a:p>
          <a:p>
            <a:r>
              <a:rPr lang="zh-CN" altLang="en-US" sz="900" dirty="0">
                <a:sym typeface="+mn-ea"/>
              </a:rPr>
              <a:t>对那些一味</a:t>
            </a:r>
            <a:r>
              <a:rPr lang="en-US" altLang="zh-CN" sz="900" dirty="0">
                <a:sym typeface="+mn-ea"/>
              </a:rPr>
              <a:t>“</a:t>
            </a:r>
            <a:r>
              <a:rPr lang="zh-CN" altLang="en-US" sz="900" dirty="0">
                <a:sym typeface="+mn-ea"/>
              </a:rPr>
              <a:t>逼孩子、推孩子</a:t>
            </a:r>
            <a:r>
              <a:rPr lang="en-US" altLang="zh-CN" sz="900" dirty="0">
                <a:sym typeface="+mn-ea"/>
              </a:rPr>
              <a:t>”</a:t>
            </a:r>
            <a:r>
              <a:rPr lang="zh-CN" altLang="en-US" sz="900" dirty="0">
                <a:sym typeface="+mn-ea"/>
              </a:rPr>
              <a:t>的父母来说，会意识到：</a:t>
            </a:r>
            <a:r>
              <a:rPr lang="en-US" altLang="zh-CN" sz="900" dirty="0">
                <a:sym typeface="+mn-ea"/>
              </a:rPr>
              <a:t>“</a:t>
            </a:r>
            <a:r>
              <a:rPr lang="zh-CN" altLang="en-US" sz="900" dirty="0">
                <a:sym typeface="+mn-ea"/>
              </a:rPr>
              <a:t>或许我该后退一步，先放手看看。</a:t>
            </a:r>
            <a:r>
              <a:rPr lang="en-US" altLang="zh-CN" sz="900" dirty="0">
                <a:sym typeface="+mn-ea"/>
              </a:rPr>
              <a:t>”</a:t>
            </a:r>
            <a:endParaRPr lang="en-US" altLang="zh-CN" sz="900" dirty="0">
              <a:sym typeface="+mn-ea"/>
            </a:endParaRPr>
          </a:p>
          <a:p>
            <a:r>
              <a:rPr lang="zh-CN" altLang="en-US" sz="900" dirty="0">
                <a:sym typeface="+mn-ea"/>
              </a:rPr>
              <a:t>而对那些关注太少的父母来说，也许会觉得：</a:t>
            </a:r>
            <a:r>
              <a:rPr lang="en-US" altLang="zh-CN" sz="900" dirty="0">
                <a:sym typeface="+mn-ea"/>
              </a:rPr>
              <a:t>“</a:t>
            </a:r>
            <a:r>
              <a:rPr lang="zh-CN" altLang="en-US" sz="900" dirty="0">
                <a:sym typeface="+mn-ea"/>
              </a:rPr>
              <a:t>也许我该多跟孩子聊几句。</a:t>
            </a:r>
            <a:r>
              <a:rPr lang="en-US" altLang="zh-CN" sz="900" dirty="0">
                <a:sym typeface="+mn-ea"/>
              </a:rPr>
              <a:t>”</a:t>
            </a:r>
            <a:endParaRPr lang="en-US" altLang="zh-CN" sz="900" dirty="0">
              <a:sym typeface="+mn-ea"/>
            </a:endParaRPr>
          </a:p>
          <a:p>
            <a:endParaRPr lang="en-US" altLang="zh-CN" sz="900" dirty="0">
              <a:sym typeface="+mn-ea"/>
            </a:endParaRPr>
          </a:p>
          <a:p>
            <a:r>
              <a:rPr lang="zh-CN" altLang="en-US" sz="900" dirty="0">
                <a:sym typeface="+mn-ea"/>
              </a:rPr>
              <a:t>就是这样一推一拉之间，慢慢找到最适合自己和孩子的相处模式。</a:t>
            </a:r>
            <a:endParaRPr lang="zh-CN" altLang="en-US" sz="900" dirty="0">
              <a:sym typeface="+mn-ea"/>
            </a:endParaRPr>
          </a:p>
          <a:p>
            <a:endParaRPr lang="en-US" altLang="zh-CN" sz="900" dirty="0">
              <a:sym typeface="+mn-ea"/>
            </a:endParaRPr>
          </a:p>
          <a:p>
            <a:r>
              <a:rPr lang="zh-CN" altLang="en-US" sz="900" dirty="0">
                <a:sym typeface="+mn-ea"/>
              </a:rPr>
              <a:t>我自己也是一样，和孩子之间的</a:t>
            </a:r>
            <a:r>
              <a:rPr lang="en-US" altLang="zh-CN" sz="900" dirty="0">
                <a:sym typeface="+mn-ea"/>
              </a:rPr>
              <a:t>“</a:t>
            </a:r>
            <a:r>
              <a:rPr lang="zh-CN" altLang="en-US" sz="900" dirty="0">
                <a:sym typeface="+mn-ea"/>
              </a:rPr>
              <a:t>刚刚好距离</a:t>
            </a:r>
            <a:r>
              <a:rPr lang="en-US" altLang="zh-CN" sz="900" dirty="0">
                <a:sym typeface="+mn-ea"/>
              </a:rPr>
              <a:t>”</a:t>
            </a:r>
            <a:r>
              <a:rPr lang="zh-CN" altLang="en-US" sz="900" dirty="0">
                <a:sym typeface="+mn-ea"/>
              </a:rPr>
              <a:t>一直是在不断试探和调整中。</a:t>
            </a:r>
            <a:endParaRPr lang="zh-CN" altLang="en-US" sz="900" dirty="0">
              <a:sym typeface="+mn-ea"/>
            </a:endParaRPr>
          </a:p>
          <a:p>
            <a:endParaRPr lang="en-US" altLang="zh-CN" sz="900" dirty="0">
              <a:sym typeface="+mn-ea"/>
            </a:endParaRPr>
          </a:p>
          <a:p>
            <a:r>
              <a:rPr lang="zh-CN" altLang="en-US" sz="900" dirty="0">
                <a:sym typeface="+mn-ea"/>
              </a:rPr>
              <a:t>有一次，我正准备出门上班，儿子却开始剥橘子皮。</a:t>
            </a:r>
            <a:endParaRPr lang="zh-CN" altLang="en-US" sz="900" dirty="0">
              <a:sym typeface="+mn-ea"/>
            </a:endParaRPr>
          </a:p>
          <a:p>
            <a:endParaRPr lang="en-US" altLang="zh-CN" sz="900" dirty="0">
              <a:sym typeface="+mn-ea"/>
            </a:endParaRPr>
          </a:p>
          <a:p>
            <a:r>
              <a:rPr lang="zh-CN" altLang="en-US" sz="900" dirty="0">
                <a:sym typeface="+mn-ea"/>
              </a:rPr>
              <a:t>作为家长，第一反应可能是</a:t>
            </a:r>
            <a:r>
              <a:rPr lang="en-US" altLang="zh-CN" sz="900" dirty="0">
                <a:sym typeface="+mn-ea"/>
              </a:rPr>
              <a:t>“</a:t>
            </a:r>
            <a:r>
              <a:rPr lang="zh-CN" altLang="en-US" sz="900" dirty="0">
                <a:sym typeface="+mn-ea"/>
              </a:rPr>
              <a:t>我来帮你剥吧</a:t>
            </a:r>
            <a:r>
              <a:rPr lang="en-US" altLang="zh-CN" sz="900" dirty="0">
                <a:sym typeface="+mn-ea"/>
              </a:rPr>
              <a:t>”</a:t>
            </a:r>
            <a:r>
              <a:rPr lang="zh-CN" altLang="en-US" sz="900" dirty="0">
                <a:sym typeface="+mn-ea"/>
              </a:rPr>
              <a:t>，赶时间的我也很想直接帮他。但我故意等着，看他自己动手。等他剥完之后，我说</a:t>
            </a:r>
            <a:r>
              <a:rPr lang="en-US" altLang="zh-CN" sz="900" dirty="0">
                <a:sym typeface="+mn-ea"/>
              </a:rPr>
              <a:t>“</a:t>
            </a:r>
            <a:r>
              <a:rPr lang="zh-CN" altLang="en-US" sz="900" dirty="0">
                <a:sym typeface="+mn-ea"/>
              </a:rPr>
              <a:t>你很努力耶</a:t>
            </a:r>
            <a:r>
              <a:rPr lang="en-US" altLang="zh-CN" sz="900" dirty="0">
                <a:sym typeface="+mn-ea"/>
              </a:rPr>
              <a:t>”</a:t>
            </a:r>
            <a:r>
              <a:rPr lang="zh-CN" altLang="en-US" sz="900" dirty="0">
                <a:sym typeface="+mn-ea"/>
              </a:rPr>
              <a:t>，他脸上立刻露出喜悦的笑容。</a:t>
            </a:r>
            <a:endParaRPr lang="zh-CN" altLang="en-US" sz="900" dirty="0">
              <a:sym typeface="+mn-ea"/>
            </a:endParaRPr>
          </a:p>
          <a:p>
            <a:endParaRPr lang="en-US" altLang="zh-CN" sz="900" dirty="0">
              <a:sym typeface="+mn-ea"/>
            </a:endParaRPr>
          </a:p>
          <a:p>
            <a:r>
              <a:rPr lang="zh-CN" altLang="en-US" sz="900" dirty="0">
                <a:sym typeface="+mn-ea"/>
              </a:rPr>
              <a:t>即使因此迟到被责备，我也觉得，看着他成长的这一刻更值得。毕竟，孩子的成长稍纵即逝。</a:t>
            </a:r>
            <a:endParaRPr lang="en-US" altLang="zh-CN" sz="900" dirty="0">
              <a:sym typeface="+mn-ea"/>
            </a:endParaRPr>
          </a:p>
          <a:p>
            <a:r>
              <a:rPr lang="zh-CN" altLang="en-US" sz="900" dirty="0">
                <a:sym typeface="+mn-ea"/>
              </a:rPr>
              <a:t>有时候要介入，有时候要放手</a:t>
            </a:r>
            <a:r>
              <a:rPr lang="en-US" altLang="zh-CN" sz="900" dirty="0">
                <a:sym typeface="+mn-ea"/>
              </a:rPr>
              <a:t>——</a:t>
            </a:r>
            <a:r>
              <a:rPr lang="zh-CN" altLang="en-US" sz="900" dirty="0">
                <a:sym typeface="+mn-ea"/>
              </a:rPr>
              <a:t>相信、等待，也许育儿的本质就是这样不断的循环。</a:t>
            </a:r>
            <a:endParaRPr lang="zh-CN" altLang="en-US" sz="900" dirty="0">
              <a:sym typeface="+mn-ea"/>
            </a:endParaRPr>
          </a:p>
        </p:txBody>
      </p:sp>
      <p:sp>
        <p:nvSpPr>
          <p:cNvPr id="4" name="矩形 3"/>
          <p:cNvSpPr/>
          <p:nvPr>
            <p:custDataLst>
              <p:tags r:id="rId1"/>
            </p:custDataLst>
          </p:nvPr>
        </p:nvSpPr>
        <p:spPr>
          <a:xfrm>
            <a:off x="2467610" y="72390"/>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759767" y="70450"/>
            <a:ext cx="4171041" cy="141478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厌学児</a:t>
            </a:r>
            <a:r>
              <a:rPr kumimoji="1" lang="ja-JP" altLang="en-US" sz="700" dirty="0">
                <a:latin typeface="Meiryo UI" panose="020B0604030504040204" pitchFamily="50" charset="-128"/>
                <a:ea typeface="Meiryo UI" panose="020B0604030504040204" pitchFamily="50" charset="-128"/>
              </a:rPr>
              <a:t>ゼロ</a:t>
            </a:r>
            <a:r>
              <a:rPr kumimoji="1" lang="zh-CN" altLang="en-US" sz="700" dirty="0">
                <a:latin typeface="Meiryo UI" panose="020B0604030504040204" pitchFamily="50" charset="-128"/>
                <a:ea typeface="Meiryo UI" panose="020B0604030504040204" pitchFamily="50" charset="-128"/>
              </a:rPr>
              <a:t>教師</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伝</a:t>
            </a:r>
            <a:r>
              <a:rPr kumimoji="1" lang="ja-JP" altLang="en-US" sz="700" dirty="0">
                <a:latin typeface="Meiryo UI" panose="020B0604030504040204" pitchFamily="50" charset="-128"/>
                <a:ea typeface="Meiryo UI" panose="020B0604030504040204" pitchFamily="50" charset="-128"/>
              </a:rPr>
              <a:t>える</a:t>
            </a:r>
            <a:r>
              <a:rPr kumimoji="1" lang="zh-CN" altLang="en-US" sz="700" dirty="0">
                <a:latin typeface="Meiryo UI" panose="020B0604030504040204" pitchFamily="50" charset="-128"/>
                <a:ea typeface="Meiryo UI" panose="020B0604030504040204" pitchFamily="50" charset="-128"/>
              </a:rPr>
              <a:t>　</a:t>
            </a:r>
            <a:endParaRPr kumimoji="1" lang="zh-CN" altLang="en-US" sz="700"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親子</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幸</a:t>
            </a:r>
            <a:r>
              <a:rPr kumimoji="1" lang="ja-JP" altLang="en-US" sz="700" dirty="0">
                <a:latin typeface="Meiryo UI" panose="020B0604030504040204" pitchFamily="50" charset="-128"/>
                <a:ea typeface="Meiryo UI" panose="020B0604030504040204" pitchFamily="50" charset="-128"/>
              </a:rPr>
              <a:t>せな</a:t>
            </a:r>
            <a:r>
              <a:rPr kumimoji="1" lang="zh-CN" altLang="en-US" sz="700" dirty="0">
                <a:latin typeface="Meiryo UI" panose="020B0604030504040204" pitchFamily="50" charset="-128"/>
                <a:ea typeface="Meiryo UI" panose="020B0604030504040204" pitchFamily="50" charset="-128"/>
              </a:rPr>
              <a:t>関係</a:t>
            </a:r>
            <a:r>
              <a:rPr kumimoji="1" lang="ja-JP" altLang="en-US" sz="700" dirty="0">
                <a:latin typeface="Meiryo UI" panose="020B0604030504040204" pitchFamily="50" charset="-128"/>
                <a:ea typeface="Meiryo UI" panose="020B0604030504040204" pitchFamily="50" charset="-128"/>
              </a:rPr>
              <a:t>と</a:t>
            </a:r>
            <a:r>
              <a:rPr kumimoji="1" lang="zh-CN" altLang="en-US" sz="700" dirty="0">
                <a:latin typeface="Meiryo UI" panose="020B0604030504040204" pitchFamily="50" charset="-128"/>
                <a:ea typeface="Meiryo UI" panose="020B0604030504040204" pitchFamily="50" charset="-128"/>
              </a:rPr>
              <a:t>归属感</a:t>
            </a:r>
            <a:r>
              <a:rPr kumimoji="1" lang="ja-JP" altLang="en-US" sz="700" dirty="0">
                <a:latin typeface="Meiryo UI" panose="020B0604030504040204" pitchFamily="50" charset="-128"/>
                <a:ea typeface="Meiryo UI" panose="020B0604030504040204" pitchFamily="50" charset="-128"/>
              </a:rPr>
              <a:t>をつくる</a:t>
            </a:r>
            <a:r>
              <a:rPr kumimoji="1" lang="zh-CN" altLang="en-US" sz="700" dirty="0">
                <a:latin typeface="Meiryo UI" panose="020B0604030504040204" pitchFamily="50" charset="-128"/>
                <a:ea typeface="Meiryo UI" panose="020B0604030504040204" pitchFamily="50" charset="-128"/>
              </a:rPr>
              <a:t>「子</a:t>
            </a:r>
            <a:r>
              <a:rPr kumimoji="1" lang="ja-JP" altLang="en-US" sz="700" dirty="0">
                <a:latin typeface="Meiryo UI" panose="020B0604030504040204" pitchFamily="50" charset="-128"/>
                <a:ea typeface="Meiryo UI" panose="020B0604030504040204" pitchFamily="50" charset="-128"/>
              </a:rPr>
              <a:t>ども</a:t>
            </a:r>
            <a:r>
              <a:rPr kumimoji="1" lang="zh-CN" altLang="en-US" sz="700" dirty="0">
                <a:latin typeface="Meiryo UI" panose="020B0604030504040204" pitchFamily="50" charset="-128"/>
                <a:ea typeface="Meiryo UI" panose="020B0604030504040204" pitchFamily="50" charset="-128"/>
              </a:rPr>
              <a:t>日記」</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978-4-7612-7821-2</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上村</a:t>
            </a:r>
            <a:r>
              <a:rPr kumimoji="1" lang="en-US" altLang="zh-CN" sz="700" dirty="0">
                <a:latin typeface="Meiryo UI" panose="020B0604030504040204" pitchFamily="50" charset="-128"/>
                <a:ea typeface="Meiryo UI" panose="020B0604030504040204" pitchFamily="50" charset="-128"/>
              </a:rPr>
              <a:t> </a:t>
            </a:r>
            <a:r>
              <a:rPr kumimoji="1" lang="zh-CN" altLang="en-US" sz="700" dirty="0">
                <a:latin typeface="Meiryo UI" panose="020B0604030504040204" pitchFamily="50" charset="-128"/>
                <a:ea typeface="Meiryo UI" panose="020B0604030504040204" pitchFamily="50" charset="-128"/>
              </a:rPr>
              <a:t>公亮</a:t>
            </a:r>
            <a:r>
              <a:rPr kumimoji="1" sz="700" dirty="0">
                <a:latin typeface="Meiryo UI" panose="020B0604030504040204" pitchFamily="50" charset="-128"/>
                <a:ea typeface="Meiryo UI" panose="020B0604030504040204" pitchFamily="50" charset="-128"/>
              </a:rPr>
              <a:t>  </a:t>
            </a:r>
            <a:endParaRPr kumimoji="1"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256</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7</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40005" y="1930400"/>
            <a:ext cx="6706870" cy="6862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000" dirty="0">
                <a:sym typeface="+mn-ea"/>
              </a:rPr>
              <a:t>“</a:t>
            </a:r>
            <a:r>
              <a:rPr lang="zh-CN" altLang="en-US" sz="1000" dirty="0">
                <a:sym typeface="+mn-ea"/>
              </a:rPr>
              <a:t>你来我往日记</a:t>
            </a:r>
            <a:r>
              <a:rPr lang="en-US" altLang="zh-CN" sz="1000" dirty="0">
                <a:sym typeface="+mn-ea"/>
              </a:rPr>
              <a:t>”</a:t>
            </a:r>
            <a:r>
              <a:rPr lang="zh-CN" altLang="en-US" sz="1000" dirty="0">
                <a:sym typeface="+mn-ea"/>
              </a:rPr>
              <a:t>推荐给这些人使用：</a:t>
            </a:r>
            <a:endParaRPr lang="zh-CN" altLang="en-US" sz="1000" dirty="0">
              <a:sym typeface="+mn-ea"/>
            </a:endParaRPr>
          </a:p>
          <a:p>
            <a:endParaRPr lang="en-US" altLang="zh-CN" sz="1000" dirty="0">
              <a:sym typeface="+mn-ea"/>
            </a:endParaRPr>
          </a:p>
          <a:p>
            <a:r>
              <a:rPr lang="en-US" altLang="zh-CN" sz="1000" dirty="0">
                <a:sym typeface="+mn-ea"/>
              </a:rPr>
              <a:t>“</a:t>
            </a:r>
            <a:r>
              <a:rPr lang="zh-CN" altLang="en-US" sz="1000" dirty="0">
                <a:sym typeface="+mn-ea"/>
              </a:rPr>
              <a:t>你来我往日记</a:t>
            </a:r>
            <a:r>
              <a:rPr lang="en-US" altLang="zh-CN" sz="1000" dirty="0">
                <a:sym typeface="+mn-ea"/>
              </a:rPr>
              <a:t>”</a:t>
            </a:r>
            <a:r>
              <a:rPr lang="zh-CN" altLang="en-US" sz="1000" dirty="0">
                <a:sym typeface="+mn-ea"/>
              </a:rPr>
              <a:t>是一种帮助孩子建立安心表达和依赖空间的工具。</a:t>
            </a:r>
            <a:endParaRPr lang="zh-CN" altLang="en-US" sz="1000" dirty="0">
              <a:sym typeface="+mn-ea"/>
            </a:endParaRPr>
          </a:p>
          <a:p>
            <a:endParaRPr lang="en-US" altLang="zh-CN" sz="1000" dirty="0">
              <a:sym typeface="+mn-ea"/>
            </a:endParaRPr>
          </a:p>
          <a:p>
            <a:r>
              <a:rPr lang="zh-CN" altLang="en-US" sz="1000" dirty="0">
                <a:sym typeface="+mn-ea"/>
              </a:rPr>
              <a:t>虽然我们都希望孩子能对父母无话不谈，但现实中，孩子常常会藏着一些对大人说不出口的烦恼，不论是小困扰还是大问题。有的孩子甚至连自己的情绪都很难清楚表达出来。</a:t>
            </a:r>
            <a:endParaRPr lang="zh-CN" altLang="en-US" sz="1000" dirty="0">
              <a:sym typeface="+mn-ea"/>
            </a:endParaRPr>
          </a:p>
          <a:p>
            <a:endParaRPr lang="en-US" altLang="zh-CN" sz="1000" dirty="0">
              <a:sym typeface="+mn-ea"/>
            </a:endParaRPr>
          </a:p>
          <a:p>
            <a:r>
              <a:rPr lang="zh-CN" altLang="en-US" sz="1000" dirty="0">
                <a:sym typeface="+mn-ea"/>
              </a:rPr>
              <a:t>当你们开始写</a:t>
            </a:r>
            <a:r>
              <a:rPr lang="en-US" altLang="zh-CN" sz="1000" dirty="0">
                <a:sym typeface="+mn-ea"/>
              </a:rPr>
              <a:t>“</a:t>
            </a:r>
            <a:r>
              <a:rPr lang="zh-CN" altLang="en-US" sz="1000" dirty="0">
                <a:sym typeface="+mn-ea"/>
              </a:rPr>
              <a:t>你来我往日记</a:t>
            </a:r>
            <a:r>
              <a:rPr lang="en-US" altLang="zh-CN" sz="1000" dirty="0">
                <a:sym typeface="+mn-ea"/>
              </a:rPr>
              <a:t>”</a:t>
            </a:r>
            <a:r>
              <a:rPr lang="zh-CN" altLang="en-US" sz="1000" dirty="0">
                <a:sym typeface="+mn-ea"/>
              </a:rPr>
              <a:t>后，孩子可能会开始向你敞开心扉。</a:t>
            </a:r>
            <a:endParaRPr lang="zh-CN" altLang="en-US" sz="1000" dirty="0">
              <a:sym typeface="+mn-ea"/>
            </a:endParaRPr>
          </a:p>
          <a:p>
            <a:endParaRPr lang="en-US" altLang="zh-CN" sz="1000" dirty="0">
              <a:sym typeface="+mn-ea"/>
            </a:endParaRPr>
          </a:p>
          <a:p>
            <a:r>
              <a:rPr lang="zh-CN" altLang="en-US" sz="1000" dirty="0">
                <a:sym typeface="+mn-ea"/>
              </a:rPr>
              <a:t>即使你平时和孩子的沟通关系已经不错，继续坚持写</a:t>
            </a:r>
            <a:r>
              <a:rPr lang="en-US" altLang="zh-CN" sz="1000" dirty="0">
                <a:sym typeface="+mn-ea"/>
              </a:rPr>
              <a:t>“</a:t>
            </a:r>
            <a:r>
              <a:rPr lang="zh-CN" altLang="en-US" sz="1000" dirty="0">
                <a:sym typeface="+mn-ea"/>
              </a:rPr>
              <a:t>你来我往日记</a:t>
            </a:r>
            <a:r>
              <a:rPr lang="en-US" altLang="zh-CN" sz="1000" dirty="0">
                <a:sym typeface="+mn-ea"/>
              </a:rPr>
              <a:t>”</a:t>
            </a:r>
            <a:r>
              <a:rPr lang="zh-CN" altLang="en-US" sz="1000" dirty="0">
                <a:sym typeface="+mn-ea"/>
              </a:rPr>
              <a:t>，也可能让你发现孩子一些意想不到的一面。</a:t>
            </a:r>
            <a:endParaRPr lang="zh-CN" altLang="en-US" sz="1000" dirty="0">
              <a:sym typeface="+mn-ea"/>
            </a:endParaRPr>
          </a:p>
          <a:p>
            <a:endParaRPr lang="en-US" altLang="zh-CN" sz="1000" dirty="0">
              <a:sym typeface="+mn-ea"/>
            </a:endParaRPr>
          </a:p>
          <a:p>
            <a:r>
              <a:rPr lang="zh-CN" altLang="en-US" sz="1000" dirty="0">
                <a:sym typeface="+mn-ea"/>
              </a:rPr>
              <a:t>♦</a:t>
            </a:r>
            <a:r>
              <a:rPr lang="en-US" altLang="zh-CN" sz="1000" dirty="0">
                <a:sym typeface="+mn-ea"/>
              </a:rPr>
              <a:t> </a:t>
            </a:r>
            <a:r>
              <a:rPr lang="zh-CN" altLang="en-US" sz="1000" dirty="0">
                <a:sym typeface="+mn-ea"/>
              </a:rPr>
              <a:t>当你觉得</a:t>
            </a:r>
            <a:r>
              <a:rPr lang="en-US" altLang="zh-CN" sz="1000" dirty="0">
                <a:sym typeface="+mn-ea"/>
              </a:rPr>
              <a:t>“</a:t>
            </a:r>
            <a:r>
              <a:rPr lang="zh-CN" altLang="en-US" sz="1000" dirty="0">
                <a:sym typeface="+mn-ea"/>
              </a:rPr>
              <a:t>是不是让孩子感到孤单了？</a:t>
            </a:r>
            <a:r>
              <a:rPr lang="en-US" altLang="zh-CN" sz="1000" dirty="0">
                <a:sym typeface="+mn-ea"/>
              </a:rPr>
              <a:t>”</a:t>
            </a:r>
            <a:endParaRPr lang="en-US" altLang="zh-CN" sz="1000" dirty="0">
              <a:sym typeface="+mn-ea"/>
            </a:endParaRPr>
          </a:p>
          <a:p>
            <a:r>
              <a:rPr lang="zh-CN" altLang="en-US" sz="1000" dirty="0">
                <a:sym typeface="+mn-ea"/>
              </a:rPr>
              <a:t>如今双职工家庭越来越多，父母常常因为忙碌，无法陪伴孩子太多。</a:t>
            </a:r>
            <a:endParaRPr lang="zh-CN" altLang="en-US" sz="1000" dirty="0">
              <a:sym typeface="+mn-ea"/>
            </a:endParaRPr>
          </a:p>
          <a:p>
            <a:endParaRPr lang="en-US" altLang="zh-CN" sz="1000" dirty="0">
              <a:sym typeface="+mn-ea"/>
            </a:endParaRPr>
          </a:p>
          <a:p>
            <a:r>
              <a:rPr lang="zh-CN" altLang="en-US" sz="1000" dirty="0">
                <a:sym typeface="+mn-ea"/>
              </a:rPr>
              <a:t>如果你曾想过：</a:t>
            </a:r>
            <a:r>
              <a:rPr lang="en-US" altLang="zh-CN" sz="1000" dirty="0">
                <a:sym typeface="+mn-ea"/>
              </a:rPr>
              <a:t>“</a:t>
            </a:r>
            <a:r>
              <a:rPr lang="zh-CN" altLang="en-US" sz="1000" dirty="0">
                <a:sym typeface="+mn-ea"/>
              </a:rPr>
              <a:t>孩子会不会觉得孤单？</a:t>
            </a:r>
            <a:r>
              <a:rPr lang="en-US" altLang="zh-CN" sz="1000" dirty="0">
                <a:sym typeface="+mn-ea"/>
              </a:rPr>
              <a:t>”</a:t>
            </a:r>
            <a:r>
              <a:rPr lang="zh-CN" altLang="en-US" sz="1000" dirty="0">
                <a:sym typeface="+mn-ea"/>
              </a:rPr>
              <a:t>、</a:t>
            </a:r>
            <a:r>
              <a:rPr lang="en-US" altLang="zh-CN" sz="1000" dirty="0">
                <a:sym typeface="+mn-ea"/>
              </a:rPr>
              <a:t>“</a:t>
            </a:r>
            <a:r>
              <a:rPr lang="zh-CN" altLang="en-US" sz="1000" dirty="0">
                <a:sym typeface="+mn-ea"/>
              </a:rPr>
              <a:t>他是不是很想让我多关注他一些？</a:t>
            </a:r>
            <a:r>
              <a:rPr lang="en-US" altLang="zh-CN" sz="1000" dirty="0">
                <a:sym typeface="+mn-ea"/>
              </a:rPr>
              <a:t>”——</a:t>
            </a:r>
            <a:r>
              <a:rPr lang="zh-CN" altLang="en-US" sz="1000" dirty="0">
                <a:sym typeface="+mn-ea"/>
              </a:rPr>
              <a:t>那就不妨尝试用</a:t>
            </a:r>
            <a:r>
              <a:rPr lang="en-US" altLang="zh-CN" sz="1000" dirty="0">
                <a:sym typeface="+mn-ea"/>
              </a:rPr>
              <a:t>“</a:t>
            </a:r>
            <a:r>
              <a:rPr lang="zh-CN" altLang="en-US" sz="1000" dirty="0">
                <a:sym typeface="+mn-ea"/>
              </a:rPr>
              <a:t>你来我往日记</a:t>
            </a:r>
            <a:r>
              <a:rPr lang="en-US" altLang="zh-CN" sz="1000" dirty="0">
                <a:sym typeface="+mn-ea"/>
              </a:rPr>
              <a:t>”</a:t>
            </a:r>
            <a:r>
              <a:rPr lang="zh-CN" altLang="en-US" sz="1000" dirty="0">
                <a:sym typeface="+mn-ea"/>
              </a:rPr>
              <a:t>来增加彼此的交流触点。</a:t>
            </a:r>
            <a:endParaRPr lang="zh-CN" altLang="en-US" sz="1000" dirty="0">
              <a:sym typeface="+mn-ea"/>
            </a:endParaRPr>
          </a:p>
          <a:p>
            <a:endParaRPr lang="en-US" altLang="zh-CN" sz="1000" dirty="0">
              <a:sym typeface="+mn-ea"/>
            </a:endParaRPr>
          </a:p>
          <a:p>
            <a:r>
              <a:rPr lang="zh-CN" altLang="en-US" sz="1000" dirty="0">
                <a:sym typeface="+mn-ea"/>
              </a:rPr>
              <a:t>即使真正陪伴的时间不多，只要有</a:t>
            </a:r>
            <a:r>
              <a:rPr lang="en-US" altLang="zh-CN" sz="1000" dirty="0">
                <a:sym typeface="+mn-ea"/>
              </a:rPr>
              <a:t>“</a:t>
            </a:r>
            <a:r>
              <a:rPr lang="zh-CN" altLang="en-US" sz="1000" dirty="0">
                <a:sym typeface="+mn-ea"/>
              </a:rPr>
              <a:t>你来我往日记</a:t>
            </a:r>
            <a:r>
              <a:rPr lang="en-US" altLang="zh-CN" sz="1000" dirty="0">
                <a:sym typeface="+mn-ea"/>
              </a:rPr>
              <a:t>”</a:t>
            </a:r>
            <a:r>
              <a:rPr lang="zh-CN" altLang="en-US" sz="1000" dirty="0">
                <a:sym typeface="+mn-ea"/>
              </a:rPr>
              <a:t>这样一个连接的工具，也能在心灵上建立起联系。</a:t>
            </a:r>
            <a:endParaRPr lang="zh-CN" altLang="en-US" sz="1000" dirty="0">
              <a:sym typeface="+mn-ea"/>
            </a:endParaRPr>
          </a:p>
          <a:p>
            <a:endParaRPr lang="en-US" altLang="zh-CN" sz="1000" dirty="0">
              <a:sym typeface="+mn-ea"/>
            </a:endParaRPr>
          </a:p>
          <a:p>
            <a:r>
              <a:rPr lang="zh-CN" altLang="en-US" sz="1000" dirty="0">
                <a:sym typeface="+mn-ea"/>
              </a:rPr>
              <a:t>不需要写很长的文章，只要对孩子写的内容简单回应一两句，就足以让孩子感受到</a:t>
            </a:r>
            <a:r>
              <a:rPr lang="en-US" altLang="zh-CN" sz="1000" dirty="0">
                <a:sym typeface="+mn-ea"/>
              </a:rPr>
              <a:t>“</a:t>
            </a:r>
            <a:r>
              <a:rPr lang="zh-CN" altLang="en-US" sz="1000" dirty="0">
                <a:sym typeface="+mn-ea"/>
              </a:rPr>
              <a:t>爸爸妈妈在意我</a:t>
            </a:r>
            <a:r>
              <a:rPr lang="en-US" altLang="zh-CN" sz="1000" dirty="0">
                <a:sym typeface="+mn-ea"/>
              </a:rPr>
              <a:t>”</a:t>
            </a:r>
            <a:r>
              <a:rPr lang="zh-CN" altLang="en-US" sz="1000" dirty="0">
                <a:sym typeface="+mn-ea"/>
              </a:rPr>
              <a:t>。</a:t>
            </a:r>
            <a:endParaRPr lang="zh-CN" altLang="en-US" sz="1000" dirty="0">
              <a:sym typeface="+mn-ea"/>
            </a:endParaRPr>
          </a:p>
          <a:p>
            <a:endParaRPr lang="en-US" altLang="zh-CN" sz="1000" dirty="0">
              <a:sym typeface="+mn-ea"/>
            </a:endParaRPr>
          </a:p>
          <a:p>
            <a:r>
              <a:rPr lang="zh-CN" altLang="en-US" sz="1000" dirty="0">
                <a:sym typeface="+mn-ea"/>
              </a:rPr>
              <a:t>社交网络可以和很多人聊，但手写的交换日记是只属于你们之间的，带有一种特别的仪式感。</a:t>
            </a:r>
            <a:endParaRPr lang="zh-CN" altLang="en-US" sz="1000" dirty="0">
              <a:sym typeface="+mn-ea"/>
            </a:endParaRPr>
          </a:p>
          <a:p>
            <a:endParaRPr lang="en-US" altLang="zh-CN" sz="1000" dirty="0">
              <a:sym typeface="+mn-ea"/>
            </a:endParaRPr>
          </a:p>
          <a:p>
            <a:r>
              <a:rPr lang="zh-CN" altLang="en-US" sz="1000" dirty="0">
                <a:sym typeface="+mn-ea"/>
              </a:rPr>
              <a:t>♦</a:t>
            </a:r>
            <a:r>
              <a:rPr lang="en-US" altLang="zh-CN" sz="1000" dirty="0">
                <a:sym typeface="+mn-ea"/>
              </a:rPr>
              <a:t> </a:t>
            </a:r>
            <a:r>
              <a:rPr lang="zh-CN" altLang="en-US" sz="1000" dirty="0">
                <a:sym typeface="+mn-ea"/>
              </a:rPr>
              <a:t>想知道孩子日常生活的样子时</a:t>
            </a:r>
            <a:endParaRPr lang="zh-CN" altLang="en-US" sz="1000" dirty="0">
              <a:sym typeface="+mn-ea"/>
            </a:endParaRPr>
          </a:p>
          <a:p>
            <a:r>
              <a:rPr lang="zh-CN" altLang="en-US" sz="1000" dirty="0">
                <a:sym typeface="+mn-ea"/>
              </a:rPr>
              <a:t>当孩子在学校或幼儿园、家里没人陪伴的时候，父母并不知道他经历了什么。</a:t>
            </a:r>
            <a:endParaRPr lang="zh-CN" altLang="en-US" sz="1000" dirty="0">
              <a:sym typeface="+mn-ea"/>
            </a:endParaRPr>
          </a:p>
          <a:p>
            <a:endParaRPr lang="en-US" altLang="zh-CN" sz="1000" dirty="0">
              <a:sym typeface="+mn-ea"/>
            </a:endParaRPr>
          </a:p>
          <a:p>
            <a:r>
              <a:rPr lang="zh-CN" altLang="en-US" sz="1000" dirty="0">
                <a:sym typeface="+mn-ea"/>
              </a:rPr>
              <a:t>虽然不知道孩子会写多少内容，但如果他愿意分享</a:t>
            </a:r>
            <a:r>
              <a:rPr lang="en-US" altLang="zh-CN" sz="1000" dirty="0">
                <a:sym typeface="+mn-ea"/>
              </a:rPr>
              <a:t>“</a:t>
            </a:r>
            <a:r>
              <a:rPr lang="zh-CN" altLang="en-US" sz="1000" dirty="0">
                <a:sym typeface="+mn-ea"/>
              </a:rPr>
              <a:t>今天在学校发生了什么</a:t>
            </a:r>
            <a:r>
              <a:rPr lang="en-US" altLang="zh-CN" sz="1000" dirty="0">
                <a:sym typeface="+mn-ea"/>
              </a:rPr>
              <a:t>”</a:t>
            </a:r>
            <a:r>
              <a:rPr lang="zh-CN" altLang="en-US" sz="1000" dirty="0">
                <a:sym typeface="+mn-ea"/>
              </a:rPr>
              <a:t>、</a:t>
            </a:r>
            <a:r>
              <a:rPr lang="en-US" altLang="zh-CN" sz="1000" dirty="0">
                <a:sym typeface="+mn-ea"/>
              </a:rPr>
              <a:t>“</a:t>
            </a:r>
            <a:r>
              <a:rPr lang="zh-CN" altLang="en-US" sz="1000" dirty="0">
                <a:sym typeface="+mn-ea"/>
              </a:rPr>
              <a:t>我玩了什么游戏</a:t>
            </a:r>
            <a:r>
              <a:rPr lang="en-US" altLang="zh-CN" sz="1000" dirty="0">
                <a:sym typeface="+mn-ea"/>
              </a:rPr>
              <a:t>”</a:t>
            </a:r>
            <a:r>
              <a:rPr lang="zh-CN" altLang="en-US" sz="1000" dirty="0">
                <a:sym typeface="+mn-ea"/>
              </a:rPr>
              <a:t>，那父母就能从中一窥孩子的日常状态。</a:t>
            </a:r>
            <a:endParaRPr lang="zh-CN" altLang="en-US" sz="1000" dirty="0">
              <a:sym typeface="+mn-ea"/>
            </a:endParaRPr>
          </a:p>
          <a:p>
            <a:endParaRPr lang="en-US" altLang="zh-CN" sz="1000" dirty="0">
              <a:sym typeface="+mn-ea"/>
            </a:endParaRPr>
          </a:p>
          <a:p>
            <a:r>
              <a:rPr lang="zh-CN" altLang="en-US" sz="1000" dirty="0">
                <a:sym typeface="+mn-ea"/>
              </a:rPr>
              <a:t>♦</a:t>
            </a:r>
            <a:r>
              <a:rPr lang="en-US" altLang="zh-CN" sz="1000" dirty="0">
                <a:sym typeface="+mn-ea"/>
              </a:rPr>
              <a:t> </a:t>
            </a:r>
            <a:r>
              <a:rPr lang="zh-CN" altLang="en-US" sz="1000" dirty="0">
                <a:sym typeface="+mn-ea"/>
              </a:rPr>
              <a:t>想了解孩子内心真正想法的时候</a:t>
            </a:r>
            <a:endParaRPr lang="zh-CN" altLang="en-US" sz="1000" dirty="0">
              <a:sym typeface="+mn-ea"/>
            </a:endParaRPr>
          </a:p>
          <a:p>
            <a:r>
              <a:rPr lang="zh-CN" altLang="en-US" sz="1000" dirty="0">
                <a:sym typeface="+mn-ea"/>
              </a:rPr>
              <a:t>虽然我们都希望孩子能告诉我们他们的烦恼，但孩子往往会想：</a:t>
            </a:r>
            <a:r>
              <a:rPr lang="en-US" altLang="zh-CN" sz="1000" dirty="0">
                <a:sym typeface="+mn-ea"/>
              </a:rPr>
              <a:t>“</a:t>
            </a:r>
            <a:r>
              <a:rPr lang="zh-CN" altLang="en-US" sz="1000" dirty="0">
                <a:sym typeface="+mn-ea"/>
              </a:rPr>
              <a:t>这种事说出来好害羞</a:t>
            </a:r>
            <a:r>
              <a:rPr lang="en-US" altLang="zh-CN" sz="1000" dirty="0">
                <a:sym typeface="+mn-ea"/>
              </a:rPr>
              <a:t>”</a:t>
            </a:r>
            <a:r>
              <a:rPr lang="zh-CN" altLang="en-US" sz="1000" dirty="0">
                <a:sym typeface="+mn-ea"/>
              </a:rPr>
              <a:t>、</a:t>
            </a:r>
            <a:r>
              <a:rPr lang="en-US" altLang="zh-CN" sz="1000" dirty="0">
                <a:sym typeface="+mn-ea"/>
              </a:rPr>
              <a:t>“</a:t>
            </a:r>
            <a:r>
              <a:rPr lang="zh-CN" altLang="en-US" sz="1000" dirty="0">
                <a:sym typeface="+mn-ea"/>
              </a:rPr>
              <a:t>说了可能会被骂吧</a:t>
            </a:r>
            <a:r>
              <a:rPr lang="en-US" altLang="zh-CN" sz="1000" dirty="0">
                <a:sym typeface="+mn-ea"/>
              </a:rPr>
              <a:t>”……</a:t>
            </a:r>
            <a:r>
              <a:rPr lang="zh-CN" altLang="en-US" sz="1000" dirty="0">
                <a:sym typeface="+mn-ea"/>
              </a:rPr>
              <a:t>于是选择沉默。</a:t>
            </a:r>
            <a:endParaRPr lang="zh-CN" altLang="en-US" sz="1000" dirty="0">
              <a:sym typeface="+mn-ea"/>
            </a:endParaRPr>
          </a:p>
          <a:p>
            <a:endParaRPr lang="en-US" altLang="zh-CN" sz="1000" dirty="0">
              <a:sym typeface="+mn-ea"/>
            </a:endParaRPr>
          </a:p>
          <a:p>
            <a:r>
              <a:rPr lang="zh-CN" altLang="en-US" sz="1000" dirty="0">
                <a:sym typeface="+mn-ea"/>
              </a:rPr>
              <a:t>但透过</a:t>
            </a:r>
            <a:r>
              <a:rPr lang="en-US" altLang="zh-CN" sz="1000" dirty="0">
                <a:sym typeface="+mn-ea"/>
              </a:rPr>
              <a:t>“</a:t>
            </a:r>
            <a:r>
              <a:rPr lang="zh-CN" altLang="en-US" sz="1000" dirty="0">
                <a:sym typeface="+mn-ea"/>
              </a:rPr>
              <a:t>你来我往日记</a:t>
            </a:r>
            <a:r>
              <a:rPr lang="en-US" altLang="zh-CN" sz="1000" dirty="0">
                <a:sym typeface="+mn-ea"/>
              </a:rPr>
              <a:t>”</a:t>
            </a:r>
            <a:r>
              <a:rPr lang="zh-CN" altLang="en-US" sz="1000" dirty="0">
                <a:sym typeface="+mn-ea"/>
              </a:rPr>
              <a:t>的书写过程，孩子可能会想：</a:t>
            </a:r>
            <a:r>
              <a:rPr lang="en-US" altLang="zh-CN" sz="1000" dirty="0">
                <a:sym typeface="+mn-ea"/>
              </a:rPr>
              <a:t>“</a:t>
            </a:r>
            <a:r>
              <a:rPr lang="zh-CN" altLang="en-US" sz="1000" dirty="0">
                <a:sym typeface="+mn-ea"/>
              </a:rPr>
              <a:t>写在日记里就不怕了</a:t>
            </a:r>
            <a:r>
              <a:rPr lang="en-US" altLang="zh-CN" sz="1000" dirty="0">
                <a:sym typeface="+mn-ea"/>
              </a:rPr>
              <a:t>”</a:t>
            </a:r>
            <a:r>
              <a:rPr lang="zh-CN" altLang="en-US" sz="1000" dirty="0">
                <a:sym typeface="+mn-ea"/>
              </a:rPr>
              <a:t>，于是开始尝试敞开心扉。</a:t>
            </a:r>
            <a:endParaRPr lang="zh-CN" altLang="en-US" sz="1000" dirty="0">
              <a:sym typeface="+mn-ea"/>
            </a:endParaRPr>
          </a:p>
          <a:p>
            <a:endParaRPr lang="en-US" altLang="zh-CN" sz="1000" dirty="0">
              <a:sym typeface="+mn-ea"/>
            </a:endParaRPr>
          </a:p>
          <a:p>
            <a:r>
              <a:rPr lang="zh-CN" altLang="en-US" sz="1000" dirty="0">
                <a:sym typeface="+mn-ea"/>
              </a:rPr>
              <a:t>♦</a:t>
            </a:r>
            <a:r>
              <a:rPr lang="en-US" altLang="zh-CN" sz="1000" dirty="0">
                <a:sym typeface="+mn-ea"/>
              </a:rPr>
              <a:t> </a:t>
            </a:r>
            <a:r>
              <a:rPr lang="zh-CN" altLang="en-US" sz="1000" dirty="0">
                <a:sym typeface="+mn-ea"/>
              </a:rPr>
              <a:t>和孩子沟通不顺利的时候</a:t>
            </a:r>
            <a:endParaRPr lang="zh-CN" altLang="en-US" sz="1000" dirty="0">
              <a:sym typeface="+mn-ea"/>
            </a:endParaRPr>
          </a:p>
          <a:p>
            <a:r>
              <a:rPr lang="zh-CN" altLang="en-US" sz="1000" dirty="0">
                <a:sym typeface="+mn-ea"/>
              </a:rPr>
              <a:t>如果你正经历孩子进入叛逆期、亲子间容易起冲突，又或者你总是因为压力大而对孩子口气很冲，那恰恰是最该尝试</a:t>
            </a:r>
            <a:r>
              <a:rPr lang="en-US" altLang="zh-CN" sz="1000" dirty="0">
                <a:sym typeface="+mn-ea"/>
              </a:rPr>
              <a:t>“</a:t>
            </a:r>
            <a:r>
              <a:rPr lang="zh-CN" altLang="en-US" sz="1000" dirty="0">
                <a:sym typeface="+mn-ea"/>
              </a:rPr>
              <a:t>你来我往日记</a:t>
            </a:r>
            <a:r>
              <a:rPr lang="en-US" altLang="zh-CN" sz="1000" dirty="0">
                <a:sym typeface="+mn-ea"/>
              </a:rPr>
              <a:t>”</a:t>
            </a:r>
            <a:r>
              <a:rPr lang="zh-CN" altLang="en-US" sz="1000" dirty="0">
                <a:sym typeface="+mn-ea"/>
              </a:rPr>
              <a:t>的时候。</a:t>
            </a:r>
            <a:endParaRPr lang="zh-CN" altLang="en-US" sz="1000" dirty="0">
              <a:sym typeface="+mn-ea"/>
            </a:endParaRPr>
          </a:p>
          <a:p>
            <a:endParaRPr lang="en-US" altLang="zh-CN" sz="1000" dirty="0">
              <a:sym typeface="+mn-ea"/>
            </a:endParaRPr>
          </a:p>
          <a:p>
            <a:r>
              <a:rPr lang="zh-CN" altLang="en-US" sz="1000" dirty="0">
                <a:sym typeface="+mn-ea"/>
              </a:rPr>
              <a:t>也许你们都不擅长当面道歉，但透过日记，你可以写下：</a:t>
            </a:r>
            <a:r>
              <a:rPr lang="en-US" altLang="zh-CN" sz="1000" dirty="0">
                <a:sym typeface="+mn-ea"/>
              </a:rPr>
              <a:t>“</a:t>
            </a:r>
            <a:r>
              <a:rPr lang="zh-CN" altLang="en-US" sz="1000" dirty="0">
                <a:sym typeface="+mn-ea"/>
              </a:rPr>
              <a:t>刚才我说话太重了，对不起。</a:t>
            </a:r>
            <a:r>
              <a:rPr lang="en-US" altLang="zh-CN" sz="1000" dirty="0">
                <a:sym typeface="+mn-ea"/>
              </a:rPr>
              <a:t>”</a:t>
            </a:r>
            <a:r>
              <a:rPr lang="zh-CN" altLang="en-US" sz="1000" dirty="0">
                <a:sym typeface="+mn-ea"/>
              </a:rPr>
              <a:t>这样的文字，可能更容易表达出真实的想法。</a:t>
            </a:r>
            <a:endParaRPr lang="zh-CN" altLang="en-US" sz="1000" dirty="0">
              <a:sym typeface="+mn-ea"/>
            </a:endParaRPr>
          </a:p>
          <a:p>
            <a:endParaRPr lang="en-US" altLang="zh-CN" sz="1000" dirty="0">
              <a:sym typeface="+mn-ea"/>
            </a:endParaRPr>
          </a:p>
          <a:p>
            <a:r>
              <a:rPr lang="zh-CN" altLang="en-US" sz="1000" dirty="0">
                <a:sym typeface="+mn-ea"/>
              </a:rPr>
              <a:t>当然，也不能保证孩子一定会在日记中写出真心话。但只要你们保持一点点的书写互动，孩子会明白：你正在努力理解他，这一点本身就很珍贵。</a:t>
            </a:r>
            <a:endParaRPr lang="zh-CN" altLang="en-US" sz="1000" dirty="0">
              <a:sym typeface="+mn-ea"/>
            </a:endParaRPr>
          </a:p>
        </p:txBody>
      </p:sp>
      <p:pic>
        <p:nvPicPr>
          <p:cNvPr id="2" name="图片 1"/>
          <p:cNvPicPr>
            <a:picLocks noChangeAspect="1"/>
          </p:cNvPicPr>
          <p:nvPr/>
        </p:nvPicPr>
        <p:blipFill>
          <a:blip r:embed="rId1"/>
          <a:stretch>
            <a:fillRect/>
          </a:stretch>
        </p:blipFill>
        <p:spPr>
          <a:xfrm>
            <a:off x="436880" y="70485"/>
            <a:ext cx="761365" cy="1110615"/>
          </a:xfrm>
          <a:prstGeom prst="rect">
            <a:avLst/>
          </a:prstGeom>
        </p:spPr>
      </p:pic>
      <p:sp>
        <p:nvSpPr>
          <p:cNvPr id="4" name="矩形 3"/>
          <p:cNvSpPr/>
          <p:nvPr>
            <p:custDataLst>
              <p:tags r:id="rId2"/>
            </p:custDataLst>
          </p:nvPr>
        </p:nvSpPr>
        <p:spPr>
          <a:xfrm>
            <a:off x="2461260" y="1485265"/>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AI</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ライフハック</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978-4-7612-7876-2</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たてばやし</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淳</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312p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405890"/>
            <a:ext cx="682117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000" i="0" dirty="0">
                <a:effectLst/>
              </a:rPr>
              <a:t>AI</a:t>
            </a:r>
            <a:r>
              <a:rPr lang="zh-CN" altLang="en-US" sz="1000" i="0" dirty="0">
                <a:effectLst/>
              </a:rPr>
              <a:t>生活黑客：每天省出</a:t>
            </a:r>
            <a:r>
              <a:rPr lang="en-US" altLang="zh-CN" sz="1000" i="0" dirty="0">
                <a:effectLst/>
              </a:rPr>
              <a:t>3</a:t>
            </a:r>
            <a:r>
              <a:rPr lang="zh-CN" altLang="en-US" sz="1000" i="0" dirty="0">
                <a:effectLst/>
              </a:rPr>
              <a:t>小时的手机新用法。从</a:t>
            </a:r>
            <a:r>
              <a:rPr lang="en-US" altLang="zh-CN" sz="1000" i="0" dirty="0">
                <a:effectLst/>
              </a:rPr>
              <a:t>“</a:t>
            </a:r>
            <a:r>
              <a:rPr lang="zh-CN" altLang="en-US" sz="1000" i="0" dirty="0">
                <a:effectLst/>
              </a:rPr>
              <a:t>累到崩溃</a:t>
            </a:r>
            <a:r>
              <a:rPr lang="en-US" altLang="zh-CN" sz="1000" i="0" dirty="0">
                <a:effectLst/>
              </a:rPr>
              <a:t>”</a:t>
            </a:r>
            <a:r>
              <a:rPr lang="zh-CN" altLang="en-US" sz="1000" i="0" dirty="0">
                <a:effectLst/>
              </a:rPr>
              <a:t>到</a:t>
            </a:r>
            <a:r>
              <a:rPr lang="en-US" altLang="zh-CN" sz="1000" i="0" dirty="0">
                <a:effectLst/>
              </a:rPr>
              <a:t>“</a:t>
            </a:r>
            <a:r>
              <a:rPr lang="zh-CN" altLang="en-US" sz="1000" i="0" dirty="0">
                <a:effectLst/>
              </a:rPr>
              <a:t>轻松掌控</a:t>
            </a:r>
            <a:r>
              <a:rPr lang="en-US" altLang="zh-CN" sz="1000" i="0" dirty="0">
                <a:effectLst/>
              </a:rPr>
              <a:t>”</a:t>
            </a:r>
            <a:r>
              <a:rPr lang="zh-CN" altLang="en-US" sz="1000" i="0" dirty="0">
                <a:effectLst/>
              </a:rPr>
              <a:t>，</a:t>
            </a:r>
            <a:r>
              <a:rPr lang="en-US" altLang="zh-CN" sz="1000" i="0" dirty="0">
                <a:effectLst/>
              </a:rPr>
              <a:t>AI</a:t>
            </a:r>
            <a:r>
              <a:rPr lang="zh-CN" altLang="en-US" sz="1000" i="0" dirty="0">
                <a:effectLst/>
              </a:rPr>
              <a:t>生活革命，</a:t>
            </a:r>
            <a:r>
              <a:rPr lang="en-US" altLang="zh-CN" sz="1000" i="0" dirty="0">
                <a:effectLst/>
              </a:rPr>
              <a:t>AI</a:t>
            </a:r>
            <a:r>
              <a:rPr lang="zh-CN" altLang="en-US" sz="1000" i="0" dirty="0">
                <a:effectLst/>
              </a:rPr>
              <a:t>时代的生活效率术。</a:t>
            </a:r>
            <a:endParaRPr lang="zh-CN" altLang="en-US" sz="1000" i="0" dirty="0">
              <a:effectLst/>
            </a:endParaRPr>
          </a:p>
          <a:p>
            <a:r>
              <a:rPr lang="zh-CN" altLang="en-US" sz="1000" i="0" dirty="0">
                <a:effectLst/>
              </a:rPr>
              <a:t>本书是一本聚焦</a:t>
            </a:r>
            <a:r>
              <a:rPr lang="en-US" altLang="zh-CN" sz="1000" i="0" dirty="0">
                <a:effectLst/>
              </a:rPr>
              <a:t>“</a:t>
            </a:r>
            <a:r>
              <a:rPr lang="zh-CN" altLang="en-US" sz="1000" i="0" dirty="0">
                <a:effectLst/>
              </a:rPr>
              <a:t>手机</a:t>
            </a:r>
            <a:r>
              <a:rPr lang="en-US" altLang="en-US" sz="1000" i="0" dirty="0">
                <a:effectLst/>
              </a:rPr>
              <a:t>×</a:t>
            </a:r>
            <a:r>
              <a:rPr lang="zh-CN" altLang="en-US" sz="1000" i="0" dirty="0">
                <a:effectLst/>
              </a:rPr>
              <a:t>生成式</a:t>
            </a:r>
            <a:r>
              <a:rPr lang="en-US" altLang="zh-CN" sz="1000" i="0" dirty="0">
                <a:effectLst/>
              </a:rPr>
              <a:t>AI”</a:t>
            </a:r>
            <a:r>
              <a:rPr lang="zh-CN" altLang="en-US" sz="1000" i="0" dirty="0">
                <a:effectLst/>
              </a:rPr>
              <a:t>的实用生活指南，它并不只是教人如何使用</a:t>
            </a:r>
            <a:r>
              <a:rPr lang="en-US" altLang="zh-CN" sz="1000" i="0" dirty="0">
                <a:effectLst/>
              </a:rPr>
              <a:t>AI</a:t>
            </a:r>
            <a:r>
              <a:rPr lang="zh-CN" altLang="en-US" sz="1000" i="0" dirty="0">
                <a:effectLst/>
              </a:rPr>
              <a:t>工具，而是试图重新定义现代人的生活方式：如何在忙碌、碎片化、长期被任务追赶的日常中，借助</a:t>
            </a:r>
            <a:r>
              <a:rPr lang="en-US" altLang="zh-CN" sz="1000" i="0" dirty="0">
                <a:effectLst/>
              </a:rPr>
              <a:t>AI</a:t>
            </a:r>
            <a:r>
              <a:rPr lang="zh-CN" altLang="en-US" sz="1000" i="0" dirty="0">
                <a:effectLst/>
              </a:rPr>
              <a:t>重新夺回时间、精力与生活主导权。</a:t>
            </a:r>
            <a:endParaRPr lang="zh-CN" altLang="en-US" sz="1000" i="0" dirty="0">
              <a:effectLst/>
            </a:endParaRPr>
          </a:p>
          <a:p>
            <a:endParaRPr lang="en-US" altLang="zh-CN" sz="1000" i="0" dirty="0">
              <a:effectLst/>
            </a:endParaRPr>
          </a:p>
          <a:p>
            <a:r>
              <a:rPr lang="zh-CN" altLang="en-US" sz="1000" i="0" dirty="0">
                <a:effectLst/>
              </a:rPr>
              <a:t>本书的作者是一位同时兼顾工作与育儿的</a:t>
            </a:r>
            <a:r>
              <a:rPr lang="en-US" altLang="zh-CN" sz="1000" i="0" dirty="0">
                <a:effectLst/>
              </a:rPr>
              <a:t>AI</a:t>
            </a:r>
            <a:r>
              <a:rPr lang="zh-CN" altLang="en-US" sz="1000" i="0" dirty="0">
                <a:effectLst/>
              </a:rPr>
              <a:t>讲师与内容创作者。在长期高压的生活中，她曾深陷</a:t>
            </a:r>
            <a:r>
              <a:rPr lang="en-US" altLang="zh-CN" sz="1000" i="0" dirty="0">
                <a:effectLst/>
              </a:rPr>
              <a:t>“</a:t>
            </a:r>
            <a:r>
              <a:rPr lang="zh-CN" altLang="en-US" sz="1000" i="0" dirty="0">
                <a:effectLst/>
              </a:rPr>
              <a:t>没有自己的时间</a:t>
            </a:r>
            <a:r>
              <a:rPr lang="en-US" altLang="zh-CN" sz="1000" i="0" dirty="0">
                <a:effectLst/>
              </a:rPr>
              <a:t>”</a:t>
            </a:r>
            <a:r>
              <a:rPr lang="zh-CN" altLang="en-US" sz="1000" i="0" dirty="0">
                <a:effectLst/>
              </a:rPr>
              <a:t>的困境：白天忙于照顾孩子、处理家务，晚上才能挤出时间面对电脑工作；想学习、想成长、想整理生活，却总在繁杂事务中半途而废。真正改变她生活的契机，是把生成式</a:t>
            </a:r>
            <a:r>
              <a:rPr lang="en-US" altLang="zh-CN" sz="1000" i="0" dirty="0">
                <a:effectLst/>
              </a:rPr>
              <a:t>AI</a:t>
            </a:r>
            <a:r>
              <a:rPr lang="zh-CN" altLang="en-US" sz="1000" i="0" dirty="0">
                <a:effectLst/>
              </a:rPr>
              <a:t>从</a:t>
            </a:r>
            <a:r>
              <a:rPr lang="en-US" altLang="zh-CN" sz="1000" i="0" dirty="0">
                <a:effectLst/>
              </a:rPr>
              <a:t>“</a:t>
            </a:r>
            <a:r>
              <a:rPr lang="zh-CN" altLang="en-US" sz="1000" i="0" dirty="0">
                <a:effectLst/>
              </a:rPr>
              <a:t>工作工具</a:t>
            </a:r>
            <a:r>
              <a:rPr lang="en-US" altLang="zh-CN" sz="1000" i="0" dirty="0">
                <a:effectLst/>
              </a:rPr>
              <a:t>”</a:t>
            </a:r>
            <a:r>
              <a:rPr lang="zh-CN" altLang="en-US" sz="1000" i="0" dirty="0">
                <a:effectLst/>
              </a:rPr>
              <a:t>转变成</a:t>
            </a:r>
            <a:r>
              <a:rPr lang="en-US" altLang="zh-CN" sz="1000" i="0" dirty="0">
                <a:effectLst/>
              </a:rPr>
              <a:t>“</a:t>
            </a:r>
            <a:r>
              <a:rPr lang="zh-CN" altLang="en-US" sz="1000" i="0" dirty="0">
                <a:effectLst/>
              </a:rPr>
              <a:t>生活助手</a:t>
            </a:r>
            <a:r>
              <a:rPr lang="en-US" altLang="zh-CN" sz="1000" i="0" dirty="0">
                <a:effectLst/>
              </a:rPr>
              <a:t>”</a:t>
            </a:r>
            <a:r>
              <a:rPr lang="zh-CN" altLang="en-US" sz="1000" i="0" dirty="0">
                <a:effectLst/>
              </a:rPr>
              <a:t>。她开始让</a:t>
            </a:r>
            <a:r>
              <a:rPr lang="en-US" altLang="zh-CN" sz="1000" i="0" dirty="0">
                <a:effectLst/>
              </a:rPr>
              <a:t>AI</a:t>
            </a:r>
            <a:r>
              <a:rPr lang="zh-CN" altLang="en-US" sz="1000" i="0" dirty="0">
                <a:effectLst/>
              </a:rPr>
              <a:t>参与日程管理、学习规划、健康记录、财务整理、内容创作乃至家庭事务安排，结果不仅工作效率显著提升，更重要的是，她重新获得了与家人相处的时间，以及更从容的生活节奏。</a:t>
            </a:r>
            <a:endParaRPr lang="zh-CN" altLang="en-US" sz="1000" i="0" dirty="0">
              <a:effectLst/>
            </a:endParaRPr>
          </a:p>
          <a:p>
            <a:endParaRPr lang="en-US" altLang="zh-CN" sz="1000" i="0" dirty="0">
              <a:effectLst/>
            </a:endParaRPr>
          </a:p>
          <a:p>
            <a:r>
              <a:rPr lang="zh-CN" altLang="en-US" sz="1000" i="0" dirty="0">
                <a:effectLst/>
              </a:rPr>
              <a:t>本书最大的特点，在于强调</a:t>
            </a:r>
            <a:r>
              <a:rPr lang="en-US" altLang="zh-CN" sz="1000" i="0" dirty="0">
                <a:effectLst/>
              </a:rPr>
              <a:t>“</a:t>
            </a:r>
            <a:r>
              <a:rPr lang="zh-CN" altLang="en-US" sz="1000" i="0" dirty="0">
                <a:effectLst/>
              </a:rPr>
              <a:t>手机才是</a:t>
            </a:r>
            <a:r>
              <a:rPr lang="en-US" altLang="zh-CN" sz="1000" i="0" dirty="0">
                <a:effectLst/>
              </a:rPr>
              <a:t>AI</a:t>
            </a:r>
            <a:r>
              <a:rPr lang="zh-CN" altLang="en-US" sz="1000" i="0" dirty="0">
                <a:effectLst/>
              </a:rPr>
              <a:t>时代最重要的入口</a:t>
            </a:r>
            <a:r>
              <a:rPr lang="en-US" altLang="zh-CN" sz="1000" i="0" dirty="0">
                <a:effectLst/>
              </a:rPr>
              <a:t>”</a:t>
            </a:r>
            <a:r>
              <a:rPr lang="zh-CN" altLang="en-US" sz="1000" i="0" dirty="0">
                <a:effectLst/>
              </a:rPr>
              <a:t>。过去多数</a:t>
            </a:r>
            <a:r>
              <a:rPr lang="en-US" altLang="zh-CN" sz="1000" i="0" dirty="0">
                <a:effectLst/>
              </a:rPr>
              <a:t>AI</a:t>
            </a:r>
            <a:r>
              <a:rPr lang="zh-CN" altLang="en-US" sz="1000" i="0" dirty="0">
                <a:effectLst/>
              </a:rPr>
              <a:t>应用都以电脑场景为前提，但作者认为，对于真正忙碌的人而言，最常使用、最容易随时操作的设备其实是手机。只要学会利用手机中的语音、拍照、截图等功能，很多原本需要坐在电脑前完成的事情，都可以在通勤、排队、做家务等碎片时间中提前推进。</a:t>
            </a:r>
            <a:r>
              <a:rPr lang="en-US" altLang="zh-CN" sz="1000" i="0" dirty="0">
                <a:effectLst/>
              </a:rPr>
              <a:t>AI</a:t>
            </a:r>
            <a:r>
              <a:rPr lang="zh-CN" altLang="en-US" sz="1000" i="0" dirty="0">
                <a:effectLst/>
              </a:rPr>
              <a:t>不再只是复杂的技术，而成为一种</a:t>
            </a:r>
            <a:r>
              <a:rPr lang="en-US" altLang="zh-CN" sz="1000" i="0" dirty="0">
                <a:effectLst/>
              </a:rPr>
              <a:t>“</a:t>
            </a:r>
            <a:r>
              <a:rPr lang="zh-CN" altLang="en-US" sz="1000" i="0" dirty="0">
                <a:effectLst/>
              </a:rPr>
              <a:t>随时待命的第二大脑</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书中首先从最基础的</a:t>
            </a:r>
            <a:r>
              <a:rPr lang="en-US" altLang="zh-CN" sz="1000" i="0" dirty="0">
                <a:effectLst/>
              </a:rPr>
              <a:t>AI</a:t>
            </a:r>
            <a:r>
              <a:rPr lang="zh-CN" altLang="en-US" sz="1000" i="0" dirty="0">
                <a:effectLst/>
              </a:rPr>
              <a:t>使用方式切入，教读者如何把手机彻底变成</a:t>
            </a:r>
            <a:r>
              <a:rPr lang="en-US" altLang="zh-CN" sz="1000" i="0" dirty="0">
                <a:effectLst/>
              </a:rPr>
              <a:t>“AI</a:t>
            </a:r>
            <a:r>
              <a:rPr lang="zh-CN" altLang="en-US" sz="1000" i="0" dirty="0">
                <a:effectLst/>
              </a:rPr>
              <a:t>终端</a:t>
            </a:r>
            <a:r>
              <a:rPr lang="en-US" altLang="zh-CN" sz="1000" i="0" dirty="0">
                <a:effectLst/>
              </a:rPr>
              <a:t>”</a:t>
            </a:r>
            <a:r>
              <a:rPr lang="zh-CN" altLang="en-US" sz="1000" i="0" dirty="0">
                <a:effectLst/>
              </a:rPr>
              <a:t>。相比传统输入方式，作者更强调语音与图像的重要性。通过语音输入，人们不再需要耗费精力整理思路后再动手，而是可以像与朋友聊天一样，把想法直接说给</a:t>
            </a:r>
            <a:r>
              <a:rPr lang="en-US" altLang="zh-CN" sz="1000" i="0" dirty="0">
                <a:effectLst/>
              </a:rPr>
              <a:t>AI</a:t>
            </a:r>
            <a:r>
              <a:rPr lang="zh-CN" altLang="en-US" sz="1000" i="0" dirty="0">
                <a:effectLst/>
              </a:rPr>
              <a:t>听；而通过拍照、截图、录音转文字等方式，大量生活信息也能被快速整理和结构化。作者尤其强调，这种</a:t>
            </a:r>
            <a:r>
              <a:rPr lang="en-US" altLang="zh-CN" sz="1000" i="0" dirty="0">
                <a:effectLst/>
              </a:rPr>
              <a:t>“</a:t>
            </a:r>
            <a:r>
              <a:rPr lang="zh-CN" altLang="en-US" sz="1000" i="0" dirty="0">
                <a:effectLst/>
              </a:rPr>
              <a:t>说一说、拍一拍</a:t>
            </a:r>
            <a:r>
              <a:rPr lang="en-US" altLang="zh-CN" sz="1000" i="0" dirty="0">
                <a:effectLst/>
              </a:rPr>
              <a:t>”</a:t>
            </a:r>
            <a:r>
              <a:rPr lang="zh-CN" altLang="en-US" sz="1000" i="0" dirty="0">
                <a:effectLst/>
              </a:rPr>
              <a:t>的交互方式，才是真正适合现代人节奏的新型</a:t>
            </a:r>
            <a:r>
              <a:rPr lang="en-US" altLang="zh-CN" sz="1000" i="0" dirty="0">
                <a:effectLst/>
              </a:rPr>
              <a:t>AI</a:t>
            </a:r>
            <a:r>
              <a:rPr lang="zh-CN" altLang="en-US" sz="1000" i="0" dirty="0">
                <a:effectLst/>
              </a:rPr>
              <a:t>习惯。</a:t>
            </a:r>
            <a:endParaRPr lang="zh-CN" altLang="en-US" sz="1000" i="0" dirty="0">
              <a:effectLst/>
            </a:endParaRPr>
          </a:p>
          <a:p>
            <a:endParaRPr lang="en-US" altLang="zh-CN" sz="1000" i="0" dirty="0">
              <a:effectLst/>
            </a:endParaRPr>
          </a:p>
          <a:p>
            <a:r>
              <a:rPr lang="zh-CN" altLang="en-US" sz="1000" i="0" dirty="0">
                <a:effectLst/>
              </a:rPr>
              <a:t>在时间管理方面，本书并不只是介绍待办清单，而是提出</a:t>
            </a:r>
            <a:r>
              <a:rPr lang="en-US" altLang="zh-CN" sz="1000" i="0" dirty="0">
                <a:effectLst/>
              </a:rPr>
              <a:t>“</a:t>
            </a:r>
            <a:r>
              <a:rPr lang="zh-CN" altLang="en-US" sz="1000" i="0" dirty="0">
                <a:effectLst/>
              </a:rPr>
              <a:t>让</a:t>
            </a:r>
            <a:r>
              <a:rPr lang="en-US" altLang="zh-CN" sz="1000" i="0" dirty="0">
                <a:effectLst/>
              </a:rPr>
              <a:t>AI</a:t>
            </a:r>
            <a:r>
              <a:rPr lang="zh-CN" altLang="en-US" sz="1000" i="0" dirty="0">
                <a:effectLst/>
              </a:rPr>
              <a:t>帮你建立自动运转的系统</a:t>
            </a:r>
            <a:r>
              <a:rPr lang="en-US" altLang="zh-CN" sz="1000" i="0" dirty="0">
                <a:effectLst/>
              </a:rPr>
              <a:t>”</a:t>
            </a:r>
            <a:r>
              <a:rPr lang="zh-CN" altLang="en-US" sz="1000" i="0" dirty="0">
                <a:effectLst/>
              </a:rPr>
              <a:t>。很多人无法坚持计划，并不是缺乏意志力，而是因为每天都在重复做决定。</a:t>
            </a:r>
            <a:r>
              <a:rPr lang="en-US" altLang="zh-CN" sz="1000" i="0" dirty="0">
                <a:effectLst/>
              </a:rPr>
              <a:t>AI</a:t>
            </a:r>
            <a:r>
              <a:rPr lang="zh-CN" altLang="en-US" sz="1000" i="0" dirty="0">
                <a:effectLst/>
              </a:rPr>
              <a:t>的作用，正是替人承担这些认知负担。无论是自动安排日程、优化任务流程、读取截图中的会议时间，还是根据日历自动整理优先级，</a:t>
            </a:r>
            <a:r>
              <a:rPr lang="en-US" altLang="zh-CN" sz="1000" i="0" dirty="0">
                <a:effectLst/>
              </a:rPr>
              <a:t>AI</a:t>
            </a:r>
            <a:r>
              <a:rPr lang="zh-CN" altLang="en-US" sz="1000" i="0" dirty="0">
                <a:effectLst/>
              </a:rPr>
              <a:t>都能大幅减少人脑消耗。作者特别强调，当人们停止把精力浪费在</a:t>
            </a:r>
            <a:r>
              <a:rPr lang="en-US" altLang="zh-CN" sz="1000" i="0" dirty="0">
                <a:effectLst/>
              </a:rPr>
              <a:t>“</a:t>
            </a:r>
            <a:r>
              <a:rPr lang="zh-CN" altLang="en-US" sz="1000" i="0" dirty="0">
                <a:effectLst/>
              </a:rPr>
              <a:t>整理</a:t>
            </a:r>
            <a:r>
              <a:rPr lang="en-US" altLang="zh-CN" sz="1000" i="0" dirty="0">
                <a:effectLst/>
              </a:rPr>
              <a:t>”</a:t>
            </a:r>
            <a:r>
              <a:rPr lang="zh-CN" altLang="en-US" sz="1000" i="0" dirty="0">
                <a:effectLst/>
              </a:rPr>
              <a:t>上时，才真正有余力投入创造性工作与生活。</a:t>
            </a:r>
            <a:endParaRPr lang="zh-CN" altLang="en-US" sz="1000" i="0" dirty="0">
              <a:effectLst/>
            </a:endParaRPr>
          </a:p>
          <a:p>
            <a:endParaRPr lang="en-US" altLang="zh-CN" sz="1000" i="0" dirty="0">
              <a:effectLst/>
            </a:endParaRPr>
          </a:p>
          <a:p>
            <a:r>
              <a:rPr lang="zh-CN" altLang="en-US" sz="1000" i="0" dirty="0">
                <a:effectLst/>
              </a:rPr>
              <a:t>而在目标管理与习惯养成部分，本书进一步展示了</a:t>
            </a:r>
            <a:r>
              <a:rPr lang="en-US" altLang="zh-CN" sz="1000" i="0" dirty="0">
                <a:effectLst/>
              </a:rPr>
              <a:t>AI</a:t>
            </a:r>
            <a:r>
              <a:rPr lang="zh-CN" altLang="en-US" sz="1000" i="0" dirty="0">
                <a:effectLst/>
              </a:rPr>
              <a:t>作为</a:t>
            </a:r>
            <a:r>
              <a:rPr lang="en-US" altLang="zh-CN" sz="1000" i="0" dirty="0">
                <a:effectLst/>
              </a:rPr>
              <a:t>“</a:t>
            </a:r>
            <a:r>
              <a:rPr lang="zh-CN" altLang="en-US" sz="1000" i="0" dirty="0">
                <a:effectLst/>
              </a:rPr>
              <a:t>陪伴型顾问</a:t>
            </a:r>
            <a:r>
              <a:rPr lang="en-US" altLang="zh-CN" sz="1000" i="0" dirty="0">
                <a:effectLst/>
              </a:rPr>
              <a:t>”</a:t>
            </a:r>
            <a:r>
              <a:rPr lang="zh-CN" altLang="en-US" sz="1000" i="0" dirty="0">
                <a:effectLst/>
              </a:rPr>
              <a:t>的可能性。</a:t>
            </a:r>
            <a:r>
              <a:rPr lang="en-US" altLang="zh-CN" sz="1000" i="0" dirty="0">
                <a:effectLst/>
              </a:rPr>
              <a:t>AI</a:t>
            </a:r>
            <a:r>
              <a:rPr lang="zh-CN" altLang="en-US" sz="1000" i="0" dirty="0">
                <a:effectLst/>
              </a:rPr>
              <a:t>不仅可以帮人制定计划，还能通过反向提问帮助用户厘清真正目标。例如，当用户说</a:t>
            </a:r>
            <a:r>
              <a:rPr lang="en-US" altLang="zh-CN" sz="1000" i="0" dirty="0">
                <a:effectLst/>
              </a:rPr>
              <a:t>“</a:t>
            </a:r>
            <a:r>
              <a:rPr lang="zh-CN" altLang="en-US" sz="1000" i="0" dirty="0">
                <a:effectLst/>
              </a:rPr>
              <a:t>我想学习英语</a:t>
            </a:r>
            <a:r>
              <a:rPr lang="en-US" altLang="zh-CN" sz="1000" i="0" dirty="0">
                <a:effectLst/>
              </a:rPr>
              <a:t>”</a:t>
            </a:r>
            <a:r>
              <a:rPr lang="zh-CN" altLang="en-US" sz="1000" i="0" dirty="0">
                <a:effectLst/>
              </a:rPr>
              <a:t>时，</a:t>
            </a:r>
            <a:r>
              <a:rPr lang="en-US" altLang="zh-CN" sz="1000" i="0" dirty="0">
                <a:effectLst/>
              </a:rPr>
              <a:t>AI</a:t>
            </a:r>
            <a:r>
              <a:rPr lang="zh-CN" altLang="en-US" sz="1000" i="0" dirty="0">
                <a:effectLst/>
              </a:rPr>
              <a:t>会进一步追问用途、时间、偏好，从而形成更现实可持续的方案。作者认为，很多人之所以三分钟热度，并非懒惰，而是目标过于模糊。通过</a:t>
            </a:r>
            <a:r>
              <a:rPr lang="en-US" altLang="zh-CN" sz="1000" i="0" dirty="0">
                <a:effectLst/>
              </a:rPr>
              <a:t>ChatGPT</a:t>
            </a:r>
            <a:r>
              <a:rPr lang="zh-CN" altLang="en-US" sz="1000" i="0" dirty="0">
                <a:effectLst/>
              </a:rPr>
              <a:t>中的项目管理、提醒与预约动作功能，人们可以把长期目标拆解成可执行的小步骤，让习惯形成变得更自然。</a:t>
            </a:r>
            <a:endParaRPr lang="zh-CN" altLang="en-US" sz="1000" i="0" dirty="0">
              <a:effectLst/>
            </a:endParaRPr>
          </a:p>
          <a:p>
            <a:endParaRPr lang="en-US" altLang="zh-CN" sz="1000" i="0" dirty="0">
              <a:effectLst/>
            </a:endParaRPr>
          </a:p>
          <a:p>
            <a:r>
              <a:rPr lang="zh-CN" altLang="en-US" sz="1000" i="0" dirty="0">
                <a:effectLst/>
              </a:rPr>
              <a:t>学习与信息输入，是本书内容最丰富的部分之一。作者认为，在信息过载时代，真正的问题早已不是</a:t>
            </a:r>
            <a:r>
              <a:rPr lang="en-US" altLang="zh-CN" sz="1000" i="0" dirty="0">
                <a:effectLst/>
              </a:rPr>
              <a:t>“</a:t>
            </a:r>
            <a:r>
              <a:rPr lang="zh-CN" altLang="en-US" sz="1000" i="0" dirty="0">
                <a:effectLst/>
              </a:rPr>
              <a:t>获取不到知识</a:t>
            </a:r>
            <a:r>
              <a:rPr lang="en-US" altLang="zh-CN" sz="1000" i="0" dirty="0">
                <a:effectLst/>
              </a:rPr>
              <a:t>”</a:t>
            </a:r>
            <a:r>
              <a:rPr lang="zh-CN" altLang="en-US" sz="1000" i="0" dirty="0">
                <a:effectLst/>
              </a:rPr>
              <a:t>，而是</a:t>
            </a:r>
            <a:r>
              <a:rPr lang="en-US" altLang="zh-CN" sz="1000" i="0" dirty="0">
                <a:effectLst/>
              </a:rPr>
              <a:t>“</a:t>
            </a:r>
            <a:r>
              <a:rPr lang="zh-CN" altLang="en-US" sz="1000" i="0" dirty="0">
                <a:effectLst/>
              </a:rPr>
              <a:t>无法消化知识</a:t>
            </a:r>
            <a:r>
              <a:rPr lang="en-US" altLang="zh-CN" sz="1000" i="0" dirty="0">
                <a:effectLst/>
              </a:rPr>
              <a:t>”</a:t>
            </a:r>
            <a:r>
              <a:rPr lang="zh-CN" altLang="en-US" sz="1000" i="0" dirty="0">
                <a:effectLst/>
              </a:rPr>
              <a:t>。因此，她大量介绍如何利用</a:t>
            </a:r>
            <a:r>
              <a:rPr lang="en-US" altLang="zh-CN" sz="1000" i="0" dirty="0">
                <a:effectLst/>
              </a:rPr>
              <a:t>NotebookLM</a:t>
            </a:r>
            <a:r>
              <a:rPr lang="zh-CN" altLang="en-US" sz="1000" i="0" dirty="0">
                <a:effectLst/>
              </a:rPr>
              <a:t>等</a:t>
            </a:r>
            <a:r>
              <a:rPr lang="en-US" altLang="zh-CN" sz="1000" i="0" dirty="0">
                <a:effectLst/>
              </a:rPr>
              <a:t>AI</a:t>
            </a:r>
            <a:r>
              <a:rPr lang="zh-CN" altLang="en-US" sz="1000" i="0" dirty="0">
                <a:effectLst/>
              </a:rPr>
              <a:t>工具整理资料、总结书籍、分析视频内容，甚至将文本自动转化为音频，让人们可以在通勤、做家务时</a:t>
            </a:r>
            <a:r>
              <a:rPr lang="en-US" altLang="zh-CN" sz="1000" i="0" dirty="0">
                <a:effectLst/>
              </a:rPr>
              <a:t>“</a:t>
            </a:r>
            <a:r>
              <a:rPr lang="zh-CN" altLang="en-US" sz="1000" i="0" dirty="0">
                <a:effectLst/>
              </a:rPr>
              <a:t>边听边学</a:t>
            </a:r>
            <a:r>
              <a:rPr lang="en-US" altLang="zh-CN" sz="1000" i="0" dirty="0">
                <a:effectLst/>
              </a:rPr>
              <a:t>”</a:t>
            </a:r>
            <a:r>
              <a:rPr lang="zh-CN" altLang="en-US" sz="1000" i="0" dirty="0">
                <a:effectLst/>
              </a:rPr>
              <a:t>。对于语言学习者，</a:t>
            </a:r>
            <a:r>
              <a:rPr lang="en-US" altLang="zh-CN" sz="1000" i="0" dirty="0">
                <a:effectLst/>
              </a:rPr>
              <a:t>AI</a:t>
            </a:r>
            <a:r>
              <a:rPr lang="zh-CN" altLang="en-US" sz="1000" i="0" dirty="0">
                <a:effectLst/>
              </a:rPr>
              <a:t>还能够扮演全天候英语对话伙伴，实时纠正发音、模拟口语交流。这意味着，传统学习中最难获得的</a:t>
            </a:r>
            <a:r>
              <a:rPr lang="en-US" altLang="zh-CN" sz="1000" i="0" dirty="0">
                <a:effectLst/>
              </a:rPr>
              <a:t>“</a:t>
            </a:r>
            <a:r>
              <a:rPr lang="zh-CN" altLang="en-US" sz="1000" i="0" dirty="0">
                <a:effectLst/>
              </a:rPr>
              <a:t>反馈</a:t>
            </a:r>
            <a:r>
              <a:rPr lang="en-US" altLang="zh-CN" sz="1000" i="0" dirty="0">
                <a:effectLst/>
              </a:rPr>
              <a:t>”</a:t>
            </a:r>
            <a:r>
              <a:rPr lang="zh-CN" altLang="en-US" sz="1000" i="0" dirty="0">
                <a:effectLst/>
              </a:rPr>
              <a:t>与</a:t>
            </a:r>
            <a:r>
              <a:rPr lang="en-US" altLang="zh-CN" sz="1000" i="0" dirty="0">
                <a:effectLst/>
              </a:rPr>
              <a:t>“</a:t>
            </a:r>
            <a:r>
              <a:rPr lang="zh-CN" altLang="en-US" sz="1000" i="0" dirty="0">
                <a:effectLst/>
              </a:rPr>
              <a:t>陪练</a:t>
            </a:r>
            <a:r>
              <a:rPr lang="en-US" altLang="zh-CN" sz="1000" i="0" dirty="0">
                <a:effectLst/>
              </a:rPr>
              <a:t>”</a:t>
            </a:r>
            <a:r>
              <a:rPr lang="zh-CN" altLang="en-US" sz="1000" i="0" dirty="0">
                <a:effectLst/>
              </a:rPr>
              <a:t>，如今都能被</a:t>
            </a:r>
            <a:r>
              <a:rPr lang="en-US" altLang="zh-CN" sz="1000" i="0" dirty="0">
                <a:effectLst/>
              </a:rPr>
              <a:t>AI</a:t>
            </a:r>
            <a:r>
              <a:rPr lang="zh-CN" altLang="en-US" sz="1000" i="0" dirty="0">
                <a:effectLst/>
              </a:rPr>
              <a:t>低成本实现。</a:t>
            </a:r>
            <a:endParaRPr lang="zh-CN" altLang="en-US" sz="1000" i="0" dirty="0">
              <a:effectLst/>
            </a:endParaRPr>
          </a:p>
          <a:p>
            <a:endParaRPr lang="en-US" altLang="zh-CN" sz="1000" i="0" dirty="0">
              <a:effectLst/>
            </a:endParaRPr>
          </a:p>
          <a:p>
            <a:r>
              <a:rPr lang="zh-CN" altLang="en-US" sz="1000" i="0" dirty="0">
                <a:effectLst/>
              </a:rPr>
              <a:t>除了输入，作者同样关注输出与个人表达。很多人想经营</a:t>
            </a:r>
            <a:r>
              <a:rPr lang="en-US" altLang="zh-CN" sz="1000" i="0" dirty="0">
                <a:effectLst/>
              </a:rPr>
              <a:t>SNS</a:t>
            </a:r>
            <a:r>
              <a:rPr lang="zh-CN" altLang="en-US" sz="1000" i="0" dirty="0">
                <a:effectLst/>
              </a:rPr>
              <a:t>、写博客、制作内容，却苦于没有时间和写作能力。本书则展示了</a:t>
            </a:r>
            <a:r>
              <a:rPr lang="en-US" altLang="zh-CN" sz="1000" i="0" dirty="0">
                <a:effectLst/>
              </a:rPr>
              <a:t>AI</a:t>
            </a:r>
            <a:r>
              <a:rPr lang="zh-CN" altLang="en-US" sz="1000" i="0" dirty="0">
                <a:effectLst/>
              </a:rPr>
              <a:t>如何帮助用户快速生成文案、润色表达、制作图解甚至设计视觉内容。作者尤其强调，</a:t>
            </a:r>
            <a:r>
              <a:rPr lang="en-US" altLang="zh-CN" sz="1000" i="0" dirty="0">
                <a:effectLst/>
              </a:rPr>
              <a:t>AI</a:t>
            </a:r>
            <a:r>
              <a:rPr lang="zh-CN" altLang="en-US" sz="1000" i="0" dirty="0">
                <a:effectLst/>
              </a:rPr>
              <a:t>并不会取代个人创意，而是降低了表达门槛，让更多普通人也能够持续输出自己的观点与经验。通过内容再利用，一个简单的想法甚至可以被扩展成社交媒体帖子、电子书或付费文章，从而形成新的收入来源。</a:t>
            </a:r>
            <a:endParaRPr lang="zh-CN" altLang="en-US" sz="1000" i="0" dirty="0">
              <a:effectLst/>
            </a:endParaRPr>
          </a:p>
          <a:p>
            <a:endParaRPr lang="en-US" altLang="zh-CN" sz="1000" i="0" dirty="0">
              <a:effectLst/>
            </a:endParaRPr>
          </a:p>
          <a:p>
            <a:r>
              <a:rPr lang="zh-CN" altLang="en-US" sz="1000" i="0" dirty="0">
                <a:effectLst/>
              </a:rPr>
              <a:t>更有趣的是，本书把</a:t>
            </a:r>
            <a:r>
              <a:rPr lang="en-US" altLang="zh-CN" sz="1000" i="0" dirty="0">
                <a:effectLst/>
              </a:rPr>
              <a:t>AI</a:t>
            </a:r>
            <a:r>
              <a:rPr lang="zh-CN" altLang="en-US" sz="1000" i="0" dirty="0">
                <a:effectLst/>
              </a:rPr>
              <a:t>真正延伸到了</a:t>
            </a:r>
            <a:r>
              <a:rPr lang="en-US" altLang="zh-CN" sz="1000" i="0" dirty="0">
                <a:effectLst/>
              </a:rPr>
              <a:t>“</a:t>
            </a:r>
            <a:r>
              <a:rPr lang="zh-CN" altLang="en-US" sz="1000" i="0" dirty="0">
                <a:effectLst/>
              </a:rPr>
              <a:t>生活本身</a:t>
            </a:r>
            <a:r>
              <a:rPr lang="en-US" altLang="zh-CN" sz="1000" i="0" dirty="0">
                <a:effectLst/>
              </a:rPr>
              <a:t>”</a:t>
            </a:r>
            <a:r>
              <a:rPr lang="zh-CN" altLang="en-US" sz="1000" i="0" dirty="0">
                <a:effectLst/>
              </a:rPr>
              <a:t>。在健康管理中，用户只需拍摄食物照片，</a:t>
            </a:r>
            <a:r>
              <a:rPr lang="en-US" altLang="zh-CN" sz="1000" i="0" dirty="0">
                <a:effectLst/>
              </a:rPr>
              <a:t>AI</a:t>
            </a:r>
            <a:r>
              <a:rPr lang="zh-CN" altLang="en-US" sz="1000" i="0" dirty="0">
                <a:effectLst/>
              </a:rPr>
              <a:t>就能自动计算热量与营养；面对体检报告中的复杂术语，也可以直接拍照询问</a:t>
            </a:r>
            <a:r>
              <a:rPr lang="en-US" altLang="zh-CN" sz="1000" i="0" dirty="0">
                <a:effectLst/>
              </a:rPr>
              <a:t>AI</a:t>
            </a:r>
            <a:r>
              <a:rPr lang="zh-CN" altLang="en-US" sz="1000" i="0" dirty="0">
                <a:effectLst/>
              </a:rPr>
              <a:t>解释。甚至在情绪低落时，</a:t>
            </a:r>
            <a:r>
              <a:rPr lang="en-US" altLang="zh-CN" sz="1000" i="0" dirty="0">
                <a:effectLst/>
              </a:rPr>
              <a:t>AI</a:t>
            </a:r>
            <a:r>
              <a:rPr lang="zh-CN" altLang="en-US" sz="1000" i="0" dirty="0">
                <a:effectLst/>
              </a:rPr>
              <a:t>也能成为一种基础的情绪整理工具。作者并不把</a:t>
            </a:r>
            <a:r>
              <a:rPr lang="en-US" altLang="zh-CN" sz="1000" i="0" dirty="0">
                <a:effectLst/>
              </a:rPr>
              <a:t>AI</a:t>
            </a:r>
            <a:r>
              <a:rPr lang="zh-CN" altLang="en-US" sz="1000" i="0" dirty="0">
                <a:effectLst/>
              </a:rPr>
              <a:t>描述成万能医生，而是将其定位为帮助人们</a:t>
            </a:r>
            <a:r>
              <a:rPr lang="en-US" altLang="zh-CN" sz="1000" i="0" dirty="0">
                <a:effectLst/>
              </a:rPr>
              <a:t>“</a:t>
            </a:r>
            <a:r>
              <a:rPr lang="zh-CN" altLang="en-US" sz="1000" i="0" dirty="0">
                <a:effectLst/>
              </a:rPr>
              <a:t>更快理解信息、更早采取行动</a:t>
            </a:r>
            <a:r>
              <a:rPr lang="en-US" altLang="zh-CN" sz="1000" i="0" dirty="0">
                <a:effectLst/>
              </a:rPr>
              <a:t>”</a:t>
            </a:r>
            <a:r>
              <a:rPr lang="zh-CN" altLang="en-US" sz="1000" i="0" dirty="0">
                <a:effectLst/>
              </a:rPr>
              <a:t>的辅助者。</a:t>
            </a:r>
            <a:endParaRPr lang="zh-CN" altLang="en-US" sz="1000" i="0" dirty="0">
              <a:effectLst/>
            </a:endParaRPr>
          </a:p>
          <a:p>
            <a:endParaRPr lang="en-US" altLang="zh-CN" sz="1000" i="0" dirty="0">
              <a:effectLst/>
            </a:endParaRPr>
          </a:p>
          <a:p>
            <a:r>
              <a:rPr lang="zh-CN" altLang="en-US" sz="1000" i="0" dirty="0">
                <a:effectLst/>
              </a:rPr>
              <a:t>家庭与金钱管理部分，则进一步体现了</a:t>
            </a:r>
            <a:r>
              <a:rPr lang="en-US" altLang="zh-CN" sz="1000" i="0" dirty="0">
                <a:effectLst/>
              </a:rPr>
              <a:t>AI</a:t>
            </a:r>
            <a:r>
              <a:rPr lang="zh-CN" altLang="en-US" sz="1000" i="0" dirty="0">
                <a:effectLst/>
              </a:rPr>
              <a:t>的现实价值。面对堆积如山的收据、复杂的订阅服务、税务文件与育儿开支，</a:t>
            </a:r>
            <a:r>
              <a:rPr lang="en-US" altLang="zh-CN" sz="1000" i="0" dirty="0">
                <a:effectLst/>
              </a:rPr>
              <a:t>AI</a:t>
            </a:r>
            <a:r>
              <a:rPr lang="zh-CN" altLang="en-US" sz="1000" i="0" dirty="0">
                <a:effectLst/>
              </a:rPr>
              <a:t>能够帮助用户完成整理、分类与比较，甚至模拟长期财务规划。作者特别指出，很多人对未来感到焦虑，并不是因为缺钱，而是因为</a:t>
            </a:r>
            <a:r>
              <a:rPr lang="en-US" altLang="zh-CN" sz="1000" i="0" dirty="0">
                <a:effectLst/>
              </a:rPr>
              <a:t>“</a:t>
            </a:r>
            <a:r>
              <a:rPr lang="zh-CN" altLang="en-US" sz="1000" i="0" dirty="0">
                <a:effectLst/>
              </a:rPr>
              <a:t>无法看清现状</a:t>
            </a:r>
            <a:r>
              <a:rPr lang="en-US" altLang="zh-CN" sz="1000" i="0" dirty="0">
                <a:effectLst/>
              </a:rPr>
              <a:t>”</a:t>
            </a:r>
            <a:r>
              <a:rPr lang="zh-CN" altLang="en-US" sz="1000" i="0" dirty="0">
                <a:effectLst/>
              </a:rPr>
              <a:t>。</a:t>
            </a:r>
            <a:r>
              <a:rPr lang="en-US" altLang="zh-CN" sz="1000" i="0" dirty="0">
                <a:effectLst/>
              </a:rPr>
              <a:t>AI</a:t>
            </a:r>
            <a:r>
              <a:rPr lang="zh-CN" altLang="en-US" sz="1000" i="0" dirty="0">
                <a:effectLst/>
              </a:rPr>
              <a:t>最大的价值之一，就是把模糊的不安转化为具体可执行的计划。</a:t>
            </a:r>
            <a:endParaRPr lang="zh-CN" altLang="en-US" sz="1000" i="0" dirty="0">
              <a:effectLst/>
            </a:endParaRPr>
          </a:p>
          <a:p>
            <a:endParaRPr lang="en-US" altLang="zh-CN" sz="1000" i="0" dirty="0">
              <a:effectLst/>
            </a:endParaRPr>
          </a:p>
          <a:p>
            <a:r>
              <a:rPr lang="zh-CN" altLang="en-US" sz="1000" i="0" dirty="0">
                <a:effectLst/>
              </a:rPr>
              <a:t>而在家庭生活场景中，</a:t>
            </a:r>
            <a:r>
              <a:rPr lang="en-US" altLang="zh-CN" sz="1000" i="0" dirty="0">
                <a:effectLst/>
              </a:rPr>
              <a:t>AI</a:t>
            </a:r>
            <a:r>
              <a:rPr lang="zh-CN" altLang="en-US" sz="1000" i="0" dirty="0">
                <a:effectLst/>
              </a:rPr>
              <a:t>甚至能成为</a:t>
            </a:r>
            <a:r>
              <a:rPr lang="en-US" altLang="zh-CN" sz="1000" i="0" dirty="0">
                <a:effectLst/>
              </a:rPr>
              <a:t>“</a:t>
            </a:r>
            <a:r>
              <a:rPr lang="zh-CN" altLang="en-US" sz="1000" i="0" dirty="0">
                <a:effectLst/>
              </a:rPr>
              <a:t>家务搭档</a:t>
            </a:r>
            <a:r>
              <a:rPr lang="en-US" altLang="zh-CN" sz="1000" i="0" dirty="0">
                <a:effectLst/>
              </a:rPr>
              <a:t>”</a:t>
            </a:r>
            <a:r>
              <a:rPr lang="zh-CN" altLang="en-US" sz="1000" i="0" dirty="0">
                <a:effectLst/>
              </a:rPr>
              <a:t>。它可以根据冰箱里的食材生成菜单、安排多天备餐计划、帮助整理家庭文件，还能在选择保育园、兴趣班、家电时提供对比建议。对于有孩子的家庭，作者还提出，应当让孩子从小自然接触</a:t>
            </a:r>
            <a:r>
              <a:rPr lang="en-US" altLang="zh-CN" sz="1000" i="0" dirty="0">
                <a:effectLst/>
              </a:rPr>
              <a:t>AI</a:t>
            </a:r>
            <a:r>
              <a:rPr lang="zh-CN" altLang="en-US" sz="1000" i="0" dirty="0">
                <a:effectLst/>
              </a:rPr>
              <a:t>，把</a:t>
            </a:r>
            <a:r>
              <a:rPr lang="en-US" altLang="zh-CN" sz="1000" i="0" dirty="0">
                <a:effectLst/>
              </a:rPr>
              <a:t>AI</a:t>
            </a:r>
            <a:r>
              <a:rPr lang="zh-CN" altLang="en-US" sz="1000" i="0" dirty="0">
                <a:effectLst/>
              </a:rPr>
              <a:t>素养视为未来时代的重要基础能力。</a:t>
            </a:r>
            <a:endParaRPr lang="en-US" altLang="zh-CN" sz="1000" i="0" dirty="0">
              <a:effectLst/>
            </a:endParaRPr>
          </a:p>
          <a:p>
            <a:r>
              <a:rPr lang="zh-CN" sz="1000" i="0" dirty="0">
                <a:effectLst/>
              </a:rPr>
              <a:t>本书</a:t>
            </a:r>
            <a:r>
              <a:rPr lang="zh-CN" altLang="en-US" sz="1000" i="0" dirty="0">
                <a:effectLst/>
              </a:rPr>
              <a:t>并不是一本强调技术参数的</a:t>
            </a:r>
            <a:r>
              <a:rPr lang="en-US" altLang="zh-CN" sz="1000" i="0" dirty="0">
                <a:effectLst/>
              </a:rPr>
              <a:t>AI</a:t>
            </a:r>
            <a:r>
              <a:rPr lang="zh-CN" altLang="en-US" sz="1000" i="0" dirty="0">
                <a:effectLst/>
              </a:rPr>
              <a:t>书籍，而是一部面向普通人的</a:t>
            </a:r>
            <a:r>
              <a:rPr lang="en-US" altLang="zh-CN" sz="1000" i="0" dirty="0">
                <a:effectLst/>
              </a:rPr>
              <a:t>“AI</a:t>
            </a:r>
            <a:r>
              <a:rPr lang="zh-CN" altLang="en-US" sz="1000" i="0" dirty="0">
                <a:effectLst/>
              </a:rPr>
              <a:t>生活实践手册</a:t>
            </a:r>
            <a:r>
              <a:rPr lang="en-US" altLang="zh-CN" sz="1000" i="0" dirty="0">
                <a:effectLst/>
              </a:rPr>
              <a:t>”</a:t>
            </a:r>
            <a:r>
              <a:rPr lang="zh-CN" altLang="en-US" sz="1000" i="0" dirty="0">
                <a:effectLst/>
              </a:rPr>
              <a:t>。它真正想传达的核心，并非</a:t>
            </a:r>
            <a:r>
              <a:rPr lang="en-US" altLang="zh-CN" sz="1000" i="0" dirty="0">
                <a:effectLst/>
              </a:rPr>
              <a:t>“</a:t>
            </a:r>
            <a:r>
              <a:rPr lang="zh-CN" altLang="en-US" sz="1000" i="0" dirty="0">
                <a:effectLst/>
              </a:rPr>
              <a:t>如何成为</a:t>
            </a:r>
            <a:r>
              <a:rPr lang="en-US" altLang="zh-CN" sz="1000" i="0" dirty="0">
                <a:effectLst/>
              </a:rPr>
              <a:t>AI</a:t>
            </a:r>
            <a:r>
              <a:rPr lang="zh-CN" altLang="en-US" sz="1000" i="0" dirty="0">
                <a:effectLst/>
              </a:rPr>
              <a:t>高手</a:t>
            </a:r>
            <a:r>
              <a:rPr lang="en-US" altLang="zh-CN" sz="1000" i="0" dirty="0">
                <a:effectLst/>
              </a:rPr>
              <a:t>”</a:t>
            </a:r>
            <a:r>
              <a:rPr lang="zh-CN" altLang="en-US" sz="1000" i="0" dirty="0">
                <a:effectLst/>
              </a:rPr>
              <a:t>，而是</a:t>
            </a:r>
            <a:r>
              <a:rPr lang="en-US" altLang="zh-CN" sz="1000" i="0" dirty="0">
                <a:effectLst/>
              </a:rPr>
              <a:t>“</a:t>
            </a:r>
            <a:r>
              <a:rPr lang="zh-CN" altLang="en-US" sz="1000" i="0" dirty="0">
                <a:effectLst/>
              </a:rPr>
              <a:t>如何借助</a:t>
            </a:r>
            <a:r>
              <a:rPr lang="en-US" altLang="zh-CN" sz="1000" i="0" dirty="0">
                <a:effectLst/>
              </a:rPr>
              <a:t>AI</a:t>
            </a:r>
            <a:r>
              <a:rPr lang="zh-CN" altLang="en-US" sz="1000" i="0" dirty="0">
                <a:effectLst/>
              </a:rPr>
              <a:t>，把有限的人生时间用在真正重要的事情上</a:t>
            </a:r>
            <a:r>
              <a:rPr lang="en-US" altLang="zh-CN" sz="1000" i="0" dirty="0">
                <a:effectLst/>
              </a:rPr>
              <a:t>”</a:t>
            </a:r>
            <a:r>
              <a:rPr lang="zh-CN" altLang="en-US" sz="1000" i="0" dirty="0">
                <a:effectLst/>
              </a:rPr>
              <a:t>。在作者看来，</a:t>
            </a:r>
            <a:r>
              <a:rPr lang="en-US" altLang="zh-CN" sz="1000" i="0" dirty="0">
                <a:effectLst/>
              </a:rPr>
              <a:t>AI</a:t>
            </a:r>
            <a:r>
              <a:rPr lang="zh-CN" altLang="en-US" sz="1000" i="0" dirty="0">
                <a:effectLst/>
              </a:rPr>
              <a:t>最重要的意义，并不是提高多少生产效率，而是帮助人们减少琐碎消耗，重新获得生活中的余裕、专注与自由。</a:t>
            </a:r>
            <a:endParaRPr lang="zh-CN" altLang="en-US" sz="1000" i="0" dirty="0">
              <a:effectLst/>
            </a:endParaRPr>
          </a:p>
        </p:txBody>
      </p:sp>
      <p:pic>
        <p:nvPicPr>
          <p:cNvPr id="3" name="图片 2"/>
          <p:cNvPicPr>
            <a:picLocks noChangeAspect="1"/>
          </p:cNvPicPr>
          <p:nvPr/>
        </p:nvPicPr>
        <p:blipFill>
          <a:blip r:embed="rId1"/>
          <a:stretch>
            <a:fillRect/>
          </a:stretch>
        </p:blipFill>
        <p:spPr>
          <a:xfrm>
            <a:off x="304800" y="134620"/>
            <a:ext cx="840740" cy="1178560"/>
          </a:xfrm>
          <a:prstGeom prst="rect">
            <a:avLst/>
          </a:prstGeom>
        </p:spPr>
      </p:pic>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759767" y="70450"/>
            <a:ext cx="4171041" cy="141478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厌学児</a:t>
            </a:r>
            <a:r>
              <a:rPr kumimoji="1" lang="ja-JP" altLang="en-US" sz="700" dirty="0">
                <a:latin typeface="Meiryo UI" panose="020B0604030504040204" pitchFamily="50" charset="-128"/>
                <a:ea typeface="Meiryo UI" panose="020B0604030504040204" pitchFamily="50" charset="-128"/>
              </a:rPr>
              <a:t>ゼロ</a:t>
            </a:r>
            <a:r>
              <a:rPr kumimoji="1" lang="zh-CN" altLang="en-US" sz="700" dirty="0">
                <a:latin typeface="Meiryo UI" panose="020B0604030504040204" pitchFamily="50" charset="-128"/>
                <a:ea typeface="Meiryo UI" panose="020B0604030504040204" pitchFamily="50" charset="-128"/>
              </a:rPr>
              <a:t>教師</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伝</a:t>
            </a:r>
            <a:r>
              <a:rPr kumimoji="1" lang="ja-JP" altLang="en-US" sz="700" dirty="0">
                <a:latin typeface="Meiryo UI" panose="020B0604030504040204" pitchFamily="50" charset="-128"/>
                <a:ea typeface="Meiryo UI" panose="020B0604030504040204" pitchFamily="50" charset="-128"/>
              </a:rPr>
              <a:t>える</a:t>
            </a:r>
            <a:r>
              <a:rPr kumimoji="1" lang="zh-CN" altLang="en-US" sz="700" dirty="0">
                <a:latin typeface="Meiryo UI" panose="020B0604030504040204" pitchFamily="50" charset="-128"/>
                <a:ea typeface="Meiryo UI" panose="020B0604030504040204" pitchFamily="50" charset="-128"/>
              </a:rPr>
              <a:t>　</a:t>
            </a:r>
            <a:endParaRPr kumimoji="1" lang="zh-CN" altLang="en-US" sz="700"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親子</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幸</a:t>
            </a:r>
            <a:r>
              <a:rPr kumimoji="1" lang="ja-JP" altLang="en-US" sz="700" dirty="0">
                <a:latin typeface="Meiryo UI" panose="020B0604030504040204" pitchFamily="50" charset="-128"/>
                <a:ea typeface="Meiryo UI" panose="020B0604030504040204" pitchFamily="50" charset="-128"/>
              </a:rPr>
              <a:t>せな</a:t>
            </a:r>
            <a:r>
              <a:rPr kumimoji="1" lang="zh-CN" altLang="en-US" sz="700" dirty="0">
                <a:latin typeface="Meiryo UI" panose="020B0604030504040204" pitchFamily="50" charset="-128"/>
                <a:ea typeface="Meiryo UI" panose="020B0604030504040204" pitchFamily="50" charset="-128"/>
              </a:rPr>
              <a:t>関係</a:t>
            </a:r>
            <a:r>
              <a:rPr kumimoji="1" lang="ja-JP" altLang="en-US" sz="700" dirty="0">
                <a:latin typeface="Meiryo UI" panose="020B0604030504040204" pitchFamily="50" charset="-128"/>
                <a:ea typeface="Meiryo UI" panose="020B0604030504040204" pitchFamily="50" charset="-128"/>
              </a:rPr>
              <a:t>と</a:t>
            </a:r>
            <a:r>
              <a:rPr kumimoji="1" lang="zh-CN" altLang="en-US" sz="700" dirty="0">
                <a:latin typeface="Meiryo UI" panose="020B0604030504040204" pitchFamily="50" charset="-128"/>
                <a:ea typeface="Meiryo UI" panose="020B0604030504040204" pitchFamily="50" charset="-128"/>
              </a:rPr>
              <a:t>归属感</a:t>
            </a:r>
            <a:r>
              <a:rPr kumimoji="1" lang="ja-JP" altLang="en-US" sz="700" dirty="0">
                <a:latin typeface="Meiryo UI" panose="020B0604030504040204" pitchFamily="50" charset="-128"/>
                <a:ea typeface="Meiryo UI" panose="020B0604030504040204" pitchFamily="50" charset="-128"/>
              </a:rPr>
              <a:t>をつくる</a:t>
            </a:r>
            <a:r>
              <a:rPr kumimoji="1" lang="zh-CN" altLang="en-US" sz="700" dirty="0">
                <a:latin typeface="Meiryo UI" panose="020B0604030504040204" pitchFamily="50" charset="-128"/>
                <a:ea typeface="Meiryo UI" panose="020B0604030504040204" pitchFamily="50" charset="-128"/>
              </a:rPr>
              <a:t>「子</a:t>
            </a:r>
            <a:r>
              <a:rPr kumimoji="1" lang="ja-JP" altLang="en-US" sz="700" dirty="0">
                <a:latin typeface="Meiryo UI" panose="020B0604030504040204" pitchFamily="50" charset="-128"/>
                <a:ea typeface="Meiryo UI" panose="020B0604030504040204" pitchFamily="50" charset="-128"/>
              </a:rPr>
              <a:t>ども</a:t>
            </a:r>
            <a:r>
              <a:rPr kumimoji="1" lang="zh-CN" altLang="en-US" sz="700" dirty="0">
                <a:latin typeface="Meiryo UI" panose="020B0604030504040204" pitchFamily="50" charset="-128"/>
                <a:ea typeface="Meiryo UI" panose="020B0604030504040204" pitchFamily="50" charset="-128"/>
              </a:rPr>
              <a:t>日記」</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978-4-7612-7821-2</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上村</a:t>
            </a:r>
            <a:r>
              <a:rPr kumimoji="1" lang="en-US" altLang="zh-CN" sz="700" dirty="0">
                <a:latin typeface="Meiryo UI" panose="020B0604030504040204" pitchFamily="50" charset="-128"/>
                <a:ea typeface="Meiryo UI" panose="020B0604030504040204" pitchFamily="50" charset="-128"/>
              </a:rPr>
              <a:t> </a:t>
            </a:r>
            <a:r>
              <a:rPr kumimoji="1" lang="zh-CN" altLang="en-US" sz="700" dirty="0">
                <a:latin typeface="Meiryo UI" panose="020B0604030504040204" pitchFamily="50" charset="-128"/>
                <a:ea typeface="Meiryo UI" panose="020B0604030504040204" pitchFamily="50" charset="-128"/>
              </a:rPr>
              <a:t>公亮</a:t>
            </a:r>
            <a:r>
              <a:rPr kumimoji="1" sz="700" dirty="0">
                <a:latin typeface="Meiryo UI" panose="020B0604030504040204" pitchFamily="50" charset="-128"/>
                <a:ea typeface="Meiryo UI" panose="020B0604030504040204" pitchFamily="50" charset="-128"/>
              </a:rPr>
              <a:t>  </a:t>
            </a:r>
            <a:endParaRPr kumimoji="1"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256</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7</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40005" y="1327150"/>
            <a:ext cx="6706870" cy="624713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dirty="0">
                <a:sym typeface="+mn-ea"/>
              </a:rPr>
              <a:t>《时光日记》的戏剧性改变：</a:t>
            </a:r>
            <a:r>
              <a:rPr lang="en-US" altLang="zh-CN" sz="1000" dirty="0">
                <a:sym typeface="+mn-ea"/>
              </a:rPr>
              <a:t>Before &amp; After</a:t>
            </a:r>
            <a:endParaRPr lang="en-US" altLang="zh-CN" sz="1000" dirty="0">
              <a:sym typeface="+mn-ea"/>
            </a:endParaRPr>
          </a:p>
          <a:p>
            <a:endParaRPr lang="en-US" altLang="zh-CN" sz="1000" dirty="0">
              <a:sym typeface="+mn-ea"/>
            </a:endParaRPr>
          </a:p>
          <a:p>
            <a:r>
              <a:rPr lang="zh-CN" altLang="en-US" sz="1000" dirty="0">
                <a:sym typeface="+mn-ea"/>
              </a:rPr>
              <a:t>写</a:t>
            </a:r>
            <a:r>
              <a:rPr lang="en-US" altLang="zh-CN" sz="1000" dirty="0">
                <a:sym typeface="+mn-ea"/>
              </a:rPr>
              <a:t>“</a:t>
            </a:r>
            <a:r>
              <a:rPr lang="zh-CN" altLang="en-US" sz="1000" dirty="0">
                <a:sym typeface="+mn-ea"/>
              </a:rPr>
              <a:t>时光日记</a:t>
            </a:r>
            <a:r>
              <a:rPr lang="en-US" altLang="zh-CN" sz="1000" dirty="0">
                <a:sym typeface="+mn-ea"/>
              </a:rPr>
              <a:t>”</a:t>
            </a:r>
            <a:r>
              <a:rPr lang="zh-CN" altLang="en-US" sz="1000" dirty="0">
                <a:sym typeface="+mn-ea"/>
              </a:rPr>
              <a:t>会让你开始学会原谅自己。我认为，这正是这个日记最大的效用所在。</a:t>
            </a:r>
            <a:endParaRPr lang="zh-CN" altLang="en-US" sz="1000" dirty="0">
              <a:sym typeface="+mn-ea"/>
            </a:endParaRPr>
          </a:p>
          <a:p>
            <a:endParaRPr lang="en-US" altLang="zh-CN" sz="1000" dirty="0">
              <a:sym typeface="+mn-ea"/>
            </a:endParaRPr>
          </a:p>
          <a:p>
            <a:r>
              <a:rPr lang="zh-CN" altLang="en-US" sz="1000" dirty="0">
                <a:sym typeface="+mn-ea"/>
              </a:rPr>
              <a:t>所谓</a:t>
            </a:r>
            <a:r>
              <a:rPr lang="en-US" altLang="zh-CN" sz="1000" dirty="0">
                <a:sym typeface="+mn-ea"/>
              </a:rPr>
              <a:t>“</a:t>
            </a:r>
            <a:r>
              <a:rPr lang="zh-CN" altLang="en-US" sz="1000" dirty="0">
                <a:sym typeface="+mn-ea"/>
              </a:rPr>
              <a:t>原谅自己</a:t>
            </a:r>
            <a:r>
              <a:rPr lang="en-US" altLang="zh-CN" sz="1000" dirty="0">
                <a:sym typeface="+mn-ea"/>
              </a:rPr>
              <a:t>”</a:t>
            </a:r>
            <a:r>
              <a:rPr lang="zh-CN" altLang="en-US" sz="1000" dirty="0">
                <a:sym typeface="+mn-ea"/>
              </a:rPr>
              <a:t>，就是不再否定自己，而是接纳真实的自己。</a:t>
            </a:r>
            <a:endParaRPr lang="zh-CN" altLang="en-US" sz="1000" dirty="0">
              <a:sym typeface="+mn-ea"/>
            </a:endParaRPr>
          </a:p>
          <a:p>
            <a:endParaRPr lang="zh-CN" altLang="en-US" sz="1000" dirty="0">
              <a:sym typeface="+mn-ea"/>
            </a:endParaRPr>
          </a:p>
          <a:p>
            <a:r>
              <a:rPr lang="zh-CN" altLang="en-US" sz="1000" dirty="0">
                <a:sym typeface="+mn-ea"/>
              </a:rPr>
              <a:t>即便你在育儿过程中遇到挫折，只要你能接纳这样的自己，心情就会轻松许多。</a:t>
            </a:r>
            <a:endParaRPr lang="zh-CN" altLang="en-US" sz="1000" dirty="0">
              <a:sym typeface="+mn-ea"/>
            </a:endParaRPr>
          </a:p>
          <a:p>
            <a:endParaRPr lang="en-US" altLang="zh-CN" sz="1000" dirty="0">
              <a:sym typeface="+mn-ea"/>
            </a:endParaRPr>
          </a:p>
          <a:p>
            <a:r>
              <a:rPr lang="zh-CN" altLang="en-US" sz="1000" dirty="0">
                <a:sym typeface="+mn-ea"/>
              </a:rPr>
              <a:t>★</a:t>
            </a:r>
            <a:r>
              <a:rPr lang="en-US" altLang="zh-CN" sz="1000" dirty="0">
                <a:sym typeface="+mn-ea"/>
              </a:rPr>
              <a:t>—— </a:t>
            </a:r>
            <a:r>
              <a:rPr lang="zh-CN" altLang="en-US" sz="1000" dirty="0">
                <a:sym typeface="+mn-ea"/>
              </a:rPr>
              <a:t>能理解</a:t>
            </a:r>
            <a:r>
              <a:rPr lang="en-US" altLang="zh-CN" sz="1000" dirty="0">
                <a:sym typeface="+mn-ea"/>
              </a:rPr>
              <a:t>“</a:t>
            </a:r>
            <a:r>
              <a:rPr lang="zh-CN" altLang="en-US" sz="1000" dirty="0">
                <a:sym typeface="+mn-ea"/>
              </a:rPr>
              <a:t>过去的伤痛</a:t>
            </a:r>
            <a:r>
              <a:rPr lang="en-US" altLang="zh-CN" sz="1000" dirty="0">
                <a:sym typeface="+mn-ea"/>
              </a:rPr>
              <a:t>”</a:t>
            </a:r>
            <a:r>
              <a:rPr lang="zh-CN" altLang="en-US" sz="1000" dirty="0">
                <a:sym typeface="+mn-ea"/>
              </a:rPr>
              <a:t>其实源于其他因素</a:t>
            </a:r>
            <a:endParaRPr lang="zh-CN" altLang="en-US" sz="1000" dirty="0">
              <a:sym typeface="+mn-ea"/>
            </a:endParaRPr>
          </a:p>
          <a:p>
            <a:endParaRPr lang="zh-CN" altLang="en-US" sz="1000" dirty="0">
              <a:sym typeface="+mn-ea"/>
            </a:endParaRPr>
          </a:p>
          <a:p>
            <a:r>
              <a:rPr lang="zh-CN" altLang="en-US" sz="1000" dirty="0">
                <a:sym typeface="+mn-ea"/>
              </a:rPr>
              <a:t>比如说，那些总是看别人脸色行事的人，可能是因为小时候经常被父母严厉斥责，因此形成了这样的习惯。</a:t>
            </a:r>
            <a:endParaRPr lang="zh-CN" altLang="en-US" sz="1000" dirty="0">
              <a:sym typeface="+mn-ea"/>
            </a:endParaRPr>
          </a:p>
          <a:p>
            <a:endParaRPr lang="en-US" altLang="zh-CN" sz="1000" dirty="0">
              <a:sym typeface="+mn-ea"/>
            </a:endParaRPr>
          </a:p>
          <a:p>
            <a:r>
              <a:rPr lang="zh-CN" altLang="en-US" sz="1000" dirty="0">
                <a:sym typeface="+mn-ea"/>
              </a:rPr>
              <a:t>再比如，嘴边总挂着</a:t>
            </a:r>
            <a:r>
              <a:rPr lang="en-US" altLang="zh-CN" sz="1000" dirty="0">
                <a:sym typeface="+mn-ea"/>
              </a:rPr>
              <a:t>“</a:t>
            </a:r>
            <a:r>
              <a:rPr lang="zh-CN" altLang="en-US" sz="1000" dirty="0">
                <a:sym typeface="+mn-ea"/>
              </a:rPr>
              <a:t>反正我就不行</a:t>
            </a:r>
            <a:r>
              <a:rPr lang="en-US" altLang="zh-CN" sz="1000" dirty="0">
                <a:sym typeface="+mn-ea"/>
              </a:rPr>
              <a:t>”</a:t>
            </a:r>
            <a:r>
              <a:rPr lang="zh-CN" altLang="en-US" sz="1000" dirty="0">
                <a:sym typeface="+mn-ea"/>
              </a:rPr>
              <a:t>这种话的人，可能是从小就不断被父母否定所致。</a:t>
            </a:r>
            <a:endParaRPr lang="zh-CN" altLang="en-US" sz="1000" dirty="0">
              <a:sym typeface="+mn-ea"/>
            </a:endParaRPr>
          </a:p>
          <a:p>
            <a:endParaRPr lang="en-US" altLang="zh-CN" sz="1000" dirty="0">
              <a:sym typeface="+mn-ea"/>
            </a:endParaRPr>
          </a:p>
          <a:p>
            <a:r>
              <a:rPr lang="zh-CN" altLang="en-US" sz="1000" dirty="0">
                <a:sym typeface="+mn-ea"/>
              </a:rPr>
              <a:t>当你写下</a:t>
            </a:r>
            <a:r>
              <a:rPr lang="en-US" altLang="zh-CN" sz="1000" dirty="0">
                <a:sym typeface="+mn-ea"/>
              </a:rPr>
              <a:t>“</a:t>
            </a:r>
            <a:r>
              <a:rPr lang="zh-CN" altLang="en-US" sz="1000" dirty="0">
                <a:sym typeface="+mn-ea"/>
              </a:rPr>
              <a:t>时光日记</a:t>
            </a:r>
            <a:r>
              <a:rPr lang="en-US" altLang="zh-CN" sz="1000" dirty="0">
                <a:sym typeface="+mn-ea"/>
              </a:rPr>
              <a:t>”</a:t>
            </a:r>
            <a:r>
              <a:rPr lang="zh-CN" altLang="en-US" sz="1000" dirty="0">
                <a:sym typeface="+mn-ea"/>
              </a:rPr>
              <a:t>，你就会发现：自己的伤，并不是</a:t>
            </a:r>
            <a:r>
              <a:rPr lang="en-US" altLang="zh-CN" sz="1000" dirty="0">
                <a:sym typeface="+mn-ea"/>
              </a:rPr>
              <a:t>“</a:t>
            </a:r>
            <a:r>
              <a:rPr lang="zh-CN" altLang="en-US" sz="1000" dirty="0">
                <a:sym typeface="+mn-ea"/>
              </a:rPr>
              <a:t>自己做错了什么</a:t>
            </a:r>
            <a:r>
              <a:rPr lang="en-US" altLang="zh-CN" sz="1000" dirty="0">
                <a:sym typeface="+mn-ea"/>
              </a:rPr>
              <a:t>”</a:t>
            </a:r>
            <a:r>
              <a:rPr lang="zh-CN" altLang="en-US" sz="1000" dirty="0">
                <a:sym typeface="+mn-ea"/>
              </a:rPr>
              <a:t>而造成的，而是来自于过去</a:t>
            </a:r>
            <a:r>
              <a:rPr lang="en-US" altLang="zh-CN" sz="1000" dirty="0">
                <a:sym typeface="+mn-ea"/>
              </a:rPr>
              <a:t>——</a:t>
            </a:r>
            <a:r>
              <a:rPr lang="zh-CN" altLang="en-US" sz="1000" dirty="0">
                <a:sym typeface="+mn-ea"/>
              </a:rPr>
              <a:t>来自父母或周围人带来的伤害。</a:t>
            </a:r>
            <a:endParaRPr lang="zh-CN" altLang="en-US" sz="1000" dirty="0">
              <a:sym typeface="+mn-ea"/>
            </a:endParaRPr>
          </a:p>
          <a:p>
            <a:endParaRPr lang="en-US" altLang="zh-CN" sz="1000" dirty="0">
              <a:sym typeface="+mn-ea"/>
            </a:endParaRPr>
          </a:p>
          <a:p>
            <a:r>
              <a:rPr lang="zh-CN" altLang="en-US" sz="1000" dirty="0">
                <a:sym typeface="+mn-ea"/>
              </a:rPr>
              <a:t>当你意识到这一点，就能更坦然地面对自己的创伤。</a:t>
            </a:r>
            <a:endParaRPr lang="zh-CN" altLang="en-US" sz="1000" dirty="0">
              <a:sym typeface="+mn-ea"/>
            </a:endParaRPr>
          </a:p>
          <a:p>
            <a:endParaRPr lang="en-US" altLang="zh-CN" sz="1000" dirty="0">
              <a:sym typeface="+mn-ea"/>
            </a:endParaRPr>
          </a:p>
          <a:p>
            <a:r>
              <a:rPr lang="zh-CN" altLang="en-US" sz="1000" dirty="0">
                <a:sym typeface="+mn-ea"/>
              </a:rPr>
              <a:t>★</a:t>
            </a:r>
            <a:r>
              <a:rPr lang="en-US" altLang="zh-CN" sz="1000" dirty="0">
                <a:sym typeface="+mn-ea"/>
              </a:rPr>
              <a:t>—— </a:t>
            </a:r>
            <a:r>
              <a:rPr lang="zh-CN" altLang="en-US" sz="1000" dirty="0">
                <a:sym typeface="+mn-ea"/>
              </a:rPr>
              <a:t>能原谅父母</a:t>
            </a:r>
            <a:endParaRPr lang="zh-CN" altLang="en-US" sz="1000" dirty="0">
              <a:sym typeface="+mn-ea"/>
            </a:endParaRPr>
          </a:p>
          <a:p>
            <a:endParaRPr lang="zh-CN" altLang="en-US" sz="1000" dirty="0">
              <a:sym typeface="+mn-ea"/>
            </a:endParaRPr>
          </a:p>
          <a:p>
            <a:r>
              <a:rPr lang="zh-CN" altLang="en-US" sz="1000" dirty="0">
                <a:sym typeface="+mn-ea"/>
              </a:rPr>
              <a:t>在书写</a:t>
            </a:r>
            <a:r>
              <a:rPr lang="en-US" altLang="zh-CN" sz="1000" dirty="0">
                <a:sym typeface="+mn-ea"/>
              </a:rPr>
              <a:t>“</a:t>
            </a:r>
            <a:r>
              <a:rPr lang="zh-CN" altLang="en-US" sz="1000" dirty="0">
                <a:sym typeface="+mn-ea"/>
              </a:rPr>
              <a:t>时光日记</a:t>
            </a:r>
            <a:r>
              <a:rPr lang="en-US" altLang="zh-CN" sz="1000" dirty="0">
                <a:sym typeface="+mn-ea"/>
              </a:rPr>
              <a:t>”</a:t>
            </a:r>
            <a:r>
              <a:rPr lang="zh-CN" altLang="en-US" sz="1000" dirty="0">
                <a:sym typeface="+mn-ea"/>
              </a:rPr>
              <a:t>的过程中，你可能会突然意识到：</a:t>
            </a:r>
            <a:endParaRPr lang="zh-CN" altLang="en-US" sz="1000" dirty="0">
              <a:sym typeface="+mn-ea"/>
            </a:endParaRPr>
          </a:p>
          <a:p>
            <a:endParaRPr lang="en-US" altLang="zh-CN" sz="1000" dirty="0">
              <a:sym typeface="+mn-ea"/>
            </a:endParaRPr>
          </a:p>
          <a:p>
            <a:r>
              <a:rPr lang="en-US" altLang="zh-CN" sz="1000" dirty="0">
                <a:sym typeface="+mn-ea"/>
              </a:rPr>
              <a:t>“</a:t>
            </a:r>
            <a:r>
              <a:rPr lang="zh-CN" altLang="en-US" sz="1000" dirty="0">
                <a:sym typeface="+mn-ea"/>
              </a:rPr>
              <a:t>那时候的父母，其实经济上很拮据吧。</a:t>
            </a:r>
            <a:r>
              <a:rPr lang="en-US" altLang="zh-CN" sz="1000" dirty="0">
                <a:sym typeface="+mn-ea"/>
              </a:rPr>
              <a:t>”</a:t>
            </a:r>
            <a:endParaRPr lang="en-US" altLang="zh-CN" sz="1000" dirty="0">
              <a:sym typeface="+mn-ea"/>
            </a:endParaRPr>
          </a:p>
          <a:p>
            <a:r>
              <a:rPr lang="en-US" altLang="zh-CN" sz="1000" dirty="0">
                <a:sym typeface="+mn-ea"/>
              </a:rPr>
              <a:t>“</a:t>
            </a:r>
            <a:r>
              <a:rPr lang="zh-CN" altLang="en-US" sz="1000" dirty="0">
                <a:sym typeface="+mn-ea"/>
              </a:rPr>
              <a:t>爸爸常常不在家，妈妈可能因此感到焦虑不安。</a:t>
            </a:r>
            <a:r>
              <a:rPr lang="en-US" altLang="zh-CN" sz="1000" dirty="0">
                <a:sym typeface="+mn-ea"/>
              </a:rPr>
              <a:t>”</a:t>
            </a:r>
            <a:endParaRPr lang="en-US" altLang="zh-CN" sz="1000" dirty="0">
              <a:sym typeface="+mn-ea"/>
            </a:endParaRPr>
          </a:p>
          <a:p>
            <a:endParaRPr lang="en-US" altLang="zh-CN" sz="1000" dirty="0">
              <a:sym typeface="+mn-ea"/>
            </a:endParaRPr>
          </a:p>
          <a:p>
            <a:r>
              <a:rPr lang="zh-CN" altLang="en-US" sz="1000" dirty="0">
                <a:sym typeface="+mn-ea"/>
              </a:rPr>
              <a:t>当你能从客观角度看待父母、把他们也当作普通人去理解时，你对父母的情绪也会慢慢转变。</a:t>
            </a:r>
            <a:endParaRPr lang="zh-CN" altLang="en-US" sz="1000" dirty="0">
              <a:sym typeface="+mn-ea"/>
            </a:endParaRPr>
          </a:p>
          <a:p>
            <a:endParaRPr lang="en-US" altLang="zh-CN" sz="1000" dirty="0">
              <a:sym typeface="+mn-ea"/>
            </a:endParaRPr>
          </a:p>
          <a:p>
            <a:r>
              <a:rPr lang="zh-CN" altLang="en-US" sz="1000" dirty="0">
                <a:sym typeface="+mn-ea"/>
              </a:rPr>
              <a:t>虽然过去发生的事无法改变，但只要你的</a:t>
            </a:r>
            <a:r>
              <a:rPr lang="en-US" altLang="zh-CN" sz="1000" dirty="0">
                <a:sym typeface="+mn-ea"/>
              </a:rPr>
              <a:t>“</a:t>
            </a:r>
            <a:r>
              <a:rPr lang="zh-CN" altLang="en-US" sz="1000" dirty="0">
                <a:sym typeface="+mn-ea"/>
              </a:rPr>
              <a:t>看法</a:t>
            </a:r>
            <a:r>
              <a:rPr lang="en-US" altLang="zh-CN" sz="1000" dirty="0">
                <a:sym typeface="+mn-ea"/>
              </a:rPr>
              <a:t>”</a:t>
            </a:r>
            <a:r>
              <a:rPr lang="zh-CN" altLang="en-US" sz="1000" dirty="0">
                <a:sym typeface="+mn-ea"/>
              </a:rPr>
              <a:t>改变了，就能慢慢滋生出</a:t>
            </a:r>
            <a:r>
              <a:rPr lang="en-US" altLang="zh-CN" sz="1000" dirty="0">
                <a:sym typeface="+mn-ea"/>
              </a:rPr>
              <a:t>“</a:t>
            </a:r>
            <a:r>
              <a:rPr lang="zh-CN" altLang="en-US" sz="1000" dirty="0">
                <a:sym typeface="+mn-ea"/>
              </a:rPr>
              <a:t>也许我可以原谅父母</a:t>
            </a:r>
            <a:r>
              <a:rPr lang="en-US" altLang="zh-CN" sz="1000" dirty="0">
                <a:sym typeface="+mn-ea"/>
              </a:rPr>
              <a:t>”</a:t>
            </a:r>
            <a:r>
              <a:rPr lang="zh-CN" altLang="en-US" sz="1000" dirty="0">
                <a:sym typeface="+mn-ea"/>
              </a:rPr>
              <a:t>的念头。</a:t>
            </a:r>
            <a:endParaRPr lang="zh-CN" altLang="en-US" sz="1000" dirty="0">
              <a:sym typeface="+mn-ea"/>
            </a:endParaRPr>
          </a:p>
          <a:p>
            <a:endParaRPr lang="en-US" altLang="zh-CN" sz="1000" dirty="0">
              <a:sym typeface="+mn-ea"/>
            </a:endParaRPr>
          </a:p>
          <a:p>
            <a:r>
              <a:rPr lang="zh-CN" altLang="en-US" sz="1000" dirty="0">
                <a:sym typeface="+mn-ea"/>
              </a:rPr>
              <a:t>当然，也有人会问：</a:t>
            </a:r>
            <a:r>
              <a:rPr lang="en-US" altLang="zh-CN" sz="1000" dirty="0">
                <a:sym typeface="+mn-ea"/>
              </a:rPr>
              <a:t>“</a:t>
            </a:r>
            <a:r>
              <a:rPr lang="zh-CN" altLang="en-US" sz="1000" dirty="0">
                <a:sym typeface="+mn-ea"/>
              </a:rPr>
              <a:t>我为什么非得原谅父母？</a:t>
            </a:r>
            <a:r>
              <a:rPr lang="en-US" altLang="zh-CN" sz="1000" dirty="0">
                <a:sym typeface="+mn-ea"/>
              </a:rPr>
              <a:t>”</a:t>
            </a:r>
            <a:endParaRPr lang="en-US" altLang="zh-CN" sz="1000" dirty="0">
              <a:sym typeface="+mn-ea"/>
            </a:endParaRPr>
          </a:p>
          <a:p>
            <a:endParaRPr lang="en-US" altLang="zh-CN" sz="1000" dirty="0">
              <a:sym typeface="+mn-ea"/>
            </a:endParaRPr>
          </a:p>
          <a:p>
            <a:r>
              <a:rPr lang="zh-CN" altLang="en-US" sz="1000" dirty="0">
                <a:sym typeface="+mn-ea"/>
              </a:rPr>
              <a:t>这是因为，当我们内心仍在责怪父母时，往往也会以负面的视角看待他人或社会，对外界充满敌意。</a:t>
            </a:r>
            <a:endParaRPr lang="zh-CN" altLang="en-US" sz="1000" dirty="0">
              <a:sym typeface="+mn-ea"/>
            </a:endParaRPr>
          </a:p>
          <a:p>
            <a:endParaRPr lang="en-US" altLang="zh-CN" sz="1000" dirty="0">
              <a:sym typeface="+mn-ea"/>
            </a:endParaRPr>
          </a:p>
          <a:p>
            <a:r>
              <a:rPr lang="zh-CN" altLang="en-US" sz="1000" dirty="0">
                <a:sym typeface="+mn-ea"/>
              </a:rPr>
              <a:t>在极端的情况下，甚至会陷入</a:t>
            </a:r>
            <a:r>
              <a:rPr lang="en-US" altLang="zh-CN" sz="1000" dirty="0">
                <a:sym typeface="+mn-ea"/>
              </a:rPr>
              <a:t>“</a:t>
            </a:r>
            <a:r>
              <a:rPr lang="zh-CN" altLang="en-US" sz="1000" dirty="0">
                <a:sym typeface="+mn-ea"/>
              </a:rPr>
              <a:t>我没错，错的是别人</a:t>
            </a:r>
            <a:r>
              <a:rPr lang="en-US" altLang="zh-CN" sz="1000" dirty="0">
                <a:sym typeface="+mn-ea"/>
              </a:rPr>
              <a:t>”</a:t>
            </a:r>
            <a:r>
              <a:rPr lang="zh-CN" altLang="en-US" sz="1000" dirty="0">
                <a:sym typeface="+mn-ea"/>
              </a:rPr>
              <a:t>的认知模式中。</a:t>
            </a:r>
            <a:endParaRPr lang="zh-CN" altLang="en-US" sz="1000" dirty="0">
              <a:sym typeface="+mn-ea"/>
            </a:endParaRPr>
          </a:p>
          <a:p>
            <a:endParaRPr lang="en-US" altLang="zh-CN" sz="1000" dirty="0">
              <a:sym typeface="+mn-ea"/>
            </a:endParaRPr>
          </a:p>
          <a:p>
            <a:r>
              <a:rPr lang="zh-CN" altLang="en-US" sz="1000" dirty="0">
                <a:sym typeface="+mn-ea"/>
              </a:rPr>
              <a:t>如果你一直在责怪别人，久而久之就会觉得</a:t>
            </a:r>
            <a:r>
              <a:rPr lang="en-US" altLang="zh-CN" sz="1000" dirty="0">
                <a:sym typeface="+mn-ea"/>
              </a:rPr>
              <a:t>“</a:t>
            </a:r>
            <a:r>
              <a:rPr lang="zh-CN" altLang="en-US" sz="1000" dirty="0">
                <a:sym typeface="+mn-ea"/>
              </a:rPr>
              <a:t>没有人真正理解我</a:t>
            </a:r>
            <a:r>
              <a:rPr lang="en-US" altLang="zh-CN" sz="1000" dirty="0">
                <a:sym typeface="+mn-ea"/>
              </a:rPr>
              <a:t>”</a:t>
            </a:r>
            <a:r>
              <a:rPr lang="zh-CN" altLang="en-US" sz="1000" dirty="0">
                <a:sym typeface="+mn-ea"/>
              </a:rPr>
              <a:t>，变得愈发不信任周围的一切，最终受苦的还是自己。</a:t>
            </a:r>
            <a:endParaRPr lang="zh-CN" altLang="en-US" sz="1000" dirty="0">
              <a:sym typeface="+mn-ea"/>
            </a:endParaRPr>
          </a:p>
          <a:p>
            <a:endParaRPr lang="en-US" altLang="zh-CN" sz="1000" dirty="0">
              <a:sym typeface="+mn-ea"/>
            </a:endParaRPr>
          </a:p>
          <a:p>
            <a:r>
              <a:rPr lang="zh-CN" altLang="en-US" sz="1000" dirty="0">
                <a:sym typeface="+mn-ea"/>
              </a:rPr>
              <a:t>如果能通过原谅父母，跳脱出这种责备他人的思维模式，那将会成为你重新找回自己人生的重要一步。</a:t>
            </a:r>
            <a:endParaRPr lang="zh-CN" altLang="en-US" sz="1000" dirty="0">
              <a:sym typeface="+mn-ea"/>
            </a:endParaRPr>
          </a:p>
        </p:txBody>
      </p:sp>
      <p:pic>
        <p:nvPicPr>
          <p:cNvPr id="2" name="图片 1"/>
          <p:cNvPicPr>
            <a:picLocks noChangeAspect="1"/>
          </p:cNvPicPr>
          <p:nvPr/>
        </p:nvPicPr>
        <p:blipFill>
          <a:blip r:embed="rId1"/>
          <a:stretch>
            <a:fillRect/>
          </a:stretch>
        </p:blipFill>
        <p:spPr>
          <a:xfrm>
            <a:off x="436880" y="70485"/>
            <a:ext cx="761365" cy="1110615"/>
          </a:xfrm>
          <a:prstGeom prst="rect">
            <a:avLst/>
          </a:prstGeom>
        </p:spPr>
      </p:pic>
      <p:sp>
        <p:nvSpPr>
          <p:cNvPr id="4" name="矩形 3"/>
          <p:cNvSpPr/>
          <p:nvPr>
            <p:custDataLst>
              <p:tags r:id="rId2"/>
            </p:custDataLst>
          </p:nvPr>
        </p:nvSpPr>
        <p:spPr>
          <a:xfrm>
            <a:off x="4969510" y="666115"/>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pic>
        <p:nvPicPr>
          <p:cNvPr id="5" name="图片 4"/>
          <p:cNvPicPr>
            <a:picLocks noChangeAspect="1"/>
          </p:cNvPicPr>
          <p:nvPr/>
        </p:nvPicPr>
        <p:blipFill>
          <a:blip r:embed="rId3"/>
          <a:stretch>
            <a:fillRect/>
          </a:stretch>
        </p:blipFill>
        <p:spPr>
          <a:xfrm>
            <a:off x="354965" y="7797800"/>
            <a:ext cx="2489200" cy="1833880"/>
          </a:xfrm>
          <a:prstGeom prst="rect">
            <a:avLst/>
          </a:prstGeom>
        </p:spPr>
      </p:pic>
      <p:pic>
        <p:nvPicPr>
          <p:cNvPr id="7" name="图片 6"/>
          <p:cNvPicPr>
            <a:picLocks noChangeAspect="1"/>
          </p:cNvPicPr>
          <p:nvPr/>
        </p:nvPicPr>
        <p:blipFill>
          <a:blip r:embed="rId4"/>
          <a:stretch>
            <a:fillRect/>
          </a:stretch>
        </p:blipFill>
        <p:spPr>
          <a:xfrm>
            <a:off x="3348355" y="7843520"/>
            <a:ext cx="2406015" cy="1833245"/>
          </a:xfrm>
          <a:prstGeom prst="rect">
            <a:avLst/>
          </a:prstGeom>
        </p:spPr>
      </p:pic>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759767" y="70450"/>
            <a:ext cx="4171041" cy="141478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厌学児</a:t>
            </a:r>
            <a:r>
              <a:rPr kumimoji="1" lang="ja-JP" altLang="en-US" sz="700" dirty="0">
                <a:latin typeface="Meiryo UI" panose="020B0604030504040204" pitchFamily="50" charset="-128"/>
                <a:ea typeface="Meiryo UI" panose="020B0604030504040204" pitchFamily="50" charset="-128"/>
              </a:rPr>
              <a:t>ゼロ</a:t>
            </a:r>
            <a:r>
              <a:rPr kumimoji="1" lang="zh-CN" altLang="en-US" sz="700" dirty="0">
                <a:latin typeface="Meiryo UI" panose="020B0604030504040204" pitchFamily="50" charset="-128"/>
                <a:ea typeface="Meiryo UI" panose="020B0604030504040204" pitchFamily="50" charset="-128"/>
              </a:rPr>
              <a:t>教師</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伝</a:t>
            </a:r>
            <a:r>
              <a:rPr kumimoji="1" lang="ja-JP" altLang="en-US" sz="700" dirty="0">
                <a:latin typeface="Meiryo UI" panose="020B0604030504040204" pitchFamily="50" charset="-128"/>
                <a:ea typeface="Meiryo UI" panose="020B0604030504040204" pitchFamily="50" charset="-128"/>
              </a:rPr>
              <a:t>える</a:t>
            </a:r>
            <a:r>
              <a:rPr kumimoji="1" lang="zh-CN" altLang="en-US" sz="700" dirty="0">
                <a:latin typeface="Meiryo UI" panose="020B0604030504040204" pitchFamily="50" charset="-128"/>
                <a:ea typeface="Meiryo UI" panose="020B0604030504040204" pitchFamily="50" charset="-128"/>
              </a:rPr>
              <a:t>　</a:t>
            </a:r>
            <a:endParaRPr kumimoji="1" lang="zh-CN" altLang="en-US" sz="700"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親子</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幸</a:t>
            </a:r>
            <a:r>
              <a:rPr kumimoji="1" lang="ja-JP" altLang="en-US" sz="700" dirty="0">
                <a:latin typeface="Meiryo UI" panose="020B0604030504040204" pitchFamily="50" charset="-128"/>
                <a:ea typeface="Meiryo UI" panose="020B0604030504040204" pitchFamily="50" charset="-128"/>
              </a:rPr>
              <a:t>せな</a:t>
            </a:r>
            <a:r>
              <a:rPr kumimoji="1" lang="zh-CN" altLang="en-US" sz="700" dirty="0">
                <a:latin typeface="Meiryo UI" panose="020B0604030504040204" pitchFamily="50" charset="-128"/>
                <a:ea typeface="Meiryo UI" panose="020B0604030504040204" pitchFamily="50" charset="-128"/>
              </a:rPr>
              <a:t>関係</a:t>
            </a:r>
            <a:r>
              <a:rPr kumimoji="1" lang="ja-JP" altLang="en-US" sz="700" dirty="0">
                <a:latin typeface="Meiryo UI" panose="020B0604030504040204" pitchFamily="50" charset="-128"/>
                <a:ea typeface="Meiryo UI" panose="020B0604030504040204" pitchFamily="50" charset="-128"/>
              </a:rPr>
              <a:t>と</a:t>
            </a:r>
            <a:r>
              <a:rPr kumimoji="1" lang="zh-CN" altLang="en-US" sz="700" dirty="0">
                <a:latin typeface="Meiryo UI" panose="020B0604030504040204" pitchFamily="50" charset="-128"/>
                <a:ea typeface="Meiryo UI" panose="020B0604030504040204" pitchFamily="50" charset="-128"/>
              </a:rPr>
              <a:t>归属感</a:t>
            </a:r>
            <a:r>
              <a:rPr kumimoji="1" lang="ja-JP" altLang="en-US" sz="700" dirty="0">
                <a:latin typeface="Meiryo UI" panose="020B0604030504040204" pitchFamily="50" charset="-128"/>
                <a:ea typeface="Meiryo UI" panose="020B0604030504040204" pitchFamily="50" charset="-128"/>
              </a:rPr>
              <a:t>をつくる</a:t>
            </a:r>
            <a:r>
              <a:rPr kumimoji="1" lang="zh-CN" altLang="en-US" sz="700" dirty="0">
                <a:latin typeface="Meiryo UI" panose="020B0604030504040204" pitchFamily="50" charset="-128"/>
                <a:ea typeface="Meiryo UI" panose="020B0604030504040204" pitchFamily="50" charset="-128"/>
              </a:rPr>
              <a:t>「子</a:t>
            </a:r>
            <a:r>
              <a:rPr kumimoji="1" lang="ja-JP" altLang="en-US" sz="700" dirty="0">
                <a:latin typeface="Meiryo UI" panose="020B0604030504040204" pitchFamily="50" charset="-128"/>
                <a:ea typeface="Meiryo UI" panose="020B0604030504040204" pitchFamily="50" charset="-128"/>
              </a:rPr>
              <a:t>ども</a:t>
            </a:r>
            <a:r>
              <a:rPr kumimoji="1" lang="zh-CN" altLang="en-US" sz="700" dirty="0">
                <a:latin typeface="Meiryo UI" panose="020B0604030504040204" pitchFamily="50" charset="-128"/>
                <a:ea typeface="Meiryo UI" panose="020B0604030504040204" pitchFamily="50" charset="-128"/>
              </a:rPr>
              <a:t>日記」</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978-4-7612-7821-2</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上村</a:t>
            </a:r>
            <a:r>
              <a:rPr kumimoji="1" lang="en-US" altLang="zh-CN" sz="700" dirty="0">
                <a:latin typeface="Meiryo UI" panose="020B0604030504040204" pitchFamily="50" charset="-128"/>
                <a:ea typeface="Meiryo UI" panose="020B0604030504040204" pitchFamily="50" charset="-128"/>
              </a:rPr>
              <a:t> </a:t>
            </a:r>
            <a:r>
              <a:rPr kumimoji="1" lang="zh-CN" altLang="en-US" sz="700" dirty="0">
                <a:latin typeface="Meiryo UI" panose="020B0604030504040204" pitchFamily="50" charset="-128"/>
                <a:ea typeface="Meiryo UI" panose="020B0604030504040204" pitchFamily="50" charset="-128"/>
              </a:rPr>
              <a:t>公亮</a:t>
            </a:r>
            <a:r>
              <a:rPr kumimoji="1" sz="700" dirty="0">
                <a:latin typeface="Meiryo UI" panose="020B0604030504040204" pitchFamily="50" charset="-128"/>
                <a:ea typeface="Meiryo UI" panose="020B0604030504040204" pitchFamily="50" charset="-128"/>
              </a:rPr>
              <a:t>  </a:t>
            </a:r>
            <a:endParaRPr kumimoji="1"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256</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7</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0" y="1866900"/>
            <a:ext cx="6706870" cy="77857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dirty="0">
                <a:sym typeface="+mn-ea"/>
              </a:rPr>
              <a:t>实例</a:t>
            </a:r>
            <a:r>
              <a:rPr lang="en-US" altLang="zh-CN" sz="1000" dirty="0">
                <a:sym typeface="+mn-ea"/>
              </a:rPr>
              <a:t>1</a:t>
            </a:r>
            <a:endParaRPr lang="en-US" altLang="zh-CN" sz="1000" dirty="0">
              <a:sym typeface="+mn-ea"/>
            </a:endParaRPr>
          </a:p>
          <a:p>
            <a:endParaRPr lang="en-US" altLang="zh-CN" sz="1000" dirty="0">
              <a:sym typeface="+mn-ea"/>
            </a:endParaRPr>
          </a:p>
          <a:p>
            <a:r>
              <a:rPr lang="zh-CN" altLang="en-US" sz="1000" dirty="0">
                <a:sym typeface="+mn-ea"/>
              </a:rPr>
              <a:t>通过《时光日记》学会原谅自己的</a:t>
            </a:r>
            <a:r>
              <a:rPr lang="en-US" altLang="zh-CN" sz="1000" dirty="0">
                <a:sym typeface="+mn-ea"/>
              </a:rPr>
              <a:t>E</a:t>
            </a:r>
            <a:r>
              <a:rPr lang="zh-CN" altLang="en-US" sz="1000" dirty="0">
                <a:sym typeface="+mn-ea"/>
              </a:rPr>
              <a:t>女士</a:t>
            </a:r>
            <a:endParaRPr lang="zh-CN" altLang="en-US" sz="1000" dirty="0">
              <a:sym typeface="+mn-ea"/>
            </a:endParaRPr>
          </a:p>
          <a:p>
            <a:endParaRPr lang="en-US" altLang="zh-CN" sz="1000" dirty="0">
              <a:sym typeface="+mn-ea"/>
            </a:endParaRPr>
          </a:p>
          <a:p>
            <a:r>
              <a:rPr lang="en-US" altLang="zh-CN" sz="1000" dirty="0">
                <a:sym typeface="+mn-ea"/>
              </a:rPr>
              <a:t>E</a:t>
            </a:r>
            <a:r>
              <a:rPr lang="zh-CN" altLang="en-US" sz="1000" dirty="0">
                <a:sym typeface="+mn-ea"/>
              </a:rPr>
              <a:t>女士是一位养育三兄妹的妈妈。</a:t>
            </a:r>
            <a:endParaRPr lang="zh-CN" altLang="en-US" sz="1000" dirty="0">
              <a:sym typeface="+mn-ea"/>
            </a:endParaRPr>
          </a:p>
          <a:p>
            <a:endParaRPr lang="zh-CN" altLang="en-US" sz="1000" dirty="0">
              <a:sym typeface="+mn-ea"/>
            </a:endParaRPr>
          </a:p>
          <a:p>
            <a:r>
              <a:rPr lang="zh-CN" altLang="en-US" sz="1000" dirty="0">
                <a:sym typeface="+mn-ea"/>
              </a:rPr>
              <a:t>养男孩子的家长应该会非常有共鸣</a:t>
            </a:r>
            <a:r>
              <a:rPr lang="en-US" altLang="zh-CN" sz="1000" dirty="0">
                <a:sym typeface="+mn-ea"/>
              </a:rPr>
              <a:t>——</a:t>
            </a:r>
            <a:r>
              <a:rPr lang="zh-CN" altLang="en-US" sz="1000" dirty="0">
                <a:sym typeface="+mn-ea"/>
              </a:rPr>
              <a:t>孩子们几乎天天争吵打架，让她每天都在训斥、制止中筋疲力尽。</a:t>
            </a:r>
            <a:endParaRPr lang="zh-CN" altLang="en-US" sz="1000" dirty="0">
              <a:sym typeface="+mn-ea"/>
            </a:endParaRPr>
          </a:p>
          <a:p>
            <a:endParaRPr lang="en-US" altLang="zh-CN" sz="1000" dirty="0">
              <a:sym typeface="+mn-ea"/>
            </a:endParaRPr>
          </a:p>
          <a:p>
            <a:r>
              <a:rPr lang="en-US" altLang="zh-CN" sz="1000" dirty="0">
                <a:sym typeface="+mn-ea"/>
              </a:rPr>
              <a:t>E</a:t>
            </a:r>
            <a:r>
              <a:rPr lang="zh-CN" altLang="en-US" sz="1000" dirty="0">
                <a:sym typeface="+mn-ea"/>
              </a:rPr>
              <a:t>女士自己也是三兄妹中的一员，但回忆起自己的童年时，并没有那么频繁的争吵记忆，这让她十分困惑：</a:t>
            </a:r>
            <a:r>
              <a:rPr lang="en-US" altLang="zh-CN" sz="1000" dirty="0">
                <a:sym typeface="+mn-ea"/>
              </a:rPr>
              <a:t>“</a:t>
            </a:r>
            <a:r>
              <a:rPr lang="zh-CN" altLang="en-US" sz="1000" dirty="0">
                <a:sym typeface="+mn-ea"/>
              </a:rPr>
              <a:t>为什么我的孩子会这样呢？</a:t>
            </a:r>
            <a:r>
              <a:rPr lang="en-US" altLang="zh-CN" sz="1000" dirty="0">
                <a:sym typeface="+mn-ea"/>
              </a:rPr>
              <a:t>”</a:t>
            </a:r>
            <a:endParaRPr lang="en-US" altLang="zh-CN" sz="1000" dirty="0">
              <a:sym typeface="+mn-ea"/>
            </a:endParaRPr>
          </a:p>
          <a:p>
            <a:endParaRPr lang="en-US" altLang="zh-CN" sz="1000" dirty="0">
              <a:sym typeface="+mn-ea"/>
            </a:endParaRPr>
          </a:p>
          <a:p>
            <a:r>
              <a:rPr lang="zh-CN" altLang="en-US" sz="1000" dirty="0">
                <a:sym typeface="+mn-ea"/>
              </a:rPr>
              <a:t>于是，我向她推荐了</a:t>
            </a:r>
            <a:r>
              <a:rPr lang="en-US" altLang="zh-CN" sz="1000" dirty="0">
                <a:sym typeface="+mn-ea"/>
              </a:rPr>
              <a:t>“</a:t>
            </a:r>
            <a:r>
              <a:rPr lang="zh-CN" altLang="en-US" sz="1000" dirty="0">
                <a:sym typeface="+mn-ea"/>
              </a:rPr>
              <a:t>时光日记</a:t>
            </a:r>
            <a:r>
              <a:rPr lang="en-US" altLang="zh-CN" sz="1000" dirty="0">
                <a:sym typeface="+mn-ea"/>
              </a:rPr>
              <a:t>”</a:t>
            </a:r>
            <a:r>
              <a:rPr lang="zh-CN" altLang="en-US" sz="1000" dirty="0">
                <a:sym typeface="+mn-ea"/>
              </a:rPr>
              <a:t>。在回顾自己的成长过程时，她开始意识到自己内心的各种情绪。</a:t>
            </a:r>
            <a:endParaRPr lang="zh-CN" altLang="en-US" sz="1000" dirty="0">
              <a:sym typeface="+mn-ea"/>
            </a:endParaRPr>
          </a:p>
          <a:p>
            <a:endParaRPr lang="en-US" altLang="zh-CN" sz="1000" dirty="0">
              <a:sym typeface="+mn-ea"/>
            </a:endParaRPr>
          </a:p>
          <a:p>
            <a:r>
              <a:rPr lang="zh-CN" altLang="en-US" sz="1000" dirty="0">
                <a:sym typeface="+mn-ea"/>
              </a:rPr>
              <a:t>对母亲的憧憬，对父亲的畏惧</a:t>
            </a:r>
            <a:endParaRPr lang="zh-CN" altLang="en-US" sz="1000" dirty="0">
              <a:sym typeface="+mn-ea"/>
            </a:endParaRPr>
          </a:p>
          <a:p>
            <a:endParaRPr lang="zh-CN" altLang="en-US" sz="1000" dirty="0">
              <a:sym typeface="+mn-ea"/>
            </a:endParaRPr>
          </a:p>
          <a:p>
            <a:r>
              <a:rPr lang="en-US" altLang="zh-CN" sz="1000" dirty="0">
                <a:sym typeface="+mn-ea"/>
              </a:rPr>
              <a:t>E</a:t>
            </a:r>
            <a:r>
              <a:rPr lang="zh-CN" altLang="en-US" sz="1000" dirty="0">
                <a:sym typeface="+mn-ea"/>
              </a:rPr>
              <a:t>女士的母亲一边工作一边把家务打理得井井有条，为了家庭无私奉献。</a:t>
            </a:r>
            <a:r>
              <a:rPr lang="en-US" altLang="zh-CN" sz="1000" dirty="0">
                <a:sym typeface="+mn-ea"/>
              </a:rPr>
              <a:t>E</a:t>
            </a:r>
            <a:r>
              <a:rPr lang="zh-CN" altLang="en-US" sz="1000" dirty="0">
                <a:sym typeface="+mn-ea"/>
              </a:rPr>
              <a:t>女士一直非常憧憬这样的母亲。</a:t>
            </a:r>
            <a:endParaRPr lang="zh-CN" altLang="en-US" sz="1000" dirty="0">
              <a:sym typeface="+mn-ea"/>
            </a:endParaRPr>
          </a:p>
          <a:p>
            <a:endParaRPr lang="en-US" altLang="zh-CN" sz="1000" dirty="0">
              <a:sym typeface="+mn-ea"/>
            </a:endParaRPr>
          </a:p>
          <a:p>
            <a:r>
              <a:rPr lang="zh-CN" altLang="en-US" sz="1000" dirty="0">
                <a:sym typeface="+mn-ea"/>
              </a:rPr>
              <a:t>然而，</a:t>
            </a:r>
            <a:r>
              <a:rPr lang="en-US" altLang="zh-CN" sz="1000" dirty="0">
                <a:sym typeface="+mn-ea"/>
              </a:rPr>
              <a:t>E</a:t>
            </a:r>
            <a:r>
              <a:rPr lang="zh-CN" altLang="en-US" sz="1000" dirty="0">
                <a:sym typeface="+mn-ea"/>
              </a:rPr>
              <a:t>女士在自己生孩子后，虽然减少了工作时间，却还是无法把家务做到尽善尽美，也经常忍不住对孩子们大声呵斥，总觉得自己没有建立起理想的亲子关系。</a:t>
            </a:r>
            <a:endParaRPr lang="zh-CN" altLang="en-US" sz="1000" dirty="0">
              <a:sym typeface="+mn-ea"/>
            </a:endParaRPr>
          </a:p>
          <a:p>
            <a:endParaRPr lang="zh-CN" altLang="en-US" sz="1000" dirty="0">
              <a:sym typeface="+mn-ea"/>
            </a:endParaRPr>
          </a:p>
          <a:p>
            <a:r>
              <a:rPr lang="zh-CN" altLang="en-US" sz="1000" dirty="0">
                <a:sym typeface="+mn-ea"/>
              </a:rPr>
              <a:t>每当她拿自己和母亲比较，就会感到强烈的自卑和无力。</a:t>
            </a:r>
            <a:endParaRPr lang="zh-CN" altLang="en-US" sz="1000" dirty="0">
              <a:sym typeface="+mn-ea"/>
            </a:endParaRPr>
          </a:p>
          <a:p>
            <a:endParaRPr lang="en-US" altLang="zh-CN" sz="1000" dirty="0">
              <a:sym typeface="+mn-ea"/>
            </a:endParaRPr>
          </a:p>
          <a:p>
            <a:r>
              <a:rPr lang="zh-CN" altLang="en-US" sz="1000" dirty="0">
                <a:sym typeface="+mn-ea"/>
              </a:rPr>
              <a:t>虽然她并没有被父母伤害过的经历，但她回想起来，父亲一旦发怒就非常可怕，因此小时候总是小心翼翼地看父亲脸色行事。</a:t>
            </a:r>
            <a:endParaRPr lang="zh-CN" altLang="en-US" sz="1000" dirty="0">
              <a:sym typeface="+mn-ea"/>
            </a:endParaRPr>
          </a:p>
          <a:p>
            <a:endParaRPr lang="en-US" altLang="zh-CN" sz="1000" dirty="0">
              <a:sym typeface="+mn-ea"/>
            </a:endParaRPr>
          </a:p>
          <a:p>
            <a:r>
              <a:rPr lang="zh-CN" altLang="en-US" sz="1000" dirty="0">
                <a:sym typeface="+mn-ea"/>
              </a:rPr>
              <a:t>当她尝试绘制</a:t>
            </a:r>
            <a:r>
              <a:rPr lang="en-US" altLang="zh-CN" sz="1000" dirty="0">
                <a:sym typeface="+mn-ea"/>
              </a:rPr>
              <a:t>“</a:t>
            </a:r>
            <a:r>
              <a:rPr lang="zh-CN" altLang="en-US" sz="1000" dirty="0">
                <a:sym typeface="+mn-ea"/>
              </a:rPr>
              <a:t>家庭结构图</a:t>
            </a:r>
            <a:r>
              <a:rPr lang="en-US" altLang="zh-CN" sz="1000" dirty="0">
                <a:sym typeface="+mn-ea"/>
              </a:rPr>
              <a:t>”</a:t>
            </a:r>
            <a:r>
              <a:rPr lang="zh-CN" altLang="en-US" sz="1000" dirty="0">
                <a:sym typeface="+mn-ea"/>
              </a:rPr>
              <a:t>时，她想起了在自己小学时期，祖父的事业失败，波及了整个家庭。</a:t>
            </a:r>
            <a:endParaRPr lang="zh-CN" altLang="en-US" sz="1000" dirty="0">
              <a:sym typeface="+mn-ea"/>
            </a:endParaRPr>
          </a:p>
          <a:p>
            <a:endParaRPr lang="en-US" altLang="zh-CN" sz="1000" dirty="0">
              <a:sym typeface="+mn-ea"/>
            </a:endParaRPr>
          </a:p>
          <a:p>
            <a:r>
              <a:rPr lang="zh-CN" altLang="en-US" sz="1000" dirty="0">
                <a:sym typeface="+mn-ea"/>
              </a:rPr>
              <a:t>她记得当时自己曾被迫转学、有一段时间被寄养在祖父母家、回到父母身边后，父母也总是工作到深夜，三个兄妹常常独自度过夜晚</a:t>
            </a:r>
            <a:r>
              <a:rPr lang="en-US" altLang="zh-CN" sz="1000" dirty="0">
                <a:sym typeface="+mn-ea"/>
              </a:rPr>
              <a:t>……</a:t>
            </a:r>
            <a:r>
              <a:rPr lang="zh-CN" altLang="en-US" sz="1000" dirty="0">
                <a:sym typeface="+mn-ea"/>
              </a:rPr>
              <a:t>她意识到，原来自己小时候也曾有过那样孤独和寂寞的情绪。</a:t>
            </a:r>
            <a:endParaRPr lang="zh-CN" altLang="en-US" sz="1000" dirty="0">
              <a:sym typeface="+mn-ea"/>
            </a:endParaRPr>
          </a:p>
          <a:p>
            <a:endParaRPr lang="en-US" altLang="zh-CN" sz="1000" dirty="0">
              <a:sym typeface="+mn-ea"/>
            </a:endParaRPr>
          </a:p>
          <a:p>
            <a:r>
              <a:rPr lang="zh-CN" altLang="en-US" sz="1000" dirty="0">
                <a:sym typeface="+mn-ea"/>
              </a:rPr>
              <a:t>也正因如此，</a:t>
            </a:r>
            <a:r>
              <a:rPr lang="en-US" altLang="zh-CN" sz="1000" dirty="0">
                <a:sym typeface="+mn-ea"/>
              </a:rPr>
              <a:t>E</a:t>
            </a:r>
            <a:r>
              <a:rPr lang="zh-CN" altLang="en-US" sz="1000" dirty="0">
                <a:sym typeface="+mn-ea"/>
              </a:rPr>
              <a:t>女士从小便许下心愿：</a:t>
            </a:r>
            <a:r>
              <a:rPr lang="en-US" altLang="zh-CN" sz="1000" dirty="0">
                <a:sym typeface="+mn-ea"/>
              </a:rPr>
              <a:t>“</a:t>
            </a:r>
            <a:r>
              <a:rPr lang="zh-CN" altLang="en-US" sz="1000" dirty="0">
                <a:sym typeface="+mn-ea"/>
              </a:rPr>
              <a:t>将来我要成为全职太太！</a:t>
            </a:r>
            <a:r>
              <a:rPr lang="en-US" altLang="zh-CN" sz="1000" dirty="0">
                <a:sym typeface="+mn-ea"/>
              </a:rPr>
              <a:t>”</a:t>
            </a:r>
            <a:endParaRPr lang="en-US" altLang="zh-CN" sz="1000" dirty="0">
              <a:sym typeface="+mn-ea"/>
            </a:endParaRPr>
          </a:p>
          <a:p>
            <a:endParaRPr lang="en-US" altLang="zh-CN" sz="1000" dirty="0">
              <a:sym typeface="+mn-ea"/>
            </a:endParaRPr>
          </a:p>
          <a:p>
            <a:r>
              <a:rPr lang="zh-CN" altLang="en-US" sz="1000" dirty="0">
                <a:sym typeface="+mn-ea"/>
              </a:rPr>
              <a:t>从这个角度来看，这种执念或许正是过去在原生家庭中受到的</a:t>
            </a:r>
            <a:r>
              <a:rPr lang="en-US" altLang="zh-CN" sz="1000" dirty="0">
                <a:sym typeface="+mn-ea"/>
              </a:rPr>
              <a:t>“</a:t>
            </a:r>
            <a:r>
              <a:rPr lang="zh-CN" altLang="en-US" sz="1000" dirty="0">
                <a:sym typeface="+mn-ea"/>
              </a:rPr>
              <a:t>隐性创伤</a:t>
            </a:r>
            <a:r>
              <a:rPr lang="en-US" altLang="zh-CN" sz="1000" dirty="0">
                <a:sym typeface="+mn-ea"/>
              </a:rPr>
              <a:t>”</a:t>
            </a:r>
            <a:r>
              <a:rPr lang="zh-CN" altLang="en-US" sz="1000" dirty="0">
                <a:sym typeface="+mn-ea"/>
              </a:rPr>
              <a:t>的延伸。</a:t>
            </a:r>
            <a:endParaRPr lang="zh-CN" altLang="en-US" sz="1000" dirty="0">
              <a:sym typeface="+mn-ea"/>
            </a:endParaRPr>
          </a:p>
          <a:p>
            <a:endParaRPr lang="en-US" altLang="zh-CN" sz="1000" dirty="0">
              <a:sym typeface="+mn-ea"/>
            </a:endParaRPr>
          </a:p>
          <a:p>
            <a:r>
              <a:rPr lang="zh-CN" altLang="en-US" sz="1000" dirty="0">
                <a:sym typeface="+mn-ea"/>
              </a:rPr>
              <a:t>☆</a:t>
            </a:r>
            <a:r>
              <a:rPr lang="en-US" altLang="zh-CN" sz="1000" dirty="0">
                <a:sym typeface="+mn-ea"/>
              </a:rPr>
              <a:t>——</a:t>
            </a:r>
            <a:r>
              <a:rPr lang="zh-CN" altLang="en-US" sz="1000" dirty="0">
                <a:sym typeface="+mn-ea"/>
              </a:rPr>
              <a:t>学会了接纳</a:t>
            </a:r>
            <a:r>
              <a:rPr lang="en-US" altLang="zh-CN" sz="1000" dirty="0">
                <a:sym typeface="+mn-ea"/>
              </a:rPr>
              <a:t>“</a:t>
            </a:r>
            <a:r>
              <a:rPr lang="zh-CN" altLang="en-US" sz="1000" dirty="0">
                <a:sym typeface="+mn-ea"/>
              </a:rPr>
              <a:t>现在的自己</a:t>
            </a:r>
            <a:r>
              <a:rPr lang="en-US" altLang="zh-CN" sz="1000" dirty="0">
                <a:sym typeface="+mn-ea"/>
              </a:rPr>
              <a:t>”</a:t>
            </a:r>
            <a:endParaRPr lang="en-US" altLang="zh-CN" sz="1000" dirty="0">
              <a:sym typeface="+mn-ea"/>
            </a:endParaRPr>
          </a:p>
          <a:p>
            <a:endParaRPr lang="en-US" altLang="zh-CN" sz="1000" dirty="0">
              <a:sym typeface="+mn-ea"/>
            </a:endParaRPr>
          </a:p>
          <a:p>
            <a:r>
              <a:rPr lang="zh-CN" altLang="en-US" sz="1000" dirty="0">
                <a:sym typeface="+mn-ea"/>
              </a:rPr>
              <a:t>通过回顾，她逐渐意识到：虽然自己小时候的家庭与现在自己的家庭情况截然不同，但她却潜意识里一直期待孩子们能像她当年的兄妹那样相处，也不断地进行比较。</a:t>
            </a:r>
            <a:endParaRPr lang="zh-CN" altLang="en-US" sz="1000" dirty="0">
              <a:sym typeface="+mn-ea"/>
            </a:endParaRPr>
          </a:p>
          <a:p>
            <a:endParaRPr lang="en-US" altLang="zh-CN" sz="1000" dirty="0">
              <a:sym typeface="+mn-ea"/>
            </a:endParaRPr>
          </a:p>
          <a:p>
            <a:r>
              <a:rPr lang="zh-CN" altLang="en-US" sz="1000" dirty="0">
                <a:sym typeface="+mn-ea"/>
              </a:rPr>
              <a:t>她曾以为育儿失败是因为</a:t>
            </a:r>
            <a:r>
              <a:rPr lang="en-US" altLang="zh-CN" sz="1000" dirty="0">
                <a:sym typeface="+mn-ea"/>
              </a:rPr>
              <a:t>“</a:t>
            </a:r>
            <a:r>
              <a:rPr lang="zh-CN" altLang="en-US" sz="1000" dirty="0">
                <a:sym typeface="+mn-ea"/>
              </a:rPr>
              <a:t>自己是个不称职的妈妈</a:t>
            </a:r>
            <a:r>
              <a:rPr lang="en-US" altLang="zh-CN" sz="1000" dirty="0">
                <a:sym typeface="+mn-ea"/>
              </a:rPr>
              <a:t>”</a:t>
            </a:r>
            <a:r>
              <a:rPr lang="zh-CN" altLang="en-US" sz="1000" dirty="0">
                <a:sym typeface="+mn-ea"/>
              </a:rPr>
              <a:t>，但实际上，是她自己在心中设下了过高的标准。</a:t>
            </a:r>
            <a:endParaRPr lang="zh-CN" altLang="en-US" sz="1000" dirty="0">
              <a:sym typeface="+mn-ea"/>
            </a:endParaRPr>
          </a:p>
          <a:p>
            <a:endParaRPr lang="en-US" altLang="zh-CN" sz="1000" dirty="0">
              <a:sym typeface="+mn-ea"/>
            </a:endParaRPr>
          </a:p>
          <a:p>
            <a:r>
              <a:rPr lang="zh-CN" altLang="en-US" sz="1000" dirty="0">
                <a:sym typeface="+mn-ea"/>
              </a:rPr>
              <a:t>后来，她写下这样的感言：</a:t>
            </a:r>
            <a:endParaRPr lang="zh-CN" altLang="en-US" sz="1000" dirty="0">
              <a:sym typeface="+mn-ea"/>
            </a:endParaRPr>
          </a:p>
          <a:p>
            <a:endParaRPr lang="en-US" altLang="zh-CN" sz="1000" dirty="0">
              <a:sym typeface="+mn-ea"/>
            </a:endParaRPr>
          </a:p>
          <a:p>
            <a:r>
              <a:rPr lang="en-US" altLang="zh-CN" sz="1000" dirty="0">
                <a:sym typeface="+mn-ea"/>
              </a:rPr>
              <a:t>“</a:t>
            </a:r>
            <a:r>
              <a:rPr lang="zh-CN" altLang="en-US" sz="1000" dirty="0">
                <a:sym typeface="+mn-ea"/>
              </a:rPr>
              <a:t>根本没必要比较，也无法比较。我要多多夸奖那个在当前环境中努力撑着的自己。</a:t>
            </a:r>
            <a:r>
              <a:rPr lang="en-US" altLang="zh-CN" sz="1000" dirty="0">
                <a:sym typeface="+mn-ea"/>
              </a:rPr>
              <a:t>”</a:t>
            </a:r>
            <a:endParaRPr lang="en-US" altLang="zh-CN" sz="1000" dirty="0">
              <a:sym typeface="+mn-ea"/>
            </a:endParaRPr>
          </a:p>
          <a:p>
            <a:endParaRPr lang="en-US" altLang="zh-CN" sz="1000" dirty="0">
              <a:sym typeface="+mn-ea"/>
            </a:endParaRPr>
          </a:p>
          <a:p>
            <a:r>
              <a:rPr lang="en-US" altLang="zh-CN" sz="1000" dirty="0">
                <a:sym typeface="+mn-ea"/>
              </a:rPr>
              <a:t>E</a:t>
            </a:r>
            <a:r>
              <a:rPr lang="zh-CN" altLang="en-US" sz="1000" dirty="0">
                <a:sym typeface="+mn-ea"/>
              </a:rPr>
              <a:t>女士，正是通过这个过程，</a:t>
            </a:r>
            <a:r>
              <a:rPr lang="en-US" altLang="zh-CN" sz="1000" dirty="0">
                <a:sym typeface="+mn-ea"/>
              </a:rPr>
              <a:t>“</a:t>
            </a:r>
            <a:r>
              <a:rPr lang="zh-CN" altLang="en-US" sz="1000" dirty="0">
                <a:sym typeface="+mn-ea"/>
              </a:rPr>
              <a:t>学会了原谅自己</a:t>
            </a:r>
            <a:r>
              <a:rPr lang="en-US" altLang="zh-CN" sz="1000" dirty="0">
                <a:sym typeface="+mn-ea"/>
              </a:rPr>
              <a:t>”</a:t>
            </a:r>
            <a:r>
              <a:rPr lang="zh-CN" altLang="en-US" sz="1000" dirty="0">
                <a:sym typeface="+mn-ea"/>
              </a:rPr>
              <a:t>。</a:t>
            </a:r>
            <a:endParaRPr lang="zh-CN" altLang="en-US" sz="1000" dirty="0">
              <a:sym typeface="+mn-ea"/>
            </a:endParaRPr>
          </a:p>
          <a:p>
            <a:endParaRPr lang="en-US" altLang="zh-CN" sz="1000" dirty="0">
              <a:sym typeface="+mn-ea"/>
            </a:endParaRPr>
          </a:p>
          <a:p>
            <a:r>
              <a:rPr lang="zh-CN" altLang="en-US" sz="1000" dirty="0">
                <a:sym typeface="+mn-ea"/>
              </a:rPr>
              <a:t>当一个人能原谅自己时，也就能原谅孩子。</a:t>
            </a:r>
            <a:endParaRPr lang="zh-CN" altLang="en-US" sz="1000" dirty="0">
              <a:sym typeface="+mn-ea"/>
            </a:endParaRPr>
          </a:p>
          <a:p>
            <a:endParaRPr lang="zh-CN" altLang="en-US" sz="1000" dirty="0">
              <a:sym typeface="+mn-ea"/>
            </a:endParaRPr>
          </a:p>
          <a:p>
            <a:r>
              <a:rPr lang="zh-CN" altLang="en-US" sz="1000" dirty="0">
                <a:sym typeface="+mn-ea"/>
              </a:rPr>
              <a:t>于是，亲子关系开始改善，育儿压力也随之减轻，一个良性循环由此启动。</a:t>
            </a:r>
            <a:endParaRPr lang="zh-CN" altLang="en-US" sz="1000" dirty="0">
              <a:sym typeface="+mn-ea"/>
            </a:endParaRPr>
          </a:p>
        </p:txBody>
      </p:sp>
      <p:pic>
        <p:nvPicPr>
          <p:cNvPr id="2" name="图片 1"/>
          <p:cNvPicPr>
            <a:picLocks noChangeAspect="1"/>
          </p:cNvPicPr>
          <p:nvPr/>
        </p:nvPicPr>
        <p:blipFill>
          <a:blip r:embed="rId1"/>
          <a:stretch>
            <a:fillRect/>
          </a:stretch>
        </p:blipFill>
        <p:spPr>
          <a:xfrm>
            <a:off x="436880" y="70485"/>
            <a:ext cx="761365" cy="1110615"/>
          </a:xfrm>
          <a:prstGeom prst="rect">
            <a:avLst/>
          </a:prstGeom>
        </p:spPr>
      </p:pic>
      <p:sp>
        <p:nvSpPr>
          <p:cNvPr id="4" name="矩形 3"/>
          <p:cNvSpPr/>
          <p:nvPr>
            <p:custDataLst>
              <p:tags r:id="rId2"/>
            </p:custDataLst>
          </p:nvPr>
        </p:nvSpPr>
        <p:spPr>
          <a:xfrm>
            <a:off x="2697480" y="1447165"/>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759767" y="70450"/>
            <a:ext cx="4171041" cy="141478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厌学児</a:t>
            </a:r>
            <a:r>
              <a:rPr kumimoji="1" lang="ja-JP" altLang="en-US" sz="700" dirty="0">
                <a:latin typeface="Meiryo UI" panose="020B0604030504040204" pitchFamily="50" charset="-128"/>
                <a:ea typeface="Meiryo UI" panose="020B0604030504040204" pitchFamily="50" charset="-128"/>
              </a:rPr>
              <a:t>ゼロ</a:t>
            </a:r>
            <a:r>
              <a:rPr kumimoji="1" lang="zh-CN" altLang="en-US" sz="700" dirty="0">
                <a:latin typeface="Meiryo UI" panose="020B0604030504040204" pitchFamily="50" charset="-128"/>
                <a:ea typeface="Meiryo UI" panose="020B0604030504040204" pitchFamily="50" charset="-128"/>
              </a:rPr>
              <a:t>教師</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伝</a:t>
            </a:r>
            <a:r>
              <a:rPr kumimoji="1" lang="ja-JP" altLang="en-US" sz="700" dirty="0">
                <a:latin typeface="Meiryo UI" panose="020B0604030504040204" pitchFamily="50" charset="-128"/>
                <a:ea typeface="Meiryo UI" panose="020B0604030504040204" pitchFamily="50" charset="-128"/>
              </a:rPr>
              <a:t>える</a:t>
            </a:r>
            <a:r>
              <a:rPr kumimoji="1" lang="zh-CN" altLang="en-US" sz="700" dirty="0">
                <a:latin typeface="Meiryo UI" panose="020B0604030504040204" pitchFamily="50" charset="-128"/>
                <a:ea typeface="Meiryo UI" panose="020B0604030504040204" pitchFamily="50" charset="-128"/>
              </a:rPr>
              <a:t>　</a:t>
            </a:r>
            <a:endParaRPr kumimoji="1" lang="zh-CN" altLang="en-US" sz="700"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親子</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幸</a:t>
            </a:r>
            <a:r>
              <a:rPr kumimoji="1" lang="ja-JP" altLang="en-US" sz="700" dirty="0">
                <a:latin typeface="Meiryo UI" panose="020B0604030504040204" pitchFamily="50" charset="-128"/>
                <a:ea typeface="Meiryo UI" panose="020B0604030504040204" pitchFamily="50" charset="-128"/>
              </a:rPr>
              <a:t>せな</a:t>
            </a:r>
            <a:r>
              <a:rPr kumimoji="1" lang="zh-CN" altLang="en-US" sz="700" dirty="0">
                <a:latin typeface="Meiryo UI" panose="020B0604030504040204" pitchFamily="50" charset="-128"/>
                <a:ea typeface="Meiryo UI" panose="020B0604030504040204" pitchFamily="50" charset="-128"/>
              </a:rPr>
              <a:t>関係</a:t>
            </a:r>
            <a:r>
              <a:rPr kumimoji="1" lang="ja-JP" altLang="en-US" sz="700" dirty="0">
                <a:latin typeface="Meiryo UI" panose="020B0604030504040204" pitchFamily="50" charset="-128"/>
                <a:ea typeface="Meiryo UI" panose="020B0604030504040204" pitchFamily="50" charset="-128"/>
              </a:rPr>
              <a:t>と</a:t>
            </a:r>
            <a:r>
              <a:rPr kumimoji="1" lang="zh-CN" altLang="en-US" sz="700" dirty="0">
                <a:latin typeface="Meiryo UI" panose="020B0604030504040204" pitchFamily="50" charset="-128"/>
                <a:ea typeface="Meiryo UI" panose="020B0604030504040204" pitchFamily="50" charset="-128"/>
              </a:rPr>
              <a:t>归属感</a:t>
            </a:r>
            <a:r>
              <a:rPr kumimoji="1" lang="ja-JP" altLang="en-US" sz="700" dirty="0">
                <a:latin typeface="Meiryo UI" panose="020B0604030504040204" pitchFamily="50" charset="-128"/>
                <a:ea typeface="Meiryo UI" panose="020B0604030504040204" pitchFamily="50" charset="-128"/>
              </a:rPr>
              <a:t>をつくる</a:t>
            </a:r>
            <a:r>
              <a:rPr kumimoji="1" lang="zh-CN" altLang="en-US" sz="700" dirty="0">
                <a:latin typeface="Meiryo UI" panose="020B0604030504040204" pitchFamily="50" charset="-128"/>
                <a:ea typeface="Meiryo UI" panose="020B0604030504040204" pitchFamily="50" charset="-128"/>
              </a:rPr>
              <a:t>「子</a:t>
            </a:r>
            <a:r>
              <a:rPr kumimoji="1" lang="ja-JP" altLang="en-US" sz="700" dirty="0">
                <a:latin typeface="Meiryo UI" panose="020B0604030504040204" pitchFamily="50" charset="-128"/>
                <a:ea typeface="Meiryo UI" panose="020B0604030504040204" pitchFamily="50" charset="-128"/>
              </a:rPr>
              <a:t>ども</a:t>
            </a:r>
            <a:r>
              <a:rPr kumimoji="1" lang="zh-CN" altLang="en-US" sz="700" dirty="0">
                <a:latin typeface="Meiryo UI" panose="020B0604030504040204" pitchFamily="50" charset="-128"/>
                <a:ea typeface="Meiryo UI" panose="020B0604030504040204" pitchFamily="50" charset="-128"/>
              </a:rPr>
              <a:t>日記」</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978-4-7612-7821-2</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上村</a:t>
            </a:r>
            <a:r>
              <a:rPr kumimoji="1" lang="en-US" altLang="zh-CN" sz="700" dirty="0">
                <a:latin typeface="Meiryo UI" panose="020B0604030504040204" pitchFamily="50" charset="-128"/>
                <a:ea typeface="Meiryo UI" panose="020B0604030504040204" pitchFamily="50" charset="-128"/>
              </a:rPr>
              <a:t> </a:t>
            </a:r>
            <a:r>
              <a:rPr kumimoji="1" lang="zh-CN" altLang="en-US" sz="700" dirty="0">
                <a:latin typeface="Meiryo UI" panose="020B0604030504040204" pitchFamily="50" charset="-128"/>
                <a:ea typeface="Meiryo UI" panose="020B0604030504040204" pitchFamily="50" charset="-128"/>
              </a:rPr>
              <a:t>公亮</a:t>
            </a:r>
            <a:r>
              <a:rPr kumimoji="1" sz="700" dirty="0">
                <a:latin typeface="Meiryo UI" panose="020B0604030504040204" pitchFamily="50" charset="-128"/>
                <a:ea typeface="Meiryo UI" panose="020B0604030504040204" pitchFamily="50" charset="-128"/>
              </a:rPr>
              <a:t>  </a:t>
            </a:r>
            <a:endParaRPr kumimoji="1"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256</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7</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0" y="1866900"/>
            <a:ext cx="6706870" cy="717042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dirty="0">
                <a:sym typeface="+mn-ea"/>
              </a:rPr>
              <a:t>监修者的话</a:t>
            </a:r>
            <a:endParaRPr lang="zh-CN" altLang="en-US" sz="1000" dirty="0">
              <a:sym typeface="+mn-ea"/>
            </a:endParaRPr>
          </a:p>
          <a:p>
            <a:r>
              <a:rPr lang="zh-CN" altLang="en-US" sz="1000" dirty="0">
                <a:sym typeface="+mn-ea"/>
              </a:rPr>
              <a:t>序章</a:t>
            </a:r>
            <a:endParaRPr lang="zh-CN" altLang="en-US" sz="1000" dirty="0">
              <a:sym typeface="+mn-ea"/>
            </a:endParaRPr>
          </a:p>
          <a:p>
            <a:r>
              <a:rPr lang="zh-CN" altLang="en-US" sz="1000" dirty="0">
                <a:sym typeface="+mn-ea"/>
              </a:rPr>
              <a:t>我为何一直在寻找</a:t>
            </a:r>
            <a:r>
              <a:rPr lang="en-US" altLang="zh-CN" sz="1000" dirty="0">
                <a:sym typeface="+mn-ea"/>
              </a:rPr>
              <a:t>“</a:t>
            </a:r>
            <a:r>
              <a:rPr lang="zh-CN" altLang="en-US" sz="1000" dirty="0">
                <a:sym typeface="+mn-ea"/>
              </a:rPr>
              <a:t>幸福的人际关系与归属感</a:t>
            </a:r>
            <a:r>
              <a:rPr lang="en-US" altLang="zh-CN" sz="1000" dirty="0">
                <a:sym typeface="+mn-ea"/>
              </a:rPr>
              <a:t>”</a:t>
            </a:r>
            <a:endParaRPr lang="en-US" altLang="zh-CN" sz="1000" dirty="0">
              <a:sym typeface="+mn-ea"/>
            </a:endParaRPr>
          </a:p>
          <a:p>
            <a:r>
              <a:rPr lang="zh-CN" altLang="en-US" sz="1000" dirty="0">
                <a:sym typeface="+mn-ea"/>
              </a:rPr>
              <a:t>每天在每个孩子的学习笔记上写评论</a:t>
            </a:r>
            <a:endParaRPr lang="zh-CN" altLang="en-US" sz="1000" dirty="0">
              <a:sym typeface="+mn-ea"/>
            </a:endParaRPr>
          </a:p>
          <a:p>
            <a:r>
              <a:rPr lang="zh-CN" altLang="en-US" sz="1000" dirty="0">
                <a:sym typeface="+mn-ea"/>
              </a:rPr>
              <a:t>我为什么能成为</a:t>
            </a:r>
            <a:r>
              <a:rPr lang="en-US" altLang="zh-CN" sz="1000" dirty="0">
                <a:sym typeface="+mn-ea"/>
              </a:rPr>
              <a:t>“</a:t>
            </a:r>
            <a:r>
              <a:rPr lang="zh-CN" altLang="en-US" sz="1000" dirty="0">
                <a:sym typeface="+mn-ea"/>
              </a:rPr>
              <a:t>零辍学学生教师</a:t>
            </a:r>
            <a:r>
              <a:rPr lang="en-US" altLang="zh-CN" sz="1000" dirty="0">
                <a:sym typeface="+mn-ea"/>
              </a:rPr>
              <a:t>”</a:t>
            </a:r>
            <a:endParaRPr lang="en-US" altLang="zh-CN" sz="1000" dirty="0">
              <a:sym typeface="+mn-ea"/>
            </a:endParaRPr>
          </a:p>
          <a:p>
            <a:r>
              <a:rPr lang="zh-CN" altLang="en-US" sz="1000" dirty="0">
                <a:sym typeface="+mn-ea"/>
              </a:rPr>
              <a:t>某一天，热血教师成了</a:t>
            </a:r>
            <a:r>
              <a:rPr lang="en-US" altLang="zh-CN" sz="1000" dirty="0">
                <a:sym typeface="+mn-ea"/>
              </a:rPr>
              <a:t>“</a:t>
            </a:r>
            <a:r>
              <a:rPr lang="zh-CN" altLang="en-US" sz="1000" dirty="0">
                <a:sym typeface="+mn-ea"/>
              </a:rPr>
              <a:t>不登校教师</a:t>
            </a:r>
            <a:r>
              <a:rPr lang="en-US" altLang="zh-CN" sz="1000" dirty="0">
                <a:sym typeface="+mn-ea"/>
              </a:rPr>
              <a:t>”</a:t>
            </a:r>
            <a:endParaRPr lang="en-US" altLang="zh-CN" sz="1000" dirty="0">
              <a:sym typeface="+mn-ea"/>
            </a:endParaRPr>
          </a:p>
          <a:p>
            <a:r>
              <a:rPr lang="zh-CN" altLang="en-US" sz="1000" dirty="0">
                <a:sym typeface="+mn-ea"/>
              </a:rPr>
              <a:t>营造一个</a:t>
            </a:r>
            <a:r>
              <a:rPr lang="en-US" altLang="zh-CN" sz="1000" dirty="0">
                <a:sym typeface="+mn-ea"/>
              </a:rPr>
              <a:t>“</a:t>
            </a:r>
            <a:r>
              <a:rPr lang="zh-CN" altLang="en-US" sz="1000" dirty="0">
                <a:sym typeface="+mn-ea"/>
              </a:rPr>
              <a:t>非学校</a:t>
            </a:r>
            <a:r>
              <a:rPr lang="en-US" altLang="zh-CN" sz="1000" dirty="0">
                <a:sym typeface="+mn-ea"/>
              </a:rPr>
              <a:t>”</a:t>
            </a:r>
            <a:r>
              <a:rPr lang="zh-CN" altLang="en-US" sz="1000" dirty="0">
                <a:sym typeface="+mn-ea"/>
              </a:rPr>
              <a:t>的归属感场所</a:t>
            </a:r>
            <a:endParaRPr lang="zh-CN" altLang="en-US" sz="1000" dirty="0">
              <a:sym typeface="+mn-ea"/>
            </a:endParaRPr>
          </a:p>
          <a:p>
            <a:r>
              <a:rPr lang="zh-CN" altLang="en-US" sz="1000" dirty="0">
                <a:sym typeface="+mn-ea"/>
              </a:rPr>
              <a:t>让此时此地，成为</a:t>
            </a:r>
            <a:r>
              <a:rPr lang="en-US" altLang="zh-CN" sz="1000" dirty="0">
                <a:sym typeface="+mn-ea"/>
              </a:rPr>
              <a:t>“</a:t>
            </a:r>
            <a:r>
              <a:rPr lang="zh-CN" altLang="en-US" sz="1000" dirty="0">
                <a:sym typeface="+mn-ea"/>
              </a:rPr>
              <a:t>幸福的归属之地</a:t>
            </a:r>
            <a:r>
              <a:rPr lang="en-US" altLang="zh-CN" sz="1000" dirty="0">
                <a:sym typeface="+mn-ea"/>
              </a:rPr>
              <a:t>”</a:t>
            </a:r>
            <a:endParaRPr lang="en-US" altLang="zh-CN" sz="1000" dirty="0">
              <a:sym typeface="+mn-ea"/>
            </a:endParaRPr>
          </a:p>
          <a:p>
            <a:endParaRPr lang="en-US" altLang="zh-CN" sz="1000" dirty="0">
              <a:sym typeface="+mn-ea"/>
            </a:endParaRPr>
          </a:p>
          <a:p>
            <a:r>
              <a:rPr lang="zh-CN" altLang="en-US" sz="1000" dirty="0">
                <a:sym typeface="+mn-ea"/>
              </a:rPr>
              <a:t>第</a:t>
            </a:r>
            <a:r>
              <a:rPr lang="en-US" altLang="zh-CN" sz="1000" dirty="0">
                <a:sym typeface="+mn-ea"/>
              </a:rPr>
              <a:t>1</a:t>
            </a:r>
            <a:r>
              <a:rPr lang="zh-CN" altLang="en-US" sz="1000" dirty="0">
                <a:sym typeface="+mn-ea"/>
              </a:rPr>
              <a:t>章</a:t>
            </a:r>
            <a:endParaRPr lang="zh-CN" altLang="en-US" sz="1000" dirty="0">
              <a:sym typeface="+mn-ea"/>
            </a:endParaRPr>
          </a:p>
          <a:p>
            <a:r>
              <a:rPr lang="zh-CN" altLang="en-US" sz="1000" dirty="0">
                <a:sym typeface="+mn-ea"/>
              </a:rPr>
              <a:t>从今天开始的三种</a:t>
            </a:r>
            <a:r>
              <a:rPr lang="en-US" altLang="zh-CN" sz="1000" dirty="0">
                <a:sym typeface="+mn-ea"/>
              </a:rPr>
              <a:t>“</a:t>
            </a:r>
            <a:r>
              <a:rPr lang="zh-CN" altLang="en-US" sz="1000" dirty="0">
                <a:sym typeface="+mn-ea"/>
              </a:rPr>
              <a:t>孩子日记</a:t>
            </a:r>
            <a:r>
              <a:rPr lang="en-US" altLang="zh-CN" sz="1000" dirty="0">
                <a:sym typeface="+mn-ea"/>
              </a:rPr>
              <a:t>”</a:t>
            </a:r>
            <a:endParaRPr lang="en-US" altLang="zh-CN" sz="1000" dirty="0">
              <a:sym typeface="+mn-ea"/>
            </a:endParaRPr>
          </a:p>
          <a:p>
            <a:r>
              <a:rPr lang="zh-CN" altLang="en-US" sz="1000" dirty="0">
                <a:sym typeface="+mn-ea"/>
              </a:rPr>
              <a:t>什么是</a:t>
            </a:r>
            <a:r>
              <a:rPr lang="en-US" altLang="zh-CN" sz="1000" dirty="0">
                <a:sym typeface="+mn-ea"/>
              </a:rPr>
              <a:t>“</a:t>
            </a:r>
            <a:r>
              <a:rPr lang="zh-CN" altLang="en-US" sz="1000" dirty="0">
                <a:sym typeface="+mn-ea"/>
              </a:rPr>
              <a:t>孩子日记</a:t>
            </a:r>
            <a:r>
              <a:rPr lang="en-US" altLang="zh-CN" sz="1000" dirty="0">
                <a:sym typeface="+mn-ea"/>
              </a:rPr>
              <a:t>”</a:t>
            </a:r>
            <a:r>
              <a:rPr lang="zh-CN" altLang="en-US" sz="1000" dirty="0">
                <a:sym typeface="+mn-ea"/>
              </a:rPr>
              <a:t>？</a:t>
            </a:r>
            <a:endParaRPr lang="zh-CN" altLang="en-US" sz="1000" dirty="0">
              <a:sym typeface="+mn-ea"/>
            </a:endParaRPr>
          </a:p>
          <a:p>
            <a:r>
              <a:rPr lang="zh-CN" altLang="en-US" sz="1000" dirty="0">
                <a:sym typeface="+mn-ea"/>
              </a:rPr>
              <a:t>推荐手写孩子日记</a:t>
            </a:r>
            <a:endParaRPr lang="zh-CN" altLang="en-US" sz="1000" dirty="0">
              <a:sym typeface="+mn-ea"/>
            </a:endParaRPr>
          </a:p>
          <a:p>
            <a:r>
              <a:rPr lang="zh-CN" altLang="en-US" sz="1000" dirty="0">
                <a:sym typeface="+mn-ea"/>
              </a:rPr>
              <a:t>什么是幸福的归属感场所？</a:t>
            </a:r>
            <a:endParaRPr lang="zh-CN" altLang="en-US" sz="1000" dirty="0">
              <a:sym typeface="+mn-ea"/>
            </a:endParaRPr>
          </a:p>
          <a:p>
            <a:r>
              <a:rPr lang="zh-CN" altLang="en-US" sz="1000" dirty="0">
                <a:sym typeface="+mn-ea"/>
              </a:rPr>
              <a:t>孩子最渴望的东西是什么？</a:t>
            </a:r>
            <a:endParaRPr lang="zh-CN" altLang="en-US" sz="1000" dirty="0">
              <a:sym typeface="+mn-ea"/>
            </a:endParaRPr>
          </a:p>
          <a:p>
            <a:r>
              <a:rPr lang="zh-CN" altLang="en-US" sz="1000" dirty="0">
                <a:sym typeface="+mn-ea"/>
              </a:rPr>
              <a:t>找到既不是溺爱也不是放任的</a:t>
            </a:r>
            <a:r>
              <a:rPr lang="en-US" altLang="zh-CN" sz="1000" dirty="0">
                <a:sym typeface="+mn-ea"/>
              </a:rPr>
              <a:t>“</a:t>
            </a:r>
            <a:r>
              <a:rPr lang="zh-CN" altLang="en-US" sz="1000" dirty="0">
                <a:sym typeface="+mn-ea"/>
              </a:rPr>
              <a:t>恰到好处的亲子距离</a:t>
            </a:r>
            <a:r>
              <a:rPr lang="en-US" altLang="zh-CN" sz="1000" dirty="0">
                <a:sym typeface="+mn-ea"/>
              </a:rPr>
              <a:t>”</a:t>
            </a:r>
            <a:endParaRPr lang="en-US" altLang="zh-CN" sz="1000" dirty="0">
              <a:sym typeface="+mn-ea"/>
            </a:endParaRPr>
          </a:p>
          <a:p>
            <a:r>
              <a:rPr lang="zh-CN" altLang="en-US" sz="1000" dirty="0">
                <a:sym typeface="+mn-ea"/>
              </a:rPr>
              <a:t>通过孩子日记获得的</a:t>
            </a:r>
            <a:r>
              <a:rPr lang="en-US" altLang="zh-CN" sz="1000" dirty="0">
                <a:sym typeface="+mn-ea"/>
              </a:rPr>
              <a:t>“</a:t>
            </a:r>
            <a:r>
              <a:rPr lang="zh-CN" altLang="en-US" sz="1000" dirty="0">
                <a:sym typeface="+mn-ea"/>
              </a:rPr>
              <a:t>七种理解</a:t>
            </a:r>
            <a:r>
              <a:rPr lang="en-US" altLang="zh-CN" sz="1000" dirty="0">
                <a:sym typeface="+mn-ea"/>
              </a:rPr>
              <a:t>”</a:t>
            </a:r>
            <a:endParaRPr lang="en-US" altLang="zh-CN" sz="1000" dirty="0">
              <a:sym typeface="+mn-ea"/>
            </a:endParaRPr>
          </a:p>
          <a:p>
            <a:r>
              <a:rPr lang="zh-CN" altLang="en-US" sz="1000" dirty="0">
                <a:sym typeface="+mn-ea"/>
              </a:rPr>
              <a:t>孩子日记的力量</a:t>
            </a:r>
            <a:r>
              <a:rPr lang="en-US" altLang="en-US" sz="1000" dirty="0">
                <a:sym typeface="+mn-ea"/>
              </a:rPr>
              <a:t>❶</a:t>
            </a:r>
            <a:r>
              <a:rPr lang="zh-CN" altLang="en-US" sz="1000" dirty="0">
                <a:sym typeface="+mn-ea"/>
              </a:rPr>
              <a:t>：理解这个孩子</a:t>
            </a:r>
            <a:endParaRPr lang="zh-CN" altLang="en-US" sz="1000" dirty="0">
              <a:sym typeface="+mn-ea"/>
            </a:endParaRPr>
          </a:p>
          <a:p>
            <a:r>
              <a:rPr lang="zh-CN" altLang="en-US" sz="1000" dirty="0">
                <a:sym typeface="+mn-ea"/>
              </a:rPr>
              <a:t>孩子日记的力量</a:t>
            </a:r>
            <a:r>
              <a:rPr lang="en-US" altLang="en-US" sz="1000" dirty="0">
                <a:sym typeface="+mn-ea"/>
              </a:rPr>
              <a:t>❷</a:t>
            </a:r>
            <a:r>
              <a:rPr lang="zh-CN" altLang="en-US" sz="1000" dirty="0">
                <a:sym typeface="+mn-ea"/>
              </a:rPr>
              <a:t>：理解情绪</a:t>
            </a:r>
            <a:endParaRPr lang="zh-CN" altLang="en-US" sz="1000" dirty="0">
              <a:sym typeface="+mn-ea"/>
            </a:endParaRPr>
          </a:p>
          <a:p>
            <a:r>
              <a:rPr lang="zh-CN" altLang="en-US" sz="1000" dirty="0">
                <a:sym typeface="+mn-ea"/>
              </a:rPr>
              <a:t>孩子日记的力量</a:t>
            </a:r>
            <a:r>
              <a:rPr lang="en-US" altLang="en-US" sz="1000" dirty="0">
                <a:sym typeface="+mn-ea"/>
              </a:rPr>
              <a:t>❸</a:t>
            </a:r>
            <a:r>
              <a:rPr lang="zh-CN" altLang="en-US" sz="1000" dirty="0">
                <a:sym typeface="+mn-ea"/>
              </a:rPr>
              <a:t>：理解行为</a:t>
            </a:r>
            <a:endParaRPr lang="zh-CN" altLang="en-US" sz="1000" dirty="0">
              <a:sym typeface="+mn-ea"/>
            </a:endParaRPr>
          </a:p>
          <a:p>
            <a:r>
              <a:rPr lang="zh-CN" altLang="en-US" sz="1000" dirty="0">
                <a:sym typeface="+mn-ea"/>
              </a:rPr>
              <a:t>孩子日记的力量</a:t>
            </a:r>
            <a:r>
              <a:rPr lang="en-US" altLang="en-US" sz="1000" dirty="0">
                <a:sym typeface="+mn-ea"/>
              </a:rPr>
              <a:t>❹</a:t>
            </a:r>
            <a:r>
              <a:rPr lang="zh-CN" altLang="en-US" sz="1000" dirty="0">
                <a:sym typeface="+mn-ea"/>
              </a:rPr>
              <a:t>：理解另一半（配偶）</a:t>
            </a:r>
            <a:endParaRPr lang="zh-CN" altLang="en-US" sz="1000" dirty="0">
              <a:sym typeface="+mn-ea"/>
            </a:endParaRPr>
          </a:p>
          <a:p>
            <a:r>
              <a:rPr lang="zh-CN" altLang="en-US" sz="1000" dirty="0">
                <a:sym typeface="+mn-ea"/>
              </a:rPr>
              <a:t>孩子日记的力量</a:t>
            </a:r>
            <a:r>
              <a:rPr lang="en-US" altLang="en-US" sz="1000" dirty="0">
                <a:sym typeface="+mn-ea"/>
              </a:rPr>
              <a:t>❺</a:t>
            </a:r>
            <a:r>
              <a:rPr lang="zh-CN" altLang="en-US" sz="1000" dirty="0">
                <a:sym typeface="+mn-ea"/>
              </a:rPr>
              <a:t>：理解差异</a:t>
            </a:r>
            <a:endParaRPr lang="zh-CN" altLang="en-US" sz="1000" dirty="0">
              <a:sym typeface="+mn-ea"/>
            </a:endParaRPr>
          </a:p>
          <a:p>
            <a:r>
              <a:rPr lang="zh-CN" altLang="en-US" sz="1000" dirty="0">
                <a:sym typeface="+mn-ea"/>
              </a:rPr>
              <a:t>孩子日记的力量</a:t>
            </a:r>
            <a:r>
              <a:rPr lang="en-US" altLang="en-US" sz="1000" dirty="0">
                <a:sym typeface="+mn-ea"/>
              </a:rPr>
              <a:t>❻</a:t>
            </a:r>
            <a:r>
              <a:rPr lang="zh-CN" altLang="en-US" sz="1000" dirty="0">
                <a:sym typeface="+mn-ea"/>
              </a:rPr>
              <a:t>：理解亲人</a:t>
            </a:r>
            <a:endParaRPr lang="zh-CN" altLang="en-US" sz="1000" dirty="0">
              <a:sym typeface="+mn-ea"/>
            </a:endParaRPr>
          </a:p>
          <a:p>
            <a:r>
              <a:rPr lang="zh-CN" altLang="en-US" sz="1000" dirty="0">
                <a:sym typeface="+mn-ea"/>
              </a:rPr>
              <a:t>孩子日记的力量</a:t>
            </a:r>
            <a:r>
              <a:rPr lang="en-US" altLang="en-US" sz="1000" dirty="0">
                <a:sym typeface="+mn-ea"/>
              </a:rPr>
              <a:t>❼</a:t>
            </a:r>
            <a:r>
              <a:rPr lang="zh-CN" altLang="en-US" sz="1000" dirty="0">
                <a:sym typeface="+mn-ea"/>
              </a:rPr>
              <a:t>：理解</a:t>
            </a:r>
            <a:r>
              <a:rPr lang="en-US" altLang="zh-CN" sz="1000" dirty="0">
                <a:sym typeface="+mn-ea"/>
              </a:rPr>
              <a:t>“</a:t>
            </a:r>
            <a:r>
              <a:rPr lang="zh-CN" altLang="en-US" sz="1000" dirty="0">
                <a:sym typeface="+mn-ea"/>
              </a:rPr>
              <a:t>现在的自己</a:t>
            </a:r>
            <a:r>
              <a:rPr lang="en-US" altLang="zh-CN" sz="1000" dirty="0">
                <a:sym typeface="+mn-ea"/>
              </a:rPr>
              <a:t>”</a:t>
            </a:r>
            <a:endParaRPr lang="en-US" altLang="zh-CN" sz="1000" dirty="0">
              <a:sym typeface="+mn-ea"/>
            </a:endParaRPr>
          </a:p>
          <a:p>
            <a:endParaRPr lang="en-US" altLang="zh-CN" sz="1000" dirty="0">
              <a:sym typeface="+mn-ea"/>
            </a:endParaRPr>
          </a:p>
          <a:p>
            <a:r>
              <a:rPr lang="zh-CN" altLang="en-US" sz="1000" dirty="0">
                <a:sym typeface="+mn-ea"/>
              </a:rPr>
              <a:t>第</a:t>
            </a:r>
            <a:r>
              <a:rPr lang="en-US" altLang="zh-CN" sz="1000" dirty="0">
                <a:sym typeface="+mn-ea"/>
              </a:rPr>
              <a:t>2</a:t>
            </a:r>
            <a:r>
              <a:rPr lang="zh-CN" altLang="en-US" sz="1000" dirty="0">
                <a:sym typeface="+mn-ea"/>
              </a:rPr>
              <a:t>章</a:t>
            </a:r>
            <a:endParaRPr lang="zh-CN" altLang="en-US" sz="1000" dirty="0">
              <a:sym typeface="+mn-ea"/>
            </a:endParaRPr>
          </a:p>
          <a:p>
            <a:r>
              <a:rPr lang="zh-CN" altLang="en-US" sz="1000" dirty="0">
                <a:sym typeface="+mn-ea"/>
              </a:rPr>
              <a:t>「咦咦日记」</a:t>
            </a:r>
            <a:r>
              <a:rPr lang="en-US" altLang="zh-CN" sz="1000" dirty="0">
                <a:sym typeface="+mn-ea"/>
              </a:rPr>
              <a:t>——</a:t>
            </a:r>
            <a:r>
              <a:rPr lang="zh-CN" altLang="en-US" sz="1000" dirty="0">
                <a:sym typeface="+mn-ea"/>
              </a:rPr>
              <a:t>当家长心中冒出</a:t>
            </a:r>
            <a:r>
              <a:rPr lang="en-US" altLang="zh-CN" sz="1000" dirty="0">
                <a:sym typeface="+mn-ea"/>
              </a:rPr>
              <a:t>“</a:t>
            </a:r>
            <a:r>
              <a:rPr lang="zh-CN" altLang="en-US" sz="1000" dirty="0">
                <a:sym typeface="+mn-ea"/>
              </a:rPr>
              <a:t>咦？</a:t>
            </a:r>
            <a:r>
              <a:rPr lang="en-US" altLang="zh-CN" sz="1000" dirty="0">
                <a:sym typeface="+mn-ea"/>
              </a:rPr>
              <a:t>”</a:t>
            </a:r>
            <a:r>
              <a:rPr lang="zh-CN" altLang="en-US" sz="1000" dirty="0">
                <a:sym typeface="+mn-ea"/>
              </a:rPr>
              <a:t>时写下的日记</a:t>
            </a:r>
            <a:endParaRPr lang="zh-CN" altLang="en-US" sz="1000" dirty="0">
              <a:sym typeface="+mn-ea"/>
            </a:endParaRPr>
          </a:p>
          <a:p>
            <a:r>
              <a:rPr lang="zh-CN" altLang="en-US" sz="1000" dirty="0">
                <a:sym typeface="+mn-ea"/>
              </a:rPr>
              <a:t>「咦咦日记」是与自己的作战会议</a:t>
            </a:r>
            <a:endParaRPr lang="zh-CN" altLang="en-US" sz="1000" dirty="0">
              <a:sym typeface="+mn-ea"/>
            </a:endParaRPr>
          </a:p>
          <a:p>
            <a:r>
              <a:rPr lang="zh-CN" altLang="en-US" sz="1000" dirty="0">
                <a:sym typeface="+mn-ea"/>
              </a:rPr>
              <a:t>推荐这些人写「咦咦日记」</a:t>
            </a:r>
            <a:endParaRPr lang="zh-CN" altLang="en-US" sz="1000" dirty="0">
              <a:sym typeface="+mn-ea"/>
            </a:endParaRPr>
          </a:p>
          <a:p>
            <a:r>
              <a:rPr lang="zh-CN" altLang="en-US" sz="1000" dirty="0">
                <a:sym typeface="+mn-ea"/>
              </a:rPr>
              <a:t>「咦咦日记」的写法</a:t>
            </a:r>
            <a:endParaRPr lang="zh-CN" altLang="en-US" sz="1000" dirty="0">
              <a:sym typeface="+mn-ea"/>
            </a:endParaRPr>
          </a:p>
          <a:p>
            <a:r>
              <a:rPr lang="zh-CN" altLang="en-US" sz="1000" dirty="0">
                <a:sym typeface="+mn-ea"/>
              </a:rPr>
              <a:t>「咦咦日记」该写些什么？</a:t>
            </a:r>
            <a:endParaRPr lang="zh-CN" altLang="en-US" sz="1000" dirty="0">
              <a:sym typeface="+mn-ea"/>
            </a:endParaRPr>
          </a:p>
          <a:p>
            <a:r>
              <a:rPr lang="zh-CN" altLang="en-US" sz="1000" dirty="0">
                <a:sym typeface="+mn-ea"/>
              </a:rPr>
              <a:t>「咦咦日记」的剧变前后</a:t>
            </a:r>
            <a:endParaRPr lang="zh-CN" altLang="en-US" sz="1000" dirty="0">
              <a:sym typeface="+mn-ea"/>
            </a:endParaRPr>
          </a:p>
          <a:p>
            <a:r>
              <a:rPr lang="zh-CN" altLang="en-US" sz="1000" dirty="0">
                <a:sym typeface="+mn-ea"/>
              </a:rPr>
              <a:t>【实例</a:t>
            </a:r>
            <a:r>
              <a:rPr lang="en-US" altLang="zh-CN" sz="1000" dirty="0">
                <a:sym typeface="+mn-ea"/>
              </a:rPr>
              <a:t>1</a:t>
            </a:r>
            <a:r>
              <a:rPr lang="zh-CN" altLang="en-US" sz="1000" dirty="0">
                <a:sym typeface="+mn-ea"/>
              </a:rPr>
              <a:t>】通过与自己的作战会议，解决了孩子不想上学的</a:t>
            </a:r>
            <a:r>
              <a:rPr lang="en-US" altLang="zh-CN" sz="1000" dirty="0">
                <a:sym typeface="+mn-ea"/>
              </a:rPr>
              <a:t>A</a:t>
            </a:r>
            <a:r>
              <a:rPr lang="zh-CN" altLang="en-US" sz="1000" dirty="0">
                <a:sym typeface="+mn-ea"/>
              </a:rPr>
              <a:t>女士</a:t>
            </a:r>
            <a:endParaRPr lang="zh-CN" altLang="en-US" sz="1000" dirty="0">
              <a:sym typeface="+mn-ea"/>
            </a:endParaRPr>
          </a:p>
          <a:p>
            <a:r>
              <a:rPr lang="zh-CN" altLang="en-US" sz="1000" dirty="0">
                <a:sym typeface="+mn-ea"/>
              </a:rPr>
              <a:t>【实例</a:t>
            </a:r>
            <a:r>
              <a:rPr lang="en-US" altLang="zh-CN" sz="1000" dirty="0">
                <a:sym typeface="+mn-ea"/>
              </a:rPr>
              <a:t>2</a:t>
            </a:r>
            <a:r>
              <a:rPr lang="zh-CN" altLang="en-US" sz="1000" dirty="0">
                <a:sym typeface="+mn-ea"/>
              </a:rPr>
              <a:t>】倾诉情绪、冷静下来后更能从容育儿的</a:t>
            </a:r>
            <a:r>
              <a:rPr lang="en-US" altLang="zh-CN" sz="1000" dirty="0">
                <a:sym typeface="+mn-ea"/>
              </a:rPr>
              <a:t>B</a:t>
            </a:r>
            <a:r>
              <a:rPr lang="zh-CN" altLang="en-US" sz="1000" dirty="0">
                <a:sym typeface="+mn-ea"/>
              </a:rPr>
              <a:t>女士</a:t>
            </a:r>
            <a:endParaRPr lang="zh-CN" altLang="en-US" sz="1000" dirty="0">
              <a:sym typeface="+mn-ea"/>
            </a:endParaRPr>
          </a:p>
          <a:p>
            <a:r>
              <a:rPr lang="zh-CN" altLang="en-US" sz="1000" dirty="0">
                <a:sym typeface="+mn-ea"/>
              </a:rPr>
              <a:t>「咦咦日记」的要点</a:t>
            </a:r>
            <a:endParaRPr lang="zh-CN" altLang="en-US" sz="1000" dirty="0">
              <a:sym typeface="+mn-ea"/>
            </a:endParaRPr>
          </a:p>
          <a:p>
            <a:endParaRPr lang="en-US" altLang="zh-CN" sz="1000" dirty="0">
              <a:sym typeface="+mn-ea"/>
            </a:endParaRPr>
          </a:p>
          <a:p>
            <a:r>
              <a:rPr lang="zh-CN" altLang="en-US" sz="1000" dirty="0">
                <a:sym typeface="+mn-ea"/>
              </a:rPr>
              <a:t>「咦咦日记」常见</a:t>
            </a:r>
            <a:r>
              <a:rPr lang="en-US" altLang="zh-CN" sz="1000" dirty="0">
                <a:sym typeface="+mn-ea"/>
              </a:rPr>
              <a:t>Q&amp;A</a:t>
            </a:r>
            <a:endParaRPr lang="en-US" altLang="zh-CN" sz="1000" dirty="0">
              <a:sym typeface="+mn-ea"/>
            </a:endParaRPr>
          </a:p>
          <a:p>
            <a:r>
              <a:rPr lang="en-US" altLang="zh-CN" sz="1000" dirty="0">
                <a:sym typeface="+mn-ea"/>
              </a:rPr>
              <a:t>Q1</a:t>
            </a:r>
            <a:r>
              <a:rPr lang="zh-CN" altLang="en-US" sz="1000" dirty="0">
                <a:sym typeface="+mn-ea"/>
              </a:rPr>
              <a:t>：孩子几岁开始写比较好？</a:t>
            </a:r>
            <a:endParaRPr lang="zh-CN" altLang="en-US" sz="1000" dirty="0">
              <a:sym typeface="+mn-ea"/>
            </a:endParaRPr>
          </a:p>
          <a:p>
            <a:r>
              <a:rPr lang="en-US" altLang="zh-CN" sz="1000" dirty="0">
                <a:sym typeface="+mn-ea"/>
              </a:rPr>
              <a:t>Q2</a:t>
            </a:r>
            <a:r>
              <a:rPr lang="zh-CN" altLang="en-US" sz="1000" dirty="0">
                <a:sym typeface="+mn-ea"/>
              </a:rPr>
              <a:t>：如何区分事实和解读？</a:t>
            </a:r>
            <a:endParaRPr lang="zh-CN" altLang="en-US" sz="1000" dirty="0">
              <a:sym typeface="+mn-ea"/>
            </a:endParaRPr>
          </a:p>
          <a:p>
            <a:r>
              <a:rPr lang="en-US" altLang="zh-CN" sz="1000" dirty="0">
                <a:sym typeface="+mn-ea"/>
              </a:rPr>
              <a:t>Q3</a:t>
            </a:r>
            <a:r>
              <a:rPr lang="zh-CN" altLang="en-US" sz="1000" dirty="0">
                <a:sym typeface="+mn-ea"/>
              </a:rPr>
              <a:t>：没时间每天写怎么办？</a:t>
            </a:r>
            <a:endParaRPr lang="zh-CN" altLang="en-US" sz="1000" dirty="0">
              <a:sym typeface="+mn-ea"/>
            </a:endParaRPr>
          </a:p>
          <a:p>
            <a:r>
              <a:rPr lang="en-US" altLang="zh-CN" sz="1000" dirty="0">
                <a:sym typeface="+mn-ea"/>
              </a:rPr>
              <a:t>Q4</a:t>
            </a:r>
            <a:r>
              <a:rPr lang="zh-CN" altLang="en-US" sz="1000" dirty="0">
                <a:sym typeface="+mn-ea"/>
              </a:rPr>
              <a:t>：有多个孩子需要各自一本日记吗？</a:t>
            </a:r>
            <a:endParaRPr lang="zh-CN" altLang="en-US" sz="1000" dirty="0">
              <a:sym typeface="+mn-ea"/>
            </a:endParaRPr>
          </a:p>
          <a:p>
            <a:r>
              <a:rPr lang="en-US" altLang="zh-CN" sz="1000" dirty="0">
                <a:sym typeface="+mn-ea"/>
              </a:rPr>
              <a:t>Q5</a:t>
            </a:r>
            <a:r>
              <a:rPr lang="zh-CN" altLang="en-US" sz="1000" dirty="0">
                <a:sym typeface="+mn-ea"/>
              </a:rPr>
              <a:t>：写的都是孩子的坏话怎么办？</a:t>
            </a:r>
            <a:endParaRPr lang="zh-CN" altLang="en-US" sz="1000" dirty="0">
              <a:sym typeface="+mn-ea"/>
            </a:endParaRPr>
          </a:p>
          <a:p>
            <a:r>
              <a:rPr lang="en-US" altLang="zh-CN" sz="1000" dirty="0">
                <a:sym typeface="+mn-ea"/>
              </a:rPr>
              <a:t>Q6</a:t>
            </a:r>
            <a:r>
              <a:rPr lang="zh-CN" altLang="en-US" sz="1000" dirty="0">
                <a:sym typeface="+mn-ea"/>
              </a:rPr>
              <a:t>：和孩子吵完架后最好不要写吗？</a:t>
            </a:r>
            <a:endParaRPr lang="zh-CN" altLang="en-US" sz="1000" dirty="0">
              <a:sym typeface="+mn-ea"/>
            </a:endParaRPr>
          </a:p>
          <a:p>
            <a:r>
              <a:rPr lang="en-US" altLang="zh-CN" sz="1000" dirty="0">
                <a:sym typeface="+mn-ea"/>
              </a:rPr>
              <a:t>Q7</a:t>
            </a:r>
            <a:r>
              <a:rPr lang="zh-CN" altLang="en-US" sz="1000" dirty="0">
                <a:sym typeface="+mn-ea"/>
              </a:rPr>
              <a:t>：什么事都没发生的日子不写也可以吗？</a:t>
            </a:r>
            <a:endParaRPr lang="zh-CN" altLang="en-US" sz="1000" dirty="0">
              <a:sym typeface="+mn-ea"/>
            </a:endParaRPr>
          </a:p>
          <a:p>
            <a:r>
              <a:rPr lang="en-US" altLang="zh-CN" sz="1000" dirty="0">
                <a:sym typeface="+mn-ea"/>
              </a:rPr>
              <a:t>Q8</a:t>
            </a:r>
            <a:r>
              <a:rPr lang="zh-CN" altLang="en-US" sz="1000" dirty="0">
                <a:sym typeface="+mn-ea"/>
              </a:rPr>
              <a:t>：「咦咦日记」应该给孩子看吗？</a:t>
            </a:r>
            <a:endParaRPr lang="zh-CN" altLang="en-US" sz="1000" dirty="0">
              <a:sym typeface="+mn-ea"/>
            </a:endParaRPr>
          </a:p>
          <a:p>
            <a:r>
              <a:rPr lang="en-US" altLang="zh-CN" sz="1000" dirty="0">
                <a:sym typeface="+mn-ea"/>
              </a:rPr>
              <a:t>Q9</a:t>
            </a:r>
            <a:r>
              <a:rPr lang="zh-CN" altLang="en-US" sz="1000" dirty="0">
                <a:sym typeface="+mn-ea"/>
              </a:rPr>
              <a:t>：写日记反而更没自信育儿怎么办？</a:t>
            </a:r>
            <a:endParaRPr lang="zh-CN" altLang="en-US" sz="1000" dirty="0">
              <a:sym typeface="+mn-ea"/>
            </a:endParaRPr>
          </a:p>
        </p:txBody>
      </p:sp>
      <p:pic>
        <p:nvPicPr>
          <p:cNvPr id="2" name="图片 1"/>
          <p:cNvPicPr>
            <a:picLocks noChangeAspect="1"/>
          </p:cNvPicPr>
          <p:nvPr/>
        </p:nvPicPr>
        <p:blipFill>
          <a:blip r:embed="rId1"/>
          <a:stretch>
            <a:fillRect/>
          </a:stretch>
        </p:blipFill>
        <p:spPr>
          <a:xfrm>
            <a:off x="436880" y="70485"/>
            <a:ext cx="761365" cy="1110615"/>
          </a:xfrm>
          <a:prstGeom prst="rect">
            <a:avLst/>
          </a:prstGeom>
        </p:spPr>
      </p:pic>
      <p:sp>
        <p:nvSpPr>
          <p:cNvPr id="4" name="矩形 3"/>
          <p:cNvSpPr/>
          <p:nvPr>
            <p:custDataLst>
              <p:tags r:id="rId2"/>
            </p:custDataLst>
          </p:nvPr>
        </p:nvSpPr>
        <p:spPr>
          <a:xfrm>
            <a:off x="5034280" y="374015"/>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chapter</a:t>
            </a:r>
            <a:endParaRPr lang="en-US" altLang="zh-CN"/>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759767" y="70450"/>
            <a:ext cx="4171041" cy="141478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厌学児</a:t>
            </a:r>
            <a:r>
              <a:rPr kumimoji="1" lang="ja-JP" altLang="en-US" sz="700" dirty="0">
                <a:latin typeface="Meiryo UI" panose="020B0604030504040204" pitchFamily="50" charset="-128"/>
                <a:ea typeface="Meiryo UI" panose="020B0604030504040204" pitchFamily="50" charset="-128"/>
              </a:rPr>
              <a:t>ゼロ</a:t>
            </a:r>
            <a:r>
              <a:rPr kumimoji="1" lang="zh-CN" altLang="en-US" sz="700" dirty="0">
                <a:latin typeface="Meiryo UI" panose="020B0604030504040204" pitchFamily="50" charset="-128"/>
                <a:ea typeface="Meiryo UI" panose="020B0604030504040204" pitchFamily="50" charset="-128"/>
              </a:rPr>
              <a:t>教師</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伝</a:t>
            </a:r>
            <a:r>
              <a:rPr kumimoji="1" lang="ja-JP" altLang="en-US" sz="700" dirty="0">
                <a:latin typeface="Meiryo UI" panose="020B0604030504040204" pitchFamily="50" charset="-128"/>
                <a:ea typeface="Meiryo UI" panose="020B0604030504040204" pitchFamily="50" charset="-128"/>
              </a:rPr>
              <a:t>える</a:t>
            </a:r>
            <a:r>
              <a:rPr kumimoji="1" lang="zh-CN" altLang="en-US" sz="700" dirty="0">
                <a:latin typeface="Meiryo UI" panose="020B0604030504040204" pitchFamily="50" charset="-128"/>
                <a:ea typeface="Meiryo UI" panose="020B0604030504040204" pitchFamily="50" charset="-128"/>
              </a:rPr>
              <a:t>　</a:t>
            </a:r>
            <a:endParaRPr kumimoji="1" lang="zh-CN" altLang="en-US" sz="700"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親子</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幸</a:t>
            </a:r>
            <a:r>
              <a:rPr kumimoji="1" lang="ja-JP" altLang="en-US" sz="700" dirty="0">
                <a:latin typeface="Meiryo UI" panose="020B0604030504040204" pitchFamily="50" charset="-128"/>
                <a:ea typeface="Meiryo UI" panose="020B0604030504040204" pitchFamily="50" charset="-128"/>
              </a:rPr>
              <a:t>せな</a:t>
            </a:r>
            <a:r>
              <a:rPr kumimoji="1" lang="zh-CN" altLang="en-US" sz="700" dirty="0">
                <a:latin typeface="Meiryo UI" panose="020B0604030504040204" pitchFamily="50" charset="-128"/>
                <a:ea typeface="Meiryo UI" panose="020B0604030504040204" pitchFamily="50" charset="-128"/>
              </a:rPr>
              <a:t>関係</a:t>
            </a:r>
            <a:r>
              <a:rPr kumimoji="1" lang="ja-JP" altLang="en-US" sz="700" dirty="0">
                <a:latin typeface="Meiryo UI" panose="020B0604030504040204" pitchFamily="50" charset="-128"/>
                <a:ea typeface="Meiryo UI" panose="020B0604030504040204" pitchFamily="50" charset="-128"/>
              </a:rPr>
              <a:t>と</a:t>
            </a:r>
            <a:r>
              <a:rPr kumimoji="1" lang="zh-CN" altLang="en-US" sz="700" dirty="0">
                <a:latin typeface="Meiryo UI" panose="020B0604030504040204" pitchFamily="50" charset="-128"/>
                <a:ea typeface="Meiryo UI" panose="020B0604030504040204" pitchFamily="50" charset="-128"/>
              </a:rPr>
              <a:t>归属感</a:t>
            </a:r>
            <a:r>
              <a:rPr kumimoji="1" lang="ja-JP" altLang="en-US" sz="700" dirty="0">
                <a:latin typeface="Meiryo UI" panose="020B0604030504040204" pitchFamily="50" charset="-128"/>
                <a:ea typeface="Meiryo UI" panose="020B0604030504040204" pitchFamily="50" charset="-128"/>
              </a:rPr>
              <a:t>をつくる</a:t>
            </a:r>
            <a:r>
              <a:rPr kumimoji="1" lang="zh-CN" altLang="en-US" sz="700" dirty="0">
                <a:latin typeface="Meiryo UI" panose="020B0604030504040204" pitchFamily="50" charset="-128"/>
                <a:ea typeface="Meiryo UI" panose="020B0604030504040204" pitchFamily="50" charset="-128"/>
              </a:rPr>
              <a:t>「子</a:t>
            </a:r>
            <a:r>
              <a:rPr kumimoji="1" lang="ja-JP" altLang="en-US" sz="700" dirty="0">
                <a:latin typeface="Meiryo UI" panose="020B0604030504040204" pitchFamily="50" charset="-128"/>
                <a:ea typeface="Meiryo UI" panose="020B0604030504040204" pitchFamily="50" charset="-128"/>
              </a:rPr>
              <a:t>ども</a:t>
            </a:r>
            <a:r>
              <a:rPr kumimoji="1" lang="zh-CN" altLang="en-US" sz="700" dirty="0">
                <a:latin typeface="Meiryo UI" panose="020B0604030504040204" pitchFamily="50" charset="-128"/>
                <a:ea typeface="Meiryo UI" panose="020B0604030504040204" pitchFamily="50" charset="-128"/>
              </a:rPr>
              <a:t>日記」</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978-4-7612-7821-2</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上村</a:t>
            </a:r>
            <a:r>
              <a:rPr kumimoji="1" lang="en-US" altLang="zh-CN" sz="700" dirty="0">
                <a:latin typeface="Meiryo UI" panose="020B0604030504040204" pitchFamily="50" charset="-128"/>
                <a:ea typeface="Meiryo UI" panose="020B0604030504040204" pitchFamily="50" charset="-128"/>
              </a:rPr>
              <a:t> </a:t>
            </a:r>
            <a:r>
              <a:rPr kumimoji="1" lang="zh-CN" altLang="en-US" sz="700" dirty="0">
                <a:latin typeface="Meiryo UI" panose="020B0604030504040204" pitchFamily="50" charset="-128"/>
                <a:ea typeface="Meiryo UI" panose="020B0604030504040204" pitchFamily="50" charset="-128"/>
              </a:rPr>
              <a:t>公亮</a:t>
            </a:r>
            <a:r>
              <a:rPr kumimoji="1" sz="700" dirty="0">
                <a:latin typeface="Meiryo UI" panose="020B0604030504040204" pitchFamily="50" charset="-128"/>
                <a:ea typeface="Meiryo UI" panose="020B0604030504040204" pitchFamily="50" charset="-128"/>
              </a:rPr>
              <a:t>  </a:t>
            </a:r>
            <a:endParaRPr kumimoji="1"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256</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7</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0" y="1866900"/>
            <a:ext cx="6706870" cy="747776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dirty="0">
                <a:sym typeface="+mn-ea"/>
              </a:rPr>
              <a:t>第</a:t>
            </a:r>
            <a:r>
              <a:rPr lang="en-US" altLang="zh-CN" sz="1000" dirty="0">
                <a:sym typeface="+mn-ea"/>
              </a:rPr>
              <a:t>3</a:t>
            </a:r>
            <a:r>
              <a:rPr lang="zh-CN" altLang="en-US" sz="1000" dirty="0">
                <a:sym typeface="+mn-ea"/>
              </a:rPr>
              <a:t>章</a:t>
            </a:r>
            <a:endParaRPr lang="zh-CN" altLang="en-US" sz="1000" dirty="0">
              <a:sym typeface="+mn-ea"/>
            </a:endParaRPr>
          </a:p>
          <a:p>
            <a:r>
              <a:rPr lang="zh-CN" altLang="en-US" sz="1000" dirty="0">
                <a:sym typeface="+mn-ea"/>
              </a:rPr>
              <a:t>「接力日记」</a:t>
            </a:r>
            <a:r>
              <a:rPr lang="en-US" altLang="zh-CN" sz="1000" dirty="0">
                <a:sym typeface="+mn-ea"/>
              </a:rPr>
              <a:t>——</a:t>
            </a:r>
            <a:r>
              <a:rPr lang="zh-CN" altLang="en-US" sz="1000" dirty="0">
                <a:sym typeface="+mn-ea"/>
              </a:rPr>
              <a:t>亲子共同书写的孩子日记</a:t>
            </a:r>
            <a:endParaRPr lang="zh-CN" altLang="en-US" sz="1000" dirty="0">
              <a:sym typeface="+mn-ea"/>
            </a:endParaRPr>
          </a:p>
          <a:p>
            <a:r>
              <a:rPr lang="zh-CN" altLang="en-US" sz="1000" dirty="0">
                <a:sym typeface="+mn-ea"/>
              </a:rPr>
              <a:t>我小时候是</a:t>
            </a:r>
            <a:r>
              <a:rPr lang="en-US" altLang="zh-CN" sz="1000" dirty="0">
                <a:sym typeface="+mn-ea"/>
              </a:rPr>
              <a:t>“</a:t>
            </a:r>
            <a:r>
              <a:rPr lang="zh-CN" altLang="en-US" sz="1000" dirty="0">
                <a:sym typeface="+mn-ea"/>
              </a:rPr>
              <a:t>孤单一人</a:t>
            </a:r>
            <a:r>
              <a:rPr lang="en-US" altLang="zh-CN" sz="1000" dirty="0">
                <a:sym typeface="+mn-ea"/>
              </a:rPr>
              <a:t>”</a:t>
            </a:r>
            <a:endParaRPr lang="en-US" altLang="zh-CN" sz="1000" dirty="0">
              <a:sym typeface="+mn-ea"/>
            </a:endParaRPr>
          </a:p>
          <a:p>
            <a:r>
              <a:rPr lang="zh-CN" altLang="en-US" sz="1000" dirty="0">
                <a:sym typeface="+mn-ea"/>
              </a:rPr>
              <a:t>推荐这些人写「接力日记」</a:t>
            </a:r>
            <a:endParaRPr lang="zh-CN" altLang="en-US" sz="1000" dirty="0">
              <a:sym typeface="+mn-ea"/>
            </a:endParaRPr>
          </a:p>
          <a:p>
            <a:r>
              <a:rPr lang="zh-CN" altLang="en-US" sz="1000" dirty="0">
                <a:sym typeface="+mn-ea"/>
              </a:rPr>
              <a:t>「接力日记」的写法</a:t>
            </a:r>
            <a:endParaRPr lang="zh-CN" altLang="en-US" sz="1000" dirty="0">
              <a:sym typeface="+mn-ea"/>
            </a:endParaRPr>
          </a:p>
          <a:p>
            <a:r>
              <a:rPr lang="zh-CN" altLang="en-US" sz="1000" dirty="0">
                <a:sym typeface="+mn-ea"/>
              </a:rPr>
              <a:t>「接力日记」该写些什么？</a:t>
            </a:r>
            <a:endParaRPr lang="zh-CN" altLang="en-US" sz="1000" dirty="0">
              <a:sym typeface="+mn-ea"/>
            </a:endParaRPr>
          </a:p>
          <a:p>
            <a:r>
              <a:rPr lang="zh-CN" altLang="en-US" sz="1000" dirty="0">
                <a:sym typeface="+mn-ea"/>
              </a:rPr>
              <a:t>「接力日记」的剧变前后</a:t>
            </a:r>
            <a:endParaRPr lang="zh-CN" altLang="en-US" sz="1000" dirty="0">
              <a:sym typeface="+mn-ea"/>
            </a:endParaRPr>
          </a:p>
          <a:p>
            <a:r>
              <a:rPr lang="zh-CN" altLang="en-US" sz="1000" dirty="0">
                <a:sym typeface="+mn-ea"/>
              </a:rPr>
              <a:t>【实例</a:t>
            </a:r>
            <a:r>
              <a:rPr lang="en-US" altLang="zh-CN" sz="1000" dirty="0">
                <a:sym typeface="+mn-ea"/>
              </a:rPr>
              <a:t>1</a:t>
            </a:r>
            <a:r>
              <a:rPr lang="zh-CN" altLang="en-US" sz="1000" dirty="0">
                <a:sym typeface="+mn-ea"/>
              </a:rPr>
              <a:t>】在父母的陪伴下，孩子获得了安心感</a:t>
            </a:r>
            <a:endParaRPr lang="zh-CN" altLang="en-US" sz="1000" dirty="0">
              <a:sym typeface="+mn-ea"/>
            </a:endParaRPr>
          </a:p>
          <a:p>
            <a:r>
              <a:rPr lang="zh-CN" altLang="en-US" sz="1000" dirty="0">
                <a:sym typeface="+mn-ea"/>
              </a:rPr>
              <a:t>【实例</a:t>
            </a:r>
            <a:r>
              <a:rPr lang="en-US" altLang="zh-CN" sz="1000" dirty="0">
                <a:sym typeface="+mn-ea"/>
              </a:rPr>
              <a:t>2</a:t>
            </a:r>
            <a:r>
              <a:rPr lang="zh-CN" altLang="en-US" sz="1000" dirty="0">
                <a:sym typeface="+mn-ea"/>
              </a:rPr>
              <a:t>】从</a:t>
            </a:r>
            <a:r>
              <a:rPr lang="en-US" altLang="zh-CN" sz="1000" dirty="0">
                <a:sym typeface="+mn-ea"/>
              </a:rPr>
              <a:t>“</a:t>
            </a:r>
            <a:r>
              <a:rPr lang="zh-CN" altLang="en-US" sz="1000" dirty="0">
                <a:sym typeface="+mn-ea"/>
              </a:rPr>
              <a:t>反正我不行</a:t>
            </a:r>
            <a:r>
              <a:rPr lang="en-US" altLang="zh-CN" sz="1000" dirty="0">
                <a:sym typeface="+mn-ea"/>
              </a:rPr>
              <a:t>”</a:t>
            </a:r>
            <a:r>
              <a:rPr lang="zh-CN" altLang="en-US" sz="1000" dirty="0">
                <a:sym typeface="+mn-ea"/>
              </a:rPr>
              <a:t>的思维转变为</a:t>
            </a:r>
            <a:r>
              <a:rPr lang="en-US" altLang="zh-CN" sz="1000" dirty="0">
                <a:sym typeface="+mn-ea"/>
              </a:rPr>
              <a:t>“</a:t>
            </a:r>
            <a:r>
              <a:rPr lang="zh-CN" altLang="en-US" sz="1000" dirty="0">
                <a:sym typeface="+mn-ea"/>
              </a:rPr>
              <a:t>想去尝试</a:t>
            </a:r>
            <a:r>
              <a:rPr lang="en-US" altLang="zh-CN" sz="1000" dirty="0">
                <a:sym typeface="+mn-ea"/>
              </a:rPr>
              <a:t>”</a:t>
            </a:r>
            <a:r>
              <a:rPr lang="zh-CN" altLang="en-US" sz="1000" dirty="0">
                <a:sym typeface="+mn-ea"/>
              </a:rPr>
              <a:t>的支持型思维中</a:t>
            </a:r>
            <a:endParaRPr lang="zh-CN" altLang="en-US" sz="1000" dirty="0">
              <a:sym typeface="+mn-ea"/>
            </a:endParaRPr>
          </a:p>
          <a:p>
            <a:r>
              <a:rPr lang="zh-CN" altLang="en-US" sz="1000" dirty="0">
                <a:sym typeface="+mn-ea"/>
              </a:rPr>
              <a:t>「接力日记」的要点</a:t>
            </a:r>
            <a:endParaRPr lang="zh-CN" altLang="en-US" sz="1000" dirty="0">
              <a:sym typeface="+mn-ea"/>
            </a:endParaRPr>
          </a:p>
          <a:p>
            <a:endParaRPr lang="en-US" altLang="zh-CN" sz="1000" dirty="0">
              <a:sym typeface="+mn-ea"/>
            </a:endParaRPr>
          </a:p>
          <a:p>
            <a:r>
              <a:rPr lang="zh-CN" altLang="en-US" sz="1000" dirty="0">
                <a:sym typeface="+mn-ea"/>
              </a:rPr>
              <a:t>「接力日记」常见</a:t>
            </a:r>
            <a:r>
              <a:rPr lang="en-US" altLang="zh-CN" sz="1000" dirty="0">
                <a:sym typeface="+mn-ea"/>
              </a:rPr>
              <a:t>Q&amp;A</a:t>
            </a:r>
            <a:endParaRPr lang="en-US" altLang="zh-CN" sz="1000" dirty="0">
              <a:sym typeface="+mn-ea"/>
            </a:endParaRPr>
          </a:p>
          <a:p>
            <a:r>
              <a:rPr lang="en-US" altLang="zh-CN" sz="1000" dirty="0">
                <a:sym typeface="+mn-ea"/>
              </a:rPr>
              <a:t>Q1</a:t>
            </a:r>
            <a:r>
              <a:rPr lang="zh-CN" altLang="en-US" sz="1000" dirty="0">
                <a:sym typeface="+mn-ea"/>
              </a:rPr>
              <a:t>：孩子几岁开始比较好？</a:t>
            </a:r>
            <a:endParaRPr lang="zh-CN" altLang="en-US" sz="1000" dirty="0">
              <a:sym typeface="+mn-ea"/>
            </a:endParaRPr>
          </a:p>
          <a:p>
            <a:r>
              <a:rPr lang="en-US" altLang="zh-CN" sz="1000" dirty="0">
                <a:sym typeface="+mn-ea"/>
              </a:rPr>
              <a:t>Q2</a:t>
            </a:r>
            <a:r>
              <a:rPr lang="zh-CN" altLang="en-US" sz="1000" dirty="0">
                <a:sym typeface="+mn-ea"/>
              </a:rPr>
              <a:t>：如何让孩子愿意写？</a:t>
            </a:r>
            <a:endParaRPr lang="zh-CN" altLang="en-US" sz="1000" dirty="0">
              <a:sym typeface="+mn-ea"/>
            </a:endParaRPr>
          </a:p>
          <a:p>
            <a:r>
              <a:rPr lang="en-US" altLang="zh-CN" sz="1000" dirty="0">
                <a:sym typeface="+mn-ea"/>
              </a:rPr>
              <a:t>Q3</a:t>
            </a:r>
            <a:r>
              <a:rPr lang="zh-CN" altLang="en-US" sz="1000" dirty="0">
                <a:sym typeface="+mn-ea"/>
              </a:rPr>
              <a:t>：可以写家庭以外的话题吗？</a:t>
            </a:r>
            <a:endParaRPr lang="zh-CN" altLang="en-US" sz="1000" dirty="0">
              <a:sym typeface="+mn-ea"/>
            </a:endParaRPr>
          </a:p>
          <a:p>
            <a:r>
              <a:rPr lang="en-US" altLang="zh-CN" sz="1000" dirty="0">
                <a:sym typeface="+mn-ea"/>
              </a:rPr>
              <a:t>Q4</a:t>
            </a:r>
            <a:r>
              <a:rPr lang="zh-CN" altLang="en-US" sz="1000" dirty="0">
                <a:sym typeface="+mn-ea"/>
              </a:rPr>
              <a:t>：总是写出责备孩子的内容怎么办？</a:t>
            </a:r>
            <a:endParaRPr lang="zh-CN" altLang="en-US" sz="1000" dirty="0">
              <a:sym typeface="+mn-ea"/>
            </a:endParaRPr>
          </a:p>
          <a:p>
            <a:r>
              <a:rPr lang="en-US" altLang="zh-CN" sz="1000" dirty="0">
                <a:sym typeface="+mn-ea"/>
              </a:rPr>
              <a:t>Q5</a:t>
            </a:r>
            <a:r>
              <a:rPr lang="zh-CN" altLang="en-US" sz="1000" dirty="0">
                <a:sym typeface="+mn-ea"/>
              </a:rPr>
              <a:t>：想反驳孩子写的内容怎么办？</a:t>
            </a:r>
            <a:endParaRPr lang="zh-CN" altLang="en-US" sz="1000" dirty="0">
              <a:sym typeface="+mn-ea"/>
            </a:endParaRPr>
          </a:p>
          <a:p>
            <a:r>
              <a:rPr lang="en-US" altLang="zh-CN" sz="1000" dirty="0">
                <a:sym typeface="+mn-ea"/>
              </a:rPr>
              <a:t>Q6</a:t>
            </a:r>
            <a:r>
              <a:rPr lang="zh-CN" altLang="en-US" sz="1000" dirty="0">
                <a:sym typeface="+mn-ea"/>
              </a:rPr>
              <a:t>：全家人一起用一本笔记可以吗？</a:t>
            </a:r>
            <a:endParaRPr lang="zh-CN" altLang="en-US" sz="1000" dirty="0">
              <a:sym typeface="+mn-ea"/>
            </a:endParaRPr>
          </a:p>
          <a:p>
            <a:r>
              <a:rPr lang="en-US" altLang="zh-CN" sz="1000" dirty="0">
                <a:sym typeface="+mn-ea"/>
              </a:rPr>
              <a:t>Q7</a:t>
            </a:r>
            <a:r>
              <a:rPr lang="zh-CN" altLang="en-US" sz="1000" dirty="0">
                <a:sym typeface="+mn-ea"/>
              </a:rPr>
              <a:t>：孩子已经不去上学了，还能开始写吗？</a:t>
            </a:r>
            <a:endParaRPr lang="zh-CN" altLang="en-US" sz="1000" dirty="0">
              <a:sym typeface="+mn-ea"/>
            </a:endParaRPr>
          </a:p>
          <a:p>
            <a:r>
              <a:rPr lang="en-US" altLang="zh-CN" sz="1000" dirty="0">
                <a:sym typeface="+mn-ea"/>
              </a:rPr>
              <a:t>Q8</a:t>
            </a:r>
            <a:r>
              <a:rPr lang="zh-CN" altLang="en-US" sz="1000" dirty="0">
                <a:sym typeface="+mn-ea"/>
              </a:rPr>
              <a:t>：希望孩子诉说烦恼却什么也不写怎么办？</a:t>
            </a:r>
            <a:endParaRPr lang="zh-CN" altLang="en-US" sz="1000" dirty="0">
              <a:sym typeface="+mn-ea"/>
            </a:endParaRPr>
          </a:p>
          <a:p>
            <a:r>
              <a:rPr lang="en-US" altLang="zh-CN" sz="1000" dirty="0">
                <a:sym typeface="+mn-ea"/>
              </a:rPr>
              <a:t>Q9</a:t>
            </a:r>
            <a:r>
              <a:rPr lang="zh-CN" altLang="en-US" sz="1000" dirty="0">
                <a:sym typeface="+mn-ea"/>
              </a:rPr>
              <a:t>：想写肯定的话语却想不出来怎么办？</a:t>
            </a:r>
            <a:endParaRPr lang="zh-CN" altLang="en-US" sz="1000" dirty="0">
              <a:sym typeface="+mn-ea"/>
            </a:endParaRPr>
          </a:p>
          <a:p>
            <a:endParaRPr lang="en-US" altLang="zh-CN" sz="1000" dirty="0">
              <a:sym typeface="+mn-ea"/>
            </a:endParaRPr>
          </a:p>
          <a:p>
            <a:r>
              <a:rPr lang="zh-CN" altLang="en-US" sz="1000" dirty="0">
                <a:sym typeface="+mn-ea"/>
              </a:rPr>
              <a:t>第</a:t>
            </a:r>
            <a:r>
              <a:rPr lang="en-US" altLang="zh-CN" sz="1000" dirty="0">
                <a:sym typeface="+mn-ea"/>
              </a:rPr>
              <a:t>4</a:t>
            </a:r>
            <a:r>
              <a:rPr lang="zh-CN" altLang="en-US" sz="1000" dirty="0">
                <a:sym typeface="+mn-ea"/>
              </a:rPr>
              <a:t>章</a:t>
            </a:r>
            <a:endParaRPr lang="zh-CN" altLang="en-US" sz="1000" dirty="0">
              <a:sym typeface="+mn-ea"/>
            </a:endParaRPr>
          </a:p>
          <a:p>
            <a:r>
              <a:rPr lang="zh-CN" altLang="en-US" sz="1000" dirty="0">
                <a:sym typeface="+mn-ea"/>
              </a:rPr>
              <a:t>「时光日记」</a:t>
            </a:r>
            <a:r>
              <a:rPr lang="en-US" altLang="zh-CN" sz="1000" dirty="0">
                <a:sym typeface="+mn-ea"/>
              </a:rPr>
              <a:t>——</a:t>
            </a:r>
            <a:r>
              <a:rPr lang="zh-CN" altLang="en-US" sz="1000" dirty="0">
                <a:sym typeface="+mn-ea"/>
              </a:rPr>
              <a:t>家长回忆自己童年时所写的日记</a:t>
            </a:r>
            <a:endParaRPr lang="zh-CN" altLang="en-US" sz="1000" dirty="0">
              <a:sym typeface="+mn-ea"/>
            </a:endParaRPr>
          </a:p>
          <a:p>
            <a:r>
              <a:rPr lang="zh-CN" altLang="en-US" sz="1000" dirty="0">
                <a:sym typeface="+mn-ea"/>
              </a:rPr>
              <a:t>通过科学思维理解</a:t>
            </a:r>
            <a:r>
              <a:rPr lang="en-US" altLang="zh-CN" sz="1000" dirty="0">
                <a:sym typeface="+mn-ea"/>
              </a:rPr>
              <a:t>“</a:t>
            </a:r>
            <a:r>
              <a:rPr lang="zh-CN" altLang="en-US" sz="1000" dirty="0">
                <a:sym typeface="+mn-ea"/>
              </a:rPr>
              <a:t>自己与孩子无法比较</a:t>
            </a:r>
            <a:r>
              <a:rPr lang="en-US" altLang="zh-CN" sz="1000" dirty="0">
                <a:sym typeface="+mn-ea"/>
              </a:rPr>
              <a:t>”</a:t>
            </a:r>
            <a:endParaRPr lang="en-US" altLang="zh-CN" sz="1000" dirty="0">
              <a:sym typeface="+mn-ea"/>
            </a:endParaRPr>
          </a:p>
          <a:p>
            <a:r>
              <a:rPr lang="zh-CN" altLang="en-US" sz="1000" dirty="0">
                <a:sym typeface="+mn-ea"/>
              </a:rPr>
              <a:t>推荐这些人写「时光日记」</a:t>
            </a:r>
            <a:endParaRPr lang="zh-CN" altLang="en-US" sz="1000" dirty="0">
              <a:sym typeface="+mn-ea"/>
            </a:endParaRPr>
          </a:p>
          <a:p>
            <a:r>
              <a:rPr lang="zh-CN" altLang="en-US" sz="1000" dirty="0">
                <a:sym typeface="+mn-ea"/>
              </a:rPr>
              <a:t>「时光日记」的写法</a:t>
            </a:r>
            <a:endParaRPr lang="zh-CN" altLang="en-US" sz="1000" dirty="0">
              <a:sym typeface="+mn-ea"/>
            </a:endParaRPr>
          </a:p>
          <a:p>
            <a:r>
              <a:rPr lang="zh-CN" altLang="en-US" sz="1000" dirty="0">
                <a:sym typeface="+mn-ea"/>
              </a:rPr>
              <a:t>「时光日记」该写些什么？</a:t>
            </a:r>
            <a:endParaRPr lang="zh-CN" altLang="en-US" sz="1000" dirty="0">
              <a:sym typeface="+mn-ea"/>
            </a:endParaRPr>
          </a:p>
          <a:p>
            <a:r>
              <a:rPr lang="zh-CN" altLang="en-US" sz="1000" dirty="0">
                <a:sym typeface="+mn-ea"/>
              </a:rPr>
              <a:t>「时光日记」的剧变前后</a:t>
            </a:r>
            <a:endParaRPr lang="zh-CN" altLang="en-US" sz="1000" dirty="0">
              <a:sym typeface="+mn-ea"/>
            </a:endParaRPr>
          </a:p>
          <a:p>
            <a:r>
              <a:rPr lang="zh-CN" altLang="en-US" sz="1000" dirty="0">
                <a:sym typeface="+mn-ea"/>
              </a:rPr>
              <a:t>【实例</a:t>
            </a:r>
            <a:r>
              <a:rPr lang="en-US" altLang="zh-CN" sz="1000" dirty="0">
                <a:sym typeface="+mn-ea"/>
              </a:rPr>
              <a:t>1</a:t>
            </a:r>
            <a:r>
              <a:rPr lang="zh-CN" altLang="en-US" sz="1000" dirty="0">
                <a:sym typeface="+mn-ea"/>
              </a:rPr>
              <a:t>】通过「时光日记」学会原谅自己的</a:t>
            </a:r>
            <a:r>
              <a:rPr lang="en-US" altLang="zh-CN" sz="1000" dirty="0">
                <a:sym typeface="+mn-ea"/>
              </a:rPr>
              <a:t>E</a:t>
            </a:r>
            <a:r>
              <a:rPr lang="zh-CN" altLang="en-US" sz="1000" dirty="0">
                <a:sym typeface="+mn-ea"/>
              </a:rPr>
              <a:t>女士</a:t>
            </a:r>
            <a:endParaRPr lang="zh-CN" altLang="en-US" sz="1000" dirty="0">
              <a:sym typeface="+mn-ea"/>
            </a:endParaRPr>
          </a:p>
          <a:p>
            <a:r>
              <a:rPr lang="zh-CN" altLang="en-US" sz="1000" dirty="0">
                <a:sym typeface="+mn-ea"/>
              </a:rPr>
              <a:t>【实例</a:t>
            </a:r>
            <a:r>
              <a:rPr lang="en-US" altLang="zh-CN" sz="1000" dirty="0">
                <a:sym typeface="+mn-ea"/>
              </a:rPr>
              <a:t>2</a:t>
            </a:r>
            <a:r>
              <a:rPr lang="zh-CN" altLang="en-US" sz="1000" dirty="0">
                <a:sym typeface="+mn-ea"/>
              </a:rPr>
              <a:t>】意识到自己内心</a:t>
            </a:r>
            <a:r>
              <a:rPr lang="en-US" altLang="zh-CN" sz="1000" dirty="0">
                <a:sym typeface="+mn-ea"/>
              </a:rPr>
              <a:t>“</a:t>
            </a:r>
            <a:r>
              <a:rPr lang="zh-CN" altLang="en-US" sz="1000" dirty="0">
                <a:sym typeface="+mn-ea"/>
              </a:rPr>
              <a:t>创伤</a:t>
            </a:r>
            <a:r>
              <a:rPr lang="en-US" altLang="zh-CN" sz="1000" dirty="0">
                <a:sym typeface="+mn-ea"/>
              </a:rPr>
              <a:t>”</a:t>
            </a:r>
            <a:r>
              <a:rPr lang="zh-CN" altLang="en-US" sz="1000" dirty="0">
                <a:sym typeface="+mn-ea"/>
              </a:rPr>
              <a:t>的</a:t>
            </a:r>
            <a:r>
              <a:rPr lang="en-US" altLang="zh-CN" sz="1000" dirty="0">
                <a:sym typeface="+mn-ea"/>
              </a:rPr>
              <a:t>F</a:t>
            </a:r>
            <a:r>
              <a:rPr lang="zh-CN" altLang="en-US" sz="1000" dirty="0">
                <a:sym typeface="+mn-ea"/>
              </a:rPr>
              <a:t>女士</a:t>
            </a:r>
            <a:endParaRPr lang="zh-CN" altLang="en-US" sz="1000" dirty="0">
              <a:sym typeface="+mn-ea"/>
            </a:endParaRPr>
          </a:p>
          <a:p>
            <a:r>
              <a:rPr lang="zh-CN" altLang="en-US" sz="1000" dirty="0">
                <a:sym typeface="+mn-ea"/>
              </a:rPr>
              <a:t>「时光日记」的要点</a:t>
            </a:r>
            <a:endParaRPr lang="zh-CN" altLang="en-US" sz="1000" dirty="0">
              <a:sym typeface="+mn-ea"/>
            </a:endParaRPr>
          </a:p>
          <a:p>
            <a:endParaRPr lang="en-US" altLang="zh-CN" sz="1000" dirty="0">
              <a:sym typeface="+mn-ea"/>
            </a:endParaRPr>
          </a:p>
          <a:p>
            <a:r>
              <a:rPr lang="zh-CN" altLang="en-US" sz="1000" dirty="0">
                <a:sym typeface="+mn-ea"/>
              </a:rPr>
              <a:t>「时光日记」常见</a:t>
            </a:r>
            <a:r>
              <a:rPr lang="en-US" altLang="zh-CN" sz="1000" dirty="0">
                <a:sym typeface="+mn-ea"/>
              </a:rPr>
              <a:t>Q&amp;A</a:t>
            </a:r>
            <a:endParaRPr lang="en-US" altLang="zh-CN" sz="1000" dirty="0">
              <a:sym typeface="+mn-ea"/>
            </a:endParaRPr>
          </a:p>
          <a:p>
            <a:r>
              <a:rPr lang="en-US" altLang="zh-CN" sz="1000" dirty="0">
                <a:sym typeface="+mn-ea"/>
              </a:rPr>
              <a:t>Q1</a:t>
            </a:r>
            <a:r>
              <a:rPr lang="zh-CN" altLang="en-US" sz="1000" dirty="0">
                <a:sym typeface="+mn-ea"/>
              </a:rPr>
              <a:t>：回忆过去会很痛苦时怎么办？</a:t>
            </a:r>
            <a:endParaRPr lang="zh-CN" altLang="en-US" sz="1000" dirty="0">
              <a:sym typeface="+mn-ea"/>
            </a:endParaRPr>
          </a:p>
          <a:p>
            <a:r>
              <a:rPr lang="en-US" altLang="zh-CN" sz="1000" dirty="0">
                <a:sym typeface="+mn-ea"/>
              </a:rPr>
              <a:t>Q2</a:t>
            </a:r>
            <a:r>
              <a:rPr lang="zh-CN" altLang="en-US" sz="1000" dirty="0">
                <a:sym typeface="+mn-ea"/>
              </a:rPr>
              <a:t>：和父母没有冲突也需要写「时光日记」吗？</a:t>
            </a:r>
            <a:endParaRPr lang="zh-CN" altLang="en-US" sz="1000" dirty="0">
              <a:sym typeface="+mn-ea"/>
            </a:endParaRPr>
          </a:p>
          <a:p>
            <a:r>
              <a:rPr lang="en-US" altLang="zh-CN" sz="1000" dirty="0">
                <a:sym typeface="+mn-ea"/>
              </a:rPr>
              <a:t>Q3</a:t>
            </a:r>
            <a:r>
              <a:rPr lang="zh-CN" altLang="en-US" sz="1000" dirty="0">
                <a:sym typeface="+mn-ea"/>
              </a:rPr>
              <a:t>：可以写和父母的愉快回忆吗？</a:t>
            </a:r>
            <a:endParaRPr lang="zh-CN" altLang="en-US" sz="1000" dirty="0">
              <a:sym typeface="+mn-ea"/>
            </a:endParaRPr>
          </a:p>
          <a:p>
            <a:r>
              <a:rPr lang="en-US" altLang="zh-CN" sz="1000" dirty="0">
                <a:sym typeface="+mn-ea"/>
              </a:rPr>
              <a:t>Q4</a:t>
            </a:r>
            <a:r>
              <a:rPr lang="zh-CN" altLang="en-US" sz="1000" dirty="0">
                <a:sym typeface="+mn-ea"/>
              </a:rPr>
              <a:t>：写完「时光日记」后，行为上该如何改变？</a:t>
            </a:r>
            <a:endParaRPr lang="zh-CN" altLang="en-US" sz="1000" dirty="0">
              <a:sym typeface="+mn-ea"/>
            </a:endParaRPr>
          </a:p>
          <a:p>
            <a:r>
              <a:rPr lang="en-US" altLang="zh-CN" sz="1000" dirty="0">
                <a:sym typeface="+mn-ea"/>
              </a:rPr>
              <a:t>Q5</a:t>
            </a:r>
            <a:r>
              <a:rPr lang="zh-CN" altLang="en-US" sz="1000" dirty="0">
                <a:sym typeface="+mn-ea"/>
              </a:rPr>
              <a:t>：记不起过去的事情时怎么办？</a:t>
            </a:r>
            <a:endParaRPr lang="zh-CN" altLang="en-US" sz="1000" dirty="0">
              <a:sym typeface="+mn-ea"/>
            </a:endParaRPr>
          </a:p>
          <a:p>
            <a:endParaRPr lang="en-US" altLang="zh-CN" sz="1000" dirty="0">
              <a:sym typeface="+mn-ea"/>
            </a:endParaRPr>
          </a:p>
          <a:p>
            <a:r>
              <a:rPr lang="zh-CN" altLang="en-US" sz="1000" dirty="0">
                <a:sym typeface="+mn-ea"/>
              </a:rPr>
              <a:t>第</a:t>
            </a:r>
            <a:r>
              <a:rPr lang="en-US" altLang="zh-CN" sz="1000" dirty="0">
                <a:sym typeface="+mn-ea"/>
              </a:rPr>
              <a:t>5</a:t>
            </a:r>
            <a:r>
              <a:rPr lang="zh-CN" altLang="en-US" sz="1000" dirty="0">
                <a:sym typeface="+mn-ea"/>
              </a:rPr>
              <a:t>章</a:t>
            </a:r>
            <a:endParaRPr lang="zh-CN" altLang="en-US" sz="1000" dirty="0">
              <a:sym typeface="+mn-ea"/>
            </a:endParaRPr>
          </a:p>
          <a:p>
            <a:r>
              <a:rPr lang="zh-CN" altLang="en-US" sz="1000" dirty="0">
                <a:sym typeface="+mn-ea"/>
              </a:rPr>
              <a:t>只要心相连，哪里都能成为孩子的</a:t>
            </a:r>
            <a:r>
              <a:rPr lang="en-US" altLang="zh-CN" sz="1000" dirty="0">
                <a:sym typeface="+mn-ea"/>
              </a:rPr>
              <a:t>“</a:t>
            </a:r>
            <a:r>
              <a:rPr lang="zh-CN" altLang="en-US" sz="1000" dirty="0">
                <a:sym typeface="+mn-ea"/>
              </a:rPr>
              <a:t>归属地</a:t>
            </a:r>
            <a:r>
              <a:rPr lang="en-US" altLang="zh-CN" sz="1000" dirty="0">
                <a:sym typeface="+mn-ea"/>
              </a:rPr>
              <a:t>”</a:t>
            </a:r>
            <a:endParaRPr lang="en-US" altLang="zh-CN" sz="1000" dirty="0">
              <a:sym typeface="+mn-ea"/>
            </a:endParaRPr>
          </a:p>
          <a:p>
            <a:r>
              <a:rPr lang="zh-CN" altLang="en-US" sz="1000" dirty="0">
                <a:sym typeface="+mn-ea"/>
              </a:rPr>
              <a:t>把孩子当作</a:t>
            </a:r>
            <a:r>
              <a:rPr lang="en-US" altLang="zh-CN" sz="1000" dirty="0">
                <a:sym typeface="+mn-ea"/>
              </a:rPr>
              <a:t>“</a:t>
            </a:r>
            <a:r>
              <a:rPr lang="zh-CN" altLang="en-US" sz="1000" dirty="0">
                <a:sym typeface="+mn-ea"/>
              </a:rPr>
              <a:t>彩虹色</a:t>
            </a:r>
            <a:r>
              <a:rPr lang="en-US" altLang="zh-CN" sz="1000" dirty="0">
                <a:sym typeface="+mn-ea"/>
              </a:rPr>
              <a:t>”</a:t>
            </a:r>
            <a:r>
              <a:rPr lang="zh-CN" altLang="en-US" sz="1000" dirty="0">
                <a:sym typeface="+mn-ea"/>
              </a:rPr>
              <a:t>的存在来看待</a:t>
            </a:r>
            <a:endParaRPr lang="zh-CN" altLang="en-US" sz="1000" dirty="0">
              <a:sym typeface="+mn-ea"/>
            </a:endParaRPr>
          </a:p>
          <a:p>
            <a:r>
              <a:rPr lang="zh-CN" altLang="en-US" sz="1000" dirty="0">
                <a:sym typeface="+mn-ea"/>
              </a:rPr>
              <a:t>面对</a:t>
            </a:r>
            <a:r>
              <a:rPr lang="en-US" altLang="zh-CN" sz="1000" dirty="0">
                <a:sym typeface="+mn-ea"/>
              </a:rPr>
              <a:t>“</a:t>
            </a:r>
            <a:r>
              <a:rPr lang="zh-CN" altLang="en-US" sz="1000" dirty="0">
                <a:sym typeface="+mn-ea"/>
              </a:rPr>
              <a:t>没有接受辍学儿童的体制</a:t>
            </a:r>
            <a:r>
              <a:rPr lang="en-US" altLang="zh-CN" sz="1000" dirty="0">
                <a:sym typeface="+mn-ea"/>
              </a:rPr>
              <a:t>”</a:t>
            </a:r>
            <a:r>
              <a:rPr lang="zh-CN" altLang="en-US" sz="1000" dirty="0">
                <a:sym typeface="+mn-ea"/>
              </a:rPr>
              <a:t>的现实</a:t>
            </a:r>
            <a:endParaRPr lang="zh-CN" altLang="en-US" sz="1000" dirty="0">
              <a:sym typeface="+mn-ea"/>
            </a:endParaRPr>
          </a:p>
          <a:p>
            <a:r>
              <a:rPr lang="zh-CN" altLang="en-US" sz="1000" dirty="0">
                <a:sym typeface="+mn-ea"/>
              </a:rPr>
              <a:t>一个班级</a:t>
            </a:r>
            <a:r>
              <a:rPr lang="en-US" altLang="zh-CN" sz="1000" dirty="0">
                <a:sym typeface="+mn-ea"/>
              </a:rPr>
              <a:t>35</a:t>
            </a:r>
            <a:r>
              <a:rPr lang="zh-CN" altLang="en-US" sz="1000" dirty="0">
                <a:sym typeface="+mn-ea"/>
              </a:rPr>
              <a:t>人的谜团</a:t>
            </a:r>
            <a:endParaRPr lang="zh-CN" altLang="en-US" sz="1000" dirty="0">
              <a:sym typeface="+mn-ea"/>
            </a:endParaRPr>
          </a:p>
          <a:p>
            <a:r>
              <a:rPr lang="zh-CN" altLang="en-US" sz="1000" dirty="0">
                <a:sym typeface="+mn-ea"/>
              </a:rPr>
              <a:t>让孩子撒娇，反而更快独立</a:t>
            </a:r>
            <a:endParaRPr lang="zh-CN" altLang="en-US" sz="1000" dirty="0">
              <a:sym typeface="+mn-ea"/>
            </a:endParaRPr>
          </a:p>
          <a:p>
            <a:r>
              <a:rPr lang="zh-CN" altLang="en-US" sz="1000" dirty="0">
                <a:sym typeface="+mn-ea"/>
              </a:rPr>
              <a:t>让孩子自己选择自己的人生</a:t>
            </a:r>
            <a:endParaRPr lang="zh-CN" altLang="en-US" sz="1000" dirty="0">
              <a:sym typeface="+mn-ea"/>
            </a:endParaRPr>
          </a:p>
          <a:p>
            <a:r>
              <a:rPr lang="zh-CN" altLang="en-US" sz="1000" dirty="0">
                <a:sym typeface="+mn-ea"/>
              </a:rPr>
              <a:t>让父母和孩子都喜欢</a:t>
            </a:r>
            <a:r>
              <a:rPr lang="en-US" altLang="zh-CN" sz="1000" dirty="0">
                <a:sym typeface="+mn-ea"/>
              </a:rPr>
              <a:t>“</a:t>
            </a:r>
            <a:r>
              <a:rPr lang="zh-CN" altLang="en-US" sz="1000" dirty="0">
                <a:sym typeface="+mn-ea"/>
              </a:rPr>
              <a:t>真实的自己</a:t>
            </a:r>
            <a:r>
              <a:rPr lang="en-US" altLang="zh-CN" sz="1000" dirty="0">
                <a:sym typeface="+mn-ea"/>
              </a:rPr>
              <a:t>”</a:t>
            </a:r>
            <a:endParaRPr lang="en-US" altLang="zh-CN" sz="1000" dirty="0">
              <a:sym typeface="+mn-ea"/>
            </a:endParaRPr>
          </a:p>
        </p:txBody>
      </p:sp>
      <p:pic>
        <p:nvPicPr>
          <p:cNvPr id="2" name="图片 1"/>
          <p:cNvPicPr>
            <a:picLocks noChangeAspect="1"/>
          </p:cNvPicPr>
          <p:nvPr/>
        </p:nvPicPr>
        <p:blipFill>
          <a:blip r:embed="rId1"/>
          <a:stretch>
            <a:fillRect/>
          </a:stretch>
        </p:blipFill>
        <p:spPr>
          <a:xfrm>
            <a:off x="436880" y="70485"/>
            <a:ext cx="761365" cy="1110615"/>
          </a:xfrm>
          <a:prstGeom prst="rect">
            <a:avLst/>
          </a:prstGeom>
        </p:spPr>
      </p:pic>
      <p:sp>
        <p:nvSpPr>
          <p:cNvPr id="4" name="矩形 3"/>
          <p:cNvSpPr/>
          <p:nvPr>
            <p:custDataLst>
              <p:tags r:id="rId2"/>
            </p:custDataLst>
          </p:nvPr>
        </p:nvSpPr>
        <p:spPr>
          <a:xfrm>
            <a:off x="5034280" y="374015"/>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chapter</a:t>
            </a:r>
            <a:endParaRPr lang="en-US" altLang="zh-CN"/>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759767" y="70450"/>
            <a:ext cx="4171041" cy="141478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厌学児</a:t>
            </a:r>
            <a:r>
              <a:rPr kumimoji="1" lang="ja-JP" altLang="en-US" sz="700" dirty="0">
                <a:latin typeface="Meiryo UI" panose="020B0604030504040204" pitchFamily="50" charset="-128"/>
                <a:ea typeface="Meiryo UI" panose="020B0604030504040204" pitchFamily="50" charset="-128"/>
              </a:rPr>
              <a:t>ゼロ</a:t>
            </a:r>
            <a:r>
              <a:rPr kumimoji="1" lang="zh-CN" altLang="en-US" sz="700" dirty="0">
                <a:latin typeface="Meiryo UI" panose="020B0604030504040204" pitchFamily="50" charset="-128"/>
                <a:ea typeface="Meiryo UI" panose="020B0604030504040204" pitchFamily="50" charset="-128"/>
              </a:rPr>
              <a:t>教師</a:t>
            </a:r>
            <a:r>
              <a:rPr kumimoji="1" lang="ja-JP" altLang="en-US" sz="700" dirty="0">
                <a:latin typeface="Meiryo UI" panose="020B0604030504040204" pitchFamily="50" charset="-128"/>
                <a:ea typeface="Meiryo UI" panose="020B0604030504040204" pitchFamily="50" charset="-128"/>
              </a:rPr>
              <a:t>が</a:t>
            </a:r>
            <a:r>
              <a:rPr kumimoji="1" lang="zh-CN" altLang="en-US" sz="700" dirty="0">
                <a:latin typeface="Meiryo UI" panose="020B0604030504040204" pitchFamily="50" charset="-128"/>
                <a:ea typeface="Meiryo UI" panose="020B0604030504040204" pitchFamily="50" charset="-128"/>
              </a:rPr>
              <a:t>伝</a:t>
            </a:r>
            <a:r>
              <a:rPr kumimoji="1" lang="ja-JP" altLang="en-US" sz="700" dirty="0">
                <a:latin typeface="Meiryo UI" panose="020B0604030504040204" pitchFamily="50" charset="-128"/>
                <a:ea typeface="Meiryo UI" panose="020B0604030504040204" pitchFamily="50" charset="-128"/>
              </a:rPr>
              <a:t>える</a:t>
            </a:r>
            <a:r>
              <a:rPr kumimoji="1" lang="zh-CN" altLang="en-US" sz="700" dirty="0">
                <a:latin typeface="Meiryo UI" panose="020B0604030504040204" pitchFamily="50" charset="-128"/>
                <a:ea typeface="Meiryo UI" panose="020B0604030504040204" pitchFamily="50" charset="-128"/>
              </a:rPr>
              <a:t>　</a:t>
            </a:r>
            <a:endParaRPr kumimoji="1" lang="zh-CN" altLang="en-US" sz="700"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親子</a:t>
            </a:r>
            <a:r>
              <a:rPr kumimoji="1" lang="ja-JP" altLang="en-US" sz="700" dirty="0">
                <a:latin typeface="Meiryo UI" panose="020B0604030504040204" pitchFamily="50" charset="-128"/>
                <a:ea typeface="Meiryo UI" panose="020B0604030504040204" pitchFamily="50" charset="-128"/>
              </a:rPr>
              <a:t>の</a:t>
            </a:r>
            <a:r>
              <a:rPr kumimoji="1" lang="zh-CN" altLang="en-US" sz="700" dirty="0">
                <a:latin typeface="Meiryo UI" panose="020B0604030504040204" pitchFamily="50" charset="-128"/>
                <a:ea typeface="Meiryo UI" panose="020B0604030504040204" pitchFamily="50" charset="-128"/>
              </a:rPr>
              <a:t>幸</a:t>
            </a:r>
            <a:r>
              <a:rPr kumimoji="1" lang="ja-JP" altLang="en-US" sz="700" dirty="0">
                <a:latin typeface="Meiryo UI" panose="020B0604030504040204" pitchFamily="50" charset="-128"/>
                <a:ea typeface="Meiryo UI" panose="020B0604030504040204" pitchFamily="50" charset="-128"/>
              </a:rPr>
              <a:t>せな</a:t>
            </a:r>
            <a:r>
              <a:rPr kumimoji="1" lang="zh-CN" altLang="en-US" sz="700" dirty="0">
                <a:latin typeface="Meiryo UI" panose="020B0604030504040204" pitchFamily="50" charset="-128"/>
                <a:ea typeface="Meiryo UI" panose="020B0604030504040204" pitchFamily="50" charset="-128"/>
              </a:rPr>
              <a:t>関係</a:t>
            </a:r>
            <a:r>
              <a:rPr kumimoji="1" lang="ja-JP" altLang="en-US" sz="700" dirty="0">
                <a:latin typeface="Meiryo UI" panose="020B0604030504040204" pitchFamily="50" charset="-128"/>
                <a:ea typeface="Meiryo UI" panose="020B0604030504040204" pitchFamily="50" charset="-128"/>
              </a:rPr>
              <a:t>と</a:t>
            </a:r>
            <a:r>
              <a:rPr kumimoji="1" lang="zh-CN" altLang="en-US" sz="700" dirty="0">
                <a:latin typeface="Meiryo UI" panose="020B0604030504040204" pitchFamily="50" charset="-128"/>
                <a:ea typeface="Meiryo UI" panose="020B0604030504040204" pitchFamily="50" charset="-128"/>
              </a:rPr>
              <a:t>归属感</a:t>
            </a:r>
            <a:r>
              <a:rPr kumimoji="1" lang="ja-JP" altLang="en-US" sz="700" dirty="0">
                <a:latin typeface="Meiryo UI" panose="020B0604030504040204" pitchFamily="50" charset="-128"/>
                <a:ea typeface="Meiryo UI" panose="020B0604030504040204" pitchFamily="50" charset="-128"/>
              </a:rPr>
              <a:t>をつくる</a:t>
            </a:r>
            <a:r>
              <a:rPr kumimoji="1" lang="zh-CN" altLang="en-US" sz="700" dirty="0">
                <a:latin typeface="Meiryo UI" panose="020B0604030504040204" pitchFamily="50" charset="-128"/>
                <a:ea typeface="Meiryo UI" panose="020B0604030504040204" pitchFamily="50" charset="-128"/>
              </a:rPr>
              <a:t>「子</a:t>
            </a:r>
            <a:r>
              <a:rPr kumimoji="1" lang="ja-JP" altLang="en-US" sz="700" dirty="0">
                <a:latin typeface="Meiryo UI" panose="020B0604030504040204" pitchFamily="50" charset="-128"/>
                <a:ea typeface="Meiryo UI" panose="020B0604030504040204" pitchFamily="50" charset="-128"/>
              </a:rPr>
              <a:t>ども</a:t>
            </a:r>
            <a:r>
              <a:rPr kumimoji="1" lang="zh-CN" altLang="en-US" sz="700" dirty="0">
                <a:latin typeface="Meiryo UI" panose="020B0604030504040204" pitchFamily="50" charset="-128"/>
                <a:ea typeface="Meiryo UI" panose="020B0604030504040204" pitchFamily="50" charset="-128"/>
              </a:rPr>
              <a:t>日記」</a:t>
            </a:r>
            <a:endParaRPr kumimoji="1" lang="zh-CN" altLang="en-US"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900" dirty="0"/>
              <a:t>978-4-7612-7821-2</a:t>
            </a:r>
            <a:endParaRPr lang="en-US" altLang="ja-JP" sz="9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zh-CN" altLang="en-US" sz="700" dirty="0">
                <a:latin typeface="Meiryo UI" panose="020B0604030504040204" pitchFamily="50" charset="-128"/>
                <a:ea typeface="Meiryo UI" panose="020B0604030504040204" pitchFamily="50" charset="-128"/>
              </a:rPr>
              <a:t>上村</a:t>
            </a:r>
            <a:r>
              <a:rPr kumimoji="1" lang="en-US" altLang="zh-CN" sz="700" dirty="0">
                <a:latin typeface="Meiryo UI" panose="020B0604030504040204" pitchFamily="50" charset="-128"/>
                <a:ea typeface="Meiryo UI" panose="020B0604030504040204" pitchFamily="50" charset="-128"/>
              </a:rPr>
              <a:t> </a:t>
            </a:r>
            <a:r>
              <a:rPr kumimoji="1" lang="zh-CN" altLang="en-US" sz="700" dirty="0">
                <a:latin typeface="Meiryo UI" panose="020B0604030504040204" pitchFamily="50" charset="-128"/>
                <a:ea typeface="Meiryo UI" panose="020B0604030504040204" pitchFamily="50" charset="-128"/>
              </a:rPr>
              <a:t>公亮</a:t>
            </a:r>
            <a:r>
              <a:rPr kumimoji="1" sz="700" dirty="0">
                <a:latin typeface="Meiryo UI" panose="020B0604030504040204" pitchFamily="50" charset="-128"/>
                <a:ea typeface="Meiryo UI" panose="020B0604030504040204" pitchFamily="50" charset="-128"/>
              </a:rPr>
              <a:t>  </a:t>
            </a:r>
            <a:endParaRPr kumimoji="1"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【page】</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256</a:t>
            </a:r>
            <a:r>
              <a:rPr kumimoji="1" lang="ja-JP" altLang="en-US" sz="700" dirty="0">
                <a:latin typeface="Meiryo UI" panose="020B0604030504040204" pitchFamily="50" charset="-128"/>
                <a:ea typeface="Meiryo UI" panose="020B0604030504040204" pitchFamily="50" charset="-128"/>
              </a:rPr>
              <a:t>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2025</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7</a:t>
            </a:r>
            <a:r>
              <a:rPr kumimoji="1" lang="ja-JP" altLang="en-US" sz="700" dirty="0">
                <a:latin typeface="Meiryo UI" panose="020B0604030504040204" pitchFamily="50" charset="-128"/>
                <a:ea typeface="Meiryo UI" panose="020B0604030504040204" pitchFamily="50" charset="-128"/>
              </a:rPr>
              <a:t>月</a:t>
            </a:r>
            <a:endParaRPr kumimoji="1" lang="ja-JP" altLang="en-US" sz="700" dirty="0">
              <a:latin typeface="Meiryo UI" panose="020B0604030504040204" pitchFamily="50" charset="-128"/>
              <a:ea typeface="Meiryo UI" panose="020B0604030504040204" pitchFamily="50" charset="-128"/>
            </a:endParaRPr>
          </a:p>
          <a:p>
            <a:endParaRPr kumimoji="1" lang="ja-JP" altLang="en-US" sz="700" dirty="0">
              <a:latin typeface="Meiryo UI" panose="020B0604030504040204" pitchFamily="50" charset="-128"/>
              <a:ea typeface="Meiryo UI" panose="020B0604030504040204" pitchFamily="50" charset="-128"/>
            </a:endParaRPr>
          </a:p>
        </p:txBody>
      </p:sp>
      <p:sp>
        <p:nvSpPr>
          <p:cNvPr id="3" name="灯片编号占位符 2"/>
          <p:cNvSpPr>
            <a:spLocks noGrp="1"/>
          </p:cNvSpPr>
          <p:nvPr>
            <p:ph type="sldNum" sz="quarter" idx="12"/>
          </p:nvPr>
        </p:nvSpPr>
        <p:spPr/>
        <p:txBody>
          <a:bodyPr/>
          <a:lstStyle/>
          <a:p>
            <a:fld id="{99B83112-4C17-44BA-8537-65F135E43707}" type="slidenum">
              <a:rPr kumimoji="1" lang="ja-JP" altLang="en-US" smtClean="0"/>
            </a:fld>
            <a:endParaRPr kumimoji="1" lang="ja-JP" altLang="en-US"/>
          </a:p>
        </p:txBody>
      </p:sp>
      <p:sp>
        <p:nvSpPr>
          <p:cNvPr id="8" name="テキスト ボックス 6"/>
          <p:cNvSpPr txBox="1"/>
          <p:nvPr/>
        </p:nvSpPr>
        <p:spPr>
          <a:xfrm>
            <a:off x="0" y="1866900"/>
            <a:ext cx="6706870" cy="301498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dirty="0">
                <a:sym typeface="+mn-ea"/>
              </a:rPr>
              <a:t>著者：</a:t>
            </a:r>
            <a:endParaRPr lang="zh-CN" altLang="en-US" sz="1000" dirty="0">
              <a:sym typeface="+mn-ea"/>
            </a:endParaRPr>
          </a:p>
          <a:p>
            <a:r>
              <a:rPr lang="zh-CN" altLang="en-US" sz="1000" dirty="0">
                <a:sym typeface="+mn-ea"/>
              </a:rPr>
              <a:t>上村公亮</a:t>
            </a:r>
            <a:endParaRPr lang="zh-CN" altLang="en-US" sz="1000" dirty="0">
              <a:sym typeface="+mn-ea"/>
            </a:endParaRPr>
          </a:p>
          <a:p>
            <a:r>
              <a:rPr lang="zh-CN" altLang="en-US" sz="1000" dirty="0">
                <a:sym typeface="+mn-ea"/>
              </a:rPr>
              <a:t>特定非营利活动法人「孩子职业生涯应援团」团长。出生于神奈川县横滨市。</a:t>
            </a:r>
            <a:endParaRPr lang="zh-CN" altLang="en-US" sz="1000" dirty="0">
              <a:sym typeface="+mn-ea"/>
            </a:endParaRPr>
          </a:p>
          <a:p>
            <a:r>
              <a:rPr lang="zh-CN" altLang="en-US" sz="1000" dirty="0">
                <a:sym typeface="+mn-ea"/>
              </a:rPr>
              <a:t>被誉为</a:t>
            </a:r>
            <a:r>
              <a:rPr lang="en-US" altLang="zh-CN" sz="1000" dirty="0">
                <a:sym typeface="+mn-ea"/>
              </a:rPr>
              <a:t>“</a:t>
            </a:r>
            <a:r>
              <a:rPr lang="zh-CN" altLang="en-US" sz="1000" dirty="0">
                <a:sym typeface="+mn-ea"/>
              </a:rPr>
              <a:t>零厌学儿童教师</a:t>
            </a:r>
            <a:r>
              <a:rPr lang="en-US" altLang="zh-CN" sz="1000" dirty="0">
                <a:sym typeface="+mn-ea"/>
              </a:rPr>
              <a:t>”</a:t>
            </a:r>
            <a:r>
              <a:rPr lang="zh-CN" altLang="en-US" sz="1000" dirty="0">
                <a:sym typeface="+mn-ea"/>
              </a:rPr>
              <a:t>。在日本全国范围内厌学儿童不断增加的背景下，他所担任班主任的班级中，实现了</a:t>
            </a:r>
            <a:r>
              <a:rPr lang="en-US" altLang="zh-CN" sz="1000" dirty="0">
                <a:sym typeface="+mn-ea"/>
              </a:rPr>
              <a:t>“</a:t>
            </a:r>
            <a:r>
              <a:rPr lang="zh-CN" altLang="en-US" sz="1000" dirty="0">
                <a:sym typeface="+mn-ea"/>
              </a:rPr>
              <a:t>厌学儿童为零</a:t>
            </a:r>
            <a:r>
              <a:rPr lang="en-US" altLang="zh-CN" sz="1000" dirty="0">
                <a:sym typeface="+mn-ea"/>
              </a:rPr>
              <a:t>”</a:t>
            </a:r>
            <a:r>
              <a:rPr lang="zh-CN" altLang="en-US" sz="1000" dirty="0">
                <a:sym typeface="+mn-ea"/>
              </a:rPr>
              <a:t>的成果。至今已为约</a:t>
            </a:r>
            <a:r>
              <a:rPr lang="en-US" altLang="zh-CN" sz="1000" dirty="0">
                <a:sym typeface="+mn-ea"/>
              </a:rPr>
              <a:t>7,000</a:t>
            </a:r>
            <a:r>
              <a:rPr lang="zh-CN" altLang="en-US" sz="1000" dirty="0">
                <a:sym typeface="+mn-ea"/>
              </a:rPr>
              <a:t>名儿童及其家庭、支援者提供指导与建议。</a:t>
            </a:r>
            <a:endParaRPr lang="zh-CN" altLang="en-US" sz="1000" dirty="0">
              <a:sym typeface="+mn-ea"/>
            </a:endParaRPr>
          </a:p>
          <a:p>
            <a:r>
              <a:rPr lang="zh-CN" altLang="en-US" sz="1000" dirty="0">
                <a:sym typeface="+mn-ea"/>
              </a:rPr>
              <a:t>目前主要担任发育障碍儿童支援事业所与课后托管班的巡回咨询员，支持具有发展差异的儿童及其家庭与支援人员。并在全国范围内推广可供家庭免费获得支援的</a:t>
            </a:r>
            <a:r>
              <a:rPr lang="en-US" altLang="zh-CN" sz="1000" dirty="0">
                <a:sym typeface="+mn-ea"/>
              </a:rPr>
              <a:t>“</a:t>
            </a:r>
            <a:r>
              <a:rPr lang="zh-CN" altLang="en-US" sz="1000" dirty="0">
                <a:sym typeface="+mn-ea"/>
              </a:rPr>
              <a:t>障碍儿童咨询支援事业</a:t>
            </a:r>
            <a:r>
              <a:rPr lang="en-US" altLang="zh-CN" sz="1000" dirty="0">
                <a:sym typeface="+mn-ea"/>
              </a:rPr>
              <a:t>”</a:t>
            </a:r>
            <a:r>
              <a:rPr lang="zh-CN" altLang="en-US" sz="1000" dirty="0">
                <a:sym typeface="+mn-ea"/>
              </a:rPr>
              <a:t>。</a:t>
            </a:r>
            <a:endParaRPr lang="zh-CN" altLang="en-US" sz="1000" dirty="0">
              <a:sym typeface="+mn-ea"/>
            </a:endParaRPr>
          </a:p>
          <a:p>
            <a:r>
              <a:rPr lang="zh-CN" altLang="en-US" sz="1000" dirty="0">
                <a:sym typeface="+mn-ea"/>
              </a:rPr>
              <a:t>在其领导的特定非营利活动法人</a:t>
            </a:r>
            <a:r>
              <a:rPr lang="en-US" altLang="zh-CN" sz="1000" dirty="0">
                <a:sym typeface="+mn-ea"/>
              </a:rPr>
              <a:t>“</a:t>
            </a:r>
            <a:r>
              <a:rPr lang="zh-CN" altLang="en-US" sz="1000" dirty="0">
                <a:sym typeface="+mn-ea"/>
              </a:rPr>
              <a:t>孩子职业生涯应援团</a:t>
            </a:r>
            <a:r>
              <a:rPr lang="en-US" altLang="zh-CN" sz="1000" dirty="0">
                <a:sym typeface="+mn-ea"/>
              </a:rPr>
              <a:t>”</a:t>
            </a:r>
            <a:r>
              <a:rPr lang="zh-CN" altLang="en-US" sz="1000" dirty="0">
                <a:sym typeface="+mn-ea"/>
              </a:rPr>
              <a:t>中，秉持着</a:t>
            </a:r>
            <a:r>
              <a:rPr lang="en-US" altLang="zh-CN" sz="1000" dirty="0">
                <a:sym typeface="+mn-ea"/>
              </a:rPr>
              <a:t>“</a:t>
            </a:r>
            <a:r>
              <a:rPr lang="zh-CN" altLang="en-US" sz="1000" dirty="0">
                <a:sym typeface="+mn-ea"/>
              </a:rPr>
              <a:t>在孩子毕业或父母调职后也不间断支援</a:t>
            </a:r>
            <a:r>
              <a:rPr lang="en-US" altLang="zh-CN" sz="1000" dirty="0">
                <a:sym typeface="+mn-ea"/>
              </a:rPr>
              <a:t>”</a:t>
            </a:r>
            <a:r>
              <a:rPr lang="zh-CN" altLang="en-US" sz="1000" dirty="0">
                <a:sym typeface="+mn-ea"/>
              </a:rPr>
              <a:t>的使命，持续终生陪伴并支援有需要的</a:t>
            </a:r>
            <a:r>
              <a:rPr lang="en-US" altLang="zh-CN" sz="1000" dirty="0">
                <a:sym typeface="+mn-ea"/>
              </a:rPr>
              <a:t>“</a:t>
            </a:r>
            <a:r>
              <a:rPr lang="zh-CN" altLang="en-US" sz="1000" dirty="0">
                <a:sym typeface="+mn-ea"/>
              </a:rPr>
              <a:t>这个孩子</a:t>
            </a:r>
            <a:r>
              <a:rPr lang="en-US" altLang="zh-CN" sz="1000" dirty="0">
                <a:sym typeface="+mn-ea"/>
              </a:rPr>
              <a:t>”</a:t>
            </a:r>
            <a:r>
              <a:rPr lang="zh-CN" altLang="en-US" sz="1000" dirty="0">
                <a:sym typeface="+mn-ea"/>
              </a:rPr>
              <a:t>与其家庭。</a:t>
            </a:r>
            <a:endParaRPr lang="zh-CN" altLang="en-US" sz="1000" dirty="0">
              <a:sym typeface="+mn-ea"/>
            </a:endParaRPr>
          </a:p>
          <a:p>
            <a:endParaRPr lang="en-US" altLang="zh-CN" sz="1000" dirty="0">
              <a:sym typeface="+mn-ea"/>
            </a:endParaRPr>
          </a:p>
          <a:p>
            <a:r>
              <a:rPr lang="zh-CN" altLang="en-US" sz="1000" dirty="0">
                <a:sym typeface="+mn-ea"/>
              </a:rPr>
              <a:t>监修：</a:t>
            </a:r>
            <a:endParaRPr lang="zh-CN" altLang="en-US" sz="1000" dirty="0">
              <a:sym typeface="+mn-ea"/>
            </a:endParaRPr>
          </a:p>
          <a:p>
            <a:r>
              <a:rPr lang="zh-CN" altLang="en-US" sz="1000" dirty="0">
                <a:sym typeface="+mn-ea"/>
              </a:rPr>
              <a:t>镰田和宏</a:t>
            </a:r>
            <a:endParaRPr lang="zh-CN" altLang="en-US" sz="1000" dirty="0">
              <a:sym typeface="+mn-ea"/>
            </a:endParaRPr>
          </a:p>
          <a:p>
            <a:r>
              <a:rPr lang="zh-CN" altLang="en-US" sz="1000" dirty="0">
                <a:sym typeface="+mn-ea"/>
              </a:rPr>
              <a:t>帝京大学</a:t>
            </a:r>
            <a:r>
              <a:rPr lang="en-US" altLang="zh-CN" sz="1000" dirty="0">
                <a:sym typeface="+mn-ea"/>
              </a:rPr>
              <a:t> </a:t>
            </a:r>
            <a:r>
              <a:rPr lang="zh-CN" altLang="en-US" sz="1000" dirty="0">
                <a:sym typeface="+mn-ea"/>
              </a:rPr>
              <a:t>教育学部</a:t>
            </a:r>
            <a:r>
              <a:rPr lang="en-US" altLang="zh-CN" sz="1000" dirty="0">
                <a:sym typeface="+mn-ea"/>
              </a:rPr>
              <a:t> </a:t>
            </a:r>
            <a:r>
              <a:rPr lang="zh-CN" altLang="en-US" sz="1000" dirty="0">
                <a:sym typeface="+mn-ea"/>
              </a:rPr>
              <a:t>教授，同时担任放送大学客座教授。曾任职于东京都的公立学校、东京学艺大学附属世田谷小学、筑波大学附属小学，现任帝京大学教授。</a:t>
            </a:r>
            <a:endParaRPr lang="zh-CN" altLang="en-US" sz="1000" dirty="0">
              <a:sym typeface="+mn-ea"/>
            </a:endParaRPr>
          </a:p>
          <a:p>
            <a:r>
              <a:rPr lang="zh-CN" altLang="en-US" sz="1000" dirty="0">
                <a:sym typeface="+mn-ea"/>
              </a:rPr>
              <a:t>研究领域包括教育方法（信息素养教育、课堂研究）、社会科教育。致力于研究如何活用学校图书馆开展课堂教学。</a:t>
            </a:r>
            <a:endParaRPr lang="zh-CN" altLang="en-US" sz="1000" dirty="0">
              <a:sym typeface="+mn-ea"/>
            </a:endParaRPr>
          </a:p>
          <a:p>
            <a:r>
              <a:rPr lang="zh-CN" altLang="en-US" sz="1000" dirty="0">
                <a:sym typeface="+mn-ea"/>
              </a:rPr>
              <a:t>著作与参与撰写的出版物众多，包括文部科学省审定教科书《小学社会》（教育出版）、《小学生的信息素养～连接教室与学校图书馆～》（</a:t>
            </a:r>
            <a:r>
              <a:rPr lang="en-US" altLang="zh-CN" sz="1000" dirty="0">
                <a:sym typeface="+mn-ea"/>
              </a:rPr>
              <a:t>2007</a:t>
            </a:r>
            <a:r>
              <a:rPr lang="zh-CN" altLang="en-US" sz="1000" dirty="0">
                <a:sym typeface="+mn-ea"/>
              </a:rPr>
              <a:t>年，少年写真新闻社）、《信息素养培养入门课设计》（</a:t>
            </a:r>
            <a:r>
              <a:rPr lang="en-US" altLang="zh-CN" sz="1000" dirty="0">
                <a:sym typeface="+mn-ea"/>
              </a:rPr>
              <a:t>2016</a:t>
            </a:r>
            <a:r>
              <a:rPr lang="zh-CN" altLang="en-US" sz="1000" dirty="0">
                <a:sym typeface="+mn-ea"/>
              </a:rPr>
              <a:t>年，少年写真新闻社）、《小学新教科书有哪些变化？社会科教学：以</a:t>
            </a:r>
            <a:r>
              <a:rPr lang="en-US" altLang="zh-CN" sz="1000" dirty="0">
                <a:sym typeface="+mn-ea"/>
              </a:rPr>
              <a:t>“</a:t>
            </a:r>
            <a:r>
              <a:rPr lang="zh-CN" altLang="en-US" sz="1000" dirty="0">
                <a:sym typeface="+mn-ea"/>
              </a:rPr>
              <a:t>主动、对话、深度学习</a:t>
            </a:r>
            <a:r>
              <a:rPr lang="en-US" altLang="zh-CN" sz="1000" dirty="0">
                <a:sym typeface="+mn-ea"/>
              </a:rPr>
              <a:t>”</a:t>
            </a:r>
            <a:r>
              <a:rPr lang="zh-CN" altLang="en-US" sz="1000" dirty="0">
                <a:sym typeface="+mn-ea"/>
              </a:rPr>
              <a:t>为目标的新教科书使用方法》（</a:t>
            </a:r>
            <a:r>
              <a:rPr lang="en-US" altLang="zh-CN" sz="1000" dirty="0">
                <a:sym typeface="+mn-ea"/>
              </a:rPr>
              <a:t>2020</a:t>
            </a:r>
            <a:r>
              <a:rPr lang="zh-CN" altLang="en-US" sz="1000" dirty="0">
                <a:sym typeface="+mn-ea"/>
              </a:rPr>
              <a:t>年，日本标准出版）、《</a:t>
            </a:r>
            <a:r>
              <a:rPr lang="en-US" altLang="zh-CN" sz="1000" dirty="0">
                <a:sym typeface="+mn-ea"/>
              </a:rPr>
              <a:t>Poplardia </a:t>
            </a:r>
            <a:r>
              <a:rPr lang="zh-CN" altLang="en-US" sz="1000" dirty="0">
                <a:sym typeface="+mn-ea"/>
              </a:rPr>
              <a:t>第三版》（</a:t>
            </a:r>
            <a:r>
              <a:rPr lang="en-US" altLang="zh-CN" sz="1000" dirty="0">
                <a:sym typeface="+mn-ea"/>
              </a:rPr>
              <a:t>2021</a:t>
            </a:r>
            <a:r>
              <a:rPr lang="zh-CN" altLang="en-US" sz="1000" dirty="0">
                <a:sym typeface="+mn-ea"/>
              </a:rPr>
              <a:t>年，</a:t>
            </a:r>
            <a:r>
              <a:rPr lang="en-US" altLang="zh-CN" sz="1000" dirty="0">
                <a:sym typeface="+mn-ea"/>
              </a:rPr>
              <a:t>Poplar</a:t>
            </a:r>
            <a:r>
              <a:rPr lang="zh-CN" altLang="en-US" sz="1000" dirty="0">
                <a:sym typeface="+mn-ea"/>
              </a:rPr>
              <a:t>社，任活用指导监修）等。</a:t>
            </a:r>
            <a:endParaRPr lang="zh-CN" altLang="en-US" sz="1000" dirty="0">
              <a:sym typeface="+mn-ea"/>
            </a:endParaRPr>
          </a:p>
        </p:txBody>
      </p:sp>
      <p:pic>
        <p:nvPicPr>
          <p:cNvPr id="2" name="图片 1"/>
          <p:cNvPicPr>
            <a:picLocks noChangeAspect="1"/>
          </p:cNvPicPr>
          <p:nvPr/>
        </p:nvPicPr>
        <p:blipFill>
          <a:blip r:embed="rId1"/>
          <a:stretch>
            <a:fillRect/>
          </a:stretch>
        </p:blipFill>
        <p:spPr>
          <a:xfrm>
            <a:off x="436880" y="70485"/>
            <a:ext cx="761365" cy="1110615"/>
          </a:xfrm>
          <a:prstGeom prst="rect">
            <a:avLst/>
          </a:prstGeom>
        </p:spPr>
      </p:pic>
      <p:sp>
        <p:nvSpPr>
          <p:cNvPr id="4" name="矩形 3"/>
          <p:cNvSpPr/>
          <p:nvPr>
            <p:custDataLst>
              <p:tags r:id="rId2"/>
            </p:custDataLst>
          </p:nvPr>
        </p:nvSpPr>
        <p:spPr>
          <a:xfrm>
            <a:off x="5034280" y="374015"/>
            <a:ext cx="1463675" cy="3276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author</a:t>
            </a:r>
            <a:endParaRPr lang="en-US" altLang="zh-CN"/>
          </a:p>
        </p:txBody>
      </p:sp>
      <p:pic>
        <p:nvPicPr>
          <p:cNvPr id="5" name="图片 4"/>
          <p:cNvPicPr>
            <a:picLocks noChangeAspect="1"/>
          </p:cNvPicPr>
          <p:nvPr/>
        </p:nvPicPr>
        <p:blipFill>
          <a:blip r:embed="rId3"/>
          <a:stretch>
            <a:fillRect/>
          </a:stretch>
        </p:blipFill>
        <p:spPr>
          <a:xfrm>
            <a:off x="184150" y="5080635"/>
            <a:ext cx="2706370" cy="1960880"/>
          </a:xfrm>
          <a:prstGeom prst="rect">
            <a:avLst/>
          </a:prstGeom>
        </p:spPr>
      </p:pic>
      <p:pic>
        <p:nvPicPr>
          <p:cNvPr id="7" name="图片 6"/>
          <p:cNvPicPr>
            <a:picLocks noChangeAspect="1"/>
          </p:cNvPicPr>
          <p:nvPr/>
        </p:nvPicPr>
        <p:blipFill>
          <a:blip r:embed="rId4"/>
          <a:stretch>
            <a:fillRect/>
          </a:stretch>
        </p:blipFill>
        <p:spPr>
          <a:xfrm>
            <a:off x="3505835" y="5148580"/>
            <a:ext cx="2425065" cy="1892935"/>
          </a:xfrm>
          <a:prstGeom prst="rect">
            <a:avLst/>
          </a:prstGeom>
        </p:spPr>
      </p:pic>
      <p:pic>
        <p:nvPicPr>
          <p:cNvPr id="9" name="图片 8"/>
          <p:cNvPicPr>
            <a:picLocks noChangeAspect="1"/>
          </p:cNvPicPr>
          <p:nvPr/>
        </p:nvPicPr>
        <p:blipFill>
          <a:blip r:embed="rId5"/>
          <a:stretch>
            <a:fillRect/>
          </a:stretch>
        </p:blipFill>
        <p:spPr>
          <a:xfrm>
            <a:off x="254635" y="7240270"/>
            <a:ext cx="2531745" cy="1958340"/>
          </a:xfrm>
          <a:prstGeom prst="rect">
            <a:avLst/>
          </a:prstGeom>
        </p:spPr>
      </p:pic>
      <p:pic>
        <p:nvPicPr>
          <p:cNvPr id="10" name="图片 9"/>
          <p:cNvPicPr>
            <a:picLocks noChangeAspect="1"/>
          </p:cNvPicPr>
          <p:nvPr/>
        </p:nvPicPr>
        <p:blipFill>
          <a:blip r:embed="rId6"/>
          <a:stretch>
            <a:fillRect/>
          </a:stretch>
        </p:blipFill>
        <p:spPr>
          <a:xfrm>
            <a:off x="3770630" y="7408545"/>
            <a:ext cx="2465070" cy="1790065"/>
          </a:xfrm>
          <a:prstGeom prst="rect">
            <a:avLst/>
          </a:prstGeom>
        </p:spPr>
      </p:pic>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024348" y="125366"/>
            <a:ext cx="4171041" cy="1322070"/>
          </a:xfrm>
          <a:prstGeom prst="rect">
            <a:avLst/>
          </a:prstGeom>
          <a:noFill/>
        </p:spPr>
        <p:txBody>
          <a:bodyPr wrap="square" rtlCol="0">
            <a:spAutoFit/>
          </a:bodyPr>
          <a:lstStyle/>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sz="800" dirty="0">
                <a:latin typeface="Meiryo UI" panose="020B0604030504040204" pitchFamily="50" charset="-128"/>
                <a:ea typeface="Meiryo UI" panose="020B0604030504040204" pitchFamily="50" charset="-128"/>
                <a:cs typeface="Meiryo UI" panose="020B0604030504040204" pitchFamily="50" charset="-128"/>
              </a:rPr>
              <a:t>新版　ゲーム理論トレーニング</a:t>
            </a:r>
            <a:endParaRPr kumimoji="1"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978-4-7612-7741-3</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逢沢明</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【page】</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296p  </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2024</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テキスト ボックス 6"/>
          <p:cNvSpPr txBox="1"/>
          <p:nvPr/>
        </p:nvSpPr>
        <p:spPr>
          <a:xfrm>
            <a:off x="93345" y="1550035"/>
            <a:ext cx="6664325" cy="763206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sz="1000" dirty="0">
                <a:solidFill>
                  <a:srgbClr val="333333"/>
                </a:solidFill>
              </a:rPr>
              <a:t>博弈论：打开思维格局，让获胜概率更大化</a:t>
            </a:r>
            <a:r>
              <a:rPr lang="en-US" sz="1000" dirty="0">
                <a:solidFill>
                  <a:srgbClr val="333333"/>
                </a:solidFill>
              </a:rPr>
              <a:t>---3</a:t>
            </a:r>
            <a:r>
              <a:rPr lang="zh-CN" sz="1000" dirty="0">
                <a:solidFill>
                  <a:srgbClr val="333333"/>
                </a:solidFill>
              </a:rPr>
              <a:t>步骤，</a:t>
            </a:r>
            <a:r>
              <a:rPr lang="en-US" altLang="zh-CN" sz="1000" dirty="0">
                <a:solidFill>
                  <a:srgbClr val="333333"/>
                </a:solidFill>
              </a:rPr>
              <a:t>81</a:t>
            </a:r>
            <a:r>
              <a:rPr lang="zh-CN" altLang="en-US" sz="1000" dirty="0">
                <a:solidFill>
                  <a:srgbClr val="333333"/>
                </a:solidFill>
              </a:rPr>
              <a:t>道练习题</a:t>
            </a:r>
            <a:r>
              <a:rPr lang="ja-JP" altLang="zh-CN" sz="1000" dirty="0">
                <a:solidFill>
                  <a:srgbClr val="333333"/>
                </a:solidFill>
              </a:rPr>
              <a:t>、</a:t>
            </a:r>
            <a:r>
              <a:rPr sz="1000" dirty="0">
                <a:solidFill>
                  <a:srgbClr val="333333"/>
                </a:solidFill>
                <a:sym typeface="+mn-ea"/>
              </a:rPr>
              <a:t>打破胜负的平衡点，</a:t>
            </a:r>
            <a:r>
              <a:rPr lang="zh-CN" sz="1000" dirty="0">
                <a:solidFill>
                  <a:srgbClr val="333333"/>
                </a:solidFill>
                <a:sym typeface="+mn-ea"/>
              </a:rPr>
              <a:t>让自己更有利</a:t>
            </a:r>
            <a:endParaRPr sz="1000" dirty="0">
              <a:solidFill>
                <a:srgbClr val="333333"/>
              </a:solidFill>
              <a:sym typeface="+mn-ea"/>
            </a:endParaRPr>
          </a:p>
          <a:p>
            <a:endParaRPr sz="1000" dirty="0">
              <a:solidFill>
                <a:srgbClr val="333333"/>
              </a:solidFill>
            </a:endParaRPr>
          </a:p>
          <a:p>
            <a:r>
              <a:rPr sz="1000" dirty="0">
                <a:solidFill>
                  <a:srgbClr val="333333"/>
                </a:solidFill>
              </a:rPr>
              <a:t>我们在生活中会遇到各种状况——人际交往、商业竞争，又或是法律诉讼、商务谈判等，从某种意义上来说这都是“博弈游戏”。</a:t>
            </a:r>
            <a:endParaRPr sz="1000" dirty="0">
              <a:solidFill>
                <a:srgbClr val="333333"/>
              </a:solidFill>
            </a:endParaRPr>
          </a:p>
          <a:p>
            <a:endParaRPr sz="1000" dirty="0">
              <a:solidFill>
                <a:srgbClr val="333333"/>
              </a:solidFill>
            </a:endParaRPr>
          </a:p>
          <a:p>
            <a:r>
              <a:rPr sz="1000" dirty="0">
                <a:solidFill>
                  <a:srgbClr val="333333"/>
                </a:solidFill>
              </a:rPr>
              <a:t>你是否——</a:t>
            </a:r>
            <a:endParaRPr sz="1000" dirty="0">
              <a:solidFill>
                <a:srgbClr val="333333"/>
              </a:solidFill>
            </a:endParaRPr>
          </a:p>
          <a:p>
            <a:r>
              <a:rPr sz="1000" dirty="0">
                <a:solidFill>
                  <a:srgbClr val="333333"/>
                </a:solidFill>
              </a:rPr>
              <a:t>希望提高说服力，在谈判中轻松取胜</a:t>
            </a:r>
            <a:endParaRPr sz="1000" dirty="0">
              <a:solidFill>
                <a:srgbClr val="333333"/>
              </a:solidFill>
            </a:endParaRPr>
          </a:p>
          <a:p>
            <a:r>
              <a:rPr sz="1000" dirty="0">
                <a:solidFill>
                  <a:srgbClr val="333333"/>
                </a:solidFill>
              </a:rPr>
              <a:t>希望在各种投资中永立不败之地</a:t>
            </a:r>
            <a:endParaRPr sz="1000" dirty="0">
              <a:solidFill>
                <a:srgbClr val="333333"/>
              </a:solidFill>
            </a:endParaRPr>
          </a:p>
          <a:p>
            <a:r>
              <a:rPr sz="1000" dirty="0">
                <a:solidFill>
                  <a:srgbClr val="333333"/>
                </a:solidFill>
              </a:rPr>
              <a:t>希望在对峙中破冰，打开困局</a:t>
            </a:r>
            <a:endParaRPr sz="1000" dirty="0">
              <a:solidFill>
                <a:srgbClr val="333333"/>
              </a:solidFill>
            </a:endParaRPr>
          </a:p>
          <a:p>
            <a:r>
              <a:rPr sz="1000" dirty="0">
                <a:solidFill>
                  <a:srgbClr val="333333"/>
                </a:solidFill>
              </a:rPr>
              <a:t>希望在公司管理层赢得一席之地</a:t>
            </a:r>
            <a:endParaRPr sz="1000" dirty="0">
              <a:solidFill>
                <a:srgbClr val="333333"/>
              </a:solidFill>
            </a:endParaRPr>
          </a:p>
          <a:p>
            <a:r>
              <a:rPr sz="1000" dirty="0">
                <a:solidFill>
                  <a:srgbClr val="333333"/>
                </a:solidFill>
              </a:rPr>
              <a:t>希望在商业竞争中达成合作，实现共赢……</a:t>
            </a:r>
            <a:endParaRPr sz="1000" dirty="0">
              <a:solidFill>
                <a:srgbClr val="333333"/>
              </a:solidFill>
            </a:endParaRPr>
          </a:p>
          <a:p>
            <a:endParaRPr sz="1000" dirty="0">
              <a:solidFill>
                <a:srgbClr val="333333"/>
              </a:solidFill>
            </a:endParaRPr>
          </a:p>
          <a:p>
            <a:r>
              <a:rPr sz="1000" dirty="0">
                <a:solidFill>
                  <a:srgbClr val="333333"/>
                </a:solidFill>
              </a:rPr>
              <a:t>掌握博弈论，学会如何预判形势，制定合理的策略组合</a:t>
            </a:r>
            <a:r>
              <a:rPr lang="zh-CN" sz="1000" dirty="0">
                <a:solidFill>
                  <a:srgbClr val="333333"/>
                </a:solidFill>
              </a:rPr>
              <a:t>，就能</a:t>
            </a:r>
            <a:r>
              <a:rPr sz="1000" dirty="0">
                <a:solidFill>
                  <a:srgbClr val="333333"/>
                </a:solidFill>
              </a:rPr>
              <a:t>获得事业的成功和人生的幸福。</a:t>
            </a:r>
            <a:endParaRPr sz="1000" dirty="0">
              <a:solidFill>
                <a:srgbClr val="333333"/>
              </a:solidFill>
            </a:endParaRPr>
          </a:p>
          <a:p>
            <a:endParaRPr sz="1000" dirty="0">
              <a:solidFill>
                <a:srgbClr val="333333"/>
              </a:solidFill>
            </a:endParaRPr>
          </a:p>
          <a:p>
            <a:r>
              <a:rPr sz="1000" dirty="0">
                <a:solidFill>
                  <a:srgbClr val="333333"/>
                </a:solidFill>
                <a:sym typeface="+mn-ea"/>
              </a:rPr>
              <a:t>本书可以</a:t>
            </a:r>
            <a:r>
              <a:rPr lang="zh-CN" sz="1000" dirty="0">
                <a:solidFill>
                  <a:srgbClr val="333333"/>
                </a:solidFill>
                <a:sym typeface="+mn-ea"/>
              </a:rPr>
              <a:t>让我们</a:t>
            </a:r>
            <a:r>
              <a:rPr sz="1000" dirty="0">
                <a:solidFill>
                  <a:srgbClr val="333333"/>
                </a:solidFill>
                <a:sym typeface="+mn-ea"/>
              </a:rPr>
              <a:t>学到让人必胜的模仿作战，预判形势的方法，利用小策略让投资不失败，冲破囚徒困境，在企业收购博弈中取胜，打破博弈规则让形势对自己有利，打破胜负的平衡点，扭转局势。</a:t>
            </a:r>
            <a:endParaRPr sz="1000" dirty="0">
              <a:solidFill>
                <a:srgbClr val="333333"/>
              </a:solidFill>
            </a:endParaRPr>
          </a:p>
          <a:p>
            <a:endParaRPr sz="1000" dirty="0">
              <a:solidFill>
                <a:srgbClr val="333333"/>
              </a:solidFill>
            </a:endParaRPr>
          </a:p>
          <a:p>
            <a:r>
              <a:rPr sz="1000" dirty="0">
                <a:solidFill>
                  <a:srgbClr val="333333"/>
                </a:solidFill>
              </a:rPr>
              <a:t>本書作者、日本博弈權威逢澤明，他曾經和12萬人比賽，磨練出超一流等級競賽腦，他用自身豐富的實戰經驗，提供一套簡明易懂的</a:t>
            </a:r>
            <a:r>
              <a:rPr lang="zh-CN" sz="1000" dirty="0">
                <a:solidFill>
                  <a:srgbClr val="333333"/>
                </a:solidFill>
              </a:rPr>
              <a:t>博弈</a:t>
            </a:r>
            <a:r>
              <a:rPr sz="1000" dirty="0">
                <a:solidFill>
                  <a:srgbClr val="333333"/>
                </a:solidFill>
              </a:rPr>
              <a:t>思考法，只要以他所傳授的3步驟為基準，搭配書中附贈的81道練習題，融會貫通以後，無論面對任何情況，職場</a:t>
            </a:r>
            <a:r>
              <a:rPr lang="zh-CN" sz="1000" dirty="0">
                <a:solidFill>
                  <a:srgbClr val="333333"/>
                </a:solidFill>
              </a:rPr>
              <a:t>升职</a:t>
            </a:r>
            <a:r>
              <a:rPr sz="1000" dirty="0">
                <a:solidFill>
                  <a:srgbClr val="333333"/>
                </a:solidFill>
              </a:rPr>
              <a:t>、商業競爭、股票投資……各種情境，都能快速套入博弈思考的公式，降低損失、增進自己的利益。</a:t>
            </a:r>
            <a:endParaRPr sz="1000" dirty="0">
              <a:solidFill>
                <a:srgbClr val="333333"/>
              </a:solidFill>
            </a:endParaRPr>
          </a:p>
          <a:p>
            <a:endParaRPr sz="1000" dirty="0">
              <a:solidFill>
                <a:srgbClr val="333333"/>
              </a:solidFill>
            </a:endParaRPr>
          </a:p>
          <a:p>
            <a:r>
              <a:rPr sz="1000" dirty="0">
                <a:solidFill>
                  <a:srgbClr val="333333"/>
                </a:solidFill>
              </a:rPr>
              <a:t>Step1 分解問題</a:t>
            </a:r>
            <a:endParaRPr sz="1000" dirty="0">
              <a:solidFill>
                <a:srgbClr val="333333"/>
              </a:solidFill>
            </a:endParaRPr>
          </a:p>
          <a:p>
            <a:r>
              <a:rPr sz="1000" dirty="0">
                <a:solidFill>
                  <a:srgbClr val="333333"/>
                </a:solidFill>
              </a:rPr>
              <a:t>‧用客觀的角度審查：想要解決問題，得先嘗試從現狀中暫時抽離，用客觀的角度來審視現狀。</a:t>
            </a:r>
            <a:endParaRPr sz="1000" dirty="0">
              <a:solidFill>
                <a:srgbClr val="333333"/>
              </a:solidFill>
            </a:endParaRPr>
          </a:p>
          <a:p>
            <a:r>
              <a:rPr sz="1000" dirty="0">
                <a:solidFill>
                  <a:srgbClr val="333333"/>
                </a:solidFill>
              </a:rPr>
              <a:t>‧拆解問題，便於思考：把錯綜複雜的大問題，分解成一些比較容易做出決定的小問題。</a:t>
            </a:r>
            <a:endParaRPr sz="1000" dirty="0">
              <a:solidFill>
                <a:srgbClr val="333333"/>
              </a:solidFill>
            </a:endParaRPr>
          </a:p>
          <a:p>
            <a:r>
              <a:rPr sz="1000" dirty="0">
                <a:solidFill>
                  <a:srgbClr val="333333"/>
                </a:solidFill>
              </a:rPr>
              <a:t>‧針對小問題提出解方：針對每一個小問題細緻思考，千萬不要以單純的二分法來想，去尋找更多有可能性的選項。</a:t>
            </a:r>
            <a:endParaRPr sz="1000" dirty="0">
              <a:solidFill>
                <a:srgbClr val="333333"/>
              </a:solidFill>
            </a:endParaRPr>
          </a:p>
          <a:p>
            <a:r>
              <a:rPr sz="1000" dirty="0">
                <a:solidFill>
                  <a:srgbClr val="333333"/>
                </a:solidFill>
              </a:rPr>
              <a:t> </a:t>
            </a:r>
            <a:endParaRPr sz="1000" dirty="0">
              <a:solidFill>
                <a:srgbClr val="333333"/>
              </a:solidFill>
            </a:endParaRPr>
          </a:p>
          <a:p>
            <a:r>
              <a:rPr sz="1000" dirty="0">
                <a:solidFill>
                  <a:srgbClr val="333333"/>
                </a:solidFill>
              </a:rPr>
              <a:t>Step2 預先推測對手的立場</a:t>
            </a:r>
            <a:endParaRPr sz="1000" dirty="0">
              <a:solidFill>
                <a:srgbClr val="333333"/>
              </a:solidFill>
            </a:endParaRPr>
          </a:p>
          <a:p>
            <a:r>
              <a:rPr sz="1000" dirty="0">
                <a:solidFill>
                  <a:srgbClr val="333333"/>
                </a:solidFill>
              </a:rPr>
              <a:t>‧與對方站在一起：競爭必定會有對手，既然有對手，就必須學習「站在對手的立場思考事情」。</a:t>
            </a:r>
            <a:endParaRPr sz="1000" dirty="0">
              <a:solidFill>
                <a:srgbClr val="333333"/>
              </a:solidFill>
            </a:endParaRPr>
          </a:p>
          <a:p>
            <a:r>
              <a:rPr sz="1000" dirty="0">
                <a:solidFill>
                  <a:srgbClr val="333333"/>
                </a:solidFill>
              </a:rPr>
              <a:t>‧別忘了博弈裡還有別人：一場遊戲競爭裡，除了敵人之外，還會有其他相關人士，他們可能會是戰友，也可能成為潛在的敵人。</a:t>
            </a:r>
            <a:endParaRPr sz="1000" dirty="0">
              <a:solidFill>
                <a:srgbClr val="333333"/>
              </a:solidFill>
            </a:endParaRPr>
          </a:p>
          <a:p>
            <a:r>
              <a:rPr sz="1000" dirty="0">
                <a:solidFill>
                  <a:srgbClr val="333333"/>
                </a:solidFill>
              </a:rPr>
              <a:t>‧盡量窮盡對方可能的作法：在遊戲的進行過程中，「預測對手會怎麼做」是非常重要的功課。</a:t>
            </a:r>
            <a:endParaRPr sz="1000" dirty="0">
              <a:solidFill>
                <a:srgbClr val="333333"/>
              </a:solidFill>
            </a:endParaRPr>
          </a:p>
          <a:p>
            <a:r>
              <a:rPr sz="1000" dirty="0">
                <a:solidFill>
                  <a:srgbClr val="333333"/>
                </a:solidFill>
              </a:rPr>
              <a:t>‧這個環節中最基本的觀念：以「對手也會採取對自己最有利的策略」為前提，想辦法獲取最佳利益。</a:t>
            </a:r>
            <a:endParaRPr sz="1000" dirty="0">
              <a:solidFill>
                <a:srgbClr val="333333"/>
              </a:solidFill>
            </a:endParaRPr>
          </a:p>
          <a:p>
            <a:r>
              <a:rPr sz="1000" dirty="0">
                <a:solidFill>
                  <a:srgbClr val="333333"/>
                </a:solidFill>
              </a:rPr>
              <a:t>　　</a:t>
            </a:r>
            <a:endParaRPr sz="1000" dirty="0">
              <a:solidFill>
                <a:srgbClr val="333333"/>
              </a:solidFill>
            </a:endParaRPr>
          </a:p>
          <a:p>
            <a:r>
              <a:rPr sz="1000" dirty="0">
                <a:solidFill>
                  <a:srgbClr val="333333"/>
                </a:solidFill>
              </a:rPr>
              <a:t>Step3 依據現狀，確實訂定戰術</a:t>
            </a:r>
            <a:endParaRPr sz="1000" dirty="0">
              <a:solidFill>
                <a:srgbClr val="333333"/>
              </a:solidFill>
            </a:endParaRPr>
          </a:p>
          <a:p>
            <a:r>
              <a:rPr sz="1000" dirty="0">
                <a:solidFill>
                  <a:srgbClr val="333333"/>
                </a:solidFill>
              </a:rPr>
              <a:t>‧依照前置準備行動：完成前置作業後，接下來「如何行動」才是最重要的。</a:t>
            </a:r>
            <a:endParaRPr sz="1000" dirty="0">
              <a:solidFill>
                <a:srgbClr val="333333"/>
              </a:solidFill>
            </a:endParaRPr>
          </a:p>
          <a:p>
            <a:r>
              <a:rPr sz="1000" dirty="0">
                <a:solidFill>
                  <a:srgbClr val="333333"/>
                </a:solidFill>
              </a:rPr>
              <a:t>‧致勝的決心與作為：為了致勝，必須用盡一切手段，讓局面變得對自己有利。</a:t>
            </a:r>
            <a:endParaRPr sz="1000" dirty="0">
              <a:solidFill>
                <a:srgbClr val="333333"/>
              </a:solidFill>
            </a:endParaRPr>
          </a:p>
          <a:p>
            <a:r>
              <a:rPr sz="1000" dirty="0">
                <a:solidFill>
                  <a:srgbClr val="333333"/>
                </a:solidFill>
              </a:rPr>
              <a:t>‧情況可能不利時：假設你在進行預測之後，發現結果對你不利。這時就要思考翻轉的對策。</a:t>
            </a:r>
            <a:endParaRPr sz="1000" dirty="0">
              <a:solidFill>
                <a:srgbClr val="333333"/>
              </a:solidFill>
            </a:endParaRPr>
          </a:p>
          <a:p>
            <a:r>
              <a:rPr sz="1000" dirty="0">
                <a:solidFill>
                  <a:srgbClr val="333333"/>
                </a:solidFill>
              </a:rPr>
              <a:t>‧需要多想「幾步之後」的結果：想要成為博弈中的高手，除了預測之外，你還必須要能夠做到「預測之後的預測」，也就是「更高層次的預測」。</a:t>
            </a:r>
            <a:endParaRPr sz="1000" dirty="0">
              <a:solidFill>
                <a:srgbClr val="333333"/>
              </a:solidFill>
            </a:endParaRPr>
          </a:p>
          <a:p>
            <a:r>
              <a:rPr sz="1000" dirty="0">
                <a:solidFill>
                  <a:srgbClr val="333333"/>
                </a:solidFill>
              </a:rPr>
              <a:t> </a:t>
            </a:r>
            <a:endParaRPr sz="1000" dirty="0">
              <a:solidFill>
                <a:srgbClr val="333333"/>
              </a:solidFill>
            </a:endParaRPr>
          </a:p>
          <a:p>
            <a:r>
              <a:rPr sz="1000" dirty="0">
                <a:solidFill>
                  <a:srgbClr val="333333"/>
                </a:solidFill>
              </a:rPr>
              <a:t>光是掌握3步驟還不夠，想要快速掌握博弈思考的精髓，你需要大量練習！</a:t>
            </a:r>
            <a:r>
              <a:rPr lang="zh-CN" sz="1000" dirty="0">
                <a:solidFill>
                  <a:srgbClr val="333333"/>
                </a:solidFill>
              </a:rPr>
              <a:t>本书配有</a:t>
            </a:r>
            <a:r>
              <a:rPr lang="en-US" altLang="zh-CN" sz="1000" dirty="0">
                <a:solidFill>
                  <a:srgbClr val="333333"/>
                </a:solidFill>
              </a:rPr>
              <a:t>81</a:t>
            </a:r>
            <a:r>
              <a:rPr lang="zh-CN" altLang="en-US" sz="1000" dirty="0">
                <a:solidFill>
                  <a:srgbClr val="333333"/>
                </a:solidFill>
              </a:rPr>
              <a:t>道练习题，</a:t>
            </a:r>
            <a:endParaRPr sz="1000" dirty="0">
              <a:solidFill>
                <a:srgbClr val="333333"/>
              </a:solidFill>
            </a:endParaRPr>
          </a:p>
          <a:p>
            <a:r>
              <a:rPr sz="1000" dirty="0">
                <a:solidFill>
                  <a:srgbClr val="333333"/>
                </a:solidFill>
              </a:rPr>
              <a:t>以實際生活案例為基礎，搭配簡潔扼要的圖解，讓讀者在學習過程中，能親自以「</a:t>
            </a:r>
            <a:r>
              <a:rPr lang="zh-CN" sz="1000" dirty="0">
                <a:solidFill>
                  <a:srgbClr val="333333"/>
                </a:solidFill>
              </a:rPr>
              <a:t>博弈论</a:t>
            </a:r>
            <a:r>
              <a:rPr sz="1000" dirty="0">
                <a:solidFill>
                  <a:srgbClr val="333333"/>
                </a:solidFill>
              </a:rPr>
              <a:t>」的角度，拆解並思考每一道練習題，</a:t>
            </a:r>
            <a:r>
              <a:rPr sz="1000" dirty="0">
                <a:solidFill>
                  <a:srgbClr val="333333"/>
                </a:solidFill>
                <a:sym typeface="+mn-ea"/>
              </a:rPr>
              <a:t>讓你迅速掌握知己知彼、百戰百勝的「</a:t>
            </a:r>
            <a:r>
              <a:rPr lang="zh-CN" sz="1000" dirty="0">
                <a:solidFill>
                  <a:srgbClr val="333333"/>
                </a:solidFill>
                <a:sym typeface="+mn-ea"/>
              </a:rPr>
              <a:t>博弈论</a:t>
            </a:r>
            <a:r>
              <a:rPr sz="1000" dirty="0">
                <a:solidFill>
                  <a:srgbClr val="333333"/>
                </a:solidFill>
                <a:sym typeface="+mn-ea"/>
              </a:rPr>
              <a:t>」</a:t>
            </a:r>
            <a:r>
              <a:rPr lang="zh-CN" sz="1000" dirty="0">
                <a:solidFill>
                  <a:srgbClr val="333333"/>
                </a:solidFill>
                <a:sym typeface="+mn-ea"/>
              </a:rPr>
              <a:t>精髓。</a:t>
            </a:r>
            <a:r>
              <a:rPr sz="1000" dirty="0">
                <a:solidFill>
                  <a:srgbClr val="333333"/>
                </a:solidFill>
              </a:rPr>
              <a:t>從此面對各種生活難題，都能快速套入</a:t>
            </a:r>
            <a:r>
              <a:rPr lang="zh-CN" sz="1000" dirty="0">
                <a:solidFill>
                  <a:srgbClr val="333333"/>
                </a:solidFill>
              </a:rPr>
              <a:t>博弈论</a:t>
            </a:r>
            <a:r>
              <a:rPr sz="1000" dirty="0">
                <a:solidFill>
                  <a:srgbClr val="333333"/>
                </a:solidFill>
              </a:rPr>
              <a:t>思考的解題框架，</a:t>
            </a:r>
            <a:endParaRPr sz="1000" dirty="0">
              <a:solidFill>
                <a:srgbClr val="333333"/>
              </a:solidFill>
            </a:endParaRPr>
          </a:p>
          <a:p>
            <a:endParaRPr sz="1000" dirty="0">
              <a:solidFill>
                <a:srgbClr val="333333"/>
              </a:solidFill>
            </a:endParaRPr>
          </a:p>
          <a:p>
            <a:r>
              <a:rPr sz="1000" dirty="0">
                <a:solidFill>
                  <a:srgbClr val="333333"/>
                </a:solidFill>
              </a:rPr>
              <a:t>人生本身就是一场博弈，而人则永远是博弈中的局中人。</a:t>
            </a:r>
            <a:endParaRPr sz="1000" dirty="0">
              <a:solidFill>
                <a:srgbClr val="333333"/>
              </a:solidFill>
            </a:endParaRPr>
          </a:p>
          <a:p>
            <a:endParaRPr lang="zh-CN" sz="1000" dirty="0">
              <a:solidFill>
                <a:srgbClr val="333333"/>
              </a:solidFill>
            </a:endParaRPr>
          </a:p>
          <a:p>
            <a:r>
              <a:rPr lang="zh-CN" sz="1000" dirty="0">
                <a:solidFill>
                  <a:srgbClr val="333333"/>
                </a:solidFill>
              </a:rPr>
              <a:t>本书是基于</a:t>
            </a:r>
            <a:r>
              <a:rPr lang="en-US" altLang="zh-CN" sz="1000" dirty="0">
                <a:solidFill>
                  <a:srgbClr val="333333"/>
                </a:solidFill>
              </a:rPr>
              <a:t>2003</a:t>
            </a:r>
            <a:r>
              <a:rPr lang="zh-CN" altLang="zh-CN" sz="1000" dirty="0">
                <a:solidFill>
                  <a:srgbClr val="333333"/>
                </a:solidFill>
              </a:rPr>
              <a:t>年出版的</a:t>
            </a:r>
            <a:r>
              <a:rPr lang="zh-CN" sz="1000" dirty="0">
                <a:solidFill>
                  <a:srgbClr val="333333"/>
                </a:solidFill>
              </a:rPr>
              <a:t>创下</a:t>
            </a:r>
            <a:r>
              <a:rPr lang="en-US" altLang="zh-CN" sz="1000" dirty="0">
                <a:solidFill>
                  <a:srgbClr val="333333"/>
                </a:solidFill>
              </a:rPr>
              <a:t>12</a:t>
            </a:r>
            <a:r>
              <a:rPr lang="zh-CN" altLang="en-US" sz="1000" dirty="0">
                <a:solidFill>
                  <a:srgbClr val="333333"/>
                </a:solidFill>
              </a:rPr>
              <a:t>万册的前书进行重新编译。由于十几年来持续畅销，所以于</a:t>
            </a:r>
            <a:r>
              <a:rPr lang="en-US" altLang="zh-CN" sz="1000" dirty="0">
                <a:solidFill>
                  <a:srgbClr val="333333"/>
                </a:solidFill>
              </a:rPr>
              <a:t>2024</a:t>
            </a:r>
            <a:r>
              <a:rPr lang="zh-CN" altLang="en-US" sz="1000" dirty="0">
                <a:solidFill>
                  <a:srgbClr val="333333"/>
                </a:solidFill>
              </a:rPr>
              <a:t>年进行了重新编译</a:t>
            </a:r>
            <a:endParaRPr lang="zh-CN" altLang="en-US" sz="1000" dirty="0">
              <a:solidFill>
                <a:srgbClr val="333333"/>
              </a:solidFill>
            </a:endParaRPr>
          </a:p>
        </p:txBody>
      </p:sp>
      <p:pic>
        <p:nvPicPr>
          <p:cNvPr id="2" name="图片 1"/>
          <p:cNvPicPr>
            <a:picLocks noChangeAspect="1"/>
          </p:cNvPicPr>
          <p:nvPr/>
        </p:nvPicPr>
        <p:blipFill>
          <a:blip r:embed="rId1"/>
          <a:stretch>
            <a:fillRect/>
          </a:stretch>
        </p:blipFill>
        <p:spPr>
          <a:xfrm>
            <a:off x="353695" y="125095"/>
            <a:ext cx="947420" cy="1305560"/>
          </a:xfrm>
          <a:prstGeom prst="rect">
            <a:avLst/>
          </a:prstGeom>
        </p:spPr>
      </p:pic>
      <p:sp>
        <p:nvSpPr>
          <p:cNvPr id="3" name="テキスト ボックス 5"/>
          <p:cNvSpPr txBox="1"/>
          <p:nvPr/>
        </p:nvSpPr>
        <p:spPr>
          <a:xfrm>
            <a:off x="3893153" y="228236"/>
            <a:ext cx="4171041" cy="583565"/>
          </a:xfrm>
          <a:prstGeom prst="rect">
            <a:avLst/>
          </a:prstGeom>
          <a:noFill/>
        </p:spPr>
        <p:txBody>
          <a:bodyPr wrap="square" rtlCol="0">
            <a:spAutoFit/>
          </a:bodyPr>
          <a:p>
            <a:r>
              <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130,000 copies series</a:t>
            </a:r>
            <a:endPar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a:p>
            <a:endPar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6"/>
          <p:cNvSpPr txBox="1"/>
          <p:nvPr/>
        </p:nvSpPr>
        <p:spPr>
          <a:xfrm>
            <a:off x="97155" y="1777365"/>
            <a:ext cx="6664325" cy="8047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ja-JP" sz="1100" dirty="0">
                <a:solidFill>
                  <a:srgbClr val="333333"/>
                </a:solidFill>
              </a:rPr>
              <a:t>●</a:t>
            </a:r>
            <a:r>
              <a:rPr sz="1100" dirty="0">
                <a:solidFill>
                  <a:srgbClr val="333333"/>
                </a:solidFill>
              </a:rPr>
              <a:t>所谓Minimax战略，是以将最大的损失控制在最小限度为目标的思考方式。</a:t>
            </a:r>
            <a:endParaRPr sz="1100" dirty="0">
              <a:solidFill>
                <a:srgbClr val="333333"/>
              </a:solidFill>
            </a:endParaRPr>
          </a:p>
          <a:p>
            <a:endParaRPr sz="1100" dirty="0">
              <a:solidFill>
                <a:srgbClr val="333333"/>
              </a:solidFill>
            </a:endParaRPr>
          </a:p>
          <a:p>
            <a:r>
              <a:rPr sz="1100" dirty="0">
                <a:solidFill>
                  <a:srgbClr val="333333"/>
                </a:solidFill>
              </a:rPr>
              <a:t>在游戏中，“将最大的损失最小化”是一个非常重要的概念，这就是“Minimax戦略”。</a:t>
            </a:r>
            <a:endParaRPr sz="1100" dirty="0">
              <a:solidFill>
                <a:srgbClr val="333333"/>
              </a:solidFill>
            </a:endParaRPr>
          </a:p>
          <a:p>
            <a:r>
              <a:rPr sz="1100" dirty="0">
                <a:solidFill>
                  <a:srgbClr val="333333"/>
                </a:solidFill>
              </a:rPr>
              <a:t>减少损失的方针也出现在兼好法师的《徒然草》第百十段中。这不是吉田兼好说的话，而是当时某名高手说的话。换句话说，这是当时赌徒的思维方式。</a:t>
            </a:r>
            <a:endParaRPr sz="1100" dirty="0">
              <a:solidFill>
                <a:srgbClr val="333333"/>
              </a:solidFill>
            </a:endParaRPr>
          </a:p>
          <a:p>
            <a:r>
              <a:rPr sz="1100" dirty="0">
                <a:solidFill>
                  <a:srgbClr val="333333"/>
                </a:solidFill>
              </a:rPr>
              <a:t>“不要打算去赢，要打算不输。”</a:t>
            </a:r>
            <a:endParaRPr sz="1100" dirty="0">
              <a:solidFill>
                <a:srgbClr val="333333"/>
              </a:solidFill>
            </a:endParaRPr>
          </a:p>
          <a:p>
            <a:r>
              <a:rPr sz="1100" dirty="0">
                <a:solidFill>
                  <a:srgbClr val="333333"/>
                </a:solidFill>
              </a:rPr>
              <a:t>这就是那句话。这意味着与其试图获胜，不如设法不输。兼好对此表示赞叹，认为这是合理的。你认为这很消极吗？</a:t>
            </a:r>
            <a:endParaRPr sz="1100" dirty="0">
              <a:solidFill>
                <a:srgbClr val="333333"/>
              </a:solidFill>
            </a:endParaRPr>
          </a:p>
          <a:p>
            <a:r>
              <a:rPr sz="1100" dirty="0">
                <a:solidFill>
                  <a:srgbClr val="333333"/>
                </a:solidFill>
              </a:rPr>
              <a:t>虽然不是每时每刻都需要使用Minimax戦略，但有很多时候使用它是非常明智的。当对手试图“最小化你的最大利益”（这也是“Minimax戦略”）时，通常会采取Minimax戦略来应对。在“有人获胜就有人失败”的情况下，这是最基本的战斗方式。</a:t>
            </a:r>
            <a:endParaRPr sz="1100" dirty="0">
              <a:solidFill>
                <a:srgbClr val="333333"/>
              </a:solidFill>
            </a:endParaRPr>
          </a:p>
          <a:p>
            <a:r>
              <a:rPr sz="1100" dirty="0">
                <a:solidFill>
                  <a:srgbClr val="333333"/>
                </a:solidFill>
              </a:rPr>
              <a:t>因此，即使在骰子游戏中，名人们也会使用它。</a:t>
            </a:r>
            <a:endParaRPr sz="1100" dirty="0">
              <a:solidFill>
                <a:srgbClr val="333333"/>
              </a:solidFill>
            </a:endParaRPr>
          </a:p>
          <a:p>
            <a:endParaRPr sz="1100" dirty="0">
              <a:solidFill>
                <a:srgbClr val="333333"/>
              </a:solidFill>
            </a:endParaRPr>
          </a:p>
          <a:p>
            <a:r>
              <a:rPr sz="1100" dirty="0">
                <a:solidFill>
                  <a:srgbClr val="333333"/>
                </a:solidFill>
              </a:rPr>
              <a:t>Minimax戦略在股票投资中非常有效</a:t>
            </a:r>
            <a:endParaRPr sz="1100" dirty="0">
              <a:solidFill>
                <a:srgbClr val="333333"/>
              </a:solidFill>
            </a:endParaRPr>
          </a:p>
          <a:p>
            <a:endParaRPr sz="1100" dirty="0">
              <a:solidFill>
                <a:srgbClr val="333333"/>
              </a:solidFill>
            </a:endParaRPr>
          </a:p>
          <a:p>
            <a:r>
              <a:rPr sz="1100" dirty="0">
                <a:solidFill>
                  <a:srgbClr val="333333"/>
                </a:solidFill>
              </a:rPr>
              <a:t>使用Minimax戦略的典型情况是，“利润和损失正好抵消，结果为零。” 这称为“零和游戏”。 这很重要，请记住。</a:t>
            </a:r>
            <a:endParaRPr sz="1100" dirty="0">
              <a:solidFill>
                <a:srgbClr val="333333"/>
              </a:solidFill>
            </a:endParaRPr>
          </a:p>
          <a:p>
            <a:r>
              <a:rPr sz="1100" dirty="0">
                <a:solidFill>
                  <a:srgbClr val="333333"/>
                </a:solidFill>
              </a:rPr>
              <a:t>让我举个例子。零和游戏是许多游戏中非常典型的情况。 例如，通常的“对战型体育”中，一方获胜，另一方失败。 这是零和游戏的一种。在棒球等比赛中，得分可以不断提高，但是比赛分差的概念属于零和世界。</a:t>
            </a:r>
            <a:endParaRPr sz="1100" dirty="0">
              <a:solidFill>
                <a:srgbClr val="333333"/>
              </a:solidFill>
            </a:endParaRPr>
          </a:p>
          <a:p>
            <a:r>
              <a:rPr sz="1100" dirty="0">
                <a:solidFill>
                  <a:srgbClr val="333333"/>
                </a:solidFill>
              </a:rPr>
              <a:t>此外，股票价格不断上涨或下跌，最终平均股价不变的“股票市场”就是零和状态。 这是因为有人赚钱，另一些人就会亏钱。 只是钱从亏钱的人那里转移到赚钱的人那里。</a:t>
            </a:r>
            <a:endParaRPr sz="1100" dirty="0">
              <a:solidFill>
                <a:srgbClr val="333333"/>
              </a:solidFill>
            </a:endParaRPr>
          </a:p>
          <a:p>
            <a:r>
              <a:rPr sz="1100" dirty="0">
                <a:solidFill>
                  <a:srgbClr val="333333"/>
                </a:solidFill>
              </a:rPr>
              <a:t>另一方面，通常的市场经济并不一定是零和的情况。 双方都努力的话，双方都可能获利。 尽管如此，Minimax戦略的思维方式也可以在市场经济中得到充分运用。</a:t>
            </a:r>
            <a:endParaRPr sz="1100" dirty="0">
              <a:solidFill>
                <a:srgbClr val="333333"/>
              </a:solidFill>
            </a:endParaRPr>
          </a:p>
          <a:p>
            <a:endParaRPr sz="1100" dirty="0">
              <a:solidFill>
                <a:srgbClr val="333333"/>
              </a:solidFill>
            </a:endParaRPr>
          </a:p>
          <a:p>
            <a:r>
              <a:rPr sz="1100" dirty="0">
                <a:solidFill>
                  <a:srgbClr val="333333"/>
                </a:solidFill>
              </a:rPr>
              <a:t>问题2-1（使用Minimax）</a:t>
            </a:r>
            <a:endParaRPr sz="1100" dirty="0">
              <a:solidFill>
                <a:srgbClr val="333333"/>
              </a:solidFill>
            </a:endParaRPr>
          </a:p>
          <a:p>
            <a:endParaRPr sz="1100" dirty="0">
              <a:solidFill>
                <a:srgbClr val="333333"/>
              </a:solidFill>
            </a:endParaRPr>
          </a:p>
          <a:p>
            <a:r>
              <a:rPr sz="1100" dirty="0">
                <a:solidFill>
                  <a:srgbClr val="333333"/>
                </a:solidFill>
              </a:rPr>
              <a:t>A和B进行比赛。 你是A。 双方都可以选择“速攻”或“迟攻”战略。 下表显示了在此情况下的你的收益。</a:t>
            </a:r>
            <a:endParaRPr sz="1100" dirty="0">
              <a:solidFill>
                <a:srgbClr val="333333"/>
              </a:solidFill>
            </a:endParaRPr>
          </a:p>
          <a:p>
            <a:r>
              <a:rPr sz="1100" dirty="0">
                <a:solidFill>
                  <a:srgbClr val="333333"/>
                </a:solidFill>
              </a:rPr>
              <a:t>请注意，对你而言收益意味着B的损失。 带负号的表示损失。 例如，如果你和B都选择速攻，那么你将获得收益1，B将损失1。 另一方面，如果你选择迟攻，而B选择速攻，则你将损失1，而B将获得收益1。 你明白了吧。 这个表被称为“利得表”。</a:t>
            </a:r>
            <a:endParaRPr sz="1100" dirty="0">
              <a:solidFill>
                <a:srgbClr val="333333"/>
              </a:solidFill>
            </a:endParaRPr>
          </a:p>
          <a:p>
            <a:r>
              <a:rPr sz="1100" dirty="0">
                <a:solidFill>
                  <a:srgbClr val="333333"/>
                </a:solidFill>
              </a:rPr>
              <a:t>那么，你会选择“速攻”还是“迟攻”呢？</a:t>
            </a:r>
            <a:endParaRPr sz="1100" dirty="0">
              <a:solidFill>
                <a:srgbClr val="333333"/>
              </a:solidFill>
            </a:endParaRPr>
          </a:p>
          <a:p>
            <a:endParaRPr sz="1100" dirty="0">
              <a:solidFill>
                <a:srgbClr val="333333"/>
              </a:solidFill>
            </a:endParaRPr>
          </a:p>
          <a:p>
            <a:r>
              <a:rPr sz="1100" dirty="0">
                <a:solidFill>
                  <a:srgbClr val="333333"/>
                </a:solidFill>
              </a:rPr>
              <a:t>从Minimax戦略的角度来看，应该选择“速攻”。 对你来说，最大的收益是3。 这是当你和B都选择迟攻时的情况。</a:t>
            </a:r>
            <a:endParaRPr sz="1100" dirty="0">
              <a:solidFill>
                <a:srgbClr val="333333"/>
              </a:solidFill>
            </a:endParaRPr>
          </a:p>
          <a:p>
            <a:r>
              <a:rPr sz="1100" dirty="0">
                <a:solidFill>
                  <a:srgbClr val="333333"/>
                </a:solidFill>
              </a:rPr>
              <a:t>但是，请仔细看右页的表格。 对于B的每一行，选择速攻都会减少你的收益（例如，第一行表示1 &lt; 2，速攻对B有利；第二行表示-1 &lt; 3，速攻对B有利）。 这表明对于B来说，速攻总是有利的。</a:t>
            </a:r>
            <a:endParaRPr sz="1100" dirty="0">
              <a:solidFill>
                <a:srgbClr val="333333"/>
              </a:solidFill>
            </a:endParaRPr>
          </a:p>
          <a:p>
            <a:r>
              <a:rPr sz="1100" dirty="0">
                <a:solidFill>
                  <a:srgbClr val="333333"/>
                </a:solidFill>
              </a:rPr>
              <a:t>因此，B一定会选择速攻。 这意味着你也应该选择速攻，虽然只能获得收益“1”。 理解这一点很重要。</a:t>
            </a:r>
            <a:endParaRPr sz="1100" dirty="0">
              <a:solidFill>
                <a:srgbClr val="333333"/>
              </a:solidFill>
            </a:endParaRPr>
          </a:p>
          <a:p>
            <a:r>
              <a:rPr sz="1100" dirty="0">
                <a:solidFill>
                  <a:srgbClr val="333333"/>
                </a:solidFill>
              </a:rPr>
              <a:t>如果你还不太明白，请再次查看表格，并现在仔细思考。</a:t>
            </a:r>
            <a:endParaRPr sz="1100" dirty="0">
              <a:solidFill>
                <a:srgbClr val="333333"/>
              </a:solidFill>
            </a:endParaRPr>
          </a:p>
          <a:p>
            <a:r>
              <a:rPr sz="1100" dirty="0">
                <a:solidFill>
                  <a:srgbClr val="333333"/>
                </a:solidFill>
              </a:rPr>
              <a:t>这个问题教导我们，“敌人也在考虑如何最大化自己的利益”。 结果，你也不得不选择“减少损失的手段”。 这是无法避免的。 这种思维方式非常重要。</a:t>
            </a:r>
            <a:endParaRPr sz="1100" dirty="0">
              <a:solidFill>
                <a:srgbClr val="333333"/>
              </a:solidFill>
            </a:endParaRPr>
          </a:p>
          <a:p>
            <a:r>
              <a:rPr sz="1100" dirty="0">
                <a:solidFill>
                  <a:srgbClr val="333333"/>
                </a:solidFill>
              </a:rPr>
              <a:t>在零和世界中，最有利于你的手段往往不容易被使用。</a:t>
            </a:r>
            <a:endParaRPr sz="1100" dirty="0">
              <a:solidFill>
                <a:srgbClr val="333333"/>
              </a:solidFill>
            </a:endParaRPr>
          </a:p>
          <a:p>
            <a:endParaRPr sz="1100" dirty="0">
              <a:solidFill>
                <a:srgbClr val="333333"/>
              </a:solidFill>
            </a:endParaRPr>
          </a:p>
          <a:p>
            <a:r>
              <a:rPr sz="1100" dirty="0">
                <a:solidFill>
                  <a:srgbClr val="333333"/>
                </a:solidFill>
              </a:rPr>
              <a:t>虽然Minimax戦略是重要的思维方式，但并不意味着在所有情况下都要坚持使用它。 当然也有不需要特意使用它的情况。</a:t>
            </a:r>
            <a:endParaRPr sz="1100" dirty="0">
              <a:solidFill>
                <a:srgbClr val="333333"/>
              </a:solidFill>
            </a:endParaRPr>
          </a:p>
          <a:p>
            <a:endParaRPr sz="1100" dirty="0">
              <a:solidFill>
                <a:srgbClr val="333333"/>
              </a:solidFill>
            </a:endParaRPr>
          </a:p>
          <a:p>
            <a:endParaRPr sz="1100" dirty="0">
              <a:solidFill>
                <a:srgbClr val="333333"/>
              </a:solidFill>
            </a:endParaRPr>
          </a:p>
        </p:txBody>
      </p:sp>
      <p:sp>
        <p:nvSpPr>
          <p:cNvPr id="7" name="正方形/長方形 6"/>
          <p:cNvSpPr/>
          <p:nvPr/>
        </p:nvSpPr>
        <p:spPr>
          <a:xfrm>
            <a:off x="3628997" y="1196947"/>
            <a:ext cx="1632005" cy="338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zh-CN" sz="1400" dirty="0">
                <a:latin typeface="Microsoft YaHei" panose="020B0503020204020204" pitchFamily="34" charset="-122"/>
                <a:ea typeface="Microsoft YaHei" panose="020B0503020204020204" pitchFamily="34" charset="-122"/>
              </a:rPr>
              <a:t>Pick Up</a:t>
            </a:r>
            <a:endParaRPr kumimoji="1" lang="ja-JP" altLang="en-US" sz="1400" dirty="0">
              <a:latin typeface="Microsoft YaHei" panose="020B0503020204020204" pitchFamily="34" charset="-122"/>
              <a:ea typeface="Microsoft YaHei" panose="020B0503020204020204" pitchFamily="34" charset="-122"/>
            </a:endParaRPr>
          </a:p>
        </p:txBody>
      </p:sp>
      <p:sp>
        <p:nvSpPr>
          <p:cNvPr id="3" name="テキスト ボックス 5"/>
          <p:cNvSpPr txBox="1"/>
          <p:nvPr/>
        </p:nvSpPr>
        <p:spPr>
          <a:xfrm>
            <a:off x="2024348" y="125366"/>
            <a:ext cx="4171041" cy="1322070"/>
          </a:xfrm>
          <a:prstGeom prst="rect">
            <a:avLst/>
          </a:prstGeom>
          <a:noFill/>
        </p:spPr>
        <p:txBody>
          <a:bodyPr wrap="square" rtlCol="0">
            <a:spAutoFit/>
          </a:bodyPr>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sz="800" dirty="0">
                <a:latin typeface="Meiryo UI" panose="020B0604030504040204" pitchFamily="50" charset="-128"/>
                <a:ea typeface="Meiryo UI" panose="020B0604030504040204" pitchFamily="50" charset="-128"/>
                <a:cs typeface="Meiryo UI" panose="020B0604030504040204" pitchFamily="50" charset="-128"/>
              </a:rPr>
              <a:t>新版　ゲーム理論トレーニング</a:t>
            </a:r>
            <a:endParaRPr kumimoji="1"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978-4-7612-7741-3</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逢沢明</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【page】</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296p  </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2024</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图片 1"/>
          <p:cNvPicPr>
            <a:picLocks noChangeAspect="1"/>
          </p:cNvPicPr>
          <p:nvPr/>
        </p:nvPicPr>
        <p:blipFill>
          <a:blip r:embed="rId1"/>
          <a:stretch>
            <a:fillRect/>
          </a:stretch>
        </p:blipFill>
        <p:spPr>
          <a:xfrm>
            <a:off x="353695" y="125095"/>
            <a:ext cx="947420" cy="1305560"/>
          </a:xfrm>
          <a:prstGeom prst="rect">
            <a:avLst/>
          </a:prstGeom>
        </p:spPr>
      </p:pic>
      <p:sp>
        <p:nvSpPr>
          <p:cNvPr id="4" name="テキスト ボックス 5"/>
          <p:cNvSpPr txBox="1"/>
          <p:nvPr/>
        </p:nvSpPr>
        <p:spPr>
          <a:xfrm>
            <a:off x="3893153" y="228236"/>
            <a:ext cx="4171041" cy="583565"/>
          </a:xfrm>
          <a:prstGeom prst="rect">
            <a:avLst/>
          </a:prstGeom>
          <a:noFill/>
        </p:spPr>
        <p:txBody>
          <a:bodyPr wrap="square" rtlCol="0">
            <a:spAutoFit/>
          </a:bodyPr>
          <a:p>
            <a:r>
              <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130,000 copies series</a:t>
            </a:r>
            <a:endPar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a:p>
            <a:endPar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6"/>
          <p:cNvSpPr txBox="1"/>
          <p:nvPr/>
        </p:nvSpPr>
        <p:spPr>
          <a:xfrm>
            <a:off x="102870" y="1668145"/>
            <a:ext cx="6664325" cy="793940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ja-JP" sz="1000" dirty="0">
                <a:solidFill>
                  <a:srgbClr val="333333"/>
                </a:solidFill>
              </a:rPr>
              <a:t>●</a:t>
            </a:r>
            <a:r>
              <a:rPr sz="1000" dirty="0">
                <a:solidFill>
                  <a:srgbClr val="333333"/>
                </a:solidFill>
              </a:rPr>
              <a:t>如何才能改变规则呢？拆解游戏（问题）。</a:t>
            </a:r>
            <a:endParaRPr sz="1000" dirty="0">
              <a:solidFill>
                <a:srgbClr val="333333"/>
              </a:solidFill>
            </a:endParaRPr>
          </a:p>
          <a:p>
            <a:endParaRPr sz="1000" dirty="0">
              <a:solidFill>
                <a:srgbClr val="333333"/>
              </a:solidFill>
            </a:endParaRPr>
          </a:p>
          <a:p>
            <a:r>
              <a:rPr sz="1000" dirty="0">
                <a:solidFill>
                  <a:srgbClr val="333333"/>
                </a:solidFill>
              </a:rPr>
              <a:t>改变游戏规则似乎是一件自己无法做到的事情，这样想的人也许有。但事实并非如此，其实相当简单。</a:t>
            </a:r>
            <a:endParaRPr sz="1000" dirty="0">
              <a:solidFill>
                <a:srgbClr val="333333"/>
              </a:solidFill>
            </a:endParaRPr>
          </a:p>
          <a:p>
            <a:r>
              <a:rPr sz="1000" dirty="0">
                <a:solidFill>
                  <a:srgbClr val="333333"/>
                </a:solidFill>
              </a:rPr>
              <a:t>基本原则是“问题的分解”。这是本书开头所述的原则。你可以认为这是最重要的原则。</a:t>
            </a:r>
            <a:endParaRPr sz="1000" dirty="0">
              <a:solidFill>
                <a:srgbClr val="333333"/>
              </a:solidFill>
            </a:endParaRPr>
          </a:p>
          <a:p>
            <a:r>
              <a:rPr sz="1000" dirty="0">
                <a:solidFill>
                  <a:srgbClr val="333333"/>
                </a:solidFill>
              </a:rPr>
              <a:t>举例来说，前一章提到的囚徒困境是一个“同时游戏”。两名玩家同时做出决定，争夺得分。而游戏理论中的最基本定理所述的最小最大策略也是针对“同时游戏”的。由于双方同时做出决定，他们不得不采取不可靠的概率策略。</a:t>
            </a:r>
            <a:endParaRPr sz="1000" dirty="0">
              <a:solidFill>
                <a:srgbClr val="333333"/>
              </a:solidFill>
            </a:endParaRPr>
          </a:p>
          <a:p>
            <a:r>
              <a:rPr sz="1000" dirty="0">
                <a:solidFill>
                  <a:srgbClr val="333333"/>
                </a:solidFill>
              </a:rPr>
              <a:t>然而，如果把这样的游戏变成“交替游戏”会怎样呢？让我们看看“同时游戏→交替游戏”的例子。</a:t>
            </a:r>
            <a:endParaRPr sz="1000" dirty="0">
              <a:solidFill>
                <a:srgbClr val="333333"/>
              </a:solidFill>
            </a:endParaRPr>
          </a:p>
          <a:p>
            <a:endParaRPr sz="1000" dirty="0">
              <a:solidFill>
                <a:srgbClr val="333333"/>
              </a:solidFill>
            </a:endParaRPr>
          </a:p>
          <a:p>
            <a:r>
              <a:rPr sz="1000" dirty="0">
                <a:solidFill>
                  <a:srgbClr val="333333"/>
                </a:solidFill>
              </a:rPr>
              <a:t>问题5-2：蛋糕分配</a:t>
            </a:r>
            <a:endParaRPr sz="1000" dirty="0">
              <a:solidFill>
                <a:srgbClr val="333333"/>
              </a:solidFill>
            </a:endParaRPr>
          </a:p>
          <a:p>
            <a:endParaRPr sz="1000" dirty="0">
              <a:solidFill>
                <a:srgbClr val="333333"/>
              </a:solidFill>
            </a:endParaRPr>
          </a:p>
          <a:p>
            <a:r>
              <a:rPr sz="1000" dirty="0">
                <a:solidFill>
                  <a:srgbClr val="333333"/>
                </a:solidFill>
              </a:rPr>
              <a:t>有两个不和的姐妹。妈妈想把蛋糕切成两块，作为点心，但她们总是因为谁的份量更多而吵架。</a:t>
            </a:r>
            <a:endParaRPr sz="1000" dirty="0">
              <a:solidFill>
                <a:srgbClr val="333333"/>
              </a:solidFill>
            </a:endParaRPr>
          </a:p>
          <a:p>
            <a:r>
              <a:rPr sz="1000" dirty="0">
                <a:solidFill>
                  <a:srgbClr val="333333"/>
                </a:solidFill>
              </a:rPr>
              <a:t>你怎样才能防止吵架呢？把两人选择蛋糕的“同时游戏”改成“交替游戏”来考虑一下吧。</a:t>
            </a:r>
            <a:endParaRPr sz="1000" dirty="0">
              <a:solidFill>
                <a:srgbClr val="333333"/>
              </a:solidFill>
            </a:endParaRPr>
          </a:p>
          <a:p>
            <a:endParaRPr sz="1000" dirty="0">
              <a:solidFill>
                <a:srgbClr val="333333"/>
              </a:solidFill>
            </a:endParaRPr>
          </a:p>
          <a:p>
            <a:r>
              <a:rPr sz="1000" dirty="0">
                <a:solidFill>
                  <a:srgbClr val="333333"/>
                </a:solidFill>
              </a:rPr>
              <a:t>让姐妹中的一个人来切蛋糕，另一个人来选择。首先，从两人中选择一人成为切蛋糕的人。给予她足够的时间，只要她觉得切成两半合适即可。</a:t>
            </a:r>
            <a:endParaRPr sz="1000" dirty="0">
              <a:solidFill>
                <a:srgbClr val="333333"/>
              </a:solidFill>
            </a:endParaRPr>
          </a:p>
          <a:p>
            <a:r>
              <a:rPr sz="1000" dirty="0">
                <a:solidFill>
                  <a:srgbClr val="333333"/>
                </a:solidFill>
              </a:rPr>
              <a:t>然后，让另一个姐妹自由选择切好的蛋糕，她可以选择自己满意的那块。</a:t>
            </a:r>
            <a:endParaRPr sz="1000" dirty="0">
              <a:solidFill>
                <a:srgbClr val="333333"/>
              </a:solidFill>
            </a:endParaRPr>
          </a:p>
          <a:p>
            <a:endParaRPr sz="1000" dirty="0">
              <a:solidFill>
                <a:srgbClr val="333333"/>
              </a:solidFill>
            </a:endParaRPr>
          </a:p>
          <a:p>
            <a:r>
              <a:rPr sz="1000" dirty="0">
                <a:solidFill>
                  <a:srgbClr val="333333"/>
                </a:solidFill>
              </a:rPr>
              <a:t>这个交替游戏的结果是，两人都能满意地得到蛋糕。由于这是一个谜题，实际上，谁来切蛋糕可能会争论不休（这就是问题进一步分解的意义）。但是，由于是小孩子，她们可能会满足于这个结果。至少，你可以理解切蛋糕的那个孩子也应该满足，即使她不满意，也可以找到理由。这算是一个还算不错的策略。</a:t>
            </a:r>
            <a:endParaRPr sz="1000" dirty="0">
              <a:solidFill>
                <a:srgbClr val="333333"/>
              </a:solidFill>
            </a:endParaRPr>
          </a:p>
          <a:p>
            <a:endParaRPr sz="1000" dirty="0">
              <a:solidFill>
                <a:srgbClr val="333333"/>
              </a:solidFill>
            </a:endParaRPr>
          </a:p>
          <a:p>
            <a:r>
              <a:rPr sz="1000" dirty="0">
                <a:solidFill>
                  <a:srgbClr val="333333"/>
                </a:solidFill>
              </a:rPr>
              <a:t>要改变囚徒困境的规则</a:t>
            </a:r>
            <a:endParaRPr sz="1000" dirty="0">
              <a:solidFill>
                <a:srgbClr val="333333"/>
              </a:solidFill>
            </a:endParaRPr>
          </a:p>
          <a:p>
            <a:endParaRPr sz="1000" dirty="0">
              <a:solidFill>
                <a:srgbClr val="333333"/>
              </a:solidFill>
            </a:endParaRPr>
          </a:p>
          <a:p>
            <a:r>
              <a:rPr sz="1000" dirty="0">
                <a:solidFill>
                  <a:srgbClr val="333333"/>
                </a:solidFill>
              </a:rPr>
              <a:t>接下来，让我们看看囚徒困境的情况。</a:t>
            </a:r>
            <a:endParaRPr sz="1000" dirty="0">
              <a:solidFill>
                <a:srgbClr val="333333"/>
              </a:solidFill>
            </a:endParaRPr>
          </a:p>
          <a:p>
            <a:endParaRPr sz="1000" dirty="0">
              <a:solidFill>
                <a:srgbClr val="333333"/>
              </a:solidFill>
            </a:endParaRPr>
          </a:p>
          <a:p>
            <a:r>
              <a:rPr sz="1000" dirty="0">
                <a:solidFill>
                  <a:srgbClr val="333333"/>
                </a:solidFill>
              </a:rPr>
              <a:t>问题5-3（将囚徒困境转化为“交替游戏”）</a:t>
            </a:r>
            <a:endParaRPr sz="1000" dirty="0">
              <a:solidFill>
                <a:srgbClr val="333333"/>
              </a:solidFill>
            </a:endParaRPr>
          </a:p>
          <a:p>
            <a:endParaRPr sz="1000" dirty="0">
              <a:solidFill>
                <a:srgbClr val="333333"/>
              </a:solidFill>
            </a:endParaRPr>
          </a:p>
          <a:p>
            <a:r>
              <a:rPr sz="1000" dirty="0">
                <a:solidFill>
                  <a:srgbClr val="333333"/>
                </a:solidFill>
              </a:rPr>
              <a:t>你是A。你无法决定是“保持沉默”还是“招供”。</a:t>
            </a:r>
            <a:endParaRPr sz="1000" dirty="0">
              <a:solidFill>
                <a:srgbClr val="333333"/>
              </a:solidFill>
            </a:endParaRPr>
          </a:p>
          <a:p>
            <a:r>
              <a:rPr sz="1000" dirty="0">
                <a:solidFill>
                  <a:srgbClr val="333333"/>
                </a:solidFill>
              </a:rPr>
              <a:t>这时，检察官走了过来，说：“B最终招供了。”</a:t>
            </a:r>
            <a:endParaRPr sz="1000" dirty="0">
              <a:solidFill>
                <a:srgbClr val="333333"/>
              </a:solidFill>
            </a:endParaRPr>
          </a:p>
          <a:p>
            <a:r>
              <a:rPr sz="1000" dirty="0">
                <a:solidFill>
                  <a:srgbClr val="333333"/>
                </a:solidFill>
              </a:rPr>
              <a:t>你会怎么做？</a:t>
            </a:r>
            <a:endParaRPr sz="1000" dirty="0">
              <a:solidFill>
                <a:srgbClr val="333333"/>
              </a:solidFill>
            </a:endParaRPr>
          </a:p>
          <a:p>
            <a:endParaRPr sz="1000" dirty="0">
              <a:solidFill>
                <a:srgbClr val="333333"/>
              </a:solidFill>
            </a:endParaRPr>
          </a:p>
          <a:p>
            <a:r>
              <a:rPr sz="1000" dirty="0">
                <a:solidFill>
                  <a:srgbClr val="333333"/>
                </a:solidFill>
              </a:rPr>
              <a:t>招供是有利的。如果B先招供的话，你如果选择“保持沉默”，将被判三年监禁；如果选择“招供”，将被判两年监禁。你别无选择，必须招供。</a:t>
            </a:r>
            <a:endParaRPr sz="1000" dirty="0">
              <a:solidFill>
                <a:srgbClr val="333333"/>
              </a:solidFill>
            </a:endParaRPr>
          </a:p>
          <a:p>
            <a:r>
              <a:rPr sz="1000" dirty="0">
                <a:solidFill>
                  <a:srgbClr val="333333"/>
                </a:solidFill>
              </a:rPr>
              <a:t>这是一个简单的问题，但你可以更深入地考虑。</a:t>
            </a:r>
            <a:endParaRPr sz="1000" dirty="0">
              <a:solidFill>
                <a:srgbClr val="333333"/>
              </a:solidFill>
            </a:endParaRPr>
          </a:p>
          <a:p>
            <a:r>
              <a:rPr sz="1000" dirty="0">
                <a:solidFill>
                  <a:srgbClr val="333333"/>
                </a:solidFill>
              </a:rPr>
              <a:t>因为B已经招供了，所以你也招供了。这意味着，直到那时，你一直坚持“保持沉默”的方针。而且，由于B“最终招供了”，那么B之前也是这个方针。</a:t>
            </a:r>
            <a:endParaRPr sz="1000" dirty="0">
              <a:solidFill>
                <a:srgbClr val="333333"/>
              </a:solidFill>
            </a:endParaRPr>
          </a:p>
          <a:p>
            <a:r>
              <a:rPr sz="1000" dirty="0">
                <a:solidFill>
                  <a:srgbClr val="333333"/>
                </a:solidFill>
              </a:rPr>
              <a:t>换句话说，游戏规则是“不像只有一个表格可以写下那么简单”的。</a:t>
            </a:r>
            <a:endParaRPr sz="1000" dirty="0">
              <a:solidFill>
                <a:srgbClr val="333333"/>
              </a:solidFill>
            </a:endParaRPr>
          </a:p>
          <a:p>
            <a:r>
              <a:rPr sz="1000" dirty="0">
                <a:solidFill>
                  <a:srgbClr val="333333"/>
                </a:solidFill>
              </a:rPr>
              <a:t>情况如下。</a:t>
            </a:r>
            <a:endParaRPr sz="1000" dirty="0">
              <a:solidFill>
                <a:srgbClr val="333333"/>
              </a:solidFill>
            </a:endParaRPr>
          </a:p>
          <a:p>
            <a:endParaRPr sz="1000" dirty="0">
              <a:solidFill>
                <a:srgbClr val="333333"/>
              </a:solidFill>
            </a:endParaRPr>
          </a:p>
          <a:p>
            <a:r>
              <a:rPr sz="1000" dirty="0">
                <a:solidFill>
                  <a:srgbClr val="333333"/>
                </a:solidFill>
              </a:rPr>
              <a:t>基本方针是持续“保持沉默”。</a:t>
            </a:r>
            <a:endParaRPr sz="1000" dirty="0">
              <a:solidFill>
                <a:srgbClr val="333333"/>
              </a:solidFill>
            </a:endParaRPr>
          </a:p>
          <a:p>
            <a:r>
              <a:rPr sz="1000" dirty="0">
                <a:solidFill>
                  <a:srgbClr val="333333"/>
                </a:solidFill>
              </a:rPr>
              <a:t>如果对方“招供”，则作为交替游戏，你也“招供”以进行报复。</a:t>
            </a:r>
            <a:endParaRPr sz="1000" dirty="0">
              <a:solidFill>
                <a:srgbClr val="333333"/>
              </a:solidFill>
            </a:endParaRPr>
          </a:p>
          <a:p>
            <a:r>
              <a:rPr sz="1000" dirty="0">
                <a:solidFill>
                  <a:srgbClr val="333333"/>
                </a:solidFill>
              </a:rPr>
              <a:t>这更像是一种“高级游戏”作为玩家。通过提高游戏水平，往往可以找到出路。</a:t>
            </a:r>
            <a:endParaRPr sz="1000" dirty="0">
              <a:solidFill>
                <a:srgbClr val="333333"/>
              </a:solidFill>
            </a:endParaRPr>
          </a:p>
          <a:p>
            <a:r>
              <a:rPr sz="1000" dirty="0">
                <a:solidFill>
                  <a:srgbClr val="333333"/>
                </a:solidFill>
              </a:rPr>
              <a:t>在这个问题中，我们将其拆解为上述1和2，这样就产生了以下想法。</a:t>
            </a:r>
            <a:endParaRPr sz="1000" dirty="0">
              <a:solidFill>
                <a:srgbClr val="333333"/>
              </a:solidFill>
            </a:endParaRPr>
          </a:p>
          <a:p>
            <a:r>
              <a:rPr sz="1000" dirty="0">
                <a:solidFill>
                  <a:srgbClr val="333333"/>
                </a:solidFill>
              </a:rPr>
              <a:t>一旦分解为1和2，2是否会作为对“招供”的威慑力起作用。</a:t>
            </a:r>
            <a:endParaRPr sz="1000" dirty="0">
              <a:solidFill>
                <a:srgbClr val="333333"/>
              </a:solidFill>
            </a:endParaRPr>
          </a:p>
          <a:p>
            <a:r>
              <a:rPr sz="1000" dirty="0">
                <a:solidFill>
                  <a:srgbClr val="333333"/>
                </a:solidFill>
              </a:rPr>
              <a:t>确实如此。如果对方“招供”，你就一定会以报复的方式“招供”。因此，对方会受到损失，因此不太可能“招供”。结果，持续“保持沉默”的概率会更高。</a:t>
            </a:r>
            <a:endParaRPr sz="1000" dirty="0">
              <a:solidFill>
                <a:srgbClr val="333333"/>
              </a:solidFill>
            </a:endParaRPr>
          </a:p>
          <a:p>
            <a:r>
              <a:rPr sz="1000" dirty="0">
                <a:solidFill>
                  <a:srgbClr val="333333"/>
                </a:solidFill>
              </a:rPr>
              <a:t>在实际游戏中，可以将问题分解成多个阶段。</a:t>
            </a:r>
            <a:endParaRPr sz="1000" dirty="0">
              <a:solidFill>
                <a:srgbClr val="333333"/>
              </a:solidFill>
            </a:endParaRPr>
          </a:p>
          <a:p>
            <a:r>
              <a:rPr sz="1000" dirty="0">
                <a:solidFill>
                  <a:srgbClr val="333333"/>
                </a:solidFill>
              </a:rPr>
              <a:t>在两人犯罪之前，事先说：</a:t>
            </a:r>
            <a:endParaRPr sz="1000" dirty="0">
              <a:solidFill>
                <a:srgbClr val="333333"/>
              </a:solidFill>
            </a:endParaRPr>
          </a:p>
          <a:p>
            <a:r>
              <a:rPr sz="1000" dirty="0">
                <a:solidFill>
                  <a:srgbClr val="333333"/>
                </a:solidFill>
              </a:rPr>
              <a:t>“如果你招供了，我也会以招供报复。”</a:t>
            </a:r>
            <a:endParaRPr sz="1000" dirty="0">
              <a:solidFill>
                <a:srgbClr val="333333"/>
              </a:solidFill>
            </a:endParaRPr>
          </a:p>
          <a:p>
            <a:r>
              <a:rPr sz="1000" dirty="0">
                <a:solidFill>
                  <a:srgbClr val="333333"/>
                </a:solidFill>
              </a:rPr>
              <a:t>这是一种“交替游戏”，意味着你是先攻的玩家。正是通过这样的问题分解，两人才能继续坚持“保持沉默”，从而获得相对有利的结果。</a:t>
            </a:r>
            <a:endParaRPr sz="1000" dirty="0">
              <a:solidFill>
                <a:srgbClr val="333333"/>
              </a:solidFill>
            </a:endParaRPr>
          </a:p>
        </p:txBody>
      </p:sp>
      <p:sp>
        <p:nvSpPr>
          <p:cNvPr id="7" name="正方形/長方形 6"/>
          <p:cNvSpPr/>
          <p:nvPr/>
        </p:nvSpPr>
        <p:spPr>
          <a:xfrm>
            <a:off x="3830927" y="970252"/>
            <a:ext cx="1632005" cy="338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zh-CN" sz="1400" dirty="0">
                <a:latin typeface="Microsoft YaHei" panose="020B0503020204020204" pitchFamily="34" charset="-122"/>
                <a:ea typeface="Microsoft YaHei" panose="020B0503020204020204" pitchFamily="34" charset="-122"/>
              </a:rPr>
              <a:t>Pick Up</a:t>
            </a:r>
            <a:endParaRPr kumimoji="1" lang="ja-JP" altLang="en-US" sz="1400" dirty="0">
              <a:latin typeface="Microsoft YaHei" panose="020B0503020204020204" pitchFamily="34" charset="-122"/>
              <a:ea typeface="Microsoft YaHei" panose="020B0503020204020204" pitchFamily="34" charset="-122"/>
            </a:endParaRPr>
          </a:p>
        </p:txBody>
      </p:sp>
      <p:sp>
        <p:nvSpPr>
          <p:cNvPr id="3" name="テキスト ボックス 5"/>
          <p:cNvSpPr txBox="1"/>
          <p:nvPr/>
        </p:nvSpPr>
        <p:spPr>
          <a:xfrm>
            <a:off x="2024348" y="125366"/>
            <a:ext cx="4171041" cy="1322070"/>
          </a:xfrm>
          <a:prstGeom prst="rect">
            <a:avLst/>
          </a:prstGeom>
          <a:noFill/>
        </p:spPr>
        <p:txBody>
          <a:bodyPr wrap="square" rtlCol="0">
            <a:spAutoFit/>
          </a:bodyPr>
          <a:lstStyle/>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sz="800" dirty="0">
                <a:latin typeface="Meiryo UI" panose="020B0604030504040204" pitchFamily="50" charset="-128"/>
                <a:ea typeface="Meiryo UI" panose="020B0604030504040204" pitchFamily="50" charset="-128"/>
                <a:cs typeface="Meiryo UI" panose="020B0604030504040204" pitchFamily="50" charset="-128"/>
              </a:rPr>
              <a:t>新版　ゲーム理論トレーニング</a:t>
            </a:r>
            <a:endParaRPr kumimoji="1"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978-4-7612-7741-3</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逢沢明</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【page】</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296p  </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2024</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テキスト ボックス 5"/>
          <p:cNvSpPr txBox="1"/>
          <p:nvPr/>
        </p:nvSpPr>
        <p:spPr>
          <a:xfrm>
            <a:off x="3893153" y="228236"/>
            <a:ext cx="4171041" cy="583565"/>
          </a:xfrm>
          <a:prstGeom prst="rect">
            <a:avLst/>
          </a:prstGeom>
          <a:noFill/>
        </p:spPr>
        <p:txBody>
          <a:bodyPr wrap="square" rtlCol="0">
            <a:spAutoFit/>
          </a:bodyPr>
          <a:p>
            <a:r>
              <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130,000 copies series</a:t>
            </a:r>
            <a:endPar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a:p>
            <a:endPar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图片 3"/>
          <p:cNvPicPr>
            <a:picLocks noChangeAspect="1"/>
          </p:cNvPicPr>
          <p:nvPr/>
        </p:nvPicPr>
        <p:blipFill>
          <a:blip r:embed="rId1"/>
          <a:stretch>
            <a:fillRect/>
          </a:stretch>
        </p:blipFill>
        <p:spPr>
          <a:xfrm>
            <a:off x="353695" y="125095"/>
            <a:ext cx="947420" cy="1305560"/>
          </a:xfrm>
          <a:prstGeom prst="rect">
            <a:avLst/>
          </a:prstGeom>
        </p:spPr>
      </p:pic>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6"/>
          <p:cNvSpPr txBox="1"/>
          <p:nvPr/>
        </p:nvSpPr>
        <p:spPr>
          <a:xfrm>
            <a:off x="193675" y="1438910"/>
            <a:ext cx="6664325" cy="11684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sz="1000" dirty="0">
                <a:solidFill>
                  <a:srgbClr val="333333"/>
                </a:solidFill>
              </a:rPr>
              <a:t>京都大学情报学院博士，现任国际信息学研究所所长。</a:t>
            </a:r>
            <a:endParaRPr sz="1000" dirty="0">
              <a:solidFill>
                <a:srgbClr val="333333"/>
              </a:solidFill>
            </a:endParaRPr>
          </a:p>
          <a:p>
            <a:endParaRPr sz="1000" dirty="0">
              <a:solidFill>
                <a:srgbClr val="333333"/>
              </a:solidFill>
            </a:endParaRPr>
          </a:p>
          <a:p>
            <a:r>
              <a:rPr sz="1000" dirty="0">
                <a:solidFill>
                  <a:srgbClr val="333333"/>
                </a:solidFill>
              </a:rPr>
              <a:t>他擅长充分利用博弈论的战略信息学，是数学进化复杂系统理论的新领域的开拓者。</a:t>
            </a:r>
            <a:endParaRPr sz="1000" dirty="0">
              <a:solidFill>
                <a:srgbClr val="333333"/>
              </a:solidFill>
            </a:endParaRPr>
          </a:p>
          <a:p>
            <a:endParaRPr sz="1000" dirty="0">
              <a:solidFill>
                <a:srgbClr val="333333"/>
              </a:solidFill>
            </a:endParaRPr>
          </a:p>
          <a:p>
            <a:r>
              <a:rPr sz="1000" dirty="0">
                <a:solidFill>
                  <a:srgbClr val="333333"/>
                </a:solidFill>
              </a:rPr>
              <a:t>日本的“宏观信息学”专家，擅长将大量的经济数据和历史资料作为大数据进行分析。</a:t>
            </a:r>
            <a:endParaRPr sz="1000" dirty="0">
              <a:solidFill>
                <a:srgbClr val="333333"/>
              </a:solidFill>
            </a:endParaRPr>
          </a:p>
          <a:p>
            <a:endParaRPr sz="1000" dirty="0">
              <a:solidFill>
                <a:srgbClr val="333333"/>
              </a:solidFill>
            </a:endParaRPr>
          </a:p>
          <a:p>
            <a:r>
              <a:rPr sz="1000" dirty="0">
                <a:solidFill>
                  <a:srgbClr val="333333"/>
                </a:solidFill>
              </a:rPr>
              <a:t>著有《政府债券恐慌》《金融恐慌》《直觉博弈论》《转型时期的信息社会》《吉加社》。</a:t>
            </a:r>
            <a:endParaRPr sz="1000" dirty="0">
              <a:solidFill>
                <a:srgbClr val="333333"/>
              </a:solidFill>
            </a:endParaRPr>
          </a:p>
        </p:txBody>
      </p:sp>
      <p:sp>
        <p:nvSpPr>
          <p:cNvPr id="7" name="正方形/長方形 6"/>
          <p:cNvSpPr/>
          <p:nvPr/>
        </p:nvSpPr>
        <p:spPr>
          <a:xfrm>
            <a:off x="4263997" y="1003907"/>
            <a:ext cx="1632005" cy="338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zh-CN" sz="1400" dirty="0">
                <a:latin typeface="Microsoft YaHei" panose="020B0503020204020204" pitchFamily="34" charset="-122"/>
                <a:ea typeface="Microsoft YaHei" panose="020B0503020204020204" pitchFamily="34" charset="-122"/>
              </a:rPr>
              <a:t>Author</a:t>
            </a:r>
            <a:endParaRPr kumimoji="1" lang="ja-JP" altLang="en-US" sz="1400" dirty="0">
              <a:latin typeface="Microsoft YaHei" panose="020B0503020204020204" pitchFamily="34" charset="-122"/>
              <a:ea typeface="Microsoft YaHei" panose="020B0503020204020204" pitchFamily="34" charset="-122"/>
            </a:endParaRPr>
          </a:p>
        </p:txBody>
      </p:sp>
      <p:sp>
        <p:nvSpPr>
          <p:cNvPr id="3" name="正方形/長方形 6"/>
          <p:cNvSpPr/>
          <p:nvPr/>
        </p:nvSpPr>
        <p:spPr>
          <a:xfrm>
            <a:off x="3286732" y="2703802"/>
            <a:ext cx="1632005" cy="338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zh-CN" sz="1400" dirty="0">
                <a:latin typeface="Microsoft YaHei" panose="020B0503020204020204" pitchFamily="34" charset="-122"/>
                <a:ea typeface="Microsoft YaHei" panose="020B0503020204020204" pitchFamily="34" charset="-122"/>
              </a:rPr>
              <a:t>Chapter</a:t>
            </a:r>
            <a:endParaRPr kumimoji="1" lang="ja-JP" altLang="en-US" sz="1400" dirty="0">
              <a:latin typeface="Microsoft YaHei" panose="020B0503020204020204" pitchFamily="34" charset="-122"/>
              <a:ea typeface="Microsoft YaHei" panose="020B0503020204020204" pitchFamily="34" charset="-122"/>
            </a:endParaRPr>
          </a:p>
        </p:txBody>
      </p:sp>
      <p:sp>
        <p:nvSpPr>
          <p:cNvPr id="4" name="テキスト ボックス 6"/>
          <p:cNvSpPr txBox="1"/>
          <p:nvPr/>
        </p:nvSpPr>
        <p:spPr>
          <a:xfrm>
            <a:off x="193675" y="3028315"/>
            <a:ext cx="3093085" cy="687768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sz="900" dirty="0">
                <a:solidFill>
                  <a:srgbClr val="333333"/>
                </a:solidFill>
              </a:rPr>
              <a:t>序章 如果动动脑筋</a:t>
            </a:r>
            <a:endParaRPr sz="900" dirty="0">
              <a:solidFill>
                <a:srgbClr val="333333"/>
              </a:solidFill>
            </a:endParaRPr>
          </a:p>
          <a:p>
            <a:r>
              <a:rPr sz="900" dirty="0">
                <a:solidFill>
                  <a:srgbClr val="333333"/>
                </a:solidFill>
              </a:rPr>
              <a:t>可以赢得"游戏"</a:t>
            </a:r>
            <a:endParaRPr sz="900" dirty="0">
              <a:solidFill>
                <a:srgbClr val="333333"/>
              </a:solidFill>
            </a:endParaRPr>
          </a:p>
          <a:p>
            <a:endParaRPr sz="900" dirty="0">
              <a:solidFill>
                <a:srgbClr val="333333"/>
              </a:solidFill>
            </a:endParaRPr>
          </a:p>
          <a:p>
            <a:r>
              <a:rPr sz="900" dirty="0">
                <a:solidFill>
                  <a:srgbClr val="333333"/>
                </a:solidFill>
              </a:rPr>
              <a:t>01 转换为“胜利思维” ....................................26</a:t>
            </a:r>
            <a:endParaRPr sz="900" dirty="0">
              <a:solidFill>
                <a:srgbClr val="333333"/>
              </a:solidFill>
            </a:endParaRPr>
          </a:p>
          <a:p>
            <a:r>
              <a:rPr sz="900" dirty="0">
                <a:solidFill>
                  <a:srgbClr val="333333"/>
                </a:solidFill>
              </a:rPr>
              <a:t>在游戏理论中真的能成为“谋略高手”吗？</a:t>
            </a:r>
            <a:endParaRPr sz="900" dirty="0">
              <a:solidFill>
                <a:srgbClr val="333333"/>
              </a:solidFill>
            </a:endParaRPr>
          </a:p>
          <a:p>
            <a:r>
              <a:rPr sz="900" dirty="0">
                <a:solidFill>
                  <a:srgbClr val="333333"/>
                </a:solidFill>
              </a:rPr>
              <a:t>一切都从思考“怎么办？”开始</a:t>
            </a:r>
            <a:endParaRPr sz="900" dirty="0">
              <a:solidFill>
                <a:srgbClr val="333333"/>
              </a:solidFill>
            </a:endParaRPr>
          </a:p>
          <a:p>
            <a:r>
              <a:rPr sz="900" dirty="0">
                <a:solidFill>
                  <a:srgbClr val="333333"/>
                </a:solidFill>
              </a:rPr>
              <a:t>将问题分解并找到选择</a:t>
            </a:r>
            <a:endParaRPr sz="900" dirty="0">
              <a:solidFill>
                <a:srgbClr val="333333"/>
              </a:solidFill>
            </a:endParaRPr>
          </a:p>
          <a:p>
            <a:endParaRPr sz="900" dirty="0">
              <a:solidFill>
                <a:srgbClr val="333333"/>
              </a:solidFill>
            </a:endParaRPr>
          </a:p>
          <a:p>
            <a:r>
              <a:rPr sz="900" dirty="0">
                <a:solidFill>
                  <a:srgbClr val="333333"/>
                </a:solidFill>
              </a:rPr>
              <a:t>02 比赛有“惯用手段” ........................29</a:t>
            </a:r>
            <a:endParaRPr sz="900" dirty="0">
              <a:solidFill>
                <a:srgbClr val="333333"/>
              </a:solidFill>
            </a:endParaRPr>
          </a:p>
          <a:p>
            <a:r>
              <a:rPr sz="900" dirty="0">
                <a:solidFill>
                  <a:srgbClr val="333333"/>
                </a:solidFill>
              </a:rPr>
              <a:t>知识就是力量，战斗的理论</a:t>
            </a:r>
            <a:endParaRPr sz="900" dirty="0">
              <a:solidFill>
                <a:srgbClr val="333333"/>
              </a:solidFill>
            </a:endParaRPr>
          </a:p>
          <a:p>
            <a:r>
              <a:rPr sz="900" dirty="0">
                <a:solidFill>
                  <a:srgbClr val="333333"/>
                </a:solidFill>
              </a:rPr>
              <a:t>要赢得游戏，需要为了胜利而学习</a:t>
            </a:r>
            <a:endParaRPr sz="900" dirty="0">
              <a:solidFill>
                <a:srgbClr val="333333"/>
              </a:solidFill>
            </a:endParaRPr>
          </a:p>
          <a:p>
            <a:endParaRPr sz="900" dirty="0">
              <a:solidFill>
                <a:srgbClr val="333333"/>
              </a:solidFill>
            </a:endParaRPr>
          </a:p>
          <a:p>
            <a:r>
              <a:rPr sz="900" dirty="0">
                <a:solidFill>
                  <a:srgbClr val="333333"/>
                </a:solidFill>
              </a:rPr>
              <a:t>03 “弱者”也能击败“强者” ........................32</a:t>
            </a:r>
            <a:endParaRPr sz="900" dirty="0">
              <a:solidFill>
                <a:srgbClr val="333333"/>
              </a:solidFill>
            </a:endParaRPr>
          </a:p>
          <a:p>
            <a:r>
              <a:rPr sz="900" dirty="0">
                <a:solidFill>
                  <a:srgbClr val="333333"/>
                </a:solidFill>
              </a:rPr>
              <a:t>不畏惧规模和数量</a:t>
            </a:r>
            <a:endParaRPr sz="900" dirty="0">
              <a:solidFill>
                <a:srgbClr val="333333"/>
              </a:solidFill>
            </a:endParaRPr>
          </a:p>
          <a:p>
            <a:r>
              <a:rPr sz="900" dirty="0">
                <a:solidFill>
                  <a:srgbClr val="333333"/>
                </a:solidFill>
              </a:rPr>
              <a:t>巨大的企业正在挣扎</a:t>
            </a:r>
            <a:endParaRPr sz="900" dirty="0">
              <a:solidFill>
                <a:srgbClr val="333333"/>
              </a:solidFill>
            </a:endParaRPr>
          </a:p>
          <a:p>
            <a:r>
              <a:rPr sz="900" dirty="0">
                <a:solidFill>
                  <a:srgbClr val="333333"/>
                </a:solidFill>
              </a:rPr>
              <a:t>技术革新改变了力量对比</a:t>
            </a:r>
            <a:endParaRPr sz="900" dirty="0">
              <a:solidFill>
                <a:srgbClr val="333333"/>
              </a:solidFill>
            </a:endParaRPr>
          </a:p>
          <a:p>
            <a:r>
              <a:rPr sz="900" dirty="0">
                <a:solidFill>
                  <a:srgbClr val="333333"/>
                </a:solidFill>
              </a:rPr>
              <a:t>打败国际项目的初创企业</a:t>
            </a:r>
            <a:endParaRPr sz="900" dirty="0">
              <a:solidFill>
                <a:srgbClr val="333333"/>
              </a:solidFill>
            </a:endParaRPr>
          </a:p>
          <a:p>
            <a:endParaRPr sz="900" dirty="0">
              <a:solidFill>
                <a:srgbClr val="333333"/>
              </a:solidFill>
            </a:endParaRPr>
          </a:p>
          <a:p>
            <a:r>
              <a:rPr sz="900" dirty="0">
                <a:solidFill>
                  <a:srgbClr val="333333"/>
                </a:solidFill>
              </a:rPr>
              <a:t>04 游戏理论的关键词 ...................................36</a:t>
            </a:r>
            <a:endParaRPr sz="900" dirty="0">
              <a:solidFill>
                <a:srgbClr val="333333"/>
              </a:solidFill>
            </a:endParaRPr>
          </a:p>
          <a:p>
            <a:r>
              <a:rPr sz="900" dirty="0">
                <a:solidFill>
                  <a:srgbClr val="333333"/>
                </a:solidFill>
              </a:rPr>
              <a:t>了解就能赢得的游戏理论</a:t>
            </a:r>
            <a:endParaRPr sz="900" dirty="0">
              <a:solidFill>
                <a:srgbClr val="333333"/>
              </a:solidFill>
            </a:endParaRPr>
          </a:p>
          <a:p>
            <a:r>
              <a:rPr sz="900" dirty="0">
                <a:solidFill>
                  <a:srgbClr val="333333"/>
                </a:solidFill>
              </a:rPr>
              <a:t>游戏理论的基本定理</a:t>
            </a:r>
            <a:endParaRPr sz="900" dirty="0">
              <a:solidFill>
                <a:srgbClr val="333333"/>
              </a:solidFill>
            </a:endParaRPr>
          </a:p>
          <a:p>
            <a:r>
              <a:rPr sz="900" dirty="0">
                <a:solidFill>
                  <a:srgbClr val="333333"/>
                </a:solidFill>
              </a:rPr>
              <a:t>游戏的风格</a:t>
            </a:r>
            <a:endParaRPr sz="900" dirty="0">
              <a:solidFill>
                <a:srgbClr val="333333"/>
              </a:solidFill>
            </a:endParaRPr>
          </a:p>
          <a:p>
            <a:r>
              <a:rPr sz="900" dirty="0">
                <a:solidFill>
                  <a:srgbClr val="333333"/>
                </a:solidFill>
              </a:rPr>
              <a:t>零和与非零和</a:t>
            </a:r>
            <a:endParaRPr sz="900" dirty="0">
              <a:solidFill>
                <a:srgbClr val="333333"/>
              </a:solidFill>
            </a:endParaRPr>
          </a:p>
          <a:p>
            <a:endParaRPr sz="900" dirty="0">
              <a:solidFill>
                <a:srgbClr val="333333"/>
              </a:solidFill>
            </a:endParaRPr>
          </a:p>
          <a:p>
            <a:r>
              <a:rPr sz="900" dirty="0">
                <a:solidFill>
                  <a:srgbClr val="333333"/>
                </a:solidFill>
              </a:rPr>
              <a:t>第 1 部 游戏理论的基础</a:t>
            </a:r>
            <a:endParaRPr sz="900" dirty="0">
              <a:solidFill>
                <a:srgbClr val="333333"/>
              </a:solidFill>
            </a:endParaRPr>
          </a:p>
          <a:p>
            <a:endParaRPr sz="900" dirty="0">
              <a:solidFill>
                <a:srgbClr val="333333"/>
              </a:solidFill>
            </a:endParaRPr>
          </a:p>
          <a:p>
            <a:r>
              <a:rPr sz="900" dirty="0">
                <a:solidFill>
                  <a:srgbClr val="333333"/>
                </a:solidFill>
              </a:rPr>
              <a:t>1-1 如果不能“预见”</a:t>
            </a:r>
            <a:endParaRPr sz="900" dirty="0">
              <a:solidFill>
                <a:srgbClr val="333333"/>
              </a:solidFill>
            </a:endParaRPr>
          </a:p>
          <a:p>
            <a:r>
              <a:rPr sz="900" dirty="0">
                <a:solidFill>
                  <a:srgbClr val="333333"/>
                </a:solidFill>
              </a:rPr>
              <a:t>就无法赢得游戏</a:t>
            </a:r>
            <a:endParaRPr sz="900" dirty="0">
              <a:solidFill>
                <a:srgbClr val="333333"/>
              </a:solidFill>
            </a:endParaRPr>
          </a:p>
          <a:p>
            <a:endParaRPr sz="900" dirty="0">
              <a:solidFill>
                <a:srgbClr val="333333"/>
              </a:solidFill>
            </a:endParaRPr>
          </a:p>
          <a:p>
            <a:r>
              <a:rPr sz="900" dirty="0">
                <a:solidFill>
                  <a:srgbClr val="333333"/>
                </a:solidFill>
              </a:rPr>
              <a:t>1-2 考虑对手的立场 .............................46</a:t>
            </a:r>
            <a:endParaRPr sz="900" dirty="0">
              <a:solidFill>
                <a:srgbClr val="333333"/>
              </a:solidFill>
            </a:endParaRPr>
          </a:p>
          <a:p>
            <a:r>
              <a:rPr sz="900" dirty="0">
                <a:solidFill>
                  <a:srgbClr val="333333"/>
                </a:solidFill>
              </a:rPr>
              <a:t>不只考虑自己的事情来决定行动</a:t>
            </a:r>
            <a:endParaRPr sz="900" dirty="0">
              <a:solidFill>
                <a:srgbClr val="333333"/>
              </a:solidFill>
            </a:endParaRPr>
          </a:p>
          <a:p>
            <a:endParaRPr sz="900" dirty="0">
              <a:solidFill>
                <a:srgbClr val="333333"/>
              </a:solidFill>
            </a:endParaRPr>
          </a:p>
          <a:p>
            <a:r>
              <a:rPr sz="900" dirty="0">
                <a:solidFill>
                  <a:srgbClr val="333333"/>
                </a:solidFill>
              </a:rPr>
              <a:t>多层次的预见 ...................................................................48</a:t>
            </a:r>
            <a:endParaRPr sz="900" dirty="0">
              <a:solidFill>
                <a:srgbClr val="333333"/>
              </a:solidFill>
            </a:endParaRPr>
          </a:p>
          <a:p>
            <a:r>
              <a:rPr sz="900" dirty="0">
                <a:solidFill>
                  <a:srgbClr val="333333"/>
                </a:solidFill>
              </a:rPr>
              <a:t>玩家是聪明的，自私的</a:t>
            </a:r>
            <a:endParaRPr sz="900" dirty="0">
              <a:solidFill>
                <a:srgbClr val="333333"/>
              </a:solidFill>
            </a:endParaRPr>
          </a:p>
          <a:p>
            <a:r>
              <a:rPr sz="900" dirty="0">
                <a:solidFill>
                  <a:srgbClr val="333333"/>
                </a:solidFill>
              </a:rPr>
              <a:t>预见数步</a:t>
            </a:r>
            <a:endParaRPr sz="900" dirty="0">
              <a:solidFill>
                <a:srgbClr val="333333"/>
              </a:solidFill>
            </a:endParaRPr>
          </a:p>
          <a:p>
            <a:endParaRPr sz="900" dirty="0">
              <a:solidFill>
                <a:srgbClr val="333333"/>
              </a:solidFill>
            </a:endParaRPr>
          </a:p>
          <a:p>
            <a:r>
              <a:rPr sz="900" dirty="0">
                <a:solidFill>
                  <a:srgbClr val="333333"/>
                </a:solidFill>
              </a:rPr>
              <a:t>1-3 反转预见的结果</a:t>
            </a:r>
            <a:endParaRPr sz="900" dirty="0">
              <a:solidFill>
                <a:srgbClr val="333333"/>
              </a:solidFill>
            </a:endParaRPr>
          </a:p>
          <a:p>
            <a:endParaRPr sz="900" dirty="0">
              <a:solidFill>
                <a:srgbClr val="333333"/>
              </a:solidFill>
            </a:endParaRPr>
          </a:p>
          <a:p>
            <a:r>
              <a:rPr sz="900" dirty="0">
                <a:solidFill>
                  <a:srgbClr val="333333"/>
                </a:solidFill>
              </a:rPr>
              <a:t>通过“合作”、“惩罚”等使游戏有利</a:t>
            </a:r>
            <a:endParaRPr sz="900" dirty="0">
              <a:solidFill>
                <a:srgbClr val="333333"/>
              </a:solidFill>
            </a:endParaRPr>
          </a:p>
          <a:p>
            <a:r>
              <a:rPr sz="900" dirty="0">
                <a:solidFill>
                  <a:srgbClr val="333333"/>
                </a:solidFill>
              </a:rPr>
              <a:t>通过谈判改变游戏的走向</a:t>
            </a:r>
            <a:endParaRPr sz="900" dirty="0">
              <a:solidFill>
                <a:srgbClr val="333333"/>
              </a:solidFill>
            </a:endParaRPr>
          </a:p>
          <a:p>
            <a:r>
              <a:rPr sz="900" dirty="0">
                <a:solidFill>
                  <a:srgbClr val="333333"/>
                </a:solidFill>
              </a:rPr>
              <a:t>在现实社会中，份额由力量关系决定</a:t>
            </a:r>
            <a:endParaRPr sz="900" dirty="0">
              <a:solidFill>
                <a:srgbClr val="333333"/>
              </a:solidFill>
            </a:endParaRPr>
          </a:p>
          <a:p>
            <a:r>
              <a:rPr sz="900" dirty="0">
                <a:solidFill>
                  <a:srgbClr val="333333"/>
                </a:solidFill>
              </a:rPr>
              <a:t>答案不止一个</a:t>
            </a:r>
            <a:endParaRPr sz="900" dirty="0">
              <a:solidFill>
                <a:srgbClr val="333333"/>
              </a:solidFill>
            </a:endParaRPr>
          </a:p>
          <a:p>
            <a:r>
              <a:rPr sz="900" dirty="0">
                <a:solidFill>
                  <a:srgbClr val="333333"/>
                </a:solidFill>
              </a:rPr>
              <a:t>1-4 预见的实战训练</a:t>
            </a:r>
            <a:endParaRPr sz="900" dirty="0">
              <a:solidFill>
                <a:srgbClr val="333333"/>
              </a:solidFill>
            </a:endParaRPr>
          </a:p>
          <a:p>
            <a:endParaRPr sz="900" dirty="0">
              <a:solidFill>
                <a:srgbClr val="333333"/>
              </a:solidFill>
            </a:endParaRPr>
          </a:p>
          <a:p>
            <a:r>
              <a:rPr sz="900" dirty="0">
                <a:solidFill>
                  <a:srgbClr val="333333"/>
                </a:solidFill>
              </a:rPr>
              <a:t>通过将棋解决看预见</a:t>
            </a:r>
            <a:endParaRPr sz="900" dirty="0">
              <a:solidFill>
                <a:srgbClr val="333333"/>
              </a:solidFill>
            </a:endParaRPr>
          </a:p>
          <a:p>
            <a:r>
              <a:rPr sz="900" dirty="0">
                <a:solidFill>
                  <a:srgbClr val="333333"/>
                </a:solidFill>
              </a:rPr>
              <a:t>游戏理论是否能避免核战争？</a:t>
            </a:r>
            <a:endParaRPr sz="900" dirty="0">
              <a:solidFill>
                <a:srgbClr val="333333"/>
              </a:solidFill>
            </a:endParaRPr>
          </a:p>
          <a:p>
            <a:r>
              <a:rPr sz="900" dirty="0">
                <a:solidFill>
                  <a:srgbClr val="333333"/>
                </a:solidFill>
              </a:rPr>
              <a:t>导致军备竞赛的也是游戏理论？</a:t>
            </a:r>
            <a:endParaRPr sz="900" dirty="0">
              <a:solidFill>
                <a:srgbClr val="333333"/>
              </a:solidFill>
            </a:endParaRPr>
          </a:p>
          <a:p>
            <a:r>
              <a:rPr sz="900" dirty="0">
                <a:solidFill>
                  <a:srgbClr val="333333"/>
                </a:solidFill>
              </a:rPr>
              <a:t>通过预见来防止毁灭</a:t>
            </a:r>
            <a:endParaRPr sz="900" dirty="0">
              <a:solidFill>
                <a:srgbClr val="333333"/>
              </a:solidFill>
            </a:endParaRPr>
          </a:p>
          <a:p>
            <a:r>
              <a:rPr sz="900" dirty="0">
                <a:solidFill>
                  <a:srgbClr val="333333"/>
                </a:solidFill>
              </a:rPr>
              <a:t>小知识 围棋和将棋是否先手必胜？</a:t>
            </a:r>
            <a:endParaRPr sz="900" dirty="0">
              <a:solidFill>
                <a:srgbClr val="333333"/>
              </a:solidFill>
            </a:endParaRPr>
          </a:p>
        </p:txBody>
      </p:sp>
      <p:sp>
        <p:nvSpPr>
          <p:cNvPr id="9" name="テキスト ボックス 5"/>
          <p:cNvSpPr txBox="1"/>
          <p:nvPr/>
        </p:nvSpPr>
        <p:spPr>
          <a:xfrm>
            <a:off x="2595848" y="117111"/>
            <a:ext cx="4171041" cy="1322070"/>
          </a:xfrm>
          <a:prstGeom prst="rect">
            <a:avLst/>
          </a:prstGeom>
          <a:noFill/>
        </p:spPr>
        <p:txBody>
          <a:bodyPr wrap="square" rtlCol="0">
            <a:spAutoFit/>
          </a:bodyPr>
          <a:lstStyle/>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sz="800" dirty="0">
                <a:latin typeface="Meiryo UI" panose="020B0604030504040204" pitchFamily="50" charset="-128"/>
                <a:ea typeface="Meiryo UI" panose="020B0604030504040204" pitchFamily="50" charset="-128"/>
                <a:cs typeface="Meiryo UI" panose="020B0604030504040204" pitchFamily="50" charset="-128"/>
              </a:rPr>
              <a:t>新版　ゲーム理論トレーニング</a:t>
            </a:r>
            <a:endParaRPr kumimoji="1"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978-4-7612-7741-3</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逢沢明</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【page】</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296p  </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2024</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0" name="图片 9"/>
          <p:cNvPicPr>
            <a:picLocks noChangeAspect="1"/>
          </p:cNvPicPr>
          <p:nvPr/>
        </p:nvPicPr>
        <p:blipFill>
          <a:blip r:embed="rId1"/>
          <a:stretch>
            <a:fillRect/>
          </a:stretch>
        </p:blipFill>
        <p:spPr>
          <a:xfrm>
            <a:off x="3201035" y="3543935"/>
            <a:ext cx="2960370" cy="1967865"/>
          </a:xfrm>
          <a:prstGeom prst="rect">
            <a:avLst/>
          </a:prstGeom>
        </p:spPr>
      </p:pic>
      <p:pic>
        <p:nvPicPr>
          <p:cNvPr id="11" name="图片 10"/>
          <p:cNvPicPr>
            <a:picLocks noChangeAspect="1"/>
          </p:cNvPicPr>
          <p:nvPr/>
        </p:nvPicPr>
        <p:blipFill>
          <a:blip r:embed="rId2"/>
          <a:stretch>
            <a:fillRect/>
          </a:stretch>
        </p:blipFill>
        <p:spPr>
          <a:xfrm>
            <a:off x="3551555" y="5753735"/>
            <a:ext cx="2609850" cy="1784985"/>
          </a:xfrm>
          <a:prstGeom prst="rect">
            <a:avLst/>
          </a:prstGeom>
        </p:spPr>
      </p:pic>
      <p:pic>
        <p:nvPicPr>
          <p:cNvPr id="12" name="图片 11"/>
          <p:cNvPicPr>
            <a:picLocks noChangeAspect="1"/>
          </p:cNvPicPr>
          <p:nvPr/>
        </p:nvPicPr>
        <p:blipFill>
          <a:blip r:embed="rId3"/>
          <a:stretch>
            <a:fillRect/>
          </a:stretch>
        </p:blipFill>
        <p:spPr>
          <a:xfrm>
            <a:off x="3585210" y="7780655"/>
            <a:ext cx="2277745" cy="1654175"/>
          </a:xfrm>
          <a:prstGeom prst="rect">
            <a:avLst/>
          </a:prstGeom>
        </p:spPr>
      </p:pic>
      <p:sp>
        <p:nvSpPr>
          <p:cNvPr id="2" name="テキスト ボックス 5"/>
          <p:cNvSpPr txBox="1"/>
          <p:nvPr/>
        </p:nvSpPr>
        <p:spPr>
          <a:xfrm>
            <a:off x="3893153" y="228236"/>
            <a:ext cx="4171041" cy="583565"/>
          </a:xfrm>
          <a:prstGeom prst="rect">
            <a:avLst/>
          </a:prstGeom>
          <a:noFill/>
        </p:spPr>
        <p:txBody>
          <a:bodyPr wrap="square" rtlCol="0">
            <a:spAutoFit/>
          </a:bodyPr>
          <a:p>
            <a:r>
              <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130,000 copies series</a:t>
            </a:r>
            <a:endPar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a:p>
            <a:endPar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pic>
        <p:nvPicPr>
          <p:cNvPr id="6" name="图片 5"/>
          <p:cNvPicPr>
            <a:picLocks noChangeAspect="1"/>
          </p:cNvPicPr>
          <p:nvPr/>
        </p:nvPicPr>
        <p:blipFill>
          <a:blip r:embed="rId4"/>
          <a:stretch>
            <a:fillRect/>
          </a:stretch>
        </p:blipFill>
        <p:spPr>
          <a:xfrm>
            <a:off x="353695" y="125095"/>
            <a:ext cx="947420" cy="1305560"/>
          </a:xfrm>
          <a:prstGeom prst="rect">
            <a:avLst/>
          </a:prstGeom>
        </p:spPr>
      </p:pic>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6"/>
          <p:cNvSpPr/>
          <p:nvPr/>
        </p:nvSpPr>
        <p:spPr>
          <a:xfrm>
            <a:off x="2329152" y="1791942"/>
            <a:ext cx="1632005" cy="338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zh-CN" sz="1400" dirty="0">
                <a:latin typeface="Microsoft YaHei" panose="020B0503020204020204" pitchFamily="34" charset="-122"/>
                <a:ea typeface="Microsoft YaHei" panose="020B0503020204020204" pitchFamily="34" charset="-122"/>
              </a:rPr>
              <a:t>Chapter</a:t>
            </a:r>
            <a:endParaRPr kumimoji="1" lang="ja-JP" altLang="en-US" sz="1400" dirty="0">
              <a:latin typeface="Microsoft YaHei" panose="020B0503020204020204" pitchFamily="34" charset="-122"/>
              <a:ea typeface="Microsoft YaHei" panose="020B0503020204020204" pitchFamily="34" charset="-122"/>
            </a:endParaRPr>
          </a:p>
        </p:txBody>
      </p:sp>
      <p:sp>
        <p:nvSpPr>
          <p:cNvPr id="8" name="テキスト ボックス 6"/>
          <p:cNvSpPr txBox="1"/>
          <p:nvPr/>
        </p:nvSpPr>
        <p:spPr>
          <a:xfrm>
            <a:off x="114300" y="2461260"/>
            <a:ext cx="3093085" cy="624713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sz="1000" dirty="0">
                <a:solidFill>
                  <a:srgbClr val="333333"/>
                </a:solidFill>
              </a:rPr>
              <a:t>第二部 分析"输"来取胜</a:t>
            </a:r>
            <a:endParaRPr sz="1000" dirty="0">
              <a:solidFill>
                <a:srgbClr val="333333"/>
              </a:solidFill>
            </a:endParaRPr>
          </a:p>
          <a:p>
            <a:r>
              <a:rPr sz="1000" dirty="0">
                <a:solidFill>
                  <a:srgbClr val="333333"/>
                </a:solidFill>
              </a:rPr>
              <a:t>极小化最大化策略</a:t>
            </a:r>
            <a:endParaRPr sz="1000" dirty="0">
              <a:solidFill>
                <a:srgbClr val="333333"/>
              </a:solidFill>
            </a:endParaRPr>
          </a:p>
          <a:p>
            <a:r>
              <a:rPr sz="1000" dirty="0">
                <a:solidFill>
                  <a:srgbClr val="333333"/>
                </a:solidFill>
              </a:rPr>
              <a:t>2-1 什么是极小化最大化策略？</a:t>
            </a:r>
            <a:endParaRPr sz="1000" dirty="0">
              <a:solidFill>
                <a:srgbClr val="333333"/>
              </a:solidFill>
            </a:endParaRPr>
          </a:p>
          <a:p>
            <a:endParaRPr sz="1000" dirty="0">
              <a:solidFill>
                <a:srgbClr val="333333"/>
              </a:solidFill>
            </a:endParaRPr>
          </a:p>
          <a:p>
            <a:r>
              <a:rPr sz="1000" dirty="0">
                <a:solidFill>
                  <a:srgbClr val="333333"/>
                </a:solidFill>
              </a:rPr>
              <a:t>不是为了取胜，而是为了不输</a:t>
            </a:r>
            <a:endParaRPr sz="1000" dirty="0">
              <a:solidFill>
                <a:srgbClr val="333333"/>
              </a:solidFill>
            </a:endParaRPr>
          </a:p>
          <a:p>
            <a:r>
              <a:rPr sz="1000" dirty="0">
                <a:solidFill>
                  <a:srgbClr val="333333"/>
                </a:solidFill>
              </a:rPr>
              <a:t>对零和游戏有效的极小化最大化策略</a:t>
            </a:r>
            <a:endParaRPr sz="1000" dirty="0">
              <a:solidFill>
                <a:srgbClr val="333333"/>
              </a:solidFill>
            </a:endParaRPr>
          </a:p>
          <a:p>
            <a:r>
              <a:rPr sz="1000" dirty="0">
                <a:solidFill>
                  <a:srgbClr val="333333"/>
                </a:solidFill>
              </a:rPr>
              <a:t>并非所有情况下都适用极小化最大化策略</a:t>
            </a:r>
            <a:endParaRPr sz="1000" dirty="0">
              <a:solidFill>
                <a:srgbClr val="333333"/>
              </a:solidFill>
            </a:endParaRPr>
          </a:p>
          <a:p>
            <a:endParaRPr sz="1000" dirty="0">
              <a:solidFill>
                <a:srgbClr val="333333"/>
              </a:solidFill>
            </a:endParaRPr>
          </a:p>
          <a:p>
            <a:r>
              <a:rPr sz="1000" dirty="0">
                <a:solidFill>
                  <a:srgbClr val="333333"/>
                </a:solidFill>
              </a:rPr>
              <a:t>2-2 寻找“优势之手”</a:t>
            </a:r>
            <a:endParaRPr sz="1000" dirty="0">
              <a:solidFill>
                <a:srgbClr val="333333"/>
              </a:solidFill>
            </a:endParaRPr>
          </a:p>
          <a:p>
            <a:endParaRPr sz="1000" dirty="0">
              <a:solidFill>
                <a:srgbClr val="333333"/>
              </a:solidFill>
            </a:endParaRPr>
          </a:p>
          <a:p>
            <a:r>
              <a:rPr sz="1000" dirty="0">
                <a:solidFill>
                  <a:srgbClr val="333333"/>
                </a:solidFill>
              </a:rPr>
              <a:t>找到优势之手可以整理问题</a:t>
            </a:r>
            <a:endParaRPr sz="1000" dirty="0">
              <a:solidFill>
                <a:srgbClr val="333333"/>
              </a:solidFill>
            </a:endParaRPr>
          </a:p>
          <a:p>
            <a:r>
              <a:rPr sz="1000" dirty="0">
                <a:solidFill>
                  <a:srgbClr val="333333"/>
                </a:solidFill>
              </a:rPr>
              <a:t>2-3 如果不存在优势之手</a:t>
            </a:r>
            <a:endParaRPr sz="1000" dirty="0">
              <a:solidFill>
                <a:srgbClr val="333333"/>
              </a:solidFill>
            </a:endParaRPr>
          </a:p>
          <a:p>
            <a:endParaRPr sz="1000" dirty="0">
              <a:solidFill>
                <a:srgbClr val="333333"/>
              </a:solidFill>
            </a:endParaRPr>
          </a:p>
          <a:p>
            <a:r>
              <a:rPr sz="1000" dirty="0">
                <a:solidFill>
                  <a:srgbClr val="333333"/>
                </a:solidFill>
              </a:rPr>
              <a:t>如果总是有“优势之手”就不会有困难了……</a:t>
            </a:r>
            <a:endParaRPr sz="1000" dirty="0">
              <a:solidFill>
                <a:srgbClr val="333333"/>
              </a:solidFill>
            </a:endParaRPr>
          </a:p>
          <a:p>
            <a:r>
              <a:rPr sz="1000" dirty="0">
                <a:solidFill>
                  <a:srgbClr val="333333"/>
                </a:solidFill>
              </a:rPr>
              <a:t>对强项进行角逐是游戏的常态</a:t>
            </a:r>
            <a:endParaRPr sz="1000" dirty="0">
              <a:solidFill>
                <a:srgbClr val="333333"/>
              </a:solidFill>
            </a:endParaRPr>
          </a:p>
          <a:p>
            <a:r>
              <a:rPr sz="1000" dirty="0">
                <a:solidFill>
                  <a:srgbClr val="333333"/>
                </a:solidFill>
              </a:rPr>
              <a:t>2-4 高级的极小化最大化“概率策略”</a:t>
            </a:r>
            <a:endParaRPr sz="1000" dirty="0">
              <a:solidFill>
                <a:srgbClr val="333333"/>
              </a:solidFill>
            </a:endParaRPr>
          </a:p>
          <a:p>
            <a:r>
              <a:rPr sz="1000" dirty="0">
                <a:solidFill>
                  <a:srgbClr val="333333"/>
                </a:solidFill>
              </a:rPr>
              <a:t>以一定概率采取不同的行动</a:t>
            </a:r>
            <a:endParaRPr sz="1000" dirty="0">
              <a:solidFill>
                <a:srgbClr val="333333"/>
              </a:solidFill>
            </a:endParaRPr>
          </a:p>
          <a:p>
            <a:r>
              <a:rPr sz="1000" dirty="0">
                <a:solidFill>
                  <a:srgbClr val="333333"/>
                </a:solidFill>
              </a:rPr>
              <a:t>最佳概率在哪里？</a:t>
            </a:r>
            <a:endParaRPr sz="1000" dirty="0">
              <a:solidFill>
                <a:srgbClr val="333333"/>
              </a:solidFill>
            </a:endParaRPr>
          </a:p>
          <a:p>
            <a:r>
              <a:rPr sz="1000" dirty="0">
                <a:solidFill>
                  <a:srgbClr val="333333"/>
                </a:solidFill>
              </a:rPr>
              <a:t>2-5 寻找最佳概率</a:t>
            </a:r>
            <a:endParaRPr sz="1000" dirty="0">
              <a:solidFill>
                <a:srgbClr val="333333"/>
              </a:solidFill>
            </a:endParaRPr>
          </a:p>
          <a:p>
            <a:r>
              <a:rPr sz="1000" dirty="0">
                <a:solidFill>
                  <a:srgbClr val="333333"/>
                </a:solidFill>
              </a:rPr>
              <a:t>最佳概率是不可动摇的值</a:t>
            </a:r>
            <a:endParaRPr sz="1000" dirty="0">
              <a:solidFill>
                <a:srgbClr val="333333"/>
              </a:solidFill>
            </a:endParaRPr>
          </a:p>
          <a:p>
            <a:r>
              <a:rPr sz="1000" dirty="0">
                <a:solidFill>
                  <a:srgbClr val="333333"/>
                </a:solidFill>
              </a:rPr>
              <a:t>法则是无法利用优势技能？</a:t>
            </a:r>
            <a:endParaRPr sz="1000" dirty="0">
              <a:solidFill>
                <a:srgbClr val="333333"/>
              </a:solidFill>
            </a:endParaRPr>
          </a:p>
          <a:p>
            <a:r>
              <a:rPr sz="1000" dirty="0">
                <a:solidFill>
                  <a:srgbClr val="333333"/>
                </a:solidFill>
              </a:rPr>
              <a:t>错误的预测会提高打击率吗？</a:t>
            </a:r>
            <a:endParaRPr sz="1000" dirty="0">
              <a:solidFill>
                <a:srgbClr val="333333"/>
              </a:solidFill>
            </a:endParaRPr>
          </a:p>
          <a:p>
            <a:r>
              <a:rPr sz="1000" dirty="0">
                <a:solidFill>
                  <a:srgbClr val="333333"/>
                </a:solidFill>
              </a:rPr>
              <a:t>小知识 马鞍形状好</a:t>
            </a:r>
            <a:endParaRPr sz="1000" dirty="0">
              <a:solidFill>
                <a:srgbClr val="333333"/>
              </a:solidFill>
            </a:endParaRPr>
          </a:p>
          <a:p>
            <a:endParaRPr sz="1000" dirty="0">
              <a:solidFill>
                <a:srgbClr val="333333"/>
              </a:solidFill>
            </a:endParaRPr>
          </a:p>
          <a:p>
            <a:r>
              <a:rPr sz="1000" dirty="0">
                <a:solidFill>
                  <a:srgbClr val="333333"/>
                </a:solidFill>
              </a:rPr>
              <a:t>第三部 要赢得投资</a:t>
            </a:r>
            <a:endParaRPr sz="1000" dirty="0">
              <a:solidFill>
                <a:srgbClr val="333333"/>
              </a:solidFill>
            </a:endParaRPr>
          </a:p>
          <a:p>
            <a:r>
              <a:rPr sz="1000" dirty="0">
                <a:solidFill>
                  <a:srgbClr val="333333"/>
                </a:solidFill>
              </a:rPr>
              <a:t>关注"损失"</a:t>
            </a:r>
            <a:endParaRPr sz="1000" dirty="0">
              <a:solidFill>
                <a:srgbClr val="333333"/>
              </a:solidFill>
            </a:endParaRPr>
          </a:p>
          <a:p>
            <a:r>
              <a:rPr sz="1000" dirty="0">
                <a:solidFill>
                  <a:srgbClr val="333333"/>
                </a:solidFill>
              </a:rPr>
              <a:t>3-1 尽量减少损失</a:t>
            </a:r>
            <a:endParaRPr sz="1000" dirty="0">
              <a:solidFill>
                <a:srgbClr val="333333"/>
              </a:solidFill>
            </a:endParaRPr>
          </a:p>
          <a:p>
            <a:r>
              <a:rPr sz="1000" dirty="0">
                <a:solidFill>
                  <a:srgbClr val="333333"/>
                </a:solidFill>
              </a:rPr>
              <a:t>谁都会遇到不幸！</a:t>
            </a:r>
            <a:endParaRPr sz="1000" dirty="0">
              <a:solidFill>
                <a:srgbClr val="333333"/>
              </a:solidFill>
            </a:endParaRPr>
          </a:p>
          <a:p>
            <a:r>
              <a:rPr sz="1000" dirty="0">
                <a:solidFill>
                  <a:srgbClr val="333333"/>
                </a:solidFill>
              </a:rPr>
              <a:t>擅长投资的人对"损失"敏感</a:t>
            </a:r>
            <a:endParaRPr sz="1000" dirty="0">
              <a:solidFill>
                <a:srgbClr val="333333"/>
              </a:solidFill>
            </a:endParaRPr>
          </a:p>
          <a:p>
            <a:r>
              <a:rPr sz="1000" dirty="0">
                <a:solidFill>
                  <a:srgbClr val="333333"/>
                </a:solidFill>
              </a:rPr>
              <a:t>3-2 为什么关注"损失"而不是"利润"？</a:t>
            </a:r>
            <a:endParaRPr sz="1000" dirty="0">
              <a:solidFill>
                <a:srgbClr val="333333"/>
              </a:solidFill>
            </a:endParaRPr>
          </a:p>
          <a:p>
            <a:r>
              <a:rPr sz="1000" dirty="0">
                <a:solidFill>
                  <a:srgbClr val="333333"/>
                </a:solidFill>
              </a:rPr>
              <a:t>减少负面影响很难！</a:t>
            </a:r>
            <a:endParaRPr sz="1000" dirty="0">
              <a:solidFill>
                <a:srgbClr val="333333"/>
              </a:solidFill>
            </a:endParaRPr>
          </a:p>
          <a:p>
            <a:r>
              <a:rPr sz="1000" dirty="0">
                <a:solidFill>
                  <a:srgbClr val="333333"/>
                </a:solidFill>
              </a:rPr>
              <a:t>即使是相同的损失，严重程度也有所不同</a:t>
            </a:r>
            <a:endParaRPr sz="1000" dirty="0">
              <a:solidFill>
                <a:srgbClr val="333333"/>
              </a:solidFill>
            </a:endParaRPr>
          </a:p>
          <a:p>
            <a:r>
              <a:rPr sz="1000" dirty="0">
                <a:solidFill>
                  <a:srgbClr val="333333"/>
                </a:solidFill>
              </a:rPr>
              <a:t>损失需要从比例角度考虑</a:t>
            </a:r>
            <a:endParaRPr sz="1000" dirty="0">
              <a:solidFill>
                <a:srgbClr val="333333"/>
              </a:solidFill>
            </a:endParaRPr>
          </a:p>
          <a:p>
            <a:r>
              <a:rPr sz="1000" dirty="0">
                <a:solidFill>
                  <a:srgbClr val="333333"/>
                </a:solidFill>
              </a:rPr>
              <a:t>弥补损失很困难</a:t>
            </a:r>
            <a:endParaRPr sz="1000" dirty="0">
              <a:solidFill>
                <a:srgbClr val="333333"/>
              </a:solidFill>
            </a:endParaRPr>
          </a:p>
          <a:p>
            <a:r>
              <a:rPr sz="1000" dirty="0">
                <a:solidFill>
                  <a:srgbClr val="333333"/>
                </a:solidFill>
              </a:rPr>
              <a:t>3-3 应对投资的不确定性</a:t>
            </a:r>
            <a:endParaRPr sz="1000" dirty="0">
              <a:solidFill>
                <a:srgbClr val="333333"/>
              </a:solidFill>
            </a:endParaRPr>
          </a:p>
          <a:p>
            <a:r>
              <a:rPr sz="1000" dirty="0">
                <a:solidFill>
                  <a:srgbClr val="333333"/>
                </a:solidFill>
              </a:rPr>
              <a:t>风险分散和投资组合</a:t>
            </a:r>
            <a:endParaRPr sz="1000" dirty="0">
              <a:solidFill>
                <a:srgbClr val="333333"/>
              </a:solidFill>
            </a:endParaRPr>
          </a:p>
          <a:p>
            <a:r>
              <a:rPr sz="1000" dirty="0">
                <a:solidFill>
                  <a:srgbClr val="333333"/>
                </a:solidFill>
              </a:rPr>
              <a:t>3-4 考虑实际利益</a:t>
            </a:r>
            <a:endParaRPr sz="1000" dirty="0">
              <a:solidFill>
                <a:srgbClr val="333333"/>
              </a:solidFill>
            </a:endParaRPr>
          </a:p>
          <a:p>
            <a:r>
              <a:rPr sz="1000" dirty="0">
                <a:solidFill>
                  <a:srgbClr val="333333"/>
                </a:solidFill>
              </a:rPr>
              <a:t>可见利益是真正的利益</a:t>
            </a:r>
            <a:endParaRPr sz="1000" dirty="0">
              <a:solidFill>
                <a:srgbClr val="333333"/>
              </a:solidFill>
            </a:endParaRPr>
          </a:p>
          <a:p>
            <a:r>
              <a:rPr sz="1000" dirty="0">
                <a:solidFill>
                  <a:srgbClr val="333333"/>
                </a:solidFill>
              </a:rPr>
              <a:t>止损会增加利润</a:t>
            </a:r>
            <a:endParaRPr sz="1000" dirty="0">
              <a:solidFill>
                <a:srgbClr val="333333"/>
              </a:solidFill>
            </a:endParaRPr>
          </a:p>
          <a:p>
            <a:r>
              <a:rPr sz="1000" dirty="0">
                <a:solidFill>
                  <a:srgbClr val="333333"/>
                </a:solidFill>
              </a:rPr>
              <a:t>小知识 经验法则的股价分析</a:t>
            </a:r>
            <a:endParaRPr sz="1000" dirty="0">
              <a:solidFill>
                <a:srgbClr val="333333"/>
              </a:solidFill>
            </a:endParaRPr>
          </a:p>
        </p:txBody>
      </p:sp>
      <p:sp>
        <p:nvSpPr>
          <p:cNvPr id="9" name="テキスト ボックス 5"/>
          <p:cNvSpPr txBox="1"/>
          <p:nvPr/>
        </p:nvSpPr>
        <p:spPr>
          <a:xfrm>
            <a:off x="3022568" y="131716"/>
            <a:ext cx="4171041" cy="1322070"/>
          </a:xfrm>
          <a:prstGeom prst="rect">
            <a:avLst/>
          </a:prstGeom>
          <a:noFill/>
        </p:spPr>
        <p:txBody>
          <a:bodyPr wrap="square" rtlCol="0">
            <a:spAutoFit/>
          </a:bodyPr>
          <a:lstStyle/>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sz="800" dirty="0">
                <a:latin typeface="Meiryo UI" panose="020B0604030504040204" pitchFamily="50" charset="-128"/>
                <a:ea typeface="Meiryo UI" panose="020B0604030504040204" pitchFamily="50" charset="-128"/>
                <a:cs typeface="Meiryo UI" panose="020B0604030504040204" pitchFamily="50" charset="-128"/>
              </a:rPr>
              <a:t>新版　ゲーム理論トレーニング</a:t>
            </a:r>
            <a:endParaRPr kumimoji="1"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978-4-7612-7741-3</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逢沢明</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【page】</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296p  </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2024</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テキスト ボックス 6"/>
          <p:cNvSpPr txBox="1"/>
          <p:nvPr/>
        </p:nvSpPr>
        <p:spPr>
          <a:xfrm>
            <a:off x="3429000" y="3273425"/>
            <a:ext cx="3093085" cy="501586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sz="1000" dirty="0">
                <a:solidFill>
                  <a:srgbClr val="333333"/>
                </a:solidFill>
              </a:rPr>
              <a:t>第四部 日常中的"囚人困境"</a:t>
            </a:r>
            <a:endParaRPr sz="1000" dirty="0">
              <a:solidFill>
                <a:srgbClr val="333333"/>
              </a:solidFill>
            </a:endParaRPr>
          </a:p>
          <a:p>
            <a:r>
              <a:rPr sz="1000" dirty="0">
                <a:solidFill>
                  <a:srgbClr val="333333"/>
                </a:solidFill>
              </a:rPr>
              <a:t>4-1 什么是囚人困境</a:t>
            </a:r>
            <a:endParaRPr sz="1000" dirty="0">
              <a:solidFill>
                <a:srgbClr val="333333"/>
              </a:solidFill>
            </a:endParaRPr>
          </a:p>
          <a:p>
            <a:r>
              <a:rPr sz="1000" dirty="0">
                <a:solidFill>
                  <a:srgbClr val="333333"/>
                </a:solidFill>
              </a:rPr>
              <a:t>背叛？合作？</a:t>
            </a:r>
            <a:endParaRPr sz="1000" dirty="0">
              <a:solidFill>
                <a:srgbClr val="333333"/>
              </a:solidFill>
            </a:endParaRPr>
          </a:p>
          <a:p>
            <a:r>
              <a:rPr sz="1000" dirty="0">
                <a:solidFill>
                  <a:srgbClr val="333333"/>
                </a:solidFill>
              </a:rPr>
              <a:t>真的"自白"是最佳选择吗？</a:t>
            </a:r>
            <a:endParaRPr sz="1000" dirty="0">
              <a:solidFill>
                <a:srgbClr val="333333"/>
              </a:solidFill>
            </a:endParaRPr>
          </a:p>
          <a:p>
            <a:r>
              <a:rPr sz="1000" dirty="0">
                <a:solidFill>
                  <a:srgbClr val="333333"/>
                </a:solidFill>
              </a:rPr>
              <a:t>4-2 当下存在的困境</a:t>
            </a:r>
            <a:endParaRPr sz="1000" dirty="0">
              <a:solidFill>
                <a:srgbClr val="333333"/>
              </a:solidFill>
            </a:endParaRPr>
          </a:p>
          <a:p>
            <a:r>
              <a:rPr sz="1000" dirty="0">
                <a:solidFill>
                  <a:srgbClr val="333333"/>
                </a:solidFill>
              </a:rPr>
              <a:t>价格竞争</a:t>
            </a:r>
            <a:endParaRPr sz="1000" dirty="0">
              <a:solidFill>
                <a:srgbClr val="333333"/>
              </a:solidFill>
            </a:endParaRPr>
          </a:p>
          <a:p>
            <a:r>
              <a:rPr sz="1000" dirty="0">
                <a:solidFill>
                  <a:srgbClr val="333333"/>
                </a:solidFill>
              </a:rPr>
              <a:t>导致通缩的困境</a:t>
            </a:r>
            <a:endParaRPr sz="1000" dirty="0">
              <a:solidFill>
                <a:srgbClr val="333333"/>
              </a:solidFill>
            </a:endParaRPr>
          </a:p>
          <a:p>
            <a:r>
              <a:rPr sz="1000" dirty="0">
                <a:solidFill>
                  <a:srgbClr val="333333"/>
                </a:solidFill>
              </a:rPr>
              <a:t>生物的生存竞争中也存在困境</a:t>
            </a:r>
            <a:endParaRPr sz="1000" dirty="0">
              <a:solidFill>
                <a:srgbClr val="333333"/>
              </a:solidFill>
            </a:endParaRPr>
          </a:p>
          <a:p>
            <a:r>
              <a:rPr sz="1000" dirty="0">
                <a:solidFill>
                  <a:srgbClr val="333333"/>
                </a:solidFill>
              </a:rPr>
              <a:t>4-3 "囚人困境"的必胜法</a:t>
            </a:r>
            <a:endParaRPr sz="1000" dirty="0">
              <a:solidFill>
                <a:srgbClr val="333333"/>
              </a:solidFill>
            </a:endParaRPr>
          </a:p>
          <a:p>
            <a:r>
              <a:rPr sz="1000" dirty="0">
                <a:solidFill>
                  <a:srgbClr val="333333"/>
                </a:solidFill>
              </a:rPr>
              <a:t>囚人困境比赛</a:t>
            </a:r>
            <a:endParaRPr sz="1000" dirty="0">
              <a:solidFill>
                <a:srgbClr val="333333"/>
              </a:solidFill>
            </a:endParaRPr>
          </a:p>
          <a:p>
            <a:r>
              <a:rPr sz="1000" dirty="0">
                <a:solidFill>
                  <a:srgbClr val="333333"/>
                </a:solidFill>
              </a:rPr>
              <a:t>最强的程序是"以牙还牙"</a:t>
            </a:r>
            <a:endParaRPr sz="1000" dirty="0">
              <a:solidFill>
                <a:srgbClr val="333333"/>
              </a:solidFill>
            </a:endParaRPr>
          </a:p>
          <a:p>
            <a:r>
              <a:rPr sz="1000" dirty="0">
                <a:solidFill>
                  <a:srgbClr val="333333"/>
                </a:solidFill>
              </a:rPr>
              <a:t>无冠之冠果然强大！</a:t>
            </a:r>
            <a:endParaRPr sz="1000" dirty="0">
              <a:solidFill>
                <a:srgbClr val="333333"/>
              </a:solidFill>
            </a:endParaRPr>
          </a:p>
          <a:p>
            <a:r>
              <a:rPr sz="1000" dirty="0">
                <a:solidFill>
                  <a:srgbClr val="333333"/>
                </a:solidFill>
              </a:rPr>
              <a:t>4-4 尽管如此"以牙还牙"是最佳策略吗？</a:t>
            </a:r>
            <a:endParaRPr sz="1000" dirty="0">
              <a:solidFill>
                <a:srgbClr val="333333"/>
              </a:solidFill>
            </a:endParaRPr>
          </a:p>
          <a:p>
            <a:r>
              <a:rPr sz="1000" dirty="0">
                <a:solidFill>
                  <a:srgbClr val="333333"/>
                </a:solidFill>
              </a:rPr>
              <a:t>回顾"以牙还牙"</a:t>
            </a:r>
            <a:endParaRPr sz="1000" dirty="0">
              <a:solidFill>
                <a:srgbClr val="333333"/>
              </a:solidFill>
            </a:endParaRPr>
          </a:p>
          <a:p>
            <a:r>
              <a:rPr sz="1000" dirty="0">
                <a:solidFill>
                  <a:srgbClr val="333333"/>
                </a:solidFill>
              </a:rPr>
              <a:t>第二届囚人困境比赛</a:t>
            </a:r>
            <a:endParaRPr sz="1000" dirty="0">
              <a:solidFill>
                <a:srgbClr val="333333"/>
              </a:solidFill>
            </a:endParaRPr>
          </a:p>
          <a:p>
            <a:r>
              <a:rPr sz="1000" dirty="0">
                <a:solidFill>
                  <a:srgbClr val="333333"/>
                </a:solidFill>
              </a:rPr>
              <a:t>以综合得分取胜</a:t>
            </a:r>
            <a:endParaRPr sz="1000" dirty="0">
              <a:solidFill>
                <a:srgbClr val="333333"/>
              </a:solidFill>
            </a:endParaRPr>
          </a:p>
          <a:p>
            <a:r>
              <a:rPr sz="1000" dirty="0">
                <a:solidFill>
                  <a:srgbClr val="333333"/>
                </a:solidFill>
              </a:rPr>
              <a:t>人类之间的囚人困境竞赛</a:t>
            </a:r>
            <a:endParaRPr sz="1000" dirty="0">
              <a:solidFill>
                <a:srgbClr val="333333"/>
              </a:solidFill>
            </a:endParaRPr>
          </a:p>
          <a:p>
            <a:r>
              <a:rPr sz="1000" dirty="0">
                <a:solidFill>
                  <a:srgbClr val="333333"/>
                </a:solidFill>
              </a:rPr>
              <a:t>小知识 "囚人困境"是谁发明的？</a:t>
            </a:r>
            <a:endParaRPr sz="1000" dirty="0">
              <a:solidFill>
                <a:srgbClr val="333333"/>
              </a:solidFill>
            </a:endParaRPr>
          </a:p>
          <a:p>
            <a:endParaRPr sz="1000" dirty="0">
              <a:solidFill>
                <a:srgbClr val="333333"/>
              </a:solidFill>
            </a:endParaRPr>
          </a:p>
          <a:p>
            <a:r>
              <a:rPr sz="1000" dirty="0">
                <a:solidFill>
                  <a:srgbClr val="333333"/>
                </a:solidFill>
              </a:rPr>
              <a:t>第五部 改变规则</a:t>
            </a:r>
            <a:endParaRPr sz="1000" dirty="0">
              <a:solidFill>
                <a:srgbClr val="333333"/>
              </a:solidFill>
            </a:endParaRPr>
          </a:p>
          <a:p>
            <a:r>
              <a:rPr sz="1000" dirty="0">
                <a:solidFill>
                  <a:srgbClr val="333333"/>
                </a:solidFill>
              </a:rPr>
              <a:t>突破困局</a:t>
            </a:r>
            <a:endParaRPr sz="1000" dirty="0">
              <a:solidFill>
                <a:srgbClr val="333333"/>
              </a:solidFill>
            </a:endParaRPr>
          </a:p>
          <a:p>
            <a:r>
              <a:rPr sz="1000" dirty="0">
                <a:solidFill>
                  <a:srgbClr val="333333"/>
                </a:solidFill>
              </a:rPr>
              <a:t>5-1 规则并非固定不变的</a:t>
            </a:r>
            <a:endParaRPr sz="1000" dirty="0">
              <a:solidFill>
                <a:srgbClr val="333333"/>
              </a:solidFill>
            </a:endParaRPr>
          </a:p>
          <a:p>
            <a:r>
              <a:rPr sz="1000" dirty="0">
                <a:solidFill>
                  <a:srgbClr val="333333"/>
                </a:solidFill>
              </a:rPr>
              <a:t>规则变革时机之处有机会</a:t>
            </a:r>
            <a:endParaRPr sz="1000" dirty="0">
              <a:solidFill>
                <a:srgbClr val="333333"/>
              </a:solidFill>
            </a:endParaRPr>
          </a:p>
          <a:p>
            <a:r>
              <a:rPr sz="1000" dirty="0">
                <a:solidFill>
                  <a:srgbClr val="333333"/>
                </a:solidFill>
              </a:rPr>
              <a:t>同时游戏向交替游戏转变</a:t>
            </a:r>
            <a:endParaRPr sz="1000" dirty="0">
              <a:solidFill>
                <a:srgbClr val="333333"/>
              </a:solidFill>
            </a:endParaRPr>
          </a:p>
          <a:p>
            <a:r>
              <a:rPr sz="1000" dirty="0">
                <a:solidFill>
                  <a:srgbClr val="333333"/>
                </a:solidFill>
              </a:rPr>
              <a:t>肯尼迪的奔走</a:t>
            </a:r>
            <a:endParaRPr sz="1000" dirty="0">
              <a:solidFill>
                <a:srgbClr val="333333"/>
              </a:solidFill>
            </a:endParaRPr>
          </a:p>
          <a:p>
            <a:r>
              <a:rPr sz="1000" dirty="0">
                <a:solidFill>
                  <a:srgbClr val="333333"/>
                </a:solidFill>
              </a:rPr>
              <a:t>5-2 从同时游戏到交替游戏</a:t>
            </a:r>
            <a:endParaRPr sz="1000" dirty="0">
              <a:solidFill>
                <a:srgbClr val="333333"/>
              </a:solidFill>
            </a:endParaRPr>
          </a:p>
          <a:p>
            <a:r>
              <a:rPr sz="1000" dirty="0">
                <a:solidFill>
                  <a:srgbClr val="333333"/>
                </a:solidFill>
              </a:rPr>
              <a:t>分解游戏（问题）</a:t>
            </a:r>
            <a:endParaRPr sz="1000" dirty="0">
              <a:solidFill>
                <a:srgbClr val="333333"/>
              </a:solidFill>
            </a:endParaRPr>
          </a:p>
          <a:p>
            <a:r>
              <a:rPr sz="1000" dirty="0">
                <a:solidFill>
                  <a:srgbClr val="333333"/>
                </a:solidFill>
              </a:rPr>
              <a:t>囚人困境的规则变化</a:t>
            </a:r>
            <a:endParaRPr sz="1000" dirty="0">
              <a:solidFill>
                <a:srgbClr val="333333"/>
              </a:solidFill>
            </a:endParaRPr>
          </a:p>
          <a:p>
            <a:r>
              <a:rPr sz="1000" dirty="0">
                <a:solidFill>
                  <a:srgbClr val="333333"/>
                </a:solidFill>
              </a:rPr>
              <a:t>5-3 如何改变规则？</a:t>
            </a:r>
            <a:endParaRPr sz="1000" dirty="0">
              <a:solidFill>
                <a:srgbClr val="333333"/>
              </a:solidFill>
            </a:endParaRPr>
          </a:p>
          <a:p>
            <a:r>
              <a:rPr sz="1000" dirty="0">
                <a:solidFill>
                  <a:srgbClr val="333333"/>
                </a:solidFill>
              </a:rPr>
              <a:t>再次进行棒球对决</a:t>
            </a:r>
            <a:endParaRPr sz="1000" dirty="0">
              <a:solidFill>
                <a:srgbClr val="333333"/>
              </a:solidFill>
            </a:endParaRPr>
          </a:p>
          <a:p>
            <a:r>
              <a:rPr sz="1000" dirty="0">
                <a:solidFill>
                  <a:srgbClr val="333333"/>
                </a:solidFill>
              </a:rPr>
              <a:t>通过努力进行规则变革</a:t>
            </a:r>
            <a:endParaRPr sz="1000" dirty="0">
              <a:solidFill>
                <a:srgbClr val="333333"/>
              </a:solidFill>
            </a:endParaRPr>
          </a:p>
          <a:p>
            <a:r>
              <a:rPr sz="1000" dirty="0">
                <a:solidFill>
                  <a:srgbClr val="333333"/>
                </a:solidFill>
              </a:rPr>
              <a:t>小知识 乔治·索罗斯，这位"炼金术士"</a:t>
            </a:r>
            <a:endParaRPr sz="1000" dirty="0">
              <a:solidFill>
                <a:srgbClr val="333333"/>
              </a:solidFill>
            </a:endParaRPr>
          </a:p>
        </p:txBody>
      </p:sp>
      <p:sp>
        <p:nvSpPr>
          <p:cNvPr id="4" name="テキスト ボックス 5"/>
          <p:cNvSpPr txBox="1"/>
          <p:nvPr/>
        </p:nvSpPr>
        <p:spPr>
          <a:xfrm>
            <a:off x="3810603" y="725441"/>
            <a:ext cx="4171041" cy="583565"/>
          </a:xfrm>
          <a:prstGeom prst="rect">
            <a:avLst/>
          </a:prstGeom>
          <a:noFill/>
        </p:spPr>
        <p:txBody>
          <a:bodyPr wrap="square" rtlCol="0">
            <a:spAutoFit/>
          </a:bodyPr>
          <a:p>
            <a:r>
              <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130,000 copies series</a:t>
            </a:r>
            <a:endPar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a:p>
            <a:endPar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pic>
        <p:nvPicPr>
          <p:cNvPr id="5" name="图片 4"/>
          <p:cNvPicPr>
            <a:picLocks noChangeAspect="1"/>
          </p:cNvPicPr>
          <p:nvPr/>
        </p:nvPicPr>
        <p:blipFill>
          <a:blip r:embed="rId1"/>
          <a:stretch>
            <a:fillRect/>
          </a:stretch>
        </p:blipFill>
        <p:spPr>
          <a:xfrm>
            <a:off x="353695" y="125095"/>
            <a:ext cx="947420" cy="130556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AI</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ライフハック</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978-4-7612-7876-2</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たてばやし</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淳</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312p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405890"/>
            <a:ext cx="6821170" cy="793940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熟练运用</a:t>
            </a:r>
            <a:r>
              <a:rPr lang="en-US" altLang="zh-CN" sz="1000" i="0" dirty="0">
                <a:effectLst/>
              </a:rPr>
              <a:t>“</a:t>
            </a:r>
            <a:r>
              <a:rPr lang="zh-CN" altLang="en-US" sz="1000" i="0" dirty="0">
                <a:effectLst/>
              </a:rPr>
              <a:t>图片</a:t>
            </a:r>
            <a:r>
              <a:rPr lang="en-US" altLang="zh-CN" sz="1000" i="0" dirty="0">
                <a:effectLst/>
              </a:rPr>
              <a:t>”“</a:t>
            </a:r>
            <a:r>
              <a:rPr lang="zh-CN" altLang="en-US" sz="1000" i="0" dirty="0">
                <a:effectLst/>
              </a:rPr>
              <a:t>语音</a:t>
            </a:r>
            <a:r>
              <a:rPr lang="en-US" altLang="zh-CN" sz="1000" i="0" dirty="0">
                <a:effectLst/>
              </a:rPr>
              <a:t>”</a:t>
            </a:r>
            <a:r>
              <a:rPr lang="zh-CN" altLang="en-US" sz="1000" i="0" dirty="0">
                <a:effectLst/>
              </a:rPr>
              <a:t>！</a:t>
            </a:r>
            <a:endParaRPr lang="zh-CN" altLang="en-US" sz="1000" i="0" dirty="0">
              <a:effectLst/>
            </a:endParaRPr>
          </a:p>
          <a:p>
            <a:r>
              <a:rPr lang="zh-CN" altLang="en-US" sz="1000" i="0" dirty="0">
                <a:effectLst/>
              </a:rPr>
              <a:t>极速输入</a:t>
            </a:r>
            <a:r>
              <a:rPr lang="en-US" altLang="zh-CN" sz="1000" i="0" dirty="0">
                <a:effectLst/>
              </a:rPr>
              <a:t>&amp;</a:t>
            </a:r>
            <a:r>
              <a:rPr lang="zh-CN" altLang="en-US" sz="1000" i="0" dirty="0">
                <a:effectLst/>
              </a:rPr>
              <a:t>输出</a:t>
            </a:r>
            <a:endParaRPr lang="zh-CN" altLang="en-US" sz="1000" i="0" dirty="0">
              <a:effectLst/>
            </a:endParaRPr>
          </a:p>
          <a:p>
            <a:r>
              <a:rPr lang="zh-CN" altLang="en-US" sz="1000" i="0" dirty="0">
                <a:effectLst/>
              </a:rPr>
              <a:t>阻碍</a:t>
            </a:r>
            <a:r>
              <a:rPr lang="en-US" altLang="zh-CN" sz="1000" i="0" dirty="0">
                <a:effectLst/>
              </a:rPr>
              <a:t>AI</a:t>
            </a:r>
            <a:r>
              <a:rPr lang="zh-CN" altLang="en-US" sz="1000" i="0" dirty="0">
                <a:effectLst/>
              </a:rPr>
              <a:t>融入日常的</a:t>
            </a:r>
            <a:r>
              <a:rPr lang="en-US" altLang="zh-CN" sz="1000" i="0" dirty="0">
                <a:effectLst/>
              </a:rPr>
              <a:t>“</a:t>
            </a:r>
            <a:r>
              <a:rPr lang="zh-CN" altLang="en-US" sz="1000" i="0" dirty="0">
                <a:effectLst/>
              </a:rPr>
              <a:t>两大障碍</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想把</a:t>
            </a:r>
            <a:r>
              <a:rPr lang="en-US" altLang="zh-CN" sz="1000" i="0" dirty="0">
                <a:effectLst/>
              </a:rPr>
              <a:t>AI</a:t>
            </a:r>
            <a:r>
              <a:rPr lang="zh-CN" altLang="en-US" sz="1000" i="0" dirty="0">
                <a:effectLst/>
              </a:rPr>
              <a:t>真正融入生活，其实很多人都会遇到两个障碍。</a:t>
            </a:r>
            <a:endParaRPr lang="zh-CN" altLang="en-US" sz="1000" i="0" dirty="0">
              <a:effectLst/>
            </a:endParaRPr>
          </a:p>
          <a:p>
            <a:endParaRPr lang="en-US" altLang="zh-CN" sz="1000" i="0" dirty="0">
              <a:effectLst/>
            </a:endParaRPr>
          </a:p>
          <a:p>
            <a:r>
              <a:rPr lang="zh-CN" altLang="en-US" sz="1000" i="0" dirty="0">
                <a:effectLst/>
              </a:rPr>
              <a:t>第一个，是</a:t>
            </a:r>
            <a:r>
              <a:rPr lang="en-US" altLang="zh-CN" sz="1000" i="0" dirty="0">
                <a:effectLst/>
              </a:rPr>
              <a:t>“</a:t>
            </a:r>
            <a:r>
              <a:rPr lang="zh-CN" altLang="en-US" sz="1000" i="0" dirty="0">
                <a:effectLst/>
              </a:rPr>
              <a:t>输入障碍</a:t>
            </a:r>
            <a:r>
              <a:rPr lang="en-US" altLang="zh-CN" sz="1000" i="0" dirty="0">
                <a:effectLst/>
              </a:rPr>
              <a:t>”——</a:t>
            </a:r>
            <a:r>
              <a:rPr lang="zh-CN" altLang="en-US" sz="1000" i="0" dirty="0">
                <a:effectLst/>
              </a:rPr>
              <a:t>觉得给</a:t>
            </a:r>
            <a:r>
              <a:rPr lang="en-US" altLang="zh-CN" sz="1000" i="0" dirty="0">
                <a:effectLst/>
              </a:rPr>
              <a:t>AI</a:t>
            </a:r>
            <a:r>
              <a:rPr lang="zh-CN" altLang="en-US" sz="1000" i="0" dirty="0">
                <a:effectLst/>
              </a:rPr>
              <a:t>打字下指令太麻烦。</a:t>
            </a:r>
            <a:endParaRPr lang="zh-CN" altLang="en-US" sz="1000" i="0" dirty="0">
              <a:effectLst/>
            </a:endParaRPr>
          </a:p>
          <a:p>
            <a:r>
              <a:rPr lang="zh-CN" altLang="en-US" sz="1000" i="0" dirty="0">
                <a:effectLst/>
              </a:rPr>
              <a:t>第二个，是</a:t>
            </a:r>
            <a:r>
              <a:rPr lang="en-US" altLang="zh-CN" sz="1000" i="0" dirty="0">
                <a:effectLst/>
              </a:rPr>
              <a:t>“</a:t>
            </a:r>
            <a:r>
              <a:rPr lang="zh-CN" altLang="en-US" sz="1000" i="0" dirty="0">
                <a:effectLst/>
              </a:rPr>
              <a:t>输出障碍</a:t>
            </a:r>
            <a:r>
              <a:rPr lang="en-US" altLang="zh-CN" sz="1000" i="0" dirty="0">
                <a:effectLst/>
              </a:rPr>
              <a:t>”——AI</a:t>
            </a:r>
            <a:r>
              <a:rPr lang="zh-CN" altLang="en-US" sz="1000" i="0" dirty="0">
                <a:effectLst/>
              </a:rPr>
              <a:t>给出的结果，直接使用起来并不方便。</a:t>
            </a:r>
            <a:endParaRPr lang="zh-CN" altLang="en-US" sz="1000" i="0" dirty="0">
              <a:effectLst/>
            </a:endParaRPr>
          </a:p>
          <a:p>
            <a:endParaRPr lang="en-US" altLang="zh-CN" sz="1000" i="0" dirty="0">
              <a:effectLst/>
            </a:endParaRPr>
          </a:p>
          <a:p>
            <a:r>
              <a:rPr lang="zh-CN" altLang="en-US" sz="1000" i="0" dirty="0">
                <a:effectLst/>
              </a:rPr>
              <a:t>本书将彻底拆除这两道墙，教你如何让</a:t>
            </a:r>
            <a:r>
              <a:rPr lang="en-US" altLang="zh-CN" sz="1000" i="0" dirty="0">
                <a:effectLst/>
              </a:rPr>
              <a:t>AI</a:t>
            </a:r>
            <a:r>
              <a:rPr lang="zh-CN" altLang="en-US" sz="1000" i="0" dirty="0">
                <a:effectLst/>
              </a:rPr>
              <a:t>的输入与输出都变得轻松高效。</a:t>
            </a:r>
            <a:endParaRPr lang="zh-CN" altLang="en-US" sz="1000" i="0" dirty="0">
              <a:effectLst/>
            </a:endParaRPr>
          </a:p>
          <a:p>
            <a:endParaRPr lang="en-US" altLang="zh-CN" sz="1000" i="0" dirty="0">
              <a:effectLst/>
            </a:endParaRPr>
          </a:p>
          <a:p>
            <a:r>
              <a:rPr lang="zh-CN" altLang="en-US" sz="1000" i="0" dirty="0">
                <a:effectLst/>
              </a:rPr>
              <a:t>输入篇：</a:t>
            </a:r>
            <a:endParaRPr lang="zh-CN" altLang="en-US" sz="1000" i="0" dirty="0">
              <a:effectLst/>
            </a:endParaRPr>
          </a:p>
          <a:p>
            <a:r>
              <a:rPr lang="en-US" altLang="zh-CN" sz="1000" i="0" dirty="0">
                <a:effectLst/>
              </a:rPr>
              <a:t>“</a:t>
            </a:r>
            <a:r>
              <a:rPr lang="zh-CN" altLang="en-US" sz="1000" i="0" dirty="0">
                <a:effectLst/>
              </a:rPr>
              <a:t>拍一下</a:t>
            </a:r>
            <a:r>
              <a:rPr lang="en-US" altLang="zh-CN" sz="1000" i="0" dirty="0">
                <a:effectLst/>
              </a:rPr>
              <a:t>”“</a:t>
            </a:r>
            <a:r>
              <a:rPr lang="zh-CN" altLang="en-US" sz="1000" i="0" dirty="0">
                <a:effectLst/>
              </a:rPr>
              <a:t>说一句</a:t>
            </a:r>
            <a:r>
              <a:rPr lang="en-US" altLang="zh-CN" sz="1000" i="0" dirty="0">
                <a:effectLst/>
              </a:rPr>
              <a:t>”</a:t>
            </a:r>
            <a:r>
              <a:rPr lang="zh-CN" altLang="en-US" sz="1000" i="0" dirty="0">
                <a:effectLst/>
              </a:rPr>
              <a:t>就能完成最快指令！</a:t>
            </a:r>
            <a:endParaRPr lang="zh-CN" altLang="en-US" sz="1000" i="0" dirty="0">
              <a:effectLst/>
            </a:endParaRPr>
          </a:p>
          <a:p>
            <a:endParaRPr lang="en-US" altLang="zh-CN" sz="1000" i="0" dirty="0">
              <a:effectLst/>
            </a:endParaRPr>
          </a:p>
          <a:p>
            <a:r>
              <a:rPr lang="zh-CN" altLang="en-US" sz="1000" i="0" dirty="0">
                <a:effectLst/>
              </a:rPr>
              <a:t>很多人以为，使用</a:t>
            </a:r>
            <a:r>
              <a:rPr lang="en-US" altLang="zh-CN" sz="1000" i="0" dirty="0">
                <a:effectLst/>
              </a:rPr>
              <a:t>AI</a:t>
            </a:r>
            <a:r>
              <a:rPr lang="zh-CN" altLang="en-US" sz="1000" i="0" dirty="0">
                <a:effectLst/>
              </a:rPr>
              <a:t>就必须</a:t>
            </a:r>
            <a:r>
              <a:rPr lang="en-US" altLang="zh-CN" sz="1000" i="0" dirty="0">
                <a:effectLst/>
              </a:rPr>
              <a:t>“</a:t>
            </a:r>
            <a:r>
              <a:rPr lang="zh-CN" altLang="en-US" sz="1000" i="0" dirty="0">
                <a:effectLst/>
              </a:rPr>
              <a:t>坐在电脑前敲键盘输入文字</a:t>
            </a:r>
            <a:r>
              <a:rPr lang="en-US" altLang="zh-CN" sz="1000" i="0" dirty="0">
                <a:effectLst/>
              </a:rPr>
              <a:t>”</a:t>
            </a:r>
            <a:r>
              <a:rPr lang="zh-CN" altLang="en-US" sz="1000" i="0" dirty="0">
                <a:effectLst/>
              </a:rPr>
              <a:t>。</a:t>
            </a:r>
            <a:endParaRPr lang="zh-CN" altLang="en-US" sz="1000" i="0" dirty="0">
              <a:effectLst/>
            </a:endParaRPr>
          </a:p>
          <a:p>
            <a:r>
              <a:rPr lang="zh-CN" altLang="en-US" sz="1000" i="0" dirty="0">
                <a:effectLst/>
              </a:rPr>
              <a:t>但其实完全没必要。</a:t>
            </a:r>
            <a:endParaRPr lang="zh-CN" altLang="en-US" sz="1000" i="0" dirty="0">
              <a:effectLst/>
            </a:endParaRPr>
          </a:p>
          <a:p>
            <a:endParaRPr lang="en-US" altLang="zh-CN" sz="1000" i="0" dirty="0">
              <a:effectLst/>
            </a:endParaRPr>
          </a:p>
          <a:p>
            <a:r>
              <a:rPr lang="zh-CN" altLang="en-US" sz="1000" i="0" dirty="0">
                <a:effectLst/>
              </a:rPr>
              <a:t>现在有更快、更自然、甚至更准确的方法：</a:t>
            </a:r>
            <a:endParaRPr lang="zh-CN" altLang="en-US" sz="1000" i="0" dirty="0">
              <a:effectLst/>
            </a:endParaRPr>
          </a:p>
          <a:p>
            <a:endParaRPr lang="en-US" altLang="zh-CN" sz="1000" i="0" dirty="0">
              <a:effectLst/>
            </a:endParaRPr>
          </a:p>
          <a:p>
            <a:r>
              <a:rPr lang="zh-CN" altLang="en-US" sz="1000" i="0" dirty="0">
                <a:effectLst/>
              </a:rPr>
              <a:t>那就是</a:t>
            </a:r>
            <a:r>
              <a:rPr lang="en-US" altLang="zh-CN" sz="1000" i="0" dirty="0">
                <a:effectLst/>
              </a:rPr>
              <a:t>——</a:t>
            </a:r>
            <a:endParaRPr lang="en-US" altLang="zh-CN" sz="1000" i="0" dirty="0">
              <a:effectLst/>
            </a:endParaRPr>
          </a:p>
          <a:p>
            <a:r>
              <a:rPr lang="en-US" altLang="zh-CN" sz="1000" i="0" dirty="0">
                <a:effectLst/>
              </a:rPr>
              <a:t>“</a:t>
            </a:r>
            <a:r>
              <a:rPr lang="zh-CN" altLang="en-US" sz="1000" i="0" dirty="0">
                <a:effectLst/>
              </a:rPr>
              <a:t>拍照（图像识别）</a:t>
            </a:r>
            <a:r>
              <a:rPr lang="en-US" altLang="zh-CN" sz="1000" i="0" dirty="0">
                <a:effectLst/>
              </a:rPr>
              <a:t>”</a:t>
            </a:r>
            <a:r>
              <a:rPr lang="zh-CN" altLang="en-US" sz="1000" i="0" dirty="0">
                <a:effectLst/>
              </a:rPr>
              <a:t>与</a:t>
            </a:r>
            <a:r>
              <a:rPr lang="en-US" altLang="zh-CN" sz="1000" i="0" dirty="0">
                <a:effectLst/>
              </a:rPr>
              <a:t>“</a:t>
            </a:r>
            <a:r>
              <a:rPr lang="zh-CN" altLang="en-US" sz="1000" i="0" dirty="0">
                <a:effectLst/>
              </a:rPr>
              <a:t>语音输入</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en-US" altLang="zh-CN" sz="1000" i="0" dirty="0">
                <a:effectLst/>
              </a:rPr>
              <a:t>1. </a:t>
            </a:r>
            <a:r>
              <a:rPr lang="zh-CN" altLang="en-US" sz="1000" i="0" dirty="0">
                <a:effectLst/>
              </a:rPr>
              <a:t>拍照（图像识别）</a:t>
            </a:r>
            <a:endParaRPr lang="zh-CN" altLang="en-US" sz="1000" i="0" dirty="0">
              <a:effectLst/>
            </a:endParaRPr>
          </a:p>
          <a:p>
            <a:endParaRPr lang="en-US" altLang="zh-CN" sz="1000" i="0" dirty="0">
              <a:effectLst/>
            </a:endParaRPr>
          </a:p>
          <a:p>
            <a:r>
              <a:rPr lang="zh-CN" altLang="en-US" sz="1000" i="0" dirty="0">
                <a:effectLst/>
              </a:rPr>
              <a:t>当你想把眼前的信息告诉</a:t>
            </a:r>
            <a:r>
              <a:rPr lang="en-US" altLang="zh-CN" sz="1000" i="0" dirty="0">
                <a:effectLst/>
              </a:rPr>
              <a:t>AI</a:t>
            </a:r>
            <a:r>
              <a:rPr lang="zh-CN" altLang="en-US" sz="1000" i="0" dirty="0">
                <a:effectLst/>
              </a:rPr>
              <a:t>时，根本不需要手动输入文字。</a:t>
            </a:r>
            <a:endParaRPr lang="zh-CN" altLang="en-US" sz="1000" i="0" dirty="0">
              <a:effectLst/>
            </a:endParaRPr>
          </a:p>
          <a:p>
            <a:endParaRPr lang="en-US" altLang="zh-CN" sz="1000" i="0" dirty="0">
              <a:effectLst/>
            </a:endParaRPr>
          </a:p>
          <a:p>
            <a:r>
              <a:rPr lang="zh-CN" altLang="en-US" sz="1000" i="0" dirty="0">
                <a:effectLst/>
              </a:rPr>
              <a:t>只要用手机拍张照发给</a:t>
            </a:r>
            <a:r>
              <a:rPr lang="en-US" altLang="zh-CN" sz="1000" i="0" dirty="0">
                <a:effectLst/>
              </a:rPr>
              <a:t>AI</a:t>
            </a:r>
            <a:r>
              <a:rPr lang="zh-CN" altLang="en-US" sz="1000" i="0" dirty="0">
                <a:effectLst/>
              </a:rPr>
              <a:t>，</a:t>
            </a:r>
            <a:r>
              <a:rPr lang="en-US" altLang="zh-CN" sz="1000" i="0" dirty="0">
                <a:effectLst/>
              </a:rPr>
              <a:t>1</a:t>
            </a:r>
            <a:r>
              <a:rPr lang="zh-CN" altLang="en-US" sz="1000" i="0" dirty="0">
                <a:effectLst/>
              </a:rPr>
              <a:t>秒钟就能完成。</a:t>
            </a:r>
            <a:endParaRPr lang="zh-CN" altLang="en-US" sz="1000" i="0" dirty="0">
              <a:effectLst/>
            </a:endParaRPr>
          </a:p>
          <a:p>
            <a:endParaRPr lang="en-US" altLang="zh-CN" sz="1000" i="0" dirty="0">
              <a:effectLst/>
            </a:endParaRPr>
          </a:p>
          <a:p>
            <a:r>
              <a:rPr lang="zh-CN" altLang="en-US" sz="1000" i="0" dirty="0">
                <a:effectLst/>
              </a:rPr>
              <a:t>例如：</a:t>
            </a:r>
            <a:endParaRPr lang="zh-CN" altLang="en-US" sz="1000" i="0" dirty="0">
              <a:effectLst/>
            </a:endParaRPr>
          </a:p>
          <a:p>
            <a:endParaRPr lang="en-US" altLang="zh-CN" sz="1000" i="0" dirty="0">
              <a:effectLst/>
            </a:endParaRPr>
          </a:p>
          <a:p>
            <a:r>
              <a:rPr lang="zh-CN" altLang="en-US" sz="1000" i="0" dirty="0">
                <a:effectLst/>
              </a:rPr>
              <a:t>拍下通知单，对</a:t>
            </a:r>
            <a:r>
              <a:rPr lang="en-US" altLang="zh-CN" sz="1000" i="0" dirty="0">
                <a:effectLst/>
              </a:rPr>
              <a:t>AI</a:t>
            </a:r>
            <a:r>
              <a:rPr lang="zh-CN" altLang="en-US" sz="1000" i="0" dirty="0">
                <a:effectLst/>
              </a:rPr>
              <a:t>说：</a:t>
            </a:r>
            <a:r>
              <a:rPr lang="en-US" altLang="zh-CN" sz="1000" i="0" dirty="0">
                <a:effectLst/>
              </a:rPr>
              <a:t>“</a:t>
            </a:r>
            <a:r>
              <a:rPr lang="zh-CN" altLang="en-US" sz="1000" i="0" dirty="0">
                <a:effectLst/>
              </a:rPr>
              <a:t>帮我添加到日历</a:t>
            </a:r>
            <a:r>
              <a:rPr lang="en-US" altLang="zh-CN" sz="1000" i="0" dirty="0">
                <a:effectLst/>
              </a:rPr>
              <a:t>”</a:t>
            </a:r>
            <a:endParaRPr lang="en-US" altLang="zh-CN" sz="1000" i="0" dirty="0">
              <a:effectLst/>
            </a:endParaRPr>
          </a:p>
          <a:p>
            <a:r>
              <a:rPr lang="zh-CN" altLang="en-US" sz="1000" i="0" dirty="0">
                <a:effectLst/>
              </a:rPr>
              <a:t>拍下收据，对</a:t>
            </a:r>
            <a:r>
              <a:rPr lang="en-US" altLang="zh-CN" sz="1000" i="0" dirty="0">
                <a:effectLst/>
              </a:rPr>
              <a:t>AI</a:t>
            </a:r>
            <a:r>
              <a:rPr lang="zh-CN" altLang="en-US" sz="1000" i="0" dirty="0">
                <a:effectLst/>
              </a:rPr>
              <a:t>说：</a:t>
            </a:r>
            <a:r>
              <a:rPr lang="en-US" altLang="zh-CN" sz="1000" i="0" dirty="0">
                <a:effectLst/>
              </a:rPr>
              <a:t>“</a:t>
            </a:r>
            <a:r>
              <a:rPr lang="zh-CN" altLang="en-US" sz="1000" i="0" dirty="0">
                <a:effectLst/>
              </a:rPr>
              <a:t>整理进记账本</a:t>
            </a:r>
            <a:r>
              <a:rPr lang="en-US" altLang="zh-CN" sz="1000" i="0" dirty="0">
                <a:effectLst/>
              </a:rPr>
              <a:t>”</a:t>
            </a:r>
            <a:endParaRPr lang="en-US" altLang="zh-CN" sz="1000" i="0" dirty="0">
              <a:effectLst/>
            </a:endParaRPr>
          </a:p>
          <a:p>
            <a:r>
              <a:rPr lang="zh-CN" altLang="en-US" sz="1000" i="0" dirty="0">
                <a:effectLst/>
              </a:rPr>
              <a:t>拍下孩子学校发的通知，对</a:t>
            </a:r>
            <a:r>
              <a:rPr lang="en-US" altLang="zh-CN" sz="1000" i="0" dirty="0">
                <a:effectLst/>
              </a:rPr>
              <a:t>AI</a:t>
            </a:r>
            <a:r>
              <a:rPr lang="zh-CN" altLang="en-US" sz="1000" i="0" dirty="0">
                <a:effectLst/>
              </a:rPr>
              <a:t>说：</a:t>
            </a:r>
            <a:r>
              <a:rPr lang="en-US" altLang="zh-CN" sz="1000" i="0" dirty="0">
                <a:effectLst/>
              </a:rPr>
              <a:t>“</a:t>
            </a:r>
            <a:r>
              <a:rPr lang="zh-CN" altLang="en-US" sz="1000" i="0" dirty="0">
                <a:effectLst/>
              </a:rPr>
              <a:t>帮我总结重点</a:t>
            </a:r>
            <a:r>
              <a:rPr lang="en-US" altLang="zh-CN" sz="1000" i="0" dirty="0">
                <a:effectLst/>
              </a:rPr>
              <a:t>”</a:t>
            </a:r>
            <a:endParaRPr lang="en-US" altLang="zh-CN" sz="1000" i="0" dirty="0">
              <a:effectLst/>
            </a:endParaRPr>
          </a:p>
          <a:p>
            <a:endParaRPr lang="en-US" altLang="zh-CN" sz="1000" i="0" dirty="0">
              <a:effectLst/>
            </a:endParaRPr>
          </a:p>
          <a:p>
            <a:r>
              <a:rPr lang="en-US" altLang="zh-CN" sz="1000" i="0" dirty="0">
                <a:effectLst/>
              </a:rPr>
              <a:t>AI</a:t>
            </a:r>
            <a:r>
              <a:rPr lang="zh-CN" altLang="en-US" sz="1000" i="0" dirty="0">
                <a:effectLst/>
              </a:rPr>
              <a:t>就会自动读取其中的文字与数字，并帮你完成后续处理。</a:t>
            </a:r>
            <a:endParaRPr lang="zh-CN" altLang="en-US" sz="1000" i="0" dirty="0">
              <a:effectLst/>
            </a:endParaRPr>
          </a:p>
          <a:p>
            <a:endParaRPr lang="en-US" altLang="zh-CN" sz="1000" i="0" dirty="0">
              <a:effectLst/>
            </a:endParaRPr>
          </a:p>
          <a:p>
            <a:r>
              <a:rPr lang="en-US" altLang="zh-CN" sz="1000" i="0" dirty="0">
                <a:effectLst/>
              </a:rPr>
              <a:t>2. </a:t>
            </a:r>
            <a:r>
              <a:rPr lang="zh-CN" altLang="en-US" sz="1000" i="0" dirty="0">
                <a:effectLst/>
              </a:rPr>
              <a:t>用语音说话（语音输入）</a:t>
            </a:r>
            <a:endParaRPr lang="zh-CN" altLang="en-US" sz="1000" i="0" dirty="0">
              <a:effectLst/>
            </a:endParaRPr>
          </a:p>
          <a:p>
            <a:endParaRPr lang="en-US" altLang="zh-CN" sz="1000" i="0" dirty="0">
              <a:effectLst/>
            </a:endParaRPr>
          </a:p>
          <a:p>
            <a:r>
              <a:rPr lang="zh-CN" altLang="en-US" sz="1000" i="0" dirty="0">
                <a:effectLst/>
              </a:rPr>
              <a:t>有时候你正在洗碗、做家务，双手根本腾不开。</a:t>
            </a:r>
            <a:endParaRPr lang="zh-CN" altLang="en-US" sz="1000" i="0" dirty="0">
              <a:effectLst/>
            </a:endParaRPr>
          </a:p>
          <a:p>
            <a:r>
              <a:rPr lang="zh-CN" altLang="en-US" sz="1000" i="0" dirty="0">
                <a:effectLst/>
              </a:rPr>
              <a:t>但即便如此，你的嘴巴还是空着的。</a:t>
            </a:r>
            <a:endParaRPr lang="zh-CN" altLang="en-US" sz="1000" i="0" dirty="0">
              <a:effectLst/>
            </a:endParaRPr>
          </a:p>
          <a:p>
            <a:endParaRPr lang="en-US" altLang="zh-CN" sz="1000" i="0" dirty="0">
              <a:effectLst/>
            </a:endParaRPr>
          </a:p>
          <a:p>
            <a:r>
              <a:rPr lang="zh-CN" altLang="en-US" sz="1000" i="0" dirty="0">
                <a:effectLst/>
              </a:rPr>
              <a:t>这种时候，只要直接对手机说话，就能完成操作。</a:t>
            </a:r>
            <a:endParaRPr lang="zh-CN" altLang="en-US" sz="1000" i="0" dirty="0">
              <a:effectLst/>
            </a:endParaRPr>
          </a:p>
          <a:p>
            <a:endParaRPr lang="en-US" altLang="zh-CN" sz="1000" i="0" dirty="0">
              <a:effectLst/>
            </a:endParaRPr>
          </a:p>
          <a:p>
            <a:r>
              <a:rPr lang="zh-CN" altLang="en-US" sz="1000" i="0" dirty="0">
                <a:effectLst/>
              </a:rPr>
              <a:t>比如：</a:t>
            </a:r>
            <a:endParaRPr lang="zh-CN" altLang="en-US" sz="1000" i="0" dirty="0">
              <a:effectLst/>
            </a:endParaRPr>
          </a:p>
          <a:p>
            <a:endParaRPr lang="en-US" altLang="zh-CN" sz="1000" i="0" dirty="0">
              <a:effectLst/>
            </a:endParaRPr>
          </a:p>
          <a:p>
            <a:r>
              <a:rPr lang="zh-CN" altLang="en-US" sz="1000" i="0" dirty="0">
                <a:effectLst/>
              </a:rPr>
              <a:t>一边洗碗一边问：</a:t>
            </a:r>
            <a:r>
              <a:rPr lang="en-US" altLang="zh-CN" sz="1000" i="0" dirty="0">
                <a:effectLst/>
              </a:rPr>
              <a:t>“</a:t>
            </a:r>
            <a:r>
              <a:rPr lang="zh-CN" altLang="en-US" sz="1000" i="0" dirty="0">
                <a:effectLst/>
              </a:rPr>
              <a:t>明天出门前还需要准备什么？</a:t>
            </a:r>
            <a:r>
              <a:rPr lang="en-US" altLang="zh-CN" sz="1000" i="0" dirty="0">
                <a:effectLst/>
              </a:rPr>
              <a:t>”</a:t>
            </a:r>
            <a:endParaRPr lang="en-US" altLang="zh-CN" sz="1000" i="0" dirty="0">
              <a:effectLst/>
            </a:endParaRPr>
          </a:p>
          <a:p>
            <a:r>
              <a:rPr lang="zh-CN" altLang="en-US" sz="1000" i="0" dirty="0">
                <a:effectLst/>
              </a:rPr>
              <a:t>开车时说：</a:t>
            </a:r>
            <a:r>
              <a:rPr lang="en-US" altLang="zh-CN" sz="1000" i="0" dirty="0">
                <a:effectLst/>
              </a:rPr>
              <a:t>“</a:t>
            </a:r>
            <a:r>
              <a:rPr lang="zh-CN" altLang="en-US" sz="1000" i="0" dirty="0">
                <a:effectLst/>
              </a:rPr>
              <a:t>帮我记录接下来要讲的想法</a:t>
            </a:r>
            <a:r>
              <a:rPr lang="en-US" altLang="zh-CN" sz="1000" i="0" dirty="0">
                <a:effectLst/>
              </a:rPr>
              <a:t>”</a:t>
            </a:r>
            <a:endParaRPr lang="en-US" altLang="zh-CN" sz="1000" i="0" dirty="0">
              <a:effectLst/>
            </a:endParaRPr>
          </a:p>
          <a:p>
            <a:endParaRPr lang="en-US" altLang="zh-CN" sz="1000" i="0" dirty="0">
              <a:effectLst/>
            </a:endParaRPr>
          </a:p>
          <a:p>
            <a:r>
              <a:rPr lang="en-US" altLang="zh-CN" sz="1000" i="0" dirty="0">
                <a:effectLst/>
              </a:rPr>
              <a:t>AI</a:t>
            </a:r>
            <a:r>
              <a:rPr lang="zh-CN" altLang="en-US" sz="1000" i="0" dirty="0">
                <a:effectLst/>
              </a:rPr>
              <a:t>就能理解并执行你的指令。</a:t>
            </a:r>
            <a:endParaRPr lang="zh-CN" altLang="en-US" sz="1000" i="0" dirty="0">
              <a:effectLst/>
            </a:endParaRPr>
          </a:p>
          <a:p>
            <a:endParaRPr lang="en-US" altLang="zh-CN" sz="1000" i="0" dirty="0">
              <a:effectLst/>
            </a:endParaRPr>
          </a:p>
          <a:p>
            <a:r>
              <a:rPr lang="zh-CN" altLang="en-US" sz="1000" i="0" dirty="0">
                <a:effectLst/>
              </a:rPr>
              <a:t>事实上，本书很多内容的灵感，都是作者在做家务时，一边和</a:t>
            </a:r>
            <a:r>
              <a:rPr lang="en-US" altLang="zh-CN" sz="1000" i="0" dirty="0">
                <a:effectLst/>
              </a:rPr>
              <a:t>AI</a:t>
            </a:r>
            <a:r>
              <a:rPr lang="zh-CN" altLang="en-US" sz="1000" i="0" dirty="0">
                <a:effectLst/>
              </a:rPr>
              <a:t>对话一边整理出来的。</a:t>
            </a:r>
            <a:endParaRPr lang="zh-CN" altLang="en-US" sz="1000" i="0" dirty="0">
              <a:effectLst/>
            </a:endParaRPr>
          </a:p>
        </p:txBody>
      </p:sp>
      <p:pic>
        <p:nvPicPr>
          <p:cNvPr id="3" name="图片 2"/>
          <p:cNvPicPr>
            <a:picLocks noChangeAspect="1"/>
          </p:cNvPicPr>
          <p:nvPr/>
        </p:nvPicPr>
        <p:blipFill>
          <a:blip r:embed="rId1"/>
          <a:stretch>
            <a:fillRect/>
          </a:stretch>
        </p:blipFill>
        <p:spPr>
          <a:xfrm>
            <a:off x="304800" y="134620"/>
            <a:ext cx="840740" cy="117856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6"/>
          <p:cNvSpPr/>
          <p:nvPr/>
        </p:nvSpPr>
        <p:spPr>
          <a:xfrm>
            <a:off x="2398367" y="1788132"/>
            <a:ext cx="1632005" cy="338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zh-CN" sz="1400" dirty="0">
                <a:latin typeface="Microsoft YaHei" panose="020B0503020204020204" pitchFamily="34" charset="-122"/>
                <a:ea typeface="Microsoft YaHei" panose="020B0503020204020204" pitchFamily="34" charset="-122"/>
              </a:rPr>
              <a:t>Chapter</a:t>
            </a:r>
            <a:endParaRPr kumimoji="1" lang="ja-JP" altLang="en-US" sz="1400" dirty="0">
              <a:latin typeface="Microsoft YaHei" panose="020B0503020204020204" pitchFamily="34" charset="-122"/>
              <a:ea typeface="Microsoft YaHei" panose="020B0503020204020204" pitchFamily="34" charset="-122"/>
            </a:endParaRPr>
          </a:p>
        </p:txBody>
      </p:sp>
      <p:sp>
        <p:nvSpPr>
          <p:cNvPr id="8" name="テキスト ボックス 6"/>
          <p:cNvSpPr txBox="1"/>
          <p:nvPr/>
        </p:nvSpPr>
        <p:spPr>
          <a:xfrm>
            <a:off x="114300" y="2461260"/>
            <a:ext cx="3093085" cy="455422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sz="1000" dirty="0">
                <a:solidFill>
                  <a:srgbClr val="333333"/>
                </a:solidFill>
              </a:rPr>
              <a:t>第六部 知晓平衡，突破平衡</a:t>
            </a:r>
            <a:endParaRPr sz="1000" dirty="0">
              <a:solidFill>
                <a:srgbClr val="333333"/>
              </a:solidFill>
            </a:endParaRPr>
          </a:p>
          <a:p>
            <a:r>
              <a:rPr sz="1000" dirty="0">
                <a:solidFill>
                  <a:srgbClr val="333333"/>
                </a:solidFill>
              </a:rPr>
              <a:t>6-1 战胜和失败都存在平衡点</a:t>
            </a:r>
            <a:endParaRPr sz="1000" dirty="0">
              <a:solidFill>
                <a:srgbClr val="333333"/>
              </a:solidFill>
            </a:endParaRPr>
          </a:p>
          <a:p>
            <a:r>
              <a:rPr sz="1000" dirty="0">
                <a:solidFill>
                  <a:srgbClr val="333333"/>
                </a:solidFill>
              </a:rPr>
              <a:t>在彼此最佳努力状态下达到平衡</a:t>
            </a:r>
            <a:endParaRPr sz="1000" dirty="0">
              <a:solidFill>
                <a:srgbClr val="333333"/>
              </a:solidFill>
            </a:endParaRPr>
          </a:p>
          <a:p>
            <a:r>
              <a:rPr sz="1000" dirty="0">
                <a:solidFill>
                  <a:srgbClr val="333333"/>
                </a:solidFill>
              </a:rPr>
              <a:t>6-2 纳什均衡</a:t>
            </a:r>
            <a:endParaRPr sz="1000" dirty="0">
              <a:solidFill>
                <a:srgbClr val="333333"/>
              </a:solidFill>
            </a:endParaRPr>
          </a:p>
          <a:p>
            <a:r>
              <a:rPr sz="1000" dirty="0">
                <a:solidFill>
                  <a:srgbClr val="333333"/>
                </a:solidFill>
              </a:rPr>
              <a:t>平衡意味着什么？</a:t>
            </a:r>
            <a:endParaRPr sz="1000" dirty="0">
              <a:solidFill>
                <a:srgbClr val="333333"/>
              </a:solidFill>
            </a:endParaRPr>
          </a:p>
          <a:p>
            <a:r>
              <a:rPr sz="1000" dirty="0">
                <a:solidFill>
                  <a:srgbClr val="333333"/>
                </a:solidFill>
              </a:rPr>
              <a:t>纳什均衡是完美的吗？</a:t>
            </a:r>
            <a:endParaRPr sz="1000" dirty="0">
              <a:solidFill>
                <a:srgbClr val="333333"/>
              </a:solidFill>
            </a:endParaRPr>
          </a:p>
          <a:p>
            <a:r>
              <a:rPr sz="1000" dirty="0">
                <a:solidFill>
                  <a:srgbClr val="333333"/>
                </a:solidFill>
              </a:rPr>
              <a:t>6-3 考虑整体合理性</a:t>
            </a:r>
            <a:endParaRPr sz="1000" dirty="0">
              <a:solidFill>
                <a:srgbClr val="333333"/>
              </a:solidFill>
            </a:endParaRPr>
          </a:p>
          <a:p>
            <a:r>
              <a:rPr sz="1000" dirty="0">
                <a:solidFill>
                  <a:srgbClr val="333333"/>
                </a:solidFill>
              </a:rPr>
              <a:t>帕累托最优</a:t>
            </a:r>
            <a:endParaRPr sz="1000" dirty="0">
              <a:solidFill>
                <a:srgbClr val="333333"/>
              </a:solidFill>
            </a:endParaRPr>
          </a:p>
          <a:p>
            <a:r>
              <a:rPr sz="1000" dirty="0">
                <a:solidFill>
                  <a:srgbClr val="333333"/>
                </a:solidFill>
              </a:rPr>
              <a:t>游戏理论仍然存在不确定性</a:t>
            </a:r>
            <a:endParaRPr sz="1000" dirty="0">
              <a:solidFill>
                <a:srgbClr val="333333"/>
              </a:solidFill>
            </a:endParaRPr>
          </a:p>
          <a:p>
            <a:r>
              <a:rPr sz="1000" dirty="0">
                <a:solidFill>
                  <a:srgbClr val="333333"/>
                </a:solidFill>
              </a:rPr>
              <a:t>6-4 零和导致社会僵化</a:t>
            </a:r>
            <a:endParaRPr sz="1000" dirty="0">
              <a:solidFill>
                <a:srgbClr val="333333"/>
              </a:solidFill>
            </a:endParaRPr>
          </a:p>
          <a:p>
            <a:r>
              <a:rPr sz="1000" dirty="0">
                <a:solidFill>
                  <a:srgbClr val="333333"/>
                </a:solidFill>
              </a:rPr>
              <a:t>强势日元好还是弱势日元好？</a:t>
            </a:r>
            <a:endParaRPr sz="1000" dirty="0">
              <a:solidFill>
                <a:srgbClr val="333333"/>
              </a:solidFill>
            </a:endParaRPr>
          </a:p>
          <a:p>
            <a:r>
              <a:rPr sz="1000" dirty="0">
                <a:solidFill>
                  <a:srgbClr val="333333"/>
                </a:solidFill>
              </a:rPr>
              <a:t>重新分配损失</a:t>
            </a:r>
            <a:endParaRPr sz="1000" dirty="0">
              <a:solidFill>
                <a:srgbClr val="333333"/>
              </a:solidFill>
            </a:endParaRPr>
          </a:p>
          <a:p>
            <a:r>
              <a:rPr sz="1000" dirty="0">
                <a:solidFill>
                  <a:srgbClr val="333333"/>
                </a:solidFill>
              </a:rPr>
              <a:t>6-5 要摆脱平衡点</a:t>
            </a:r>
            <a:endParaRPr sz="1000" dirty="0">
              <a:solidFill>
                <a:srgbClr val="333333"/>
              </a:solidFill>
            </a:endParaRPr>
          </a:p>
          <a:p>
            <a:r>
              <a:rPr sz="1000" dirty="0">
                <a:solidFill>
                  <a:srgbClr val="333333"/>
                </a:solidFill>
              </a:rPr>
              <a:t>努力是出路</a:t>
            </a:r>
            <a:endParaRPr sz="1000" dirty="0">
              <a:solidFill>
                <a:srgbClr val="333333"/>
              </a:solidFill>
            </a:endParaRPr>
          </a:p>
          <a:p>
            <a:r>
              <a:rPr sz="1000" dirty="0">
                <a:solidFill>
                  <a:srgbClr val="333333"/>
                </a:solidFill>
              </a:rPr>
              <a:t>其他摆脱平衡的方法</a:t>
            </a:r>
            <a:endParaRPr sz="1000" dirty="0">
              <a:solidFill>
                <a:srgbClr val="333333"/>
              </a:solidFill>
            </a:endParaRPr>
          </a:p>
          <a:p>
            <a:r>
              <a:rPr sz="1000" dirty="0">
                <a:solidFill>
                  <a:srgbClr val="333333"/>
                </a:solidFill>
              </a:rPr>
              <a:t>小知识 纳什的悲剧</a:t>
            </a:r>
            <a:endParaRPr sz="1000" dirty="0">
              <a:solidFill>
                <a:srgbClr val="333333"/>
              </a:solidFill>
            </a:endParaRPr>
          </a:p>
          <a:p>
            <a:endParaRPr sz="1000" dirty="0">
              <a:solidFill>
                <a:srgbClr val="333333"/>
              </a:solidFill>
            </a:endParaRPr>
          </a:p>
          <a:p>
            <a:r>
              <a:rPr sz="1000" dirty="0">
                <a:solidFill>
                  <a:srgbClr val="333333"/>
                </a:solidFill>
              </a:rPr>
              <a:t>第七部 情势逆转的智慧技巧</a:t>
            </a:r>
            <a:endParaRPr sz="1000" dirty="0">
              <a:solidFill>
                <a:srgbClr val="333333"/>
              </a:solidFill>
            </a:endParaRPr>
          </a:p>
          <a:p>
            <a:r>
              <a:rPr sz="1000" dirty="0">
                <a:solidFill>
                  <a:srgbClr val="333333"/>
                </a:solidFill>
              </a:rPr>
              <a:t>7-1 颠倒逻辑</a:t>
            </a:r>
            <a:endParaRPr sz="1000" dirty="0">
              <a:solidFill>
                <a:srgbClr val="333333"/>
              </a:solidFill>
            </a:endParaRPr>
          </a:p>
          <a:p>
            <a:r>
              <a:rPr sz="1000" dirty="0">
                <a:solidFill>
                  <a:srgbClr val="333333"/>
                </a:solidFill>
              </a:rPr>
              <a:t>放贷者与女儿</a:t>
            </a:r>
            <a:endParaRPr sz="1000" dirty="0">
              <a:solidFill>
                <a:srgbClr val="333333"/>
              </a:solidFill>
            </a:endParaRPr>
          </a:p>
          <a:p>
            <a:r>
              <a:rPr sz="1000" dirty="0">
                <a:solidFill>
                  <a:srgbClr val="333333"/>
                </a:solidFill>
              </a:rPr>
              <a:t>用游戏理论思考女儿的选择</a:t>
            </a:r>
            <a:endParaRPr sz="1000" dirty="0">
              <a:solidFill>
                <a:srgbClr val="333333"/>
              </a:solidFill>
            </a:endParaRPr>
          </a:p>
          <a:p>
            <a:r>
              <a:rPr sz="1000" dirty="0">
                <a:solidFill>
                  <a:srgbClr val="333333"/>
                </a:solidFill>
              </a:rPr>
              <a:t>7-2 少就是多的</a:t>
            </a:r>
            <a:endParaRPr sz="1000" dirty="0">
              <a:solidFill>
                <a:srgbClr val="333333"/>
              </a:solidFill>
            </a:endParaRPr>
          </a:p>
          <a:p>
            <a:r>
              <a:rPr sz="1000" dirty="0">
                <a:solidFill>
                  <a:srgbClr val="333333"/>
                </a:solidFill>
              </a:rPr>
              <a:t>困扰的鞋匠</a:t>
            </a:r>
            <a:endParaRPr sz="1000" dirty="0">
              <a:solidFill>
                <a:srgbClr val="333333"/>
              </a:solidFill>
            </a:endParaRPr>
          </a:p>
          <a:p>
            <a:r>
              <a:rPr sz="1000" dirty="0">
                <a:solidFill>
                  <a:srgbClr val="333333"/>
                </a:solidFill>
              </a:rPr>
              <a:t>7-3 商业策略</a:t>
            </a:r>
            <a:endParaRPr sz="1000" dirty="0">
              <a:solidFill>
                <a:srgbClr val="333333"/>
              </a:solidFill>
            </a:endParaRPr>
          </a:p>
          <a:p>
            <a:r>
              <a:rPr sz="1000" dirty="0">
                <a:solidFill>
                  <a:srgbClr val="333333"/>
                </a:solidFill>
              </a:rPr>
              <a:t>专利策略</a:t>
            </a:r>
            <a:endParaRPr sz="1000" dirty="0">
              <a:solidFill>
                <a:srgbClr val="333333"/>
              </a:solidFill>
            </a:endParaRPr>
          </a:p>
          <a:p>
            <a:r>
              <a:rPr sz="1000" dirty="0">
                <a:solidFill>
                  <a:srgbClr val="333333"/>
                </a:solidFill>
              </a:rPr>
              <a:t>企业收购游戏</a:t>
            </a:r>
            <a:endParaRPr sz="1000" dirty="0">
              <a:solidFill>
                <a:srgbClr val="333333"/>
              </a:solidFill>
            </a:endParaRPr>
          </a:p>
          <a:p>
            <a:r>
              <a:rPr sz="1000" dirty="0">
                <a:solidFill>
                  <a:srgbClr val="333333"/>
                </a:solidFill>
              </a:rPr>
              <a:t>7-4 游戏高手</a:t>
            </a:r>
            <a:endParaRPr sz="1000" dirty="0">
              <a:solidFill>
                <a:srgbClr val="333333"/>
              </a:solidFill>
            </a:endParaRPr>
          </a:p>
          <a:p>
            <a:r>
              <a:rPr sz="1000" dirty="0">
                <a:solidFill>
                  <a:srgbClr val="333333"/>
                </a:solidFill>
              </a:rPr>
              <a:t>逃避胜利的要诀</a:t>
            </a:r>
            <a:endParaRPr sz="1000" dirty="0">
              <a:solidFill>
                <a:srgbClr val="333333"/>
              </a:solidFill>
            </a:endParaRPr>
          </a:p>
          <a:p>
            <a:r>
              <a:rPr sz="1000" dirty="0">
                <a:solidFill>
                  <a:srgbClr val="333333"/>
                </a:solidFill>
              </a:rPr>
              <a:t>小知识 以无念无想取胜</a:t>
            </a:r>
            <a:endParaRPr sz="1000" dirty="0">
              <a:solidFill>
                <a:srgbClr val="333333"/>
              </a:solidFill>
            </a:endParaRPr>
          </a:p>
        </p:txBody>
      </p:sp>
      <p:sp>
        <p:nvSpPr>
          <p:cNvPr id="9" name="テキスト ボックス 5"/>
          <p:cNvSpPr txBox="1"/>
          <p:nvPr/>
        </p:nvSpPr>
        <p:spPr>
          <a:xfrm>
            <a:off x="3022568" y="131716"/>
            <a:ext cx="4171041" cy="1322070"/>
          </a:xfrm>
          <a:prstGeom prst="rect">
            <a:avLst/>
          </a:prstGeom>
          <a:noFill/>
        </p:spPr>
        <p:txBody>
          <a:bodyPr wrap="square" rtlCol="0">
            <a:spAutoFit/>
          </a:bodyPr>
          <a:lstStyle/>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sz="800" dirty="0">
                <a:latin typeface="Meiryo UI" panose="020B0604030504040204" pitchFamily="50" charset="-128"/>
                <a:ea typeface="Meiryo UI" panose="020B0604030504040204" pitchFamily="50" charset="-128"/>
                <a:cs typeface="Meiryo UI" panose="020B0604030504040204" pitchFamily="50" charset="-128"/>
              </a:rPr>
              <a:t>新版　ゲーム理論トレーニング</a:t>
            </a:r>
            <a:endParaRPr kumimoji="1"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978-4-7612-7741-3</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逢沢明</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【page】</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296p  </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2024</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テキスト ボックス 6"/>
          <p:cNvSpPr txBox="1"/>
          <p:nvPr/>
        </p:nvSpPr>
        <p:spPr>
          <a:xfrm>
            <a:off x="3429000" y="3273425"/>
            <a:ext cx="3093085" cy="563118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sz="1000" dirty="0">
                <a:solidFill>
                  <a:srgbClr val="333333"/>
                </a:solidFill>
              </a:rPr>
              <a:t>第二部 情境下的游戏理论实践</a:t>
            </a:r>
            <a:endParaRPr sz="1000" dirty="0">
              <a:solidFill>
                <a:srgbClr val="333333"/>
              </a:solidFill>
            </a:endParaRPr>
          </a:p>
          <a:p>
            <a:endParaRPr sz="1000" dirty="0">
              <a:solidFill>
                <a:srgbClr val="333333"/>
              </a:solidFill>
            </a:endParaRPr>
          </a:p>
          <a:p>
            <a:r>
              <a:rPr sz="1000" dirty="0">
                <a:solidFill>
                  <a:srgbClr val="333333"/>
                </a:solidFill>
              </a:rPr>
              <a:t>第八部 男女之间的恋爱配对</a:t>
            </a:r>
            <a:endParaRPr sz="1000" dirty="0">
              <a:solidFill>
                <a:srgbClr val="333333"/>
              </a:solidFill>
            </a:endParaRPr>
          </a:p>
          <a:p>
            <a:r>
              <a:rPr sz="1000" dirty="0">
                <a:solidFill>
                  <a:srgbClr val="333333"/>
                </a:solidFill>
              </a:rPr>
              <a:t>8-1 男性视角下的配对</a:t>
            </a:r>
            <a:endParaRPr sz="1000" dirty="0">
              <a:solidFill>
                <a:srgbClr val="333333"/>
              </a:solidFill>
            </a:endParaRPr>
          </a:p>
          <a:p>
            <a:r>
              <a:rPr sz="1000" dirty="0">
                <a:solidFill>
                  <a:srgbClr val="333333"/>
                </a:solidFill>
              </a:rPr>
              <a:t>配对的规则</a:t>
            </a:r>
            <a:endParaRPr sz="1000" dirty="0">
              <a:solidFill>
                <a:srgbClr val="333333"/>
              </a:solidFill>
            </a:endParaRPr>
          </a:p>
          <a:p>
            <a:r>
              <a:rPr sz="1000" dirty="0">
                <a:solidFill>
                  <a:srgbClr val="333333"/>
                </a:solidFill>
              </a:rPr>
              <a:t>好事多磨，等待时机</a:t>
            </a:r>
            <a:endParaRPr sz="1000" dirty="0">
              <a:solidFill>
                <a:srgbClr val="333333"/>
              </a:solidFill>
            </a:endParaRPr>
          </a:p>
          <a:p>
            <a:r>
              <a:rPr sz="1000" dirty="0">
                <a:solidFill>
                  <a:srgbClr val="333333"/>
                </a:solidFill>
              </a:rPr>
              <a:t>8-2 女性视角下的配对</a:t>
            </a:r>
            <a:endParaRPr sz="1000" dirty="0">
              <a:solidFill>
                <a:srgbClr val="333333"/>
              </a:solidFill>
            </a:endParaRPr>
          </a:p>
          <a:p>
            <a:r>
              <a:rPr sz="1000" dirty="0">
                <a:solidFill>
                  <a:srgbClr val="333333"/>
                </a:solidFill>
              </a:rPr>
              <a:t>求婚是“主动”还是“被动”更有利？</a:t>
            </a:r>
            <a:endParaRPr sz="1000" dirty="0">
              <a:solidFill>
                <a:srgbClr val="333333"/>
              </a:solidFill>
            </a:endParaRPr>
          </a:p>
          <a:p>
            <a:r>
              <a:rPr sz="1000" dirty="0">
                <a:solidFill>
                  <a:srgbClr val="333333"/>
                </a:solidFill>
              </a:rPr>
              <a:t>8-3 提升自己在配对中的优势方法</a:t>
            </a:r>
            <a:endParaRPr sz="1000" dirty="0">
              <a:solidFill>
                <a:srgbClr val="333333"/>
              </a:solidFill>
            </a:endParaRPr>
          </a:p>
          <a:p>
            <a:r>
              <a:rPr sz="1000" dirty="0">
                <a:solidFill>
                  <a:srgbClr val="333333"/>
                </a:solidFill>
              </a:rPr>
              <a:t>现在就回答我吧！</a:t>
            </a:r>
            <a:endParaRPr sz="1000" dirty="0">
              <a:solidFill>
                <a:srgbClr val="333333"/>
              </a:solidFill>
            </a:endParaRPr>
          </a:p>
          <a:p>
            <a:r>
              <a:rPr sz="1000" dirty="0">
                <a:solidFill>
                  <a:srgbClr val="333333"/>
                </a:solidFill>
              </a:rPr>
              <a:t>如果能说“不”，就是恋爱高手</a:t>
            </a:r>
            <a:endParaRPr sz="1000" dirty="0">
              <a:solidFill>
                <a:srgbClr val="333333"/>
              </a:solidFill>
            </a:endParaRPr>
          </a:p>
          <a:p>
            <a:r>
              <a:rPr sz="1000" dirty="0">
                <a:solidFill>
                  <a:srgbClr val="333333"/>
                </a:solidFill>
              </a:rPr>
              <a:t>掌握信息者掌控配对局面</a:t>
            </a:r>
            <a:endParaRPr sz="1000" dirty="0">
              <a:solidFill>
                <a:srgbClr val="333333"/>
              </a:solidFill>
            </a:endParaRPr>
          </a:p>
          <a:p>
            <a:r>
              <a:rPr sz="1000" dirty="0">
                <a:solidFill>
                  <a:srgbClr val="333333"/>
                </a:solidFill>
              </a:rPr>
              <a:t>小知识 日本人不结婚的现象</a:t>
            </a:r>
            <a:endParaRPr sz="1000" dirty="0">
              <a:solidFill>
                <a:srgbClr val="333333"/>
              </a:solidFill>
            </a:endParaRPr>
          </a:p>
          <a:p>
            <a:endParaRPr sz="1000" dirty="0">
              <a:solidFill>
                <a:srgbClr val="333333"/>
              </a:solidFill>
            </a:endParaRPr>
          </a:p>
          <a:p>
            <a:r>
              <a:rPr sz="1000" dirty="0">
                <a:solidFill>
                  <a:srgbClr val="333333"/>
                </a:solidFill>
              </a:rPr>
              <a:t>第九部 通过多数投票实现逆转</a:t>
            </a:r>
            <a:endParaRPr sz="1000" dirty="0">
              <a:solidFill>
                <a:srgbClr val="333333"/>
              </a:solidFill>
            </a:endParaRPr>
          </a:p>
          <a:p>
            <a:r>
              <a:rPr sz="1000" dirty="0">
                <a:solidFill>
                  <a:srgbClr val="333333"/>
                </a:solidFill>
              </a:rPr>
              <a:t>9-1 通过“淘汰式多数投票”实现逆转</a:t>
            </a:r>
            <a:endParaRPr sz="1000" dirty="0">
              <a:solidFill>
                <a:srgbClr val="333333"/>
              </a:solidFill>
            </a:endParaRPr>
          </a:p>
          <a:p>
            <a:r>
              <a:rPr sz="1000" dirty="0">
                <a:solidFill>
                  <a:srgbClr val="333333"/>
                </a:solidFill>
              </a:rPr>
              <a:t>掌控多数投票</a:t>
            </a:r>
            <a:endParaRPr sz="1000" dirty="0">
              <a:solidFill>
                <a:srgbClr val="333333"/>
              </a:solidFill>
            </a:endParaRPr>
          </a:p>
          <a:p>
            <a:r>
              <a:rPr sz="1000" dirty="0">
                <a:solidFill>
                  <a:srgbClr val="333333"/>
                </a:solidFill>
              </a:rPr>
              <a:t>将推荐人选定为自己想要的董事</a:t>
            </a:r>
            <a:endParaRPr sz="1000" dirty="0">
              <a:solidFill>
                <a:srgbClr val="333333"/>
              </a:solidFill>
            </a:endParaRPr>
          </a:p>
          <a:p>
            <a:r>
              <a:rPr sz="1000" dirty="0">
                <a:solidFill>
                  <a:srgbClr val="333333"/>
                </a:solidFill>
              </a:rPr>
              <a:t>9-2 投票的悖论</a:t>
            </a:r>
            <a:endParaRPr sz="1000" dirty="0">
              <a:solidFill>
                <a:srgbClr val="333333"/>
              </a:solidFill>
            </a:endParaRPr>
          </a:p>
          <a:p>
            <a:r>
              <a:rPr sz="1000" dirty="0">
                <a:solidFill>
                  <a:srgbClr val="333333"/>
                </a:solidFill>
              </a:rPr>
              <a:t>其原理与猜拳相同吗？</a:t>
            </a:r>
            <a:endParaRPr sz="1000" dirty="0">
              <a:solidFill>
                <a:srgbClr val="333333"/>
              </a:solidFill>
            </a:endParaRPr>
          </a:p>
          <a:p>
            <a:r>
              <a:rPr sz="1000" dirty="0">
                <a:solidFill>
                  <a:srgbClr val="333333"/>
                </a:solidFill>
              </a:rPr>
              <a:t>9-3 通过谈判、合谋和奖励实现逆转</a:t>
            </a:r>
            <a:endParaRPr sz="1000" dirty="0">
              <a:solidFill>
                <a:srgbClr val="333333"/>
              </a:solidFill>
            </a:endParaRPr>
          </a:p>
          <a:p>
            <a:r>
              <a:rPr sz="1000" dirty="0">
                <a:solidFill>
                  <a:srgbClr val="333333"/>
                </a:solidFill>
              </a:rPr>
              <a:t>暗中活动</a:t>
            </a:r>
            <a:endParaRPr sz="1000" dirty="0">
              <a:solidFill>
                <a:srgbClr val="333333"/>
              </a:solidFill>
            </a:endParaRPr>
          </a:p>
          <a:p>
            <a:r>
              <a:rPr sz="1000" dirty="0">
                <a:solidFill>
                  <a:srgbClr val="333333"/>
                </a:solidFill>
              </a:rPr>
              <a:t>令人恐惧的，投票悖论的结果</a:t>
            </a:r>
            <a:endParaRPr sz="1000" dirty="0">
              <a:solidFill>
                <a:srgbClr val="333333"/>
              </a:solidFill>
            </a:endParaRPr>
          </a:p>
          <a:p>
            <a:r>
              <a:rPr sz="1000" dirty="0">
                <a:solidFill>
                  <a:srgbClr val="333333"/>
                </a:solidFill>
              </a:rPr>
              <a:t>小知识 在民主制度下获得诺贝尔经济学奖</a:t>
            </a:r>
            <a:endParaRPr sz="1000" dirty="0">
              <a:solidFill>
                <a:srgbClr val="333333"/>
              </a:solidFill>
            </a:endParaRPr>
          </a:p>
          <a:p>
            <a:endParaRPr sz="1000" dirty="0">
              <a:solidFill>
                <a:srgbClr val="333333"/>
              </a:solidFill>
            </a:endParaRPr>
          </a:p>
          <a:p>
            <a:r>
              <a:rPr sz="1000" dirty="0">
                <a:solidFill>
                  <a:srgbClr val="333333"/>
                </a:solidFill>
              </a:rPr>
              <a:t>第十部 选举与权力斗争游戏</a:t>
            </a:r>
            <a:endParaRPr sz="1000" dirty="0">
              <a:solidFill>
                <a:srgbClr val="333333"/>
              </a:solidFill>
            </a:endParaRPr>
          </a:p>
          <a:p>
            <a:r>
              <a:rPr sz="1000" dirty="0">
                <a:solidFill>
                  <a:srgbClr val="333333"/>
                </a:solidFill>
              </a:rPr>
              <a:t>10-1 把握中间地带取得胜利</a:t>
            </a:r>
            <a:endParaRPr sz="1000" dirty="0">
              <a:solidFill>
                <a:srgbClr val="333333"/>
              </a:solidFill>
            </a:endParaRPr>
          </a:p>
          <a:p>
            <a:r>
              <a:rPr sz="1000" dirty="0">
                <a:solidFill>
                  <a:srgbClr val="333333"/>
                </a:solidFill>
              </a:rPr>
              <a:t>地盘争夺</a:t>
            </a:r>
            <a:endParaRPr sz="1000" dirty="0">
              <a:solidFill>
                <a:srgbClr val="333333"/>
              </a:solidFill>
            </a:endParaRPr>
          </a:p>
          <a:p>
            <a:r>
              <a:rPr sz="1000" dirty="0">
                <a:solidFill>
                  <a:srgbClr val="333333"/>
                </a:solidFill>
              </a:rPr>
              <a:t>10-2 选举战的策略</a:t>
            </a:r>
            <a:endParaRPr sz="1000" dirty="0">
              <a:solidFill>
                <a:srgbClr val="333333"/>
              </a:solidFill>
            </a:endParaRPr>
          </a:p>
          <a:p>
            <a:r>
              <a:rPr sz="1000" dirty="0">
                <a:solidFill>
                  <a:srgbClr val="333333"/>
                </a:solidFill>
              </a:rPr>
              <a:t>选举作为地盘争夺游戏</a:t>
            </a:r>
            <a:endParaRPr sz="1000" dirty="0">
              <a:solidFill>
                <a:srgbClr val="333333"/>
              </a:solidFill>
            </a:endParaRPr>
          </a:p>
          <a:p>
            <a:r>
              <a:rPr sz="1000" dirty="0">
                <a:solidFill>
                  <a:srgbClr val="333333"/>
                </a:solidFill>
              </a:rPr>
              <a:t>10-3 采用选区制进行战斗</a:t>
            </a:r>
            <a:endParaRPr sz="1000" dirty="0">
              <a:solidFill>
                <a:srgbClr val="333333"/>
              </a:solidFill>
            </a:endParaRPr>
          </a:p>
          <a:p>
            <a:r>
              <a:rPr sz="1000" dirty="0">
                <a:solidFill>
                  <a:srgbClr val="333333"/>
                </a:solidFill>
              </a:rPr>
              <a:t>计算废票</a:t>
            </a:r>
            <a:endParaRPr sz="1000" dirty="0">
              <a:solidFill>
                <a:srgbClr val="333333"/>
              </a:solidFill>
            </a:endParaRPr>
          </a:p>
          <a:p>
            <a:r>
              <a:rPr sz="1000" dirty="0">
                <a:solidFill>
                  <a:srgbClr val="333333"/>
                </a:solidFill>
              </a:rPr>
              <a:t>10-4 投票箱掌握在谁手中？</a:t>
            </a:r>
            <a:endParaRPr sz="1000" dirty="0">
              <a:solidFill>
                <a:srgbClr val="333333"/>
              </a:solidFill>
            </a:endParaRPr>
          </a:p>
          <a:p>
            <a:r>
              <a:rPr sz="1000" dirty="0">
                <a:solidFill>
                  <a:srgbClr val="333333"/>
                </a:solidFill>
              </a:rPr>
              <a:t>政党间的权力平衡</a:t>
            </a:r>
            <a:endParaRPr sz="1000" dirty="0">
              <a:solidFill>
                <a:srgbClr val="333333"/>
              </a:solidFill>
            </a:endParaRPr>
          </a:p>
          <a:p>
            <a:r>
              <a:rPr sz="1000" dirty="0">
                <a:solidFill>
                  <a:srgbClr val="333333"/>
                </a:solidFill>
              </a:rPr>
              <a:t>直至形成联合政府</a:t>
            </a:r>
            <a:endParaRPr sz="1000" dirty="0">
              <a:solidFill>
                <a:srgbClr val="333333"/>
              </a:solidFill>
            </a:endParaRPr>
          </a:p>
          <a:p>
            <a:r>
              <a:rPr sz="1000" dirty="0">
                <a:solidFill>
                  <a:srgbClr val="333333"/>
                </a:solidFill>
              </a:rPr>
              <a:t>小知识 比例代表制下的阿拉巴马悖论</a:t>
            </a:r>
            <a:endParaRPr sz="1000" dirty="0">
              <a:solidFill>
                <a:srgbClr val="333333"/>
              </a:solidFill>
            </a:endParaRPr>
          </a:p>
        </p:txBody>
      </p:sp>
      <p:pic>
        <p:nvPicPr>
          <p:cNvPr id="4" name="图片 3"/>
          <p:cNvPicPr>
            <a:picLocks noChangeAspect="1"/>
          </p:cNvPicPr>
          <p:nvPr/>
        </p:nvPicPr>
        <p:blipFill>
          <a:blip r:embed="rId1"/>
          <a:stretch>
            <a:fillRect/>
          </a:stretch>
        </p:blipFill>
        <p:spPr>
          <a:xfrm>
            <a:off x="398145" y="7350125"/>
            <a:ext cx="2339975" cy="1710055"/>
          </a:xfrm>
          <a:prstGeom prst="rect">
            <a:avLst/>
          </a:prstGeom>
        </p:spPr>
      </p:pic>
      <p:sp>
        <p:nvSpPr>
          <p:cNvPr id="5" name="テキスト ボックス 5"/>
          <p:cNvSpPr txBox="1"/>
          <p:nvPr/>
        </p:nvSpPr>
        <p:spPr>
          <a:xfrm>
            <a:off x="3893153" y="811801"/>
            <a:ext cx="4171041" cy="583565"/>
          </a:xfrm>
          <a:prstGeom prst="rect">
            <a:avLst/>
          </a:prstGeom>
          <a:noFill/>
        </p:spPr>
        <p:txBody>
          <a:bodyPr wrap="square" rtlCol="0">
            <a:spAutoFit/>
          </a:bodyPr>
          <a:p>
            <a:r>
              <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130,000 copies series</a:t>
            </a:r>
            <a:endPar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a:p>
            <a:endPar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pic>
        <p:nvPicPr>
          <p:cNvPr id="6" name="图片 5"/>
          <p:cNvPicPr>
            <a:picLocks noChangeAspect="1"/>
          </p:cNvPicPr>
          <p:nvPr/>
        </p:nvPicPr>
        <p:blipFill>
          <a:blip r:embed="rId2"/>
          <a:stretch>
            <a:fillRect/>
          </a:stretch>
        </p:blipFill>
        <p:spPr>
          <a:xfrm>
            <a:off x="353695" y="125095"/>
            <a:ext cx="947420" cy="1305560"/>
          </a:xfrm>
          <a:prstGeom prst="rect">
            <a:avLst/>
          </a:prstGeom>
        </p:spPr>
      </p:pic>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6"/>
          <p:cNvSpPr/>
          <p:nvPr/>
        </p:nvSpPr>
        <p:spPr>
          <a:xfrm>
            <a:off x="2398367" y="1788132"/>
            <a:ext cx="1632005" cy="338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zh-CN" sz="1400" dirty="0">
                <a:latin typeface="Microsoft YaHei" panose="020B0503020204020204" pitchFamily="34" charset="-122"/>
                <a:ea typeface="Microsoft YaHei" panose="020B0503020204020204" pitchFamily="34" charset="-122"/>
              </a:rPr>
              <a:t>Chapter</a:t>
            </a:r>
            <a:endParaRPr kumimoji="1" lang="ja-JP" altLang="en-US" sz="1400" dirty="0">
              <a:latin typeface="Microsoft YaHei" panose="020B0503020204020204" pitchFamily="34" charset="-122"/>
              <a:ea typeface="Microsoft YaHei" panose="020B0503020204020204" pitchFamily="34" charset="-122"/>
            </a:endParaRPr>
          </a:p>
        </p:txBody>
      </p:sp>
      <p:sp>
        <p:nvSpPr>
          <p:cNvPr id="8" name="テキスト ボックス 6"/>
          <p:cNvSpPr txBox="1"/>
          <p:nvPr/>
        </p:nvSpPr>
        <p:spPr>
          <a:xfrm>
            <a:off x="114300" y="2461260"/>
            <a:ext cx="3093085" cy="439991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endParaRPr sz="1000" dirty="0">
              <a:solidFill>
                <a:srgbClr val="333333"/>
              </a:solidFill>
            </a:endParaRPr>
          </a:p>
          <a:p>
            <a:r>
              <a:rPr sz="1000" dirty="0">
                <a:solidFill>
                  <a:srgbClr val="333333"/>
                </a:solidFill>
              </a:rPr>
              <a:t>第十一部 涉足新市场并与之竞争的策略</a:t>
            </a:r>
            <a:endParaRPr sz="1000" dirty="0">
              <a:solidFill>
                <a:srgbClr val="333333"/>
              </a:solidFill>
            </a:endParaRPr>
          </a:p>
          <a:p>
            <a:r>
              <a:rPr sz="1000" dirty="0">
                <a:solidFill>
                  <a:srgbClr val="333333"/>
                </a:solidFill>
              </a:rPr>
              <a:t>11-1 合理的猪的游戏</a:t>
            </a:r>
            <a:endParaRPr sz="1000" dirty="0">
              <a:solidFill>
                <a:srgbClr val="333333"/>
              </a:solidFill>
            </a:endParaRPr>
          </a:p>
          <a:p>
            <a:r>
              <a:rPr sz="1000" dirty="0">
                <a:solidFill>
                  <a:srgbClr val="333333"/>
                </a:solidFill>
              </a:rPr>
              <a:t>小猪如何战胜大猪的逻辑</a:t>
            </a:r>
            <a:endParaRPr sz="1000" dirty="0">
              <a:solidFill>
                <a:srgbClr val="333333"/>
              </a:solidFill>
            </a:endParaRPr>
          </a:p>
          <a:p>
            <a:r>
              <a:rPr sz="1000" dirty="0">
                <a:solidFill>
                  <a:srgbClr val="333333"/>
                </a:solidFill>
              </a:rPr>
              <a:t>现实中是否存在"合理的猪"？</a:t>
            </a:r>
            <a:endParaRPr sz="1000" dirty="0">
              <a:solidFill>
                <a:srgbClr val="333333"/>
              </a:solidFill>
            </a:endParaRPr>
          </a:p>
          <a:p>
            <a:r>
              <a:rPr sz="1000" dirty="0">
                <a:solidFill>
                  <a:srgbClr val="333333"/>
                </a:solidFill>
              </a:rPr>
              <a:t>11-2 解决连锁店悖论</a:t>
            </a:r>
            <a:endParaRPr sz="1000" dirty="0">
              <a:solidFill>
                <a:srgbClr val="333333"/>
              </a:solidFill>
            </a:endParaRPr>
          </a:p>
          <a:p>
            <a:r>
              <a:rPr sz="1000" dirty="0">
                <a:solidFill>
                  <a:srgbClr val="333333"/>
                </a:solidFill>
              </a:rPr>
              <a:t>对抗连锁店的游戏</a:t>
            </a:r>
            <a:endParaRPr sz="1000" dirty="0">
              <a:solidFill>
                <a:srgbClr val="333333"/>
              </a:solidFill>
            </a:endParaRPr>
          </a:p>
          <a:p>
            <a:r>
              <a:rPr sz="1000" dirty="0">
                <a:solidFill>
                  <a:srgbClr val="333333"/>
                </a:solidFill>
              </a:rPr>
              <a:t>小型企业是否能够击败大企业？</a:t>
            </a:r>
            <a:endParaRPr sz="1000" dirty="0">
              <a:solidFill>
                <a:srgbClr val="333333"/>
              </a:solidFill>
            </a:endParaRPr>
          </a:p>
          <a:p>
            <a:r>
              <a:rPr sz="1000" dirty="0">
                <a:solidFill>
                  <a:srgbClr val="333333"/>
                </a:solidFill>
              </a:rPr>
              <a:t>即便如此，如何与大企业竞争？</a:t>
            </a:r>
            <a:endParaRPr sz="1000" dirty="0">
              <a:solidFill>
                <a:srgbClr val="333333"/>
              </a:solidFill>
            </a:endParaRPr>
          </a:p>
          <a:p>
            <a:r>
              <a:rPr sz="1000" dirty="0">
                <a:solidFill>
                  <a:srgbClr val="333333"/>
                </a:solidFill>
              </a:rPr>
              <a:t>11-3 让大企业相互竞争并取胜</a:t>
            </a:r>
            <a:endParaRPr sz="1000" dirty="0">
              <a:solidFill>
                <a:srgbClr val="333333"/>
              </a:solidFill>
            </a:endParaRPr>
          </a:p>
          <a:p>
            <a:r>
              <a:rPr sz="1000" dirty="0">
                <a:solidFill>
                  <a:srgbClr val="333333"/>
                </a:solidFill>
              </a:rPr>
              <a:t>获得“渔翁之利”</a:t>
            </a:r>
            <a:endParaRPr sz="1000" dirty="0">
              <a:solidFill>
                <a:srgbClr val="333333"/>
              </a:solidFill>
            </a:endParaRPr>
          </a:p>
          <a:p>
            <a:r>
              <a:rPr sz="1000" dirty="0">
                <a:solidFill>
                  <a:srgbClr val="333333"/>
                </a:solidFill>
              </a:rPr>
              <a:t>美人为何独得高位？</a:t>
            </a:r>
            <a:endParaRPr sz="1000" dirty="0">
              <a:solidFill>
                <a:srgbClr val="333333"/>
              </a:solidFill>
            </a:endParaRPr>
          </a:p>
          <a:p>
            <a:r>
              <a:rPr sz="1000" dirty="0">
                <a:solidFill>
                  <a:srgbClr val="333333"/>
                </a:solidFill>
              </a:rPr>
              <a:t>小知识 初创企业应该从“利基市场”入手</a:t>
            </a:r>
            <a:endParaRPr sz="1000" dirty="0">
              <a:solidFill>
                <a:srgbClr val="333333"/>
              </a:solidFill>
            </a:endParaRPr>
          </a:p>
          <a:p>
            <a:endParaRPr sz="1000" dirty="0">
              <a:solidFill>
                <a:srgbClr val="333333"/>
              </a:solidFill>
            </a:endParaRPr>
          </a:p>
          <a:p>
            <a:r>
              <a:rPr sz="1000" dirty="0">
                <a:solidFill>
                  <a:srgbClr val="333333"/>
                </a:solidFill>
              </a:rPr>
              <a:t>第十二部 通过分工和海外转移控制通货紧缩</a:t>
            </a:r>
            <a:endParaRPr sz="1000" dirty="0">
              <a:solidFill>
                <a:srgbClr val="333333"/>
              </a:solidFill>
            </a:endParaRPr>
          </a:p>
          <a:p>
            <a:r>
              <a:rPr sz="1000" dirty="0">
                <a:solidFill>
                  <a:srgbClr val="333333"/>
                </a:solidFill>
              </a:rPr>
              <a:t>12-1 技术转移的游戏</a:t>
            </a:r>
            <a:endParaRPr sz="1000" dirty="0">
              <a:solidFill>
                <a:srgbClr val="333333"/>
              </a:solidFill>
            </a:endParaRPr>
          </a:p>
          <a:p>
            <a:r>
              <a:rPr sz="1000" dirty="0">
                <a:solidFill>
                  <a:srgbClr val="333333"/>
                </a:solidFill>
              </a:rPr>
              <a:t>为何会发生产业空洞化？</a:t>
            </a:r>
            <a:endParaRPr sz="1000" dirty="0">
              <a:solidFill>
                <a:srgbClr val="333333"/>
              </a:solidFill>
            </a:endParaRPr>
          </a:p>
          <a:p>
            <a:r>
              <a:rPr sz="1000" dirty="0">
                <a:solidFill>
                  <a:srgbClr val="333333"/>
                </a:solidFill>
              </a:rPr>
              <a:t>12-2 绝对劣势国的国际分工</a:t>
            </a:r>
            <a:endParaRPr sz="1000" dirty="0">
              <a:solidFill>
                <a:srgbClr val="333333"/>
              </a:solidFill>
            </a:endParaRPr>
          </a:p>
          <a:p>
            <a:r>
              <a:rPr sz="1000" dirty="0">
                <a:solidFill>
                  <a:srgbClr val="333333"/>
                </a:solidFill>
              </a:rPr>
              <a:t>与新兴国家合作的方法</a:t>
            </a:r>
            <a:endParaRPr sz="1000" dirty="0">
              <a:solidFill>
                <a:srgbClr val="333333"/>
              </a:solidFill>
            </a:endParaRPr>
          </a:p>
          <a:p>
            <a:r>
              <a:rPr sz="1000" dirty="0">
                <a:solidFill>
                  <a:srgbClr val="333333"/>
                </a:solidFill>
              </a:rPr>
              <a:t>12-3 克服通货紧缩──思考全球化时代</a:t>
            </a:r>
            <a:endParaRPr sz="1000" dirty="0">
              <a:solidFill>
                <a:srgbClr val="333333"/>
              </a:solidFill>
            </a:endParaRPr>
          </a:p>
          <a:p>
            <a:r>
              <a:rPr sz="1000" dirty="0">
                <a:solidFill>
                  <a:srgbClr val="333333"/>
                </a:solidFill>
              </a:rPr>
              <a:t>通货紧缩是好是坏？</a:t>
            </a:r>
            <a:endParaRPr sz="1000" dirty="0">
              <a:solidFill>
                <a:srgbClr val="333333"/>
              </a:solidFill>
            </a:endParaRPr>
          </a:p>
          <a:p>
            <a:r>
              <a:rPr sz="1000" dirty="0">
                <a:solidFill>
                  <a:srgbClr val="333333"/>
                </a:solidFill>
              </a:rPr>
              <a:t>如何克服通货紧缩？</a:t>
            </a:r>
            <a:endParaRPr sz="1000" dirty="0">
              <a:solidFill>
                <a:srgbClr val="333333"/>
              </a:solidFill>
            </a:endParaRPr>
          </a:p>
          <a:p>
            <a:r>
              <a:rPr sz="1000" dirty="0">
                <a:solidFill>
                  <a:srgbClr val="333333"/>
                </a:solidFill>
              </a:rPr>
              <a:t>创造力能够战胜通货紧缩</a:t>
            </a:r>
            <a:endParaRPr sz="1000" dirty="0">
              <a:solidFill>
                <a:srgbClr val="333333"/>
              </a:solidFill>
            </a:endParaRPr>
          </a:p>
          <a:p>
            <a:r>
              <a:rPr sz="1000" dirty="0">
                <a:solidFill>
                  <a:srgbClr val="333333"/>
                </a:solidFill>
              </a:rPr>
              <a:t>12-4 思考全球化的国际战略</a:t>
            </a:r>
            <a:endParaRPr sz="1000" dirty="0">
              <a:solidFill>
                <a:srgbClr val="333333"/>
              </a:solidFill>
            </a:endParaRPr>
          </a:p>
          <a:p>
            <a:r>
              <a:rPr sz="1000" dirty="0">
                <a:solidFill>
                  <a:srgbClr val="333333"/>
                </a:solidFill>
              </a:rPr>
              <a:t>如何应对全球化的浪潮？</a:t>
            </a:r>
            <a:endParaRPr sz="1000" dirty="0">
              <a:solidFill>
                <a:srgbClr val="333333"/>
              </a:solidFill>
            </a:endParaRPr>
          </a:p>
          <a:p>
            <a:r>
              <a:rPr sz="1000" dirty="0">
                <a:solidFill>
                  <a:srgbClr val="333333"/>
                </a:solidFill>
              </a:rPr>
              <a:t>小知识 全球化的复杂性拼图</a:t>
            </a:r>
            <a:endParaRPr sz="1000" dirty="0">
              <a:solidFill>
                <a:srgbClr val="333333"/>
              </a:solidFill>
            </a:endParaRPr>
          </a:p>
          <a:p>
            <a:endParaRPr sz="1000" dirty="0">
              <a:solidFill>
                <a:srgbClr val="333333"/>
              </a:solidFill>
            </a:endParaRPr>
          </a:p>
          <a:p>
            <a:endParaRPr sz="1000" dirty="0">
              <a:solidFill>
                <a:srgbClr val="333333"/>
              </a:solidFill>
            </a:endParaRPr>
          </a:p>
        </p:txBody>
      </p:sp>
      <p:sp>
        <p:nvSpPr>
          <p:cNvPr id="9" name="テキスト ボックス 5"/>
          <p:cNvSpPr txBox="1"/>
          <p:nvPr/>
        </p:nvSpPr>
        <p:spPr>
          <a:xfrm>
            <a:off x="3022568" y="131716"/>
            <a:ext cx="4171041" cy="1322070"/>
          </a:xfrm>
          <a:prstGeom prst="rect">
            <a:avLst/>
          </a:prstGeom>
          <a:noFill/>
        </p:spPr>
        <p:txBody>
          <a:bodyPr wrap="square" rtlCol="0">
            <a:spAutoFit/>
          </a:bodyPr>
          <a:lstStyle/>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sz="800" dirty="0">
                <a:latin typeface="Meiryo UI" panose="020B0604030504040204" pitchFamily="50" charset="-128"/>
                <a:ea typeface="Meiryo UI" panose="020B0604030504040204" pitchFamily="50" charset="-128"/>
                <a:cs typeface="Meiryo UI" panose="020B0604030504040204" pitchFamily="50" charset="-128"/>
              </a:rPr>
              <a:t>新版　ゲーム理論トレーニング</a:t>
            </a:r>
            <a:endParaRPr kumimoji="1"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978-4-7612-7741-3</a:t>
            </a:r>
            <a:endParaRPr lang="en-US" altLang="ja-JP" sz="8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逢沢明</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【page】</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296p  </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8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8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2024</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00" dirty="0">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テキスト ボックス 6"/>
          <p:cNvSpPr txBox="1"/>
          <p:nvPr/>
        </p:nvSpPr>
        <p:spPr>
          <a:xfrm>
            <a:off x="3313430" y="2538095"/>
            <a:ext cx="3093085" cy="42462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sz="1000" dirty="0">
                <a:solidFill>
                  <a:srgbClr val="333333"/>
                </a:solidFill>
                <a:sym typeface="+mn-ea"/>
              </a:rPr>
              <a:t>第十三部 企业道德将胜败局势扭转</a:t>
            </a:r>
            <a:endParaRPr sz="1000" dirty="0">
              <a:solidFill>
                <a:srgbClr val="333333"/>
              </a:solidFill>
            </a:endParaRPr>
          </a:p>
          <a:p>
            <a:r>
              <a:rPr sz="1000" dirty="0">
                <a:solidFill>
                  <a:srgbClr val="333333"/>
                </a:solidFill>
                <a:sym typeface="+mn-ea"/>
              </a:rPr>
              <a:t>13-1 泡沫经济中的土地神话</a:t>
            </a:r>
            <a:endParaRPr sz="1000" dirty="0">
              <a:solidFill>
                <a:srgbClr val="333333"/>
              </a:solidFill>
            </a:endParaRPr>
          </a:p>
          <a:p>
            <a:r>
              <a:rPr sz="1000" dirty="0">
                <a:solidFill>
                  <a:srgbClr val="333333"/>
                </a:solidFill>
                <a:sym typeface="+mn-ea"/>
              </a:rPr>
              <a:t>泡沫经济为何出现？</a:t>
            </a:r>
            <a:endParaRPr sz="1000" dirty="0">
              <a:solidFill>
                <a:srgbClr val="333333"/>
              </a:solidFill>
            </a:endParaRPr>
          </a:p>
          <a:p>
            <a:r>
              <a:rPr sz="1000" dirty="0">
                <a:solidFill>
                  <a:srgbClr val="333333"/>
                </a:solidFill>
                <a:sym typeface="+mn-ea"/>
              </a:rPr>
              <a:t>“永远”和“无限”是麻烦制造者</a:t>
            </a:r>
            <a:endParaRPr sz="1000" dirty="0">
              <a:solidFill>
                <a:srgbClr val="333333"/>
              </a:solidFill>
            </a:endParaRPr>
          </a:p>
          <a:p>
            <a:r>
              <a:rPr sz="1000" dirty="0">
                <a:solidFill>
                  <a:srgbClr val="333333"/>
                </a:solidFill>
                <a:sym typeface="+mn-ea"/>
              </a:rPr>
              <a:t>13-2 信用决定游戏进程</a:t>
            </a:r>
            <a:endParaRPr sz="1000" dirty="0">
              <a:solidFill>
                <a:srgbClr val="333333"/>
              </a:solidFill>
            </a:endParaRPr>
          </a:p>
          <a:p>
            <a:r>
              <a:rPr sz="1000" dirty="0">
                <a:solidFill>
                  <a:srgbClr val="333333"/>
                </a:solidFill>
                <a:sym typeface="+mn-ea"/>
              </a:rPr>
              <a:t>赢得信任需要付出代价</a:t>
            </a:r>
            <a:endParaRPr sz="1000" dirty="0">
              <a:solidFill>
                <a:srgbClr val="333333"/>
              </a:solidFill>
            </a:endParaRPr>
          </a:p>
          <a:p>
            <a:r>
              <a:rPr sz="1000" dirty="0">
                <a:solidFill>
                  <a:srgbClr val="333333"/>
                </a:solidFill>
                <a:sym typeface="+mn-ea"/>
              </a:rPr>
              <a:t>在日本蔓延的道德风险</a:t>
            </a:r>
            <a:endParaRPr sz="1000" dirty="0">
              <a:solidFill>
                <a:srgbClr val="333333"/>
              </a:solidFill>
            </a:endParaRPr>
          </a:p>
          <a:p>
            <a:r>
              <a:rPr sz="1000" dirty="0">
                <a:solidFill>
                  <a:srgbClr val="333333"/>
                </a:solidFill>
                <a:sym typeface="+mn-ea"/>
              </a:rPr>
              <a:t>谎言的代价高昂</a:t>
            </a:r>
            <a:endParaRPr sz="1000" dirty="0">
              <a:solidFill>
                <a:srgbClr val="333333"/>
              </a:solidFill>
            </a:endParaRPr>
          </a:p>
          <a:p>
            <a:r>
              <a:rPr sz="1000" dirty="0">
                <a:solidFill>
                  <a:srgbClr val="333333"/>
                </a:solidFill>
                <a:sym typeface="+mn-ea"/>
              </a:rPr>
              <a:t>13-3 激励他人的方法</a:t>
            </a:r>
            <a:endParaRPr sz="1000" dirty="0">
              <a:solidFill>
                <a:srgbClr val="333333"/>
              </a:solidFill>
            </a:endParaRPr>
          </a:p>
          <a:p>
            <a:r>
              <a:rPr sz="1000" dirty="0">
                <a:solidFill>
                  <a:srgbClr val="333333"/>
                </a:solidFill>
                <a:sym typeface="+mn-ea"/>
              </a:rPr>
              <a:t>善用奖惩</a:t>
            </a:r>
            <a:endParaRPr sz="1000" dirty="0">
              <a:solidFill>
                <a:srgbClr val="333333"/>
              </a:solidFill>
            </a:endParaRPr>
          </a:p>
          <a:p>
            <a:r>
              <a:rPr sz="1000" dirty="0">
                <a:solidFill>
                  <a:srgbClr val="333333"/>
                </a:solidFill>
                <a:sym typeface="+mn-ea"/>
              </a:rPr>
              <a:t>13-4 对抗企业道德风险</a:t>
            </a:r>
            <a:endParaRPr sz="1000" dirty="0">
              <a:solidFill>
                <a:srgbClr val="333333"/>
              </a:solidFill>
            </a:endParaRPr>
          </a:p>
          <a:p>
            <a:r>
              <a:rPr sz="1000" dirty="0">
                <a:solidFill>
                  <a:srgbClr val="333333"/>
                </a:solidFill>
                <a:sym typeface="+mn-ea"/>
              </a:rPr>
              <a:t>日益严重的“道德危机”</a:t>
            </a:r>
            <a:endParaRPr sz="1000" dirty="0">
              <a:solidFill>
                <a:srgbClr val="333333"/>
              </a:solidFill>
            </a:endParaRPr>
          </a:p>
          <a:p>
            <a:r>
              <a:rPr sz="1000" dirty="0">
                <a:solidFill>
                  <a:srgbClr val="333333"/>
                </a:solidFill>
                <a:sym typeface="+mn-ea"/>
              </a:rPr>
              <a:t>与巨头企业的道德风险作斗争</a:t>
            </a:r>
            <a:endParaRPr sz="1000" dirty="0">
              <a:solidFill>
                <a:srgbClr val="333333"/>
              </a:solidFill>
            </a:endParaRPr>
          </a:p>
          <a:p>
            <a:r>
              <a:rPr sz="1000" dirty="0">
                <a:solidFill>
                  <a:srgbClr val="333333"/>
                </a:solidFill>
                <a:sym typeface="+mn-ea"/>
              </a:rPr>
              <a:t>作者也卷入其中的事件！</a:t>
            </a:r>
            <a:endParaRPr sz="1000" dirty="0">
              <a:solidFill>
                <a:srgbClr val="333333"/>
              </a:solidFill>
            </a:endParaRPr>
          </a:p>
          <a:p>
            <a:r>
              <a:rPr sz="1000" dirty="0">
                <a:solidFill>
                  <a:srgbClr val="333333"/>
                </a:solidFill>
                <a:sym typeface="+mn-ea"/>
              </a:rPr>
              <a:t>轻视道德的代价巨大</a:t>
            </a:r>
            <a:endParaRPr sz="1000" dirty="0">
              <a:solidFill>
                <a:srgbClr val="333333"/>
              </a:solidFill>
            </a:endParaRPr>
          </a:p>
          <a:p>
            <a:r>
              <a:rPr sz="1000" dirty="0">
                <a:solidFill>
                  <a:srgbClr val="333333"/>
                </a:solidFill>
                <a:sym typeface="+mn-ea"/>
              </a:rPr>
              <a:t>小知识 泡沫经济会再次发生</a:t>
            </a:r>
            <a:endParaRPr sz="1000" dirty="0">
              <a:solidFill>
                <a:srgbClr val="333333"/>
              </a:solidFill>
            </a:endParaRPr>
          </a:p>
          <a:p>
            <a:endParaRPr sz="1000" dirty="0">
              <a:solidFill>
                <a:srgbClr val="333333"/>
              </a:solidFill>
            </a:endParaRPr>
          </a:p>
          <a:p>
            <a:r>
              <a:rPr sz="1000" dirty="0">
                <a:solidFill>
                  <a:srgbClr val="333333"/>
                </a:solidFill>
                <a:sym typeface="+mn-ea"/>
              </a:rPr>
              <a:t>第十四部 关于游戏涉及的道德问题</a:t>
            </a:r>
            <a:endParaRPr sz="1000" dirty="0">
              <a:solidFill>
                <a:srgbClr val="333333"/>
              </a:solidFill>
            </a:endParaRPr>
          </a:p>
          <a:p>
            <a:r>
              <a:rPr sz="1000" dirty="0">
                <a:solidFill>
                  <a:srgbClr val="333333"/>
                </a:solidFill>
                <a:sym typeface="+mn-ea"/>
              </a:rPr>
              <a:t>14-1 获得道德诺贝尔奖的人</a:t>
            </a:r>
            <a:endParaRPr sz="1000" dirty="0">
              <a:solidFill>
                <a:srgbClr val="333333"/>
              </a:solidFill>
            </a:endParaRPr>
          </a:p>
          <a:p>
            <a:r>
              <a:rPr sz="1000" dirty="0">
                <a:solidFill>
                  <a:srgbClr val="333333"/>
                </a:solidFill>
                <a:sym typeface="+mn-ea"/>
              </a:rPr>
              <a:t>游戏需要哲学和伦理</a:t>
            </a:r>
            <a:endParaRPr sz="1000" dirty="0">
              <a:solidFill>
                <a:srgbClr val="333333"/>
              </a:solidFill>
            </a:endParaRPr>
          </a:p>
          <a:p>
            <a:r>
              <a:rPr sz="1000" dirty="0">
                <a:solidFill>
                  <a:srgbClr val="333333"/>
                </a:solidFill>
                <a:sym typeface="+mn-ea"/>
              </a:rPr>
              <a:t>有关坏账处理的争议</a:t>
            </a:r>
            <a:endParaRPr sz="1000" dirty="0">
              <a:solidFill>
                <a:srgbClr val="333333"/>
              </a:solidFill>
            </a:endParaRPr>
          </a:p>
          <a:p>
            <a:r>
              <a:rPr sz="1000" dirty="0">
                <a:solidFill>
                  <a:srgbClr val="333333"/>
                </a:solidFill>
                <a:sym typeface="+mn-ea"/>
              </a:rPr>
              <a:t>14-2 正义的标准</a:t>
            </a:r>
            <a:endParaRPr sz="1000" dirty="0">
              <a:solidFill>
                <a:srgbClr val="333333"/>
              </a:solidFill>
            </a:endParaRPr>
          </a:p>
          <a:p>
            <a:r>
              <a:rPr sz="1000" dirty="0">
                <a:solidFill>
                  <a:srgbClr val="333333"/>
                </a:solidFill>
                <a:sym typeface="+mn-ea"/>
              </a:rPr>
              <a:t>平等与自由不能兼得</a:t>
            </a:r>
            <a:endParaRPr sz="1000" dirty="0">
              <a:solidFill>
                <a:srgbClr val="333333"/>
              </a:solidFill>
            </a:endParaRPr>
          </a:p>
          <a:p>
            <a:r>
              <a:rPr sz="1000" dirty="0">
                <a:solidFill>
                  <a:srgbClr val="333333"/>
                </a:solidFill>
                <a:sym typeface="+mn-ea"/>
              </a:rPr>
              <a:t>有时价值观会颠倒</a:t>
            </a:r>
            <a:endParaRPr sz="1000" dirty="0">
              <a:solidFill>
                <a:srgbClr val="333333"/>
              </a:solidFill>
            </a:endParaRPr>
          </a:p>
          <a:p>
            <a:r>
              <a:rPr sz="1000" dirty="0">
                <a:solidFill>
                  <a:srgbClr val="333333"/>
                </a:solidFill>
                <a:sym typeface="+mn-ea"/>
              </a:rPr>
              <a:t>14-3 想要停止战争却做不到</a:t>
            </a:r>
            <a:endParaRPr sz="1000" dirty="0">
              <a:solidFill>
                <a:srgbClr val="333333"/>
              </a:solidFill>
            </a:endParaRPr>
          </a:p>
          <a:p>
            <a:r>
              <a:rPr sz="1000" dirty="0">
                <a:solidFill>
                  <a:srgbClr val="333333"/>
                </a:solidFill>
                <a:sym typeface="+mn-ea"/>
              </a:rPr>
              <a:t>游戏胜利等于打败对手吗？</a:t>
            </a:r>
            <a:endParaRPr sz="1000" dirty="0">
              <a:solidFill>
                <a:srgbClr val="333333"/>
              </a:solidFill>
            </a:endParaRPr>
          </a:p>
          <a:p>
            <a:r>
              <a:rPr sz="1000" dirty="0">
                <a:solidFill>
                  <a:srgbClr val="333333"/>
                </a:solidFill>
                <a:sym typeface="+mn-ea"/>
              </a:rPr>
              <a:t>成功的原则并不总是“胜利”</a:t>
            </a:r>
            <a:endParaRPr sz="1000" dirty="0">
              <a:solidFill>
                <a:srgbClr val="333333"/>
              </a:solidFill>
            </a:endParaRPr>
          </a:p>
        </p:txBody>
      </p:sp>
      <p:pic>
        <p:nvPicPr>
          <p:cNvPr id="4" name="图片 3"/>
          <p:cNvPicPr>
            <a:picLocks noChangeAspect="1"/>
          </p:cNvPicPr>
          <p:nvPr/>
        </p:nvPicPr>
        <p:blipFill>
          <a:blip r:embed="rId1"/>
          <a:stretch>
            <a:fillRect/>
          </a:stretch>
        </p:blipFill>
        <p:spPr>
          <a:xfrm>
            <a:off x="170815" y="7519670"/>
            <a:ext cx="3258185" cy="2199640"/>
          </a:xfrm>
          <a:prstGeom prst="rect">
            <a:avLst/>
          </a:prstGeom>
        </p:spPr>
      </p:pic>
      <p:pic>
        <p:nvPicPr>
          <p:cNvPr id="5" name="图片 4"/>
          <p:cNvPicPr>
            <a:picLocks noChangeAspect="1"/>
          </p:cNvPicPr>
          <p:nvPr/>
        </p:nvPicPr>
        <p:blipFill>
          <a:blip r:embed="rId2"/>
          <a:stretch>
            <a:fillRect/>
          </a:stretch>
        </p:blipFill>
        <p:spPr>
          <a:xfrm>
            <a:off x="3514725" y="7440930"/>
            <a:ext cx="3187065" cy="2182495"/>
          </a:xfrm>
          <a:prstGeom prst="rect">
            <a:avLst/>
          </a:prstGeom>
        </p:spPr>
      </p:pic>
      <p:sp>
        <p:nvSpPr>
          <p:cNvPr id="6" name="テキスト ボックス 5"/>
          <p:cNvSpPr txBox="1"/>
          <p:nvPr/>
        </p:nvSpPr>
        <p:spPr>
          <a:xfrm>
            <a:off x="3893153" y="808626"/>
            <a:ext cx="4171041" cy="583565"/>
          </a:xfrm>
          <a:prstGeom prst="rect">
            <a:avLst/>
          </a:prstGeom>
          <a:noFill/>
        </p:spPr>
        <p:txBody>
          <a:bodyPr wrap="square" rtlCol="0">
            <a:spAutoFit/>
          </a:bodyPr>
          <a:p>
            <a:r>
              <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130,000 copies series</a:t>
            </a:r>
            <a:endPar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a:p>
            <a:endParaRPr kumimoji="1" lang="en-US" altLang="ja-JP" sz="16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pic>
        <p:nvPicPr>
          <p:cNvPr id="7" name="图片 6"/>
          <p:cNvPicPr>
            <a:picLocks noChangeAspect="1"/>
          </p:cNvPicPr>
          <p:nvPr/>
        </p:nvPicPr>
        <p:blipFill>
          <a:blip r:embed="rId3"/>
          <a:stretch>
            <a:fillRect/>
          </a:stretch>
        </p:blipFill>
        <p:spPr>
          <a:xfrm>
            <a:off x="353695" y="125095"/>
            <a:ext cx="947420" cy="1305560"/>
          </a:xfrm>
          <a:prstGeom prst="rect">
            <a:avLst/>
          </a:prstGeom>
        </p:spPr>
      </p:pic>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447472" y="135220"/>
            <a:ext cx="4171041" cy="1045210"/>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rPr>
              <a:t>『</a:t>
            </a:r>
            <a:r>
              <a:rPr kumimoji="1" lang="ja-JP" altLang="en-US" sz="600" dirty="0">
                <a:latin typeface="Meiryo UI" panose="020B0604030504040204" pitchFamily="50" charset="-128"/>
                <a:ea typeface="Meiryo UI" panose="020B0604030504040204" pitchFamily="50" charset="-128"/>
              </a:rPr>
              <a:t>データ分析の先生</a:t>
            </a:r>
            <a:r>
              <a:rPr kumimoji="1" lang="en-US" altLang="ja-JP" sz="600" dirty="0">
                <a:latin typeface="Meiryo UI" panose="020B0604030504040204" pitchFamily="50" charset="-128"/>
                <a:ea typeface="Meiryo UI" panose="020B0604030504040204" pitchFamily="50" charset="-128"/>
              </a:rPr>
              <a:t>!</a:t>
            </a:r>
            <a:r>
              <a:rPr kumimoji="1" lang="ja-JP" altLang="en-US" sz="600" dirty="0">
                <a:latin typeface="Meiryo UI" panose="020B0604030504040204" pitchFamily="50" charset="-128"/>
                <a:ea typeface="Meiryo UI" panose="020B0604030504040204" pitchFamily="50" charset="-128"/>
              </a:rPr>
              <a:t>文系の私に超わかりやすく統計学を教えてください</a:t>
            </a:r>
            <a:r>
              <a:rPr kumimoji="1" lang="en-US" altLang="ja-JP" sz="600" dirty="0">
                <a:latin typeface="Meiryo UI" panose="020B0604030504040204" pitchFamily="50" charset="-128"/>
                <a:ea typeface="Meiryo UI" panose="020B0604030504040204" pitchFamily="50" charset="-128"/>
              </a:rPr>
              <a:t>!』</a:t>
            </a:r>
            <a:endParaRPr kumimoji="1" lang="en-US" altLang="ja-JP" sz="600" dirty="0">
              <a:latin typeface="Meiryo UI" panose="020B0604030504040204" pitchFamily="50" charset="-128"/>
              <a:ea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endParaRPr>
          </a:p>
          <a:p>
            <a:r>
              <a:rPr lang="en-US" altLang="ja-JP" sz="800" dirty="0"/>
              <a:t>978-4-7612-7505-1</a:t>
            </a:r>
            <a:endParaRPr lang="en-US" altLang="ja-JP" sz="800" dirty="0"/>
          </a:p>
          <a:p>
            <a:r>
              <a:rPr kumimoji="1" lang="en-US" altLang="ja-JP" sz="600" b="1" dirty="0">
                <a:latin typeface="Meiryo UI" panose="020B0604030504040204" pitchFamily="50" charset="-128"/>
                <a:ea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rPr>
              <a:t>高橋 信</a:t>
            </a:r>
            <a:endParaRPr kumimoji="1" lang="en-US" altLang="ja-JP" sz="600" dirty="0">
              <a:latin typeface="Meiryo UI" panose="020B0604030504040204" pitchFamily="50" charset="-128"/>
              <a:ea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rPr>
              <a:t>【</a:t>
            </a:r>
            <a:r>
              <a:rPr kumimoji="1" lang="zh-CN" altLang="en-US" sz="600" b="1" dirty="0">
                <a:latin typeface="Meiryo UI" panose="020B0604030504040204" pitchFamily="50" charset="-128"/>
                <a:ea typeface="SimSun" panose="02010600030101010101" pitchFamily="2" charset="-122"/>
              </a:rPr>
              <a:t>页数</a:t>
            </a:r>
            <a:r>
              <a:rPr kumimoji="1" lang="en-US" altLang="ja-JP" sz="600" b="1" dirty="0">
                <a:latin typeface="Meiryo UI" panose="020B0604030504040204" pitchFamily="50" charset="-128"/>
                <a:ea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rPr>
              <a:t>240页  </a:t>
            </a:r>
            <a:r>
              <a:rPr kumimoji="1" lang="ja-JP" altLang="en-US" sz="600" dirty="0">
                <a:latin typeface="Meiryo UI" panose="020B0604030504040204" pitchFamily="50" charset="-128"/>
                <a:ea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rPr>
              <a:t>2020</a:t>
            </a:r>
            <a:r>
              <a:rPr kumimoji="1" lang="ja-JP" altLang="en-US" sz="600" dirty="0">
                <a:latin typeface="Meiryo UI" panose="020B0604030504040204" pitchFamily="50" charset="-128"/>
                <a:ea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rPr>
              <a:t>9</a:t>
            </a:r>
            <a:r>
              <a:rPr kumimoji="1" lang="ja-JP" altLang="en-US" sz="600" dirty="0">
                <a:latin typeface="Meiryo UI" panose="020B0604030504040204" pitchFamily="50" charset="-128"/>
                <a:ea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endParaRPr>
          </a:p>
        </p:txBody>
      </p:sp>
      <p:pic>
        <p:nvPicPr>
          <p:cNvPr id="2" name="図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7500" y="135255"/>
            <a:ext cx="792480" cy="1125855"/>
          </a:xfrm>
          <a:prstGeom prst="rect">
            <a:avLst/>
          </a:prstGeom>
        </p:spPr>
      </p:pic>
      <p:sp>
        <p:nvSpPr>
          <p:cNvPr id="13" name="テキスト ボックス 12"/>
          <p:cNvSpPr txBox="1"/>
          <p:nvPr/>
        </p:nvSpPr>
        <p:spPr>
          <a:xfrm>
            <a:off x="4425571" y="841374"/>
            <a:ext cx="4171041" cy="645160"/>
          </a:xfrm>
          <a:prstGeom prst="rect">
            <a:avLst/>
          </a:prstGeom>
          <a:noFill/>
        </p:spPr>
        <p:txBody>
          <a:bodyPr wrap="square" rtlCol="0">
            <a:spAutoFit/>
          </a:bodyPr>
          <a:lstStyle/>
          <a:p>
            <a:r>
              <a:rPr kumimoji="1" lang="en-US" altLang="ja-JP" b="1" dirty="0">
                <a:solidFill>
                  <a:srgbClr val="FF0000"/>
                </a:solidFill>
                <a:highlight>
                  <a:srgbClr val="FFFF00"/>
                </a:highlight>
                <a:latin typeface="Meiryo UI" panose="020B0604030504040204" pitchFamily="50" charset="-128"/>
                <a:ea typeface="Meiryo UI" panose="020B0604030504040204" pitchFamily="50" charset="-128"/>
              </a:rPr>
              <a:t>25,000 copies</a:t>
            </a:r>
            <a:endParaRPr kumimoji="1" lang="en-US" altLang="ja-JP" b="1" dirty="0">
              <a:solidFill>
                <a:srgbClr val="FF0000"/>
              </a:solidFill>
              <a:highlight>
                <a:srgbClr val="FFFF00"/>
              </a:highlight>
              <a:latin typeface="Meiryo UI" panose="020B0604030504040204" pitchFamily="50" charset="-128"/>
              <a:ea typeface="Meiryo UI" panose="020B0604030504040204" pitchFamily="50" charset="-128"/>
            </a:endParaRPr>
          </a:p>
          <a:p>
            <a:endParaRPr kumimoji="1" lang="ja-JP" altLang="en-US" b="1" dirty="0">
              <a:solidFill>
                <a:srgbClr val="FF0000"/>
              </a:solidFill>
              <a:highlight>
                <a:srgbClr val="FFFF00"/>
              </a:highlight>
              <a:latin typeface="Meiryo UI" panose="020B0604030504040204" pitchFamily="50" charset="-128"/>
              <a:ea typeface="Meiryo UI" panose="020B0604030504040204" pitchFamily="50" charset="-128"/>
            </a:endParaRPr>
          </a:p>
        </p:txBody>
      </p:sp>
      <p:sp>
        <p:nvSpPr>
          <p:cNvPr id="3" name="テキスト ボックス 6"/>
          <p:cNvSpPr txBox="1"/>
          <p:nvPr/>
        </p:nvSpPr>
        <p:spPr>
          <a:xfrm>
            <a:off x="35560" y="1350645"/>
            <a:ext cx="6823075"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t>统计学其实很简单：文科生也能看懂的七天入门课。数据时代，别再被大数据忽悠了。看懂数据背后的真相，文科生也轻松能学会的统计学</a:t>
            </a:r>
            <a:endParaRPr lang="zh-CN" altLang="en-US" sz="1100" dirty="0"/>
          </a:p>
          <a:p>
            <a:endParaRPr lang="zh-CN" altLang="en-US" sz="1100" dirty="0"/>
          </a:p>
          <a:p>
            <a:r>
              <a:rPr lang="zh-CN" altLang="en-US" sz="1100" dirty="0"/>
              <a:t>本书是一部专门写给</a:t>
            </a:r>
            <a:r>
              <a:rPr lang="en-US" altLang="zh-CN" sz="1100" dirty="0"/>
              <a:t>“</a:t>
            </a:r>
            <a:r>
              <a:rPr lang="zh-CN" altLang="en-US" sz="1100" dirty="0"/>
              <a:t>文科生</a:t>
            </a:r>
            <a:r>
              <a:rPr lang="en-US" altLang="zh-CN" sz="1100" dirty="0"/>
              <a:t>”</a:t>
            </a:r>
            <a:r>
              <a:rPr lang="zh-CN" altLang="en-US" sz="1100" dirty="0"/>
              <a:t>的统计学入门读物，也可以说，是一本把统计学从</a:t>
            </a:r>
            <a:r>
              <a:rPr lang="en-US" altLang="zh-CN" sz="1100" dirty="0"/>
              <a:t>“</a:t>
            </a:r>
            <a:r>
              <a:rPr lang="zh-CN" altLang="en-US" sz="1100" dirty="0"/>
              <a:t>天书</a:t>
            </a:r>
            <a:r>
              <a:rPr lang="en-US" altLang="zh-CN" sz="1100" dirty="0"/>
              <a:t>”</a:t>
            </a:r>
            <a:r>
              <a:rPr lang="zh-CN" altLang="en-US" sz="1100" dirty="0"/>
              <a:t>翻译成</a:t>
            </a:r>
            <a:r>
              <a:rPr lang="en-US" altLang="zh-CN" sz="1100" dirty="0"/>
              <a:t>“</a:t>
            </a:r>
            <a:r>
              <a:rPr lang="zh-CN" altLang="en-US" sz="1100" dirty="0"/>
              <a:t>人话</a:t>
            </a:r>
            <a:r>
              <a:rPr lang="en-US" altLang="zh-CN" sz="1100" dirty="0"/>
              <a:t>”</a:t>
            </a:r>
            <a:r>
              <a:rPr lang="zh-CN" altLang="en-US" sz="1100" dirty="0"/>
              <a:t>的书。在大数据、数据分析、人工智能频频出现在新闻和职场话题中的今天，统计学早已不再是少数理工科学生的专属技能，而成为理解社会现象、提升决策能力的重要工具。然而，对许多文科背景的人来说，一提到统计学，脑海中浮现的往往是密密麻麻的公式、看不懂的希腊字母，以及怎么都算不清的方差和概率。翻开几页入门书，信心满满；看到公式推导，立刻劝退。这本书，正是为这样的人而写。</a:t>
            </a:r>
            <a:endParaRPr lang="zh-CN" altLang="en-US" sz="1100" dirty="0"/>
          </a:p>
          <a:p>
            <a:endParaRPr lang="en-US" altLang="zh-CN" sz="1100" dirty="0"/>
          </a:p>
          <a:p>
            <a:r>
              <a:rPr lang="zh-CN" altLang="en-US" sz="1100" dirty="0"/>
              <a:t>作者拥有丰富的企业与高校授课经验，深知初学者最大的障碍并不是</a:t>
            </a:r>
            <a:r>
              <a:rPr lang="en-US" altLang="zh-CN" sz="1100" dirty="0"/>
              <a:t>“</a:t>
            </a:r>
            <a:r>
              <a:rPr lang="zh-CN" altLang="en-US" sz="1100" dirty="0"/>
              <a:t>不会算</a:t>
            </a:r>
            <a:r>
              <a:rPr lang="en-US" altLang="zh-CN" sz="1100" dirty="0"/>
              <a:t>”</a:t>
            </a:r>
            <a:r>
              <a:rPr lang="zh-CN" altLang="en-US" sz="1100" dirty="0"/>
              <a:t>，而是</a:t>
            </a:r>
            <a:r>
              <a:rPr lang="en-US" altLang="zh-CN" sz="1100" dirty="0"/>
              <a:t>“</a:t>
            </a:r>
            <a:r>
              <a:rPr lang="zh-CN" altLang="en-US" sz="1100" dirty="0"/>
              <a:t>不知道统计学到底在干什么</a:t>
            </a:r>
            <a:r>
              <a:rPr lang="en-US" altLang="zh-CN" sz="1100" dirty="0"/>
              <a:t>”</a:t>
            </a:r>
            <a:r>
              <a:rPr lang="zh-CN" altLang="en-US" sz="1100" dirty="0"/>
              <a:t>。因此，本书从最基础的问题讲起：统计学究竟是什么？它和我们有什么关系？它真的能帮我们做决策、看数据、甚至分析投资吗？通过老师与一位自称</a:t>
            </a:r>
            <a:r>
              <a:rPr lang="en-US" altLang="zh-CN" sz="1100" dirty="0"/>
              <a:t>“</a:t>
            </a:r>
            <a:r>
              <a:rPr lang="zh-CN" altLang="en-US" sz="1100" dirty="0"/>
              <a:t>典型文科生</a:t>
            </a:r>
            <a:r>
              <a:rPr lang="en-US" altLang="zh-CN" sz="1100" dirty="0"/>
              <a:t>”</a:t>
            </a:r>
            <a:r>
              <a:rPr lang="zh-CN" altLang="en-US" sz="1100" dirty="0"/>
              <a:t>的学生之间的对话，读者仿佛置身课堂，在轻松自然的问答中，一步步拆解对统计学的误解与恐惧。</a:t>
            </a:r>
            <a:endParaRPr lang="zh-CN" altLang="en-US" sz="1100" dirty="0"/>
          </a:p>
          <a:p>
            <a:endParaRPr lang="en-US" altLang="zh-CN" sz="1100" dirty="0"/>
          </a:p>
          <a:p>
            <a:r>
              <a:rPr lang="zh-CN" altLang="en-US" sz="1100" dirty="0"/>
              <a:t>全书以</a:t>
            </a:r>
            <a:r>
              <a:rPr lang="en-US" altLang="zh-CN" sz="1100" dirty="0"/>
              <a:t>“</a:t>
            </a:r>
            <a:r>
              <a:rPr lang="zh-CN" altLang="en-US" sz="1100" dirty="0"/>
              <a:t>七天课程</a:t>
            </a:r>
            <a:r>
              <a:rPr lang="en-US" altLang="zh-CN" sz="1100" dirty="0"/>
              <a:t>”</a:t>
            </a:r>
            <a:r>
              <a:rPr lang="zh-CN" altLang="en-US" sz="1100" dirty="0"/>
              <a:t>的形式展开，结构清晰，节奏循序渐进。第一阶段并不急着讲计算方法，而是帮助读者建立正确的认知框架。统计学并不是魔法，也不是万能钥匙；它是一门在过去百年迅速发展的学科，广泛应用于医学、心理学、经济学乃至公共政策领域。书中还特别提醒读者，不要盲目迷信</a:t>
            </a:r>
            <a:r>
              <a:rPr lang="en-US" altLang="zh-CN" sz="1100" dirty="0"/>
              <a:t>“</a:t>
            </a:r>
            <a:r>
              <a:rPr lang="zh-CN" altLang="en-US" sz="1100" dirty="0"/>
              <a:t>大数据</a:t>
            </a:r>
            <a:r>
              <a:rPr lang="en-US" altLang="zh-CN" sz="1100" dirty="0"/>
              <a:t>”</a:t>
            </a:r>
            <a:r>
              <a:rPr lang="zh-CN" altLang="en-US" sz="1100" dirty="0"/>
              <a:t>三个字。数据再多，如果没有合适的方法与清晰的问题意识，也无法自动得出正确答案。通过介绍回归分析、主成分分析等常见方法，作者让读者明白统计分析背后的逻辑，而不是停留在名词层面。</a:t>
            </a:r>
            <a:endParaRPr lang="zh-CN" altLang="en-US" sz="1100" dirty="0"/>
          </a:p>
          <a:p>
            <a:endParaRPr lang="en-US" altLang="zh-CN" sz="1100" dirty="0"/>
          </a:p>
          <a:p>
            <a:r>
              <a:rPr lang="zh-CN" altLang="en-US" sz="1100" dirty="0"/>
              <a:t>当读者逐渐适应统计思维后，书中转入对</a:t>
            </a:r>
            <a:r>
              <a:rPr lang="en-US" altLang="zh-CN" sz="1100" dirty="0"/>
              <a:t>“</a:t>
            </a:r>
            <a:r>
              <a:rPr lang="zh-CN" altLang="en-US" sz="1100" dirty="0"/>
              <a:t>抽样</a:t>
            </a:r>
            <a:r>
              <a:rPr lang="en-US" altLang="zh-CN" sz="1100" dirty="0"/>
              <a:t>”</a:t>
            </a:r>
            <a:r>
              <a:rPr lang="zh-CN" altLang="en-US" sz="1100" dirty="0"/>
              <a:t>的讲解。现实生活中我们经常看到各种调查数据、支持率比例，但这些数字到底靠不靠谱？关键在于是否采用了科学的随机抽样。作者用通俗的语言解释不同抽样方式的区别，以及母体与样本之间的关系，让读者理解为什么</a:t>
            </a:r>
            <a:r>
              <a:rPr lang="en-US" altLang="zh-CN" sz="1100" dirty="0"/>
              <a:t>“</a:t>
            </a:r>
            <a:r>
              <a:rPr lang="zh-CN" altLang="en-US" sz="1100" dirty="0"/>
              <a:t>样本数量</a:t>
            </a:r>
            <a:r>
              <a:rPr lang="en-US" altLang="zh-CN" sz="1100" dirty="0"/>
              <a:t>”“</a:t>
            </a:r>
            <a:r>
              <a:rPr lang="zh-CN" altLang="en-US" sz="1100" dirty="0"/>
              <a:t>抽样方法</a:t>
            </a:r>
            <a:r>
              <a:rPr lang="en-US" altLang="zh-CN" sz="1100" dirty="0"/>
              <a:t>”</a:t>
            </a:r>
            <a:r>
              <a:rPr lang="zh-CN" altLang="en-US" sz="1100" dirty="0"/>
              <a:t>会直接影响结论的可信度。读完这一部分，你再看到媒体报道中的调查数据，已经能够多一分理性判断，而不是被表面的百分比牵着走。</a:t>
            </a:r>
            <a:endParaRPr lang="zh-CN" altLang="en-US" sz="1100" dirty="0"/>
          </a:p>
          <a:p>
            <a:endParaRPr lang="en-US" altLang="zh-CN" sz="1100" dirty="0"/>
          </a:p>
          <a:p>
            <a:r>
              <a:rPr lang="zh-CN" altLang="en-US" sz="1100" dirty="0"/>
              <a:t>接下来，书中带领读者真正</a:t>
            </a:r>
            <a:r>
              <a:rPr lang="en-US" altLang="zh-CN" sz="1100" dirty="0"/>
              <a:t>“</a:t>
            </a:r>
            <a:r>
              <a:rPr lang="zh-CN" altLang="en-US" sz="1100" dirty="0"/>
              <a:t>摸一摸数据</a:t>
            </a:r>
            <a:r>
              <a:rPr lang="en-US" altLang="zh-CN" sz="1100" dirty="0"/>
              <a:t>”</a:t>
            </a:r>
            <a:r>
              <a:rPr lang="zh-CN" altLang="en-US" sz="1100" dirty="0"/>
              <a:t>。无论是数值型数据还是类别型数据，第一步都不是急着计算，而是培养对数据的感觉。平均数、中位数、方差、标准差这些曾经让人头疼的概念，被重新拆解为理解数据分布特征的工具。作者用大量生活化的例子说明，平均数并非万能指标，数据的离散程度往往更能揭示问题本质。通过对</a:t>
            </a:r>
            <a:r>
              <a:rPr lang="en-US" altLang="zh-CN" sz="1100" dirty="0"/>
              <a:t>“</a:t>
            </a:r>
            <a:r>
              <a:rPr lang="zh-CN" altLang="en-US" sz="1100" dirty="0"/>
              <a:t>标准化</a:t>
            </a:r>
            <a:r>
              <a:rPr lang="en-US" altLang="zh-CN" sz="1100" dirty="0"/>
              <a:t>”</a:t>
            </a:r>
            <a:r>
              <a:rPr lang="zh-CN" altLang="en-US" sz="1100" dirty="0"/>
              <a:t>的解释，读者还能理解为什么不同单位的数据可以放在同一尺度上比较。</a:t>
            </a:r>
            <a:endParaRPr lang="zh-CN" altLang="en-US" sz="1100" dirty="0"/>
          </a:p>
          <a:p>
            <a:endParaRPr lang="en-US" altLang="zh-CN" sz="1100" dirty="0"/>
          </a:p>
          <a:p>
            <a:r>
              <a:rPr lang="zh-CN" altLang="en-US" sz="1100" dirty="0"/>
              <a:t>在掌握了基本概念后，书中进一步讲解如何把数据</a:t>
            </a:r>
            <a:r>
              <a:rPr lang="en-US" altLang="zh-CN" sz="1100" dirty="0"/>
              <a:t>“</a:t>
            </a:r>
            <a:r>
              <a:rPr lang="zh-CN" altLang="en-US" sz="1100" dirty="0"/>
              <a:t>看见</a:t>
            </a:r>
            <a:r>
              <a:rPr lang="en-US" altLang="zh-CN" sz="1100" dirty="0"/>
              <a:t>”</a:t>
            </a:r>
            <a:r>
              <a:rPr lang="zh-CN" altLang="en-US" sz="1100" dirty="0"/>
              <a:t>。通过直方图、概率密度函数等图形工具，原本抽象的数字变得直观可视。常态分布这一统计学中极为重要的概念，也在这里登场。作者并不强调复杂推导，而是引导读者理解</a:t>
            </a:r>
            <a:r>
              <a:rPr lang="en-US" altLang="zh-CN" sz="1100" dirty="0"/>
              <a:t>“</a:t>
            </a:r>
            <a:r>
              <a:rPr lang="zh-CN" altLang="en-US" sz="1100" dirty="0"/>
              <a:t>面积等于概率</a:t>
            </a:r>
            <a:r>
              <a:rPr lang="en-US" altLang="zh-CN" sz="1100" dirty="0"/>
              <a:t>”</a:t>
            </a:r>
            <a:r>
              <a:rPr lang="zh-CN" altLang="en-US" sz="1100" dirty="0"/>
              <a:t>的核心思想，以及标准正态分布在实际分析中的意义。那些曾经令人望而生畏的曲线图，在解释之后，反而显得清晰可亲。</a:t>
            </a:r>
            <a:endParaRPr lang="zh-CN" altLang="en-US" sz="1100" dirty="0"/>
          </a:p>
          <a:p>
            <a:endParaRPr lang="en-US" altLang="zh-CN" sz="1100" dirty="0"/>
          </a:p>
          <a:p>
            <a:r>
              <a:rPr lang="zh-CN" altLang="en-US" sz="1100" dirty="0"/>
              <a:t>后半部分则进入更具实战意味的内容。书中示范如何利用样本数据去估计总体比例，并解释</a:t>
            </a:r>
            <a:r>
              <a:rPr lang="en-US" altLang="zh-CN" sz="1100" dirty="0"/>
              <a:t>“</a:t>
            </a:r>
            <a:r>
              <a:rPr lang="zh-CN" altLang="en-US" sz="1100" dirty="0"/>
              <a:t>置信区间</a:t>
            </a:r>
            <a:r>
              <a:rPr lang="en-US" altLang="zh-CN" sz="1100" dirty="0"/>
              <a:t>”</a:t>
            </a:r>
            <a:r>
              <a:rPr lang="zh-CN" altLang="en-US" sz="1100" dirty="0"/>
              <a:t>这一在媒体中常被忽略却至关重要的概念。读者将理解样本量、置信水平与结果可靠性之间的关系，从而学会在不确定中作出相对稳健的判断。随后，作者带领读者认识回归分析，尤其是多元回归这一常见的分析方法。什么是回归方程？预测值与残差意味着什么？判定系数如何解读？这些问题都在循序渐进的讲解中得到回答。同时，作者也强调，统计学并非万能工具，模型背后仍需理性思考与批判意识。</a:t>
            </a:r>
            <a:endParaRPr lang="zh-CN" altLang="en-US" sz="1100" dirty="0"/>
          </a:p>
          <a:p>
            <a:endParaRPr lang="en-US" altLang="zh-CN" sz="1100" dirty="0"/>
          </a:p>
          <a:p>
            <a:r>
              <a:rPr lang="zh-CN" altLang="en-US" sz="1100" dirty="0"/>
              <a:t>在主体内容之外，书中还补充介绍了假设检验的基本思想，帮助读者理解我们是如何在统计框架下判断一个推论是否成立。整本书以课堂对话为主线，重要公式与步骤以清晰的方式呈现，每一部分结束后都有重点回顾，方便巩固记忆。阅读体验更像是在参加一门为期七天的训练营，而不是啃一本枯燥的教材。</a:t>
            </a:r>
            <a:endParaRPr lang="zh-CN" altLang="en-US" sz="1100" dirty="0"/>
          </a:p>
          <a:p>
            <a:endParaRPr lang="en-US" altLang="zh-CN" sz="1100" dirty="0"/>
          </a:p>
          <a:p>
            <a:r>
              <a:rPr lang="zh-CN" altLang="en-US" sz="1100" dirty="0"/>
              <a:t>对于数学基础薄弱的读者来说，这本书最大的价值在于消除心理障碍。它告诉你，统计学并不是高不可攀的象牙塔知识，而是一种可以训练的思维方式。通过理解数据、分析趋势、判断可靠性，你不仅能在工作中更理性地看待报表与调查结果，也能在日常生活中更清醒地面对各种数字信息。对曾在统计学门前止步的人来说，这是一次重新出发的机会；对希望提升数据素养的读者来说，它则是一块扎实而友好的垫脚石。</a:t>
            </a:r>
            <a:endParaRPr lang="zh-CN" altLang="en-US" sz="1100" dirty="0"/>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447472" y="135220"/>
            <a:ext cx="4171041" cy="1522095"/>
          </a:xfrm>
          <a:prstGeom prst="rect">
            <a:avLst/>
          </a:prstGeom>
          <a:noFill/>
        </p:spPr>
        <p:txBody>
          <a:bodyPr wrap="square" rtlCol="0">
            <a:spAutoFit/>
          </a:bodyPr>
          <a:lstStyle/>
          <a:p>
            <a:r>
              <a:rPr kumimoji="1" lang="en-US" altLang="ja-JP" sz="900" b="1" dirty="0">
                <a:latin typeface="Meiryo UI" panose="020B0604030504040204" pitchFamily="50" charset="-128"/>
                <a:ea typeface="Meiryo UI" panose="020B0604030504040204" pitchFamily="50" charset="-128"/>
              </a:rPr>
              <a:t>【</a:t>
            </a:r>
            <a:r>
              <a:rPr kumimoji="1" lang="ja-JP" altLang="en-US" sz="900" b="1" dirty="0">
                <a:latin typeface="Meiryo UI" panose="020B0604030504040204" pitchFamily="50" charset="-128"/>
                <a:ea typeface="Meiryo UI" panose="020B0604030504040204" pitchFamily="50" charset="-128"/>
              </a:rPr>
              <a:t>書名</a:t>
            </a:r>
            <a:r>
              <a:rPr kumimoji="1" lang="en-US" altLang="ja-JP" sz="900" b="1" dirty="0">
                <a:latin typeface="Meiryo UI" panose="020B0604030504040204" pitchFamily="50" charset="-128"/>
                <a:ea typeface="Meiryo UI" panose="020B0604030504040204" pitchFamily="50" charset="-128"/>
              </a:rPr>
              <a:t>】</a:t>
            </a:r>
            <a:endParaRPr kumimoji="1" lang="en-US" altLang="ja-JP" sz="900" b="1" dirty="0">
              <a:latin typeface="Meiryo UI" panose="020B0604030504040204" pitchFamily="50" charset="-128"/>
              <a:ea typeface="Meiryo UI" panose="020B0604030504040204" pitchFamily="50" charset="-128"/>
            </a:endParaRPr>
          </a:p>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データ分析の先生</a:t>
            </a:r>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文系の私に超わかりやすく統計学を教えてください</a:t>
            </a:r>
            <a:r>
              <a:rPr kumimoji="1" lang="en-US" altLang="ja-JP" sz="900" dirty="0">
                <a:latin typeface="Meiryo UI" panose="020B0604030504040204" pitchFamily="50" charset="-128"/>
                <a:ea typeface="Meiryo UI" panose="020B0604030504040204" pitchFamily="50" charset="-128"/>
              </a:rPr>
              <a:t>!』</a:t>
            </a:r>
            <a:endParaRPr kumimoji="1" lang="en-US" altLang="ja-JP" sz="900" dirty="0">
              <a:latin typeface="Meiryo UI" panose="020B0604030504040204" pitchFamily="50" charset="-128"/>
              <a:ea typeface="Meiryo UI" panose="020B0604030504040204" pitchFamily="50" charset="-128"/>
            </a:endParaRPr>
          </a:p>
          <a:p>
            <a:r>
              <a:rPr kumimoji="1" lang="en-US" altLang="ja-JP" sz="900" b="1" dirty="0">
                <a:latin typeface="Meiryo UI" panose="020B0604030504040204" pitchFamily="50" charset="-128"/>
                <a:ea typeface="Meiryo UI" panose="020B0604030504040204" pitchFamily="50" charset="-128"/>
              </a:rPr>
              <a:t>【ISBN】</a:t>
            </a:r>
            <a:endParaRPr kumimoji="1" lang="en-US" altLang="ja-JP" sz="900" b="1" dirty="0">
              <a:latin typeface="Meiryo UI" panose="020B0604030504040204" pitchFamily="50" charset="-128"/>
              <a:ea typeface="Meiryo UI" panose="020B0604030504040204" pitchFamily="50" charset="-128"/>
            </a:endParaRPr>
          </a:p>
          <a:p>
            <a:r>
              <a:rPr lang="en-US" altLang="ja-JP" sz="1200" dirty="0"/>
              <a:t>978-4-7612-7505-1</a:t>
            </a:r>
            <a:endParaRPr lang="en-US" altLang="ja-JP" sz="1200" dirty="0"/>
          </a:p>
          <a:p>
            <a:r>
              <a:rPr kumimoji="1" lang="en-US" altLang="ja-JP" sz="900" b="1" dirty="0">
                <a:latin typeface="Meiryo UI" panose="020B0604030504040204" pitchFamily="50" charset="-128"/>
                <a:ea typeface="Meiryo UI" panose="020B0604030504040204" pitchFamily="50" charset="-128"/>
              </a:rPr>
              <a:t>【</a:t>
            </a:r>
            <a:r>
              <a:rPr kumimoji="1" lang="ja-JP" altLang="en-US" sz="900" b="1" dirty="0">
                <a:latin typeface="Meiryo UI" panose="020B0604030504040204" pitchFamily="50" charset="-128"/>
                <a:ea typeface="Meiryo UI" panose="020B0604030504040204" pitchFamily="50" charset="-128"/>
              </a:rPr>
              <a:t>著者</a:t>
            </a:r>
            <a:r>
              <a:rPr kumimoji="1" lang="en-US" altLang="ja-JP" sz="900" b="1" dirty="0">
                <a:latin typeface="Meiryo UI" panose="020B0604030504040204" pitchFamily="50" charset="-128"/>
                <a:ea typeface="Meiryo UI" panose="020B0604030504040204" pitchFamily="50" charset="-128"/>
              </a:rPr>
              <a:t>】</a:t>
            </a:r>
            <a:endParaRPr kumimoji="1" lang="en-US" altLang="ja-JP" sz="900" b="1" dirty="0">
              <a:latin typeface="Meiryo UI" panose="020B0604030504040204" pitchFamily="50" charset="-128"/>
              <a:ea typeface="Meiryo UI" panose="020B0604030504040204" pitchFamily="50" charset="-128"/>
            </a:endParaRPr>
          </a:p>
          <a:p>
            <a:r>
              <a:rPr kumimoji="1" lang="en-US" altLang="ja-JP" sz="900" dirty="0">
                <a:latin typeface="Meiryo UI" panose="020B0604030504040204" pitchFamily="50" charset="-128"/>
                <a:ea typeface="Meiryo UI" panose="020B0604030504040204" pitchFamily="50" charset="-128"/>
              </a:rPr>
              <a:t>高橋 信</a:t>
            </a:r>
            <a:endParaRPr kumimoji="1" lang="en-US" altLang="ja-JP" sz="900" dirty="0">
              <a:latin typeface="Meiryo UI" panose="020B0604030504040204" pitchFamily="50" charset="-128"/>
              <a:ea typeface="Meiryo UI" panose="020B0604030504040204" pitchFamily="50" charset="-128"/>
            </a:endParaRPr>
          </a:p>
          <a:p>
            <a:r>
              <a:rPr kumimoji="1" lang="en-US" altLang="ja-JP" sz="900" b="1" dirty="0">
                <a:latin typeface="Meiryo UI" panose="020B0604030504040204" pitchFamily="50" charset="-128"/>
                <a:ea typeface="Meiryo UI" panose="020B0604030504040204" pitchFamily="50" charset="-128"/>
              </a:rPr>
              <a:t>【</a:t>
            </a:r>
            <a:r>
              <a:rPr kumimoji="1" lang="zh-CN" altLang="en-US" sz="900" b="1" dirty="0">
                <a:latin typeface="Meiryo UI" panose="020B0604030504040204" pitchFamily="50" charset="-128"/>
                <a:ea typeface="SimSun" panose="02010600030101010101" pitchFamily="2" charset="-122"/>
              </a:rPr>
              <a:t>页数</a:t>
            </a:r>
            <a:r>
              <a:rPr kumimoji="1" lang="en-US" altLang="ja-JP" sz="900" b="1" dirty="0">
                <a:latin typeface="Meiryo UI" panose="020B0604030504040204" pitchFamily="50" charset="-128"/>
                <a:ea typeface="Meiryo UI" panose="020B0604030504040204" pitchFamily="50" charset="-128"/>
              </a:rPr>
              <a:t>】</a:t>
            </a:r>
            <a:endParaRPr kumimoji="1" lang="en-US" altLang="ja-JP" sz="900" b="1" dirty="0">
              <a:latin typeface="Meiryo UI" panose="020B0604030504040204" pitchFamily="50" charset="-128"/>
              <a:ea typeface="Meiryo UI" panose="020B0604030504040204" pitchFamily="50" charset="-128"/>
            </a:endParaRPr>
          </a:p>
          <a:p>
            <a:r>
              <a:rPr kumimoji="1" lang="en-US" altLang="ja-JP" sz="900" dirty="0">
                <a:latin typeface="Meiryo UI" panose="020B0604030504040204" pitchFamily="50" charset="-128"/>
                <a:ea typeface="Meiryo UI" panose="020B0604030504040204" pitchFamily="50" charset="-128"/>
              </a:rPr>
              <a:t>240页  </a:t>
            </a:r>
            <a:r>
              <a:rPr kumimoji="1" lang="ja-JP" altLang="en-US" sz="900" dirty="0">
                <a:latin typeface="Meiryo UI" panose="020B0604030504040204" pitchFamily="50" charset="-128"/>
                <a:ea typeface="Meiryo UI" panose="020B0604030504040204" pitchFamily="50" charset="-128"/>
              </a:rPr>
              <a:t>                       </a:t>
            </a:r>
            <a:endParaRPr kumimoji="1" lang="en-US" altLang="ja-JP" sz="900" dirty="0">
              <a:latin typeface="Meiryo UI" panose="020B0604030504040204" pitchFamily="50" charset="-128"/>
              <a:ea typeface="Meiryo UI" panose="020B0604030504040204" pitchFamily="50" charset="-128"/>
            </a:endParaRPr>
          </a:p>
          <a:p>
            <a:r>
              <a:rPr kumimoji="1" lang="en-US" altLang="ja-JP" sz="900" b="1" dirty="0">
                <a:latin typeface="Meiryo UI" panose="020B0604030504040204" pitchFamily="50" charset="-128"/>
                <a:ea typeface="Meiryo UI" panose="020B0604030504040204" pitchFamily="50" charset="-128"/>
              </a:rPr>
              <a:t>【</a:t>
            </a:r>
            <a:r>
              <a:rPr kumimoji="1" lang="ja-JP" altLang="en-US" sz="900" b="1" dirty="0">
                <a:latin typeface="Meiryo UI" panose="020B0604030504040204" pitchFamily="50" charset="-128"/>
                <a:ea typeface="Meiryo UI" panose="020B0604030504040204" pitchFamily="50" charset="-128"/>
              </a:rPr>
              <a:t>発行年月</a:t>
            </a:r>
            <a:r>
              <a:rPr kumimoji="1" lang="en-US" altLang="ja-JP" sz="900" b="1" dirty="0">
                <a:latin typeface="Meiryo UI" panose="020B0604030504040204" pitchFamily="50" charset="-128"/>
                <a:ea typeface="Meiryo UI" panose="020B0604030504040204" pitchFamily="50" charset="-128"/>
              </a:rPr>
              <a:t>】</a:t>
            </a:r>
            <a:endParaRPr kumimoji="1" lang="en-US" altLang="ja-JP" sz="900" b="1" dirty="0">
              <a:latin typeface="Meiryo UI" panose="020B0604030504040204" pitchFamily="50" charset="-128"/>
              <a:ea typeface="Meiryo UI" panose="020B0604030504040204" pitchFamily="50" charset="-128"/>
            </a:endParaRPr>
          </a:p>
          <a:p>
            <a:r>
              <a:rPr kumimoji="1" lang="en-US" altLang="ja-JP" sz="900" dirty="0">
                <a:latin typeface="Meiryo UI" panose="020B0604030504040204" pitchFamily="50" charset="-128"/>
                <a:ea typeface="Meiryo UI" panose="020B0604030504040204" pitchFamily="50" charset="-128"/>
              </a:rPr>
              <a:t>2020</a:t>
            </a:r>
            <a:r>
              <a:rPr kumimoji="1" lang="ja-JP" altLang="en-US" sz="900" dirty="0">
                <a:latin typeface="Meiryo UI" panose="020B0604030504040204" pitchFamily="50" charset="-128"/>
                <a:ea typeface="Meiryo UI" panose="020B0604030504040204" pitchFamily="50" charset="-128"/>
              </a:rPr>
              <a:t>年</a:t>
            </a:r>
            <a:r>
              <a:rPr kumimoji="1" lang="en-US" altLang="ja-JP" sz="900" dirty="0">
                <a:latin typeface="Meiryo UI" panose="020B0604030504040204" pitchFamily="50" charset="-128"/>
                <a:ea typeface="Meiryo UI" panose="020B0604030504040204" pitchFamily="50" charset="-128"/>
              </a:rPr>
              <a:t>9</a:t>
            </a:r>
            <a:r>
              <a:rPr kumimoji="1" lang="ja-JP" altLang="en-US" sz="900" dirty="0">
                <a:latin typeface="Meiryo UI" panose="020B0604030504040204" pitchFamily="50" charset="-128"/>
                <a:ea typeface="Meiryo UI" panose="020B0604030504040204" pitchFamily="50" charset="-128"/>
              </a:rPr>
              <a:t>月</a:t>
            </a:r>
            <a:endParaRPr kumimoji="1" lang="ja-JP" altLang="en-US" sz="900" dirty="0">
              <a:latin typeface="Meiryo UI" panose="020B0604030504040204" pitchFamily="50" charset="-128"/>
              <a:ea typeface="Meiryo UI" panose="020B0604030504040204" pitchFamily="50" charset="-128"/>
            </a:endParaRPr>
          </a:p>
        </p:txBody>
      </p:sp>
      <p:pic>
        <p:nvPicPr>
          <p:cNvPr id="2" name="図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7500" y="135255"/>
            <a:ext cx="1088390" cy="1546225"/>
          </a:xfrm>
          <a:prstGeom prst="rect">
            <a:avLst/>
          </a:prstGeom>
        </p:spPr>
      </p:pic>
      <p:sp>
        <p:nvSpPr>
          <p:cNvPr id="13" name="テキスト ボックス 12"/>
          <p:cNvSpPr txBox="1"/>
          <p:nvPr/>
        </p:nvSpPr>
        <p:spPr>
          <a:xfrm>
            <a:off x="4425571" y="841374"/>
            <a:ext cx="4171041" cy="645160"/>
          </a:xfrm>
          <a:prstGeom prst="rect">
            <a:avLst/>
          </a:prstGeom>
          <a:noFill/>
        </p:spPr>
        <p:txBody>
          <a:bodyPr wrap="square" rtlCol="0">
            <a:spAutoFit/>
          </a:bodyPr>
          <a:lstStyle/>
          <a:p>
            <a:r>
              <a:rPr kumimoji="1" lang="en-US" altLang="ja-JP" b="1" dirty="0">
                <a:solidFill>
                  <a:srgbClr val="FF0000"/>
                </a:solidFill>
                <a:highlight>
                  <a:srgbClr val="FFFF00"/>
                </a:highlight>
                <a:latin typeface="Meiryo UI" panose="020B0604030504040204" pitchFamily="50" charset="-128"/>
                <a:ea typeface="Meiryo UI" panose="020B0604030504040204" pitchFamily="50" charset="-128"/>
              </a:rPr>
              <a:t>25,000 copies</a:t>
            </a:r>
            <a:endParaRPr kumimoji="1" lang="en-US" altLang="ja-JP" b="1" dirty="0">
              <a:solidFill>
                <a:srgbClr val="FF0000"/>
              </a:solidFill>
              <a:highlight>
                <a:srgbClr val="FFFF00"/>
              </a:highlight>
              <a:latin typeface="Meiryo UI" panose="020B0604030504040204" pitchFamily="50" charset="-128"/>
              <a:ea typeface="Meiryo UI" panose="020B0604030504040204" pitchFamily="50" charset="-128"/>
            </a:endParaRPr>
          </a:p>
          <a:p>
            <a:endParaRPr kumimoji="1" lang="ja-JP" altLang="en-US" b="1" dirty="0">
              <a:solidFill>
                <a:srgbClr val="FF0000"/>
              </a:solidFill>
              <a:highlight>
                <a:srgbClr val="FFFF00"/>
              </a:highlight>
              <a:latin typeface="Meiryo UI" panose="020B0604030504040204" pitchFamily="50" charset="-128"/>
              <a:ea typeface="Meiryo UI" panose="020B0604030504040204" pitchFamily="50" charset="-128"/>
            </a:endParaRPr>
          </a:p>
        </p:txBody>
      </p:sp>
      <p:sp>
        <p:nvSpPr>
          <p:cNvPr id="3" name="テキスト ボックス 6"/>
          <p:cNvSpPr txBox="1"/>
          <p:nvPr/>
        </p:nvSpPr>
        <p:spPr>
          <a:xfrm>
            <a:off x="0" y="2647950"/>
            <a:ext cx="6713220" cy="692404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200" dirty="0"/>
              <a:t>用</a:t>
            </a:r>
            <a:r>
              <a:rPr lang="en-US" altLang="zh-CN" sz="1200" dirty="0"/>
              <a:t>“</a:t>
            </a:r>
            <a:r>
              <a:rPr lang="zh-CN" altLang="en-US" sz="1200" dirty="0"/>
              <a:t>比例</a:t>
            </a:r>
            <a:r>
              <a:rPr lang="en-US" altLang="zh-CN" sz="1200" dirty="0"/>
              <a:t>”</a:t>
            </a:r>
            <a:r>
              <a:rPr lang="zh-CN" altLang="en-US" sz="1200" dirty="0"/>
              <a:t>来把握类别型数据的感觉！</a:t>
            </a:r>
            <a:endParaRPr lang="zh-CN" altLang="en-US" sz="1200" dirty="0"/>
          </a:p>
          <a:p>
            <a:endParaRPr lang="en-US" altLang="zh-CN" sz="1200" dirty="0"/>
          </a:p>
          <a:p>
            <a:r>
              <a:rPr lang="zh-CN" altLang="en-US" sz="1200" dirty="0"/>
              <a:t>如果已经理解了如何把握数值型数据的</a:t>
            </a:r>
            <a:r>
              <a:rPr lang="en-US" altLang="zh-CN" sz="1200" dirty="0"/>
              <a:t>“</a:t>
            </a:r>
            <a:r>
              <a:rPr lang="zh-CN" altLang="en-US" sz="1200" dirty="0"/>
              <a:t>感觉</a:t>
            </a:r>
            <a:r>
              <a:rPr lang="en-US" altLang="zh-CN" sz="1200" dirty="0"/>
              <a:t>”</a:t>
            </a:r>
            <a:r>
              <a:rPr lang="zh-CN" altLang="en-US" sz="1200" dirty="0"/>
              <a:t>，那么接下来就轮到类别型数据了。对于类别型数据来说，关键词只有一个</a:t>
            </a:r>
            <a:r>
              <a:rPr lang="en-US" altLang="zh-CN" sz="1200" dirty="0"/>
              <a:t>——</a:t>
            </a:r>
            <a:r>
              <a:rPr lang="zh-CN" altLang="en-US" sz="1200" dirty="0"/>
              <a:t>比例。</a:t>
            </a:r>
            <a:endParaRPr lang="zh-CN" altLang="en-US" sz="1200" dirty="0"/>
          </a:p>
          <a:p>
            <a:endParaRPr lang="en-US" altLang="zh-CN" sz="1200" dirty="0"/>
          </a:p>
          <a:p>
            <a:r>
              <a:rPr lang="zh-CN" altLang="en-US" sz="1200" dirty="0"/>
              <a:t>类别型数据的感觉，其实很简单！</a:t>
            </a:r>
            <a:endParaRPr lang="zh-CN" altLang="en-US" sz="1200" dirty="0"/>
          </a:p>
          <a:p>
            <a:endParaRPr lang="en-US" altLang="zh-CN" sz="1200" dirty="0"/>
          </a:p>
          <a:p>
            <a:r>
              <a:rPr lang="zh-CN" altLang="en-US" sz="1200" dirty="0"/>
              <a:t>昨天的课程，我们讲的是如何把握数值型数据的整体特征。</a:t>
            </a:r>
            <a:endParaRPr lang="zh-CN" altLang="en-US" sz="1200" dirty="0"/>
          </a:p>
          <a:p>
            <a:endParaRPr lang="en-US" altLang="zh-CN" sz="1200" dirty="0"/>
          </a:p>
          <a:p>
            <a:r>
              <a:rPr lang="zh-CN" altLang="en-US" sz="1200" dirty="0"/>
              <a:t>今天轮到类别型数据了，对吧？</a:t>
            </a:r>
            <a:endParaRPr lang="zh-CN" altLang="en-US" sz="1200" dirty="0"/>
          </a:p>
          <a:p>
            <a:endParaRPr lang="en-US" altLang="zh-CN" sz="1200" dirty="0"/>
          </a:p>
          <a:p>
            <a:r>
              <a:rPr lang="zh-CN" altLang="en-US" sz="1200" dirty="0"/>
              <a:t>没错。其实这部分内容并不复杂。</a:t>
            </a:r>
            <a:endParaRPr lang="zh-CN" altLang="en-US" sz="1200" dirty="0"/>
          </a:p>
          <a:p>
            <a:endParaRPr lang="en-US" altLang="zh-CN" sz="1200" dirty="0"/>
          </a:p>
          <a:p>
            <a:r>
              <a:rPr lang="zh-CN" altLang="en-US" sz="1200" dirty="0"/>
              <a:t>那是不是今天可以早点下课了？</a:t>
            </a:r>
            <a:endParaRPr lang="zh-CN" altLang="en-US" sz="1200" dirty="0"/>
          </a:p>
          <a:p>
            <a:endParaRPr lang="en-US" altLang="zh-CN" sz="1200" dirty="0"/>
          </a:p>
          <a:p>
            <a:r>
              <a:rPr lang="zh-CN" altLang="en-US" sz="1200" dirty="0"/>
              <a:t>哈哈，也不是不行。郷同学最近也有点累了吧？偶尔轻松一点也挺好。</a:t>
            </a:r>
            <a:endParaRPr lang="zh-CN" altLang="en-US" sz="1200" dirty="0"/>
          </a:p>
          <a:p>
            <a:endParaRPr lang="en-US" altLang="zh-CN" sz="1200" dirty="0"/>
          </a:p>
          <a:p>
            <a:r>
              <a:rPr lang="zh-CN" altLang="en-US" sz="1200" dirty="0"/>
              <a:t>老师您太体贴了（笑）。</a:t>
            </a:r>
            <a:endParaRPr lang="zh-CN" altLang="en-US" sz="1200" dirty="0"/>
          </a:p>
          <a:p>
            <a:endParaRPr lang="en-US" altLang="zh-CN" sz="1200" dirty="0"/>
          </a:p>
          <a:p>
            <a:r>
              <a:rPr lang="zh-CN" altLang="en-US" sz="1200" dirty="0"/>
              <a:t>先来回顾并变形一下</a:t>
            </a:r>
            <a:r>
              <a:rPr lang="en-US" altLang="zh-CN" sz="1200" dirty="0"/>
              <a:t>“</a:t>
            </a:r>
            <a:r>
              <a:rPr lang="zh-CN" altLang="en-US" sz="1200" dirty="0"/>
              <a:t>平方和</a:t>
            </a:r>
            <a:r>
              <a:rPr lang="en-US" altLang="zh-CN" sz="1200" dirty="0"/>
              <a:t>”</a:t>
            </a:r>
            <a:endParaRPr lang="en-US" altLang="zh-CN" sz="1200" dirty="0"/>
          </a:p>
          <a:p>
            <a:endParaRPr lang="en-US" altLang="zh-CN" sz="1200" dirty="0"/>
          </a:p>
          <a:p>
            <a:r>
              <a:rPr lang="zh-CN" altLang="en-US" sz="1200" dirty="0"/>
              <a:t>昨天我们讲过</a:t>
            </a:r>
            <a:r>
              <a:rPr lang="en-US" altLang="zh-CN" sz="1200" dirty="0"/>
              <a:t>“</a:t>
            </a:r>
            <a:r>
              <a:rPr lang="zh-CN" altLang="en-US" sz="1200" dirty="0"/>
              <a:t>平方和</a:t>
            </a:r>
            <a:r>
              <a:rPr lang="en-US" altLang="zh-CN" sz="1200" dirty="0"/>
              <a:t>”</a:t>
            </a:r>
            <a:r>
              <a:rPr lang="zh-CN" altLang="en-US" sz="1200" dirty="0"/>
              <a:t>，还记得吗？</a:t>
            </a:r>
            <a:endParaRPr lang="zh-CN" altLang="en-US" sz="1200" dirty="0"/>
          </a:p>
          <a:p>
            <a:endParaRPr lang="en-US" altLang="zh-CN" sz="1200" dirty="0"/>
          </a:p>
          <a:p>
            <a:r>
              <a:rPr lang="zh-CN" altLang="en-US" sz="1200" dirty="0"/>
              <a:t>平方和是用来衡量数据离散程度的指标，不过实际上，它更重要的作用是作为很多统计分析方法背后的</a:t>
            </a:r>
            <a:r>
              <a:rPr lang="en-US" altLang="zh-CN" sz="1200" dirty="0"/>
              <a:t>“</a:t>
            </a:r>
            <a:r>
              <a:rPr lang="zh-CN" altLang="en-US" sz="1200" dirty="0"/>
              <a:t>基础工具</a:t>
            </a:r>
            <a:r>
              <a:rPr lang="en-US" altLang="zh-CN" sz="1200" dirty="0"/>
              <a:t>”</a:t>
            </a:r>
            <a:r>
              <a:rPr lang="zh-CN" altLang="en-US" sz="1200" dirty="0"/>
              <a:t>。</a:t>
            </a:r>
            <a:endParaRPr lang="zh-CN" altLang="en-US" sz="1200" dirty="0"/>
          </a:p>
          <a:p>
            <a:endParaRPr lang="en-US" altLang="zh-CN" sz="1200" dirty="0"/>
          </a:p>
          <a:p>
            <a:r>
              <a:rPr lang="zh-CN" altLang="en-US" sz="1200" dirty="0"/>
              <a:t>在正式进入</a:t>
            </a:r>
            <a:r>
              <a:rPr lang="en-US" altLang="zh-CN" sz="1200" dirty="0"/>
              <a:t>“</a:t>
            </a:r>
            <a:r>
              <a:rPr lang="zh-CN" altLang="en-US" sz="1200" dirty="0"/>
              <a:t>类别型数据该如何把握</a:t>
            </a:r>
            <a:r>
              <a:rPr lang="en-US" altLang="zh-CN" sz="1200" dirty="0"/>
              <a:t>”</a:t>
            </a:r>
            <a:r>
              <a:rPr lang="zh-CN" altLang="en-US" sz="1200" dirty="0"/>
              <a:t>这个主题之前，我们需要先对平方和做一个简单的公式变形。这部分稍微有一点数学味道。</a:t>
            </a:r>
            <a:endParaRPr lang="zh-CN" altLang="en-US" sz="1200" dirty="0"/>
          </a:p>
          <a:p>
            <a:endParaRPr lang="en-US" altLang="zh-CN" sz="1200" dirty="0"/>
          </a:p>
          <a:p>
            <a:r>
              <a:rPr lang="zh-CN" altLang="en-US" sz="1200" dirty="0"/>
              <a:t>（刚刚还以为能早点下课呢</a:t>
            </a:r>
            <a:r>
              <a:rPr lang="en-US" altLang="zh-CN" sz="1200" dirty="0"/>
              <a:t>……</a:t>
            </a:r>
            <a:r>
              <a:rPr lang="zh-CN" altLang="en-US" sz="1200" dirty="0"/>
              <a:t>！）</a:t>
            </a:r>
            <a:endParaRPr lang="zh-CN" altLang="en-US" sz="1200" dirty="0"/>
          </a:p>
          <a:p>
            <a:endParaRPr lang="en-US" altLang="zh-CN" sz="1200" dirty="0"/>
          </a:p>
          <a:p>
            <a:r>
              <a:rPr lang="zh-CN" altLang="en-US" sz="1200" dirty="0"/>
              <a:t>会很难吗？（有点紧张）</a:t>
            </a:r>
            <a:endParaRPr lang="zh-CN" altLang="en-US" sz="1200" dirty="0"/>
          </a:p>
          <a:p>
            <a:endParaRPr lang="en-US" altLang="zh-CN" sz="1200" dirty="0"/>
          </a:p>
          <a:p>
            <a:r>
              <a:rPr lang="zh-CN" altLang="en-US" sz="1200" dirty="0"/>
              <a:t>不会。虽然会用到符号，但只是初中水平的内容。</a:t>
            </a:r>
            <a:endParaRPr lang="zh-CN" altLang="en-US" sz="1200" dirty="0"/>
          </a:p>
          <a:p>
            <a:endParaRPr lang="en-US" altLang="zh-CN" sz="1200" dirty="0"/>
          </a:p>
          <a:p>
            <a:r>
              <a:rPr lang="zh-CN" altLang="en-US" sz="1200" dirty="0"/>
              <a:t>（松了一口气）那还好。</a:t>
            </a:r>
            <a:endParaRPr lang="zh-CN" altLang="en-US" sz="1200" dirty="0"/>
          </a:p>
          <a:p>
            <a:endParaRPr lang="zh-CN" altLang="en-US" sz="1200" dirty="0"/>
          </a:p>
        </p:txBody>
      </p:sp>
      <p:sp>
        <p:nvSpPr>
          <p:cNvPr id="8" name="角丸四角形 7"/>
          <p:cNvSpPr/>
          <p:nvPr/>
        </p:nvSpPr>
        <p:spPr>
          <a:xfrm>
            <a:off x="2580529" y="2120958"/>
            <a:ext cx="1316738" cy="4279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b="1" dirty="0">
                <a:latin typeface="Microsoft YaHei" panose="020B0503020204020204" pitchFamily="34" charset="-122"/>
                <a:ea typeface="Microsoft YaHei" panose="020B0503020204020204" pitchFamily="34" charset="-122"/>
              </a:rPr>
              <a:t>pick up</a:t>
            </a:r>
            <a:endParaRPr kumimoji="1" lang="en-US" altLang="zh-CN"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6"/>
          <p:cNvSpPr txBox="1"/>
          <p:nvPr/>
        </p:nvSpPr>
        <p:spPr>
          <a:xfrm>
            <a:off x="144780" y="3042285"/>
            <a:ext cx="6713220" cy="600075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200" dirty="0"/>
              <a:t>数据要先</a:t>
            </a:r>
            <a:r>
              <a:rPr lang="en-US" altLang="zh-CN" sz="1200" dirty="0"/>
              <a:t>“</a:t>
            </a:r>
            <a:r>
              <a:rPr lang="zh-CN" altLang="en-US" sz="1200" dirty="0"/>
              <a:t>找感觉</a:t>
            </a:r>
            <a:r>
              <a:rPr lang="en-US" altLang="zh-CN" sz="1200" dirty="0"/>
              <a:t>”</a:t>
            </a:r>
            <a:r>
              <a:rPr lang="zh-CN" altLang="en-US" sz="1200" dirty="0"/>
              <a:t>！</a:t>
            </a:r>
            <a:endParaRPr lang="zh-CN" altLang="en-US" sz="1200" dirty="0"/>
          </a:p>
          <a:p>
            <a:endParaRPr lang="en-US" altLang="zh-CN" sz="1200" dirty="0"/>
          </a:p>
          <a:p>
            <a:r>
              <a:rPr lang="zh-CN" altLang="en-US" sz="1200" dirty="0"/>
              <a:t>学习统计学，最基础、也最重要的一步，就是学会把握数据的整体感觉。哪怕只掌握这一点，你的数据素养都会明显提升，甚至在日常讨论中都能显得更专业一点。</a:t>
            </a:r>
            <a:endParaRPr lang="zh-CN" altLang="en-US" sz="1200" dirty="0"/>
          </a:p>
          <a:p>
            <a:endParaRPr lang="en-US" altLang="zh-CN" sz="1200" dirty="0"/>
          </a:p>
          <a:p>
            <a:r>
              <a:rPr lang="zh-CN" altLang="en-US" sz="1200" dirty="0"/>
              <a:t>先掌握数据处理的基本功</a:t>
            </a:r>
            <a:endParaRPr lang="zh-CN" altLang="en-US" sz="1200" dirty="0"/>
          </a:p>
          <a:p>
            <a:endParaRPr lang="en-US" altLang="zh-CN" sz="1200" dirty="0"/>
          </a:p>
          <a:p>
            <a:r>
              <a:rPr lang="zh-CN" altLang="en-US" sz="1200" dirty="0"/>
              <a:t>到目前为止，我们学了什么，还记得吗？</a:t>
            </a:r>
            <a:endParaRPr lang="zh-CN" altLang="en-US" sz="1200" dirty="0"/>
          </a:p>
          <a:p>
            <a:endParaRPr lang="en-US" altLang="zh-CN" sz="1200" dirty="0"/>
          </a:p>
          <a:p>
            <a:r>
              <a:rPr lang="zh-CN" altLang="en-US" sz="1200" dirty="0"/>
              <a:t>嗯</a:t>
            </a:r>
            <a:r>
              <a:rPr lang="en-US" altLang="zh-CN" sz="1200" dirty="0"/>
              <a:t>……</a:t>
            </a:r>
            <a:r>
              <a:rPr lang="zh-CN" altLang="en-US" sz="1200" dirty="0"/>
              <a:t>第一天是统计学的整体介绍，第二天讲的是随机抽样。</a:t>
            </a:r>
            <a:endParaRPr lang="zh-CN" altLang="en-US" sz="1200" dirty="0"/>
          </a:p>
          <a:p>
            <a:endParaRPr lang="en-US" altLang="zh-CN" sz="1200" dirty="0"/>
          </a:p>
          <a:p>
            <a:r>
              <a:rPr lang="zh-CN" altLang="en-US" sz="1200" dirty="0"/>
              <a:t>没错。其实光是掌握这两部分内容，你的数据素养已经提升不少了。</a:t>
            </a:r>
            <a:endParaRPr lang="zh-CN" altLang="en-US" sz="1200" dirty="0"/>
          </a:p>
          <a:p>
            <a:endParaRPr lang="en-US" altLang="zh-CN" sz="1200" dirty="0"/>
          </a:p>
          <a:p>
            <a:r>
              <a:rPr lang="zh-CN" altLang="en-US" sz="1200" dirty="0"/>
              <a:t>真的吗</a:t>
            </a:r>
            <a:r>
              <a:rPr lang="en-US" altLang="zh-CN" sz="1200" dirty="0"/>
              <a:t>……</a:t>
            </a:r>
            <a:r>
              <a:rPr lang="zh-CN" altLang="en-US" sz="1200" dirty="0"/>
              <a:t>？（有点不太自信）</a:t>
            </a:r>
            <a:endParaRPr lang="zh-CN" altLang="en-US" sz="1200" dirty="0"/>
          </a:p>
          <a:p>
            <a:endParaRPr lang="en-US" altLang="zh-CN" sz="1200" dirty="0"/>
          </a:p>
          <a:p>
            <a:r>
              <a:rPr lang="zh-CN" altLang="en-US" sz="1200" dirty="0"/>
              <a:t>别谦虚（笑），要对自己有信心。</a:t>
            </a:r>
            <a:endParaRPr lang="zh-CN" altLang="en-US" sz="1200" dirty="0"/>
          </a:p>
          <a:p>
            <a:endParaRPr lang="en-US" altLang="zh-CN" sz="1200" dirty="0"/>
          </a:p>
          <a:p>
            <a:r>
              <a:rPr lang="zh-CN" altLang="en-US" sz="1200" dirty="0"/>
              <a:t>正如第一天最后提到的，这门课的最终目标，是带大家理解两个核心内容：总体比例的估计，以及多元回归分析。而今天这节课，就是为这两个重点内容做准备。</a:t>
            </a:r>
            <a:endParaRPr lang="zh-CN" altLang="en-US" sz="1200" dirty="0"/>
          </a:p>
          <a:p>
            <a:endParaRPr lang="en-US" altLang="zh-CN" sz="1200" dirty="0"/>
          </a:p>
          <a:p>
            <a:r>
              <a:rPr lang="zh-CN" altLang="en-US" sz="1200" dirty="0"/>
              <a:t>准备工作，听起来是不是有点麻烦？</a:t>
            </a:r>
            <a:endParaRPr lang="zh-CN" altLang="en-US" sz="1200" dirty="0"/>
          </a:p>
          <a:p>
            <a:endParaRPr lang="en-US" altLang="zh-CN" sz="1200" dirty="0"/>
          </a:p>
          <a:p>
            <a:r>
              <a:rPr lang="zh-CN" altLang="en-US" sz="1200" dirty="0"/>
              <a:t>准备工作意味着步骤多一点，但并不难。只是会出现一些公式，你需要提前做好心理准备。</a:t>
            </a:r>
            <a:endParaRPr lang="zh-CN" altLang="en-US" sz="1200" dirty="0"/>
          </a:p>
          <a:p>
            <a:endParaRPr lang="en-US" altLang="zh-CN" sz="1200" dirty="0"/>
          </a:p>
          <a:p>
            <a:r>
              <a:rPr lang="zh-CN" altLang="en-US" sz="1200" dirty="0"/>
              <a:t>看到公式的时候，最重要的一点是</a:t>
            </a:r>
            <a:r>
              <a:rPr lang="en-US" altLang="zh-CN" sz="1200" dirty="0"/>
              <a:t>——</a:t>
            </a:r>
            <a:r>
              <a:rPr lang="zh-CN" altLang="en-US" sz="1200" dirty="0"/>
              <a:t>不要下意识退缩。</a:t>
            </a:r>
            <a:endParaRPr lang="zh-CN" altLang="en-US" sz="1200" dirty="0"/>
          </a:p>
          <a:p>
            <a:endParaRPr lang="en-US" altLang="zh-CN" sz="1200" dirty="0"/>
          </a:p>
          <a:p>
            <a:r>
              <a:rPr lang="zh-CN" altLang="en-US" sz="1200" dirty="0"/>
              <a:t>老师您太了解文科生了（笑）。我们一看到复杂公式，大脑就自动</a:t>
            </a:r>
            <a:r>
              <a:rPr lang="en-US" altLang="zh-CN" sz="1200" dirty="0"/>
              <a:t>“</a:t>
            </a:r>
            <a:r>
              <a:rPr lang="zh-CN" altLang="en-US" sz="1200" dirty="0"/>
              <a:t>关机</a:t>
            </a:r>
            <a:r>
              <a:rPr lang="en-US" altLang="zh-CN" sz="1200" dirty="0"/>
              <a:t>”</a:t>
            </a:r>
            <a:r>
              <a:rPr lang="zh-CN" altLang="en-US" sz="1200" dirty="0"/>
              <a:t>。</a:t>
            </a:r>
            <a:endParaRPr lang="zh-CN" altLang="en-US" sz="1200" dirty="0"/>
          </a:p>
          <a:p>
            <a:endParaRPr lang="en-US" altLang="zh-CN" sz="1200" dirty="0"/>
          </a:p>
          <a:p>
            <a:r>
              <a:rPr lang="zh-CN" altLang="en-US" sz="1200" dirty="0"/>
              <a:t>如果真有点紧张，也不用死盯着公式。抓住概念本身更重要。</a:t>
            </a:r>
            <a:endParaRPr lang="zh-CN" altLang="en-US" sz="1200" dirty="0"/>
          </a:p>
          <a:p>
            <a:endParaRPr lang="en-US" altLang="zh-CN" sz="1200" dirty="0"/>
          </a:p>
          <a:p>
            <a:r>
              <a:rPr lang="zh-CN" altLang="en-US" sz="1200" dirty="0"/>
              <a:t>那就开始吧！</a:t>
            </a:r>
            <a:endParaRPr lang="zh-CN" altLang="en-US" sz="1200" dirty="0"/>
          </a:p>
          <a:p>
            <a:r>
              <a:rPr lang="zh-CN" altLang="en-US" sz="1200" dirty="0"/>
              <a:t>（接下页）</a:t>
            </a:r>
            <a:endParaRPr lang="zh-CN" altLang="en-US" sz="1200" dirty="0"/>
          </a:p>
        </p:txBody>
      </p:sp>
      <p:sp>
        <p:nvSpPr>
          <p:cNvPr id="8" name="角丸四角形 7"/>
          <p:cNvSpPr/>
          <p:nvPr/>
        </p:nvSpPr>
        <p:spPr>
          <a:xfrm>
            <a:off x="2663714" y="2266373"/>
            <a:ext cx="1316738" cy="4279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b="1" dirty="0">
                <a:latin typeface="Microsoft YaHei" panose="020B0503020204020204" pitchFamily="34" charset="-122"/>
                <a:ea typeface="Microsoft YaHei" panose="020B0503020204020204" pitchFamily="34" charset="-122"/>
              </a:rPr>
              <a:t>pick up</a:t>
            </a:r>
            <a:endParaRPr kumimoji="1" lang="en-US" altLang="zh-CN" b="1" dirty="0">
              <a:latin typeface="Microsoft YaHei" panose="020B0503020204020204" pitchFamily="34" charset="-122"/>
              <a:ea typeface="Microsoft YaHei" panose="020B0503020204020204" pitchFamily="34" charset="-122"/>
            </a:endParaRPr>
          </a:p>
        </p:txBody>
      </p:sp>
      <p:sp>
        <p:nvSpPr>
          <p:cNvPr id="4" name="テキスト ボックス 5"/>
          <p:cNvSpPr txBox="1"/>
          <p:nvPr/>
        </p:nvSpPr>
        <p:spPr>
          <a:xfrm>
            <a:off x="2447472" y="135220"/>
            <a:ext cx="4171041" cy="1691640"/>
          </a:xfrm>
          <a:prstGeom prst="rect">
            <a:avLst/>
          </a:prstGeom>
          <a:noFill/>
        </p:spPr>
        <p:txBody>
          <a:bodyPr wrap="square" rtlCol="0">
            <a:spAutoFit/>
          </a:bodyPr>
          <a:p>
            <a:r>
              <a:rPr kumimoji="1" lang="en-US" altLang="ja-JP" sz="1000" b="1" dirty="0">
                <a:latin typeface="Meiryo UI" panose="020B0604030504040204" pitchFamily="50" charset="-128"/>
                <a:ea typeface="Meiryo UI" panose="020B0604030504040204" pitchFamily="50" charset="-128"/>
              </a:rPr>
              <a:t>【</a:t>
            </a:r>
            <a:r>
              <a:rPr kumimoji="1" lang="ja-JP" altLang="en-US" sz="1000" b="1" dirty="0">
                <a:latin typeface="Meiryo UI" panose="020B0604030504040204" pitchFamily="50" charset="-128"/>
                <a:ea typeface="Meiryo UI" panose="020B0604030504040204" pitchFamily="50" charset="-128"/>
              </a:rPr>
              <a:t>書名</a:t>
            </a:r>
            <a:r>
              <a:rPr kumimoji="1" lang="en-US" altLang="ja-JP" sz="1000" b="1" dirty="0">
                <a:latin typeface="Meiryo UI" panose="020B0604030504040204" pitchFamily="50" charset="-128"/>
                <a:ea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endParaRPr>
          </a:p>
          <a:p>
            <a:r>
              <a:rPr kumimoji="1" lang="en-US" altLang="ja-JP"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データ分析の先生</a:t>
            </a:r>
            <a:r>
              <a:rPr kumimoji="1" lang="en-US" altLang="ja-JP"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文系の私に超わかりやすく統計学を教えてください</a:t>
            </a:r>
            <a:r>
              <a:rPr kumimoji="1" lang="en-US" altLang="ja-JP" sz="1000" dirty="0">
                <a:latin typeface="Meiryo UI" panose="020B0604030504040204" pitchFamily="50" charset="-128"/>
                <a:ea typeface="Meiryo UI" panose="020B0604030504040204" pitchFamily="50" charset="-128"/>
              </a:rPr>
              <a:t>!』</a:t>
            </a:r>
            <a:endParaRPr kumimoji="1" lang="en-US" altLang="ja-JP" sz="1000" dirty="0">
              <a:latin typeface="Meiryo UI" panose="020B0604030504040204" pitchFamily="50" charset="-128"/>
              <a:ea typeface="Meiryo UI" panose="020B0604030504040204" pitchFamily="50" charset="-128"/>
            </a:endParaRPr>
          </a:p>
          <a:p>
            <a:r>
              <a:rPr kumimoji="1" lang="en-US" altLang="ja-JP" sz="1000" b="1" dirty="0">
                <a:latin typeface="Meiryo UI" panose="020B0604030504040204" pitchFamily="50" charset="-128"/>
                <a:ea typeface="Meiryo UI" panose="020B0604030504040204" pitchFamily="50" charset="-128"/>
              </a:rPr>
              <a:t>【ISBN】</a:t>
            </a:r>
            <a:endParaRPr kumimoji="1" lang="en-US" altLang="ja-JP" sz="1000" b="1" dirty="0">
              <a:latin typeface="Meiryo UI" panose="020B0604030504040204" pitchFamily="50" charset="-128"/>
              <a:ea typeface="Meiryo UI" panose="020B0604030504040204" pitchFamily="50" charset="-128"/>
            </a:endParaRPr>
          </a:p>
          <a:p>
            <a:r>
              <a:rPr lang="en-US" altLang="ja-JP" sz="1400" dirty="0"/>
              <a:t>978-4-7612-7505-1</a:t>
            </a:r>
            <a:endParaRPr lang="en-US" altLang="ja-JP" sz="1400" dirty="0"/>
          </a:p>
          <a:p>
            <a:r>
              <a:rPr kumimoji="1" lang="en-US" altLang="ja-JP" sz="1000" b="1" dirty="0">
                <a:latin typeface="Meiryo UI" panose="020B0604030504040204" pitchFamily="50" charset="-128"/>
                <a:ea typeface="Meiryo UI" panose="020B0604030504040204" pitchFamily="50" charset="-128"/>
              </a:rPr>
              <a:t>【</a:t>
            </a:r>
            <a:r>
              <a:rPr kumimoji="1" lang="ja-JP" altLang="en-US" sz="1000" b="1" dirty="0">
                <a:latin typeface="Meiryo UI" panose="020B0604030504040204" pitchFamily="50" charset="-128"/>
                <a:ea typeface="Meiryo UI" panose="020B0604030504040204" pitchFamily="50" charset="-128"/>
              </a:rPr>
              <a:t>著者</a:t>
            </a:r>
            <a:r>
              <a:rPr kumimoji="1" lang="en-US" altLang="ja-JP" sz="1000" b="1" dirty="0">
                <a:latin typeface="Meiryo UI" panose="020B0604030504040204" pitchFamily="50" charset="-128"/>
                <a:ea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endParaRPr>
          </a:p>
          <a:p>
            <a:r>
              <a:rPr kumimoji="1" lang="en-US" altLang="ja-JP" sz="1000" dirty="0">
                <a:latin typeface="Meiryo UI" panose="020B0604030504040204" pitchFamily="50" charset="-128"/>
                <a:ea typeface="Meiryo UI" panose="020B0604030504040204" pitchFamily="50" charset="-128"/>
              </a:rPr>
              <a:t>高橋 信</a:t>
            </a:r>
            <a:endParaRPr kumimoji="1" lang="en-US" altLang="ja-JP" sz="1000" dirty="0">
              <a:latin typeface="Meiryo UI" panose="020B0604030504040204" pitchFamily="50" charset="-128"/>
              <a:ea typeface="Meiryo UI" panose="020B0604030504040204" pitchFamily="50" charset="-128"/>
            </a:endParaRPr>
          </a:p>
          <a:p>
            <a:r>
              <a:rPr kumimoji="1" lang="en-US" altLang="ja-JP" sz="1000" b="1" dirty="0">
                <a:latin typeface="Meiryo UI" panose="020B0604030504040204" pitchFamily="50" charset="-128"/>
                <a:ea typeface="Meiryo UI" panose="020B0604030504040204" pitchFamily="50" charset="-128"/>
              </a:rPr>
              <a:t>【</a:t>
            </a:r>
            <a:r>
              <a:rPr kumimoji="1" lang="zh-CN" altLang="en-US" sz="1000" b="1" dirty="0">
                <a:latin typeface="Meiryo UI" panose="020B0604030504040204" pitchFamily="50" charset="-128"/>
                <a:ea typeface="SimSun" panose="02010600030101010101" pitchFamily="2" charset="-122"/>
              </a:rPr>
              <a:t>页数</a:t>
            </a:r>
            <a:r>
              <a:rPr kumimoji="1" lang="en-US" altLang="ja-JP" sz="1000" b="1" dirty="0">
                <a:latin typeface="Meiryo UI" panose="020B0604030504040204" pitchFamily="50" charset="-128"/>
                <a:ea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endParaRPr>
          </a:p>
          <a:p>
            <a:r>
              <a:rPr kumimoji="1" lang="en-US" altLang="ja-JP" sz="1000" dirty="0">
                <a:latin typeface="Meiryo UI" panose="020B0604030504040204" pitchFamily="50" charset="-128"/>
                <a:ea typeface="Meiryo UI" panose="020B0604030504040204" pitchFamily="50" charset="-128"/>
              </a:rPr>
              <a:t>240页  </a:t>
            </a:r>
            <a:r>
              <a:rPr kumimoji="1" lang="ja-JP" altLang="en-US" sz="1000" dirty="0">
                <a:latin typeface="Meiryo UI" panose="020B0604030504040204" pitchFamily="50" charset="-128"/>
                <a:ea typeface="Meiryo UI" panose="020B0604030504040204" pitchFamily="50" charset="-128"/>
              </a:rPr>
              <a:t>                       </a:t>
            </a:r>
            <a:endParaRPr kumimoji="1" lang="en-US" altLang="ja-JP" sz="1000" dirty="0">
              <a:latin typeface="Meiryo UI" panose="020B0604030504040204" pitchFamily="50" charset="-128"/>
              <a:ea typeface="Meiryo UI" panose="020B0604030504040204" pitchFamily="50" charset="-128"/>
            </a:endParaRPr>
          </a:p>
          <a:p>
            <a:r>
              <a:rPr kumimoji="1" lang="en-US" altLang="ja-JP" sz="1000" b="1" dirty="0">
                <a:latin typeface="Meiryo UI" panose="020B0604030504040204" pitchFamily="50" charset="-128"/>
                <a:ea typeface="Meiryo UI" panose="020B0604030504040204" pitchFamily="50" charset="-128"/>
              </a:rPr>
              <a:t>【</a:t>
            </a:r>
            <a:r>
              <a:rPr kumimoji="1" lang="ja-JP" altLang="en-US" sz="1000" b="1" dirty="0">
                <a:latin typeface="Meiryo UI" panose="020B0604030504040204" pitchFamily="50" charset="-128"/>
                <a:ea typeface="Meiryo UI" panose="020B0604030504040204" pitchFamily="50" charset="-128"/>
              </a:rPr>
              <a:t>発行年月</a:t>
            </a:r>
            <a:r>
              <a:rPr kumimoji="1" lang="en-US" altLang="ja-JP" sz="1000" b="1" dirty="0">
                <a:latin typeface="Meiryo UI" panose="020B0604030504040204" pitchFamily="50" charset="-128"/>
                <a:ea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endParaRPr>
          </a:p>
          <a:p>
            <a:r>
              <a:rPr kumimoji="1" lang="en-US" altLang="ja-JP" sz="1000" dirty="0">
                <a:latin typeface="Meiryo UI" panose="020B0604030504040204" pitchFamily="50" charset="-128"/>
                <a:ea typeface="Meiryo UI" panose="020B0604030504040204" pitchFamily="50" charset="-128"/>
              </a:rPr>
              <a:t>2020</a:t>
            </a:r>
            <a:r>
              <a:rPr kumimoji="1" lang="ja-JP" altLang="en-US" sz="1000" dirty="0">
                <a:latin typeface="Meiryo UI" panose="020B0604030504040204" pitchFamily="50" charset="-128"/>
                <a:ea typeface="Meiryo UI" panose="020B0604030504040204" pitchFamily="50" charset="-128"/>
              </a:rPr>
              <a:t>年</a:t>
            </a:r>
            <a:r>
              <a:rPr kumimoji="1" lang="en-US" altLang="ja-JP" sz="1000" dirty="0">
                <a:latin typeface="Meiryo UI" panose="020B0604030504040204" pitchFamily="50" charset="-128"/>
                <a:ea typeface="Meiryo UI" panose="020B0604030504040204" pitchFamily="50" charset="-128"/>
              </a:rPr>
              <a:t>9</a:t>
            </a:r>
            <a:r>
              <a:rPr kumimoji="1" lang="ja-JP" altLang="en-US" sz="1000" dirty="0">
                <a:latin typeface="Meiryo UI" panose="020B0604030504040204" pitchFamily="50" charset="-128"/>
                <a:ea typeface="Meiryo UI" panose="020B0604030504040204" pitchFamily="50" charset="-128"/>
              </a:rPr>
              <a:t>月</a:t>
            </a:r>
            <a:endParaRPr kumimoji="1" lang="ja-JP" altLang="en-US" sz="1000" dirty="0">
              <a:latin typeface="Meiryo UI" panose="020B0604030504040204" pitchFamily="50" charset="-128"/>
              <a:ea typeface="Meiryo UI" panose="020B0604030504040204" pitchFamily="50" charset="-128"/>
            </a:endParaRPr>
          </a:p>
        </p:txBody>
      </p:sp>
      <p:pic>
        <p:nvPicPr>
          <p:cNvPr id="5" name="図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7500" y="135255"/>
            <a:ext cx="1254125" cy="1781810"/>
          </a:xfrm>
          <a:prstGeom prst="rect">
            <a:avLst/>
          </a:prstGeom>
        </p:spPr>
      </p:pic>
      <p:sp>
        <p:nvSpPr>
          <p:cNvPr id="7" name="テキスト ボックス 12"/>
          <p:cNvSpPr txBox="1"/>
          <p:nvPr/>
        </p:nvSpPr>
        <p:spPr>
          <a:xfrm>
            <a:off x="4425571" y="841374"/>
            <a:ext cx="4171041" cy="645160"/>
          </a:xfrm>
          <a:prstGeom prst="rect">
            <a:avLst/>
          </a:prstGeom>
          <a:noFill/>
        </p:spPr>
        <p:txBody>
          <a:bodyPr wrap="square" rtlCol="0">
            <a:spAutoFit/>
          </a:bodyPr>
          <a:p>
            <a:r>
              <a:rPr kumimoji="1" lang="en-US" altLang="ja-JP" b="1" dirty="0">
                <a:solidFill>
                  <a:srgbClr val="FF0000"/>
                </a:solidFill>
                <a:highlight>
                  <a:srgbClr val="FFFF00"/>
                </a:highlight>
                <a:latin typeface="Meiryo UI" panose="020B0604030504040204" pitchFamily="50" charset="-128"/>
                <a:ea typeface="Meiryo UI" panose="020B0604030504040204" pitchFamily="50" charset="-128"/>
              </a:rPr>
              <a:t>25,000 copies</a:t>
            </a:r>
            <a:endParaRPr kumimoji="1" lang="en-US" altLang="ja-JP" b="1" dirty="0">
              <a:solidFill>
                <a:srgbClr val="FF0000"/>
              </a:solidFill>
              <a:highlight>
                <a:srgbClr val="FFFF00"/>
              </a:highlight>
              <a:latin typeface="Meiryo UI" panose="020B0604030504040204" pitchFamily="50" charset="-128"/>
              <a:ea typeface="Meiryo UI" panose="020B0604030504040204" pitchFamily="50" charset="-128"/>
            </a:endParaRPr>
          </a:p>
          <a:p>
            <a:endParaRPr kumimoji="1" lang="ja-JP" altLang="en-US" b="1" dirty="0">
              <a:solidFill>
                <a:srgbClr val="FF0000"/>
              </a:solidFill>
              <a:highlight>
                <a:srgbClr val="FFFF00"/>
              </a:highlight>
              <a:latin typeface="Meiryo UI" panose="020B0604030504040204" pitchFamily="50" charset="-128"/>
              <a:ea typeface="Meiryo UI" panose="020B0604030504040204" pitchFamily="50" charset="-128"/>
            </a:endParaRPr>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6"/>
          <p:cNvSpPr txBox="1"/>
          <p:nvPr/>
        </p:nvSpPr>
        <p:spPr>
          <a:xfrm>
            <a:off x="144780" y="0"/>
            <a:ext cx="6713220" cy="978662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dirty="0"/>
              <a:t>什么叫</a:t>
            </a:r>
            <a:r>
              <a:rPr lang="en-US" altLang="zh-CN" sz="1000" dirty="0"/>
              <a:t>“</a:t>
            </a:r>
            <a:r>
              <a:rPr lang="zh-CN" altLang="en-US" sz="1000" dirty="0"/>
              <a:t>把握数据的感觉</a:t>
            </a:r>
            <a:r>
              <a:rPr lang="en-US" altLang="zh-CN" sz="1000" dirty="0"/>
              <a:t>”</a:t>
            </a:r>
            <a:r>
              <a:rPr lang="zh-CN" altLang="en-US" sz="1000" dirty="0"/>
              <a:t>？</a:t>
            </a:r>
            <a:endParaRPr lang="zh-CN" altLang="en-US" sz="1000" dirty="0"/>
          </a:p>
          <a:p>
            <a:endParaRPr lang="en-US" altLang="zh-CN" sz="1000" dirty="0"/>
          </a:p>
          <a:p>
            <a:r>
              <a:rPr lang="zh-CN" altLang="en-US" sz="1000" dirty="0"/>
              <a:t>在统计学中，我们面对的通常不是几个人，而是规模很大的群体。比如：</a:t>
            </a:r>
            <a:endParaRPr lang="zh-CN" altLang="en-US" sz="1000" dirty="0"/>
          </a:p>
          <a:p>
            <a:endParaRPr lang="en-US" altLang="zh-CN" sz="1000" dirty="0"/>
          </a:p>
          <a:p>
            <a:r>
              <a:rPr lang="en-US" altLang="zh-CN" sz="1000" dirty="0"/>
              <a:t>“20</a:t>
            </a:r>
            <a:r>
              <a:rPr lang="zh-CN" altLang="en-US" sz="1000" dirty="0"/>
              <a:t>岁到</a:t>
            </a:r>
            <a:r>
              <a:rPr lang="en-US" altLang="zh-CN" sz="1000" dirty="0"/>
              <a:t>29</a:t>
            </a:r>
            <a:r>
              <a:rPr lang="zh-CN" altLang="en-US" sz="1000" dirty="0"/>
              <a:t>岁人群</a:t>
            </a:r>
            <a:r>
              <a:rPr lang="en-US" altLang="zh-CN" sz="1000" dirty="0"/>
              <a:t>”</a:t>
            </a:r>
            <a:endParaRPr lang="en-US" altLang="zh-CN" sz="1000" dirty="0"/>
          </a:p>
          <a:p>
            <a:endParaRPr lang="en-US" altLang="zh-CN" sz="1000" dirty="0"/>
          </a:p>
          <a:p>
            <a:r>
              <a:rPr lang="en-US" altLang="zh-CN" sz="1000" dirty="0"/>
              <a:t>“</a:t>
            </a:r>
            <a:r>
              <a:rPr lang="zh-CN" altLang="en-US" sz="1000" dirty="0"/>
              <a:t>具有投票权的选民</a:t>
            </a:r>
            <a:r>
              <a:rPr lang="en-US" altLang="zh-CN" sz="1000" dirty="0"/>
              <a:t>”</a:t>
            </a:r>
            <a:endParaRPr lang="en-US" altLang="zh-CN" sz="1000" dirty="0"/>
          </a:p>
          <a:p>
            <a:endParaRPr lang="en-US" altLang="zh-CN" sz="1000" dirty="0"/>
          </a:p>
          <a:p>
            <a:r>
              <a:rPr lang="en-US" altLang="zh-CN" sz="1000" dirty="0"/>
              <a:t>“</a:t>
            </a:r>
            <a:r>
              <a:rPr lang="zh-CN" altLang="en-US" sz="1000" dirty="0"/>
              <a:t>高血压患者</a:t>
            </a:r>
            <a:r>
              <a:rPr lang="en-US" altLang="zh-CN" sz="1000" dirty="0"/>
              <a:t>”</a:t>
            </a:r>
            <a:endParaRPr lang="en-US" altLang="zh-CN" sz="1000" dirty="0"/>
          </a:p>
          <a:p>
            <a:endParaRPr lang="en-US" altLang="zh-CN" sz="1000" dirty="0"/>
          </a:p>
          <a:p>
            <a:r>
              <a:rPr lang="zh-CN" altLang="en-US" sz="1000" dirty="0"/>
              <a:t>当研究对象是这样的大规模群体时，数据量自然也会非常庞大。</a:t>
            </a:r>
            <a:endParaRPr lang="zh-CN" altLang="en-US" sz="1000" dirty="0"/>
          </a:p>
          <a:p>
            <a:endParaRPr lang="en-US" altLang="zh-CN" sz="1000" dirty="0"/>
          </a:p>
          <a:p>
            <a:r>
              <a:rPr lang="zh-CN" altLang="en-US" sz="1000" dirty="0"/>
              <a:t>举个例子：</a:t>
            </a:r>
            <a:endParaRPr lang="zh-CN" altLang="en-US" sz="1000" dirty="0"/>
          </a:p>
          <a:p>
            <a:endParaRPr lang="en-US" altLang="zh-CN" sz="1000" dirty="0"/>
          </a:p>
          <a:p>
            <a:r>
              <a:rPr lang="zh-CN" altLang="en-US" sz="1000" dirty="0"/>
              <a:t>假设有</a:t>
            </a:r>
            <a:r>
              <a:rPr lang="en-US" altLang="zh-CN" sz="1000" dirty="0"/>
              <a:t> 1000 </a:t>
            </a:r>
            <a:r>
              <a:rPr lang="zh-CN" altLang="en-US" sz="1000" dirty="0"/>
              <a:t>名受试者，我们记录他们的：</a:t>
            </a:r>
            <a:endParaRPr lang="zh-CN" altLang="en-US" sz="1000" dirty="0"/>
          </a:p>
          <a:p>
            <a:endParaRPr lang="en-US" altLang="zh-CN" sz="1000" dirty="0"/>
          </a:p>
          <a:p>
            <a:r>
              <a:rPr lang="zh-CN" altLang="en-US" sz="1000" dirty="0"/>
              <a:t>年龄</a:t>
            </a:r>
            <a:endParaRPr lang="en-US" altLang="zh-CN" sz="1000" dirty="0"/>
          </a:p>
          <a:p>
            <a:r>
              <a:rPr lang="zh-CN" altLang="en-US" sz="1000" dirty="0"/>
              <a:t>性别</a:t>
            </a:r>
            <a:endParaRPr lang="zh-CN" altLang="en-US" sz="1000" dirty="0"/>
          </a:p>
          <a:p>
            <a:r>
              <a:rPr lang="zh-CN" altLang="en-US" sz="1000" dirty="0"/>
              <a:t>身高</a:t>
            </a:r>
            <a:endParaRPr lang="en-US" altLang="zh-CN" sz="1000" dirty="0"/>
          </a:p>
          <a:p>
            <a:r>
              <a:rPr lang="zh-CN" altLang="en-US" sz="1000" dirty="0"/>
              <a:t>体重</a:t>
            </a:r>
            <a:endParaRPr lang="en-US" altLang="zh-CN" sz="1000" dirty="0"/>
          </a:p>
          <a:p>
            <a:r>
              <a:rPr lang="zh-CN" altLang="en-US" sz="1000" dirty="0"/>
              <a:t>血压</a:t>
            </a:r>
            <a:endParaRPr lang="zh-CN" altLang="en-US" sz="1000" dirty="0"/>
          </a:p>
          <a:p>
            <a:endParaRPr lang="en-US" altLang="zh-CN" sz="1000" dirty="0"/>
          </a:p>
          <a:p>
            <a:r>
              <a:rPr lang="zh-CN" altLang="en-US" sz="1000" dirty="0"/>
              <a:t>以及其他变量，一共</a:t>
            </a:r>
            <a:r>
              <a:rPr lang="en-US" altLang="zh-CN" sz="1000" dirty="0"/>
              <a:t> 20 </a:t>
            </a:r>
            <a:r>
              <a:rPr lang="zh-CN" altLang="en-US" sz="1000" dirty="0"/>
              <a:t>个指标。</a:t>
            </a:r>
            <a:endParaRPr lang="zh-CN" altLang="en-US" sz="1000" dirty="0"/>
          </a:p>
          <a:p>
            <a:endParaRPr lang="en-US" altLang="zh-CN" sz="1000" dirty="0"/>
          </a:p>
          <a:p>
            <a:r>
              <a:rPr lang="zh-CN" altLang="en-US" sz="1000" dirty="0"/>
              <a:t>如果把这些数据全部录入</a:t>
            </a:r>
            <a:r>
              <a:rPr lang="en-US" altLang="zh-CN" sz="1000" dirty="0"/>
              <a:t> Excel</a:t>
            </a:r>
            <a:r>
              <a:rPr lang="zh-CN" altLang="en-US" sz="1000" dirty="0"/>
              <a:t>，总数据量就是：</a:t>
            </a:r>
            <a:endParaRPr lang="zh-CN" altLang="en-US" sz="1000" dirty="0"/>
          </a:p>
          <a:p>
            <a:endParaRPr lang="en-US" altLang="zh-CN" sz="1000" dirty="0"/>
          </a:p>
          <a:p>
            <a:r>
              <a:rPr lang="en-US" altLang="zh-CN" sz="1000" dirty="0"/>
              <a:t>1000</a:t>
            </a:r>
            <a:endParaRPr lang="en-US" altLang="zh-CN" sz="1000" dirty="0"/>
          </a:p>
          <a:p>
            <a:r>
              <a:rPr lang="en-US" altLang="en-US" sz="1000" dirty="0"/>
              <a:t>×</a:t>
            </a:r>
            <a:endParaRPr lang="en-US" altLang="en-US" sz="1000" dirty="0"/>
          </a:p>
          <a:p>
            <a:r>
              <a:rPr lang="en-US" altLang="zh-CN" sz="1000" dirty="0"/>
              <a:t>20</a:t>
            </a:r>
            <a:endParaRPr lang="en-US" altLang="zh-CN" sz="1000" dirty="0"/>
          </a:p>
          <a:p>
            <a:r>
              <a:rPr lang="en-US" altLang="zh-CN" sz="1000" dirty="0"/>
              <a:t>=</a:t>
            </a:r>
            <a:endParaRPr lang="en-US" altLang="zh-CN" sz="1000" dirty="0"/>
          </a:p>
          <a:p>
            <a:r>
              <a:rPr lang="en-US" altLang="zh-CN" sz="1000" dirty="0"/>
              <a:t>20000</a:t>
            </a:r>
            <a:endParaRPr lang="en-US" altLang="zh-CN" sz="1000" dirty="0"/>
          </a:p>
          <a:p>
            <a:r>
              <a:rPr lang="en-US" altLang="zh-CN" sz="1000" dirty="0"/>
              <a:t>1000</a:t>
            </a:r>
            <a:r>
              <a:rPr lang="en-US" altLang="en-US" sz="1000" dirty="0"/>
              <a:t>×</a:t>
            </a:r>
            <a:r>
              <a:rPr lang="en-US" altLang="zh-CN" sz="1000" dirty="0"/>
              <a:t>20=20000</a:t>
            </a:r>
            <a:endParaRPr lang="en-US" altLang="zh-CN" sz="1000" dirty="0"/>
          </a:p>
          <a:p>
            <a:endParaRPr lang="en-US" altLang="zh-CN" sz="1000" dirty="0"/>
          </a:p>
          <a:p>
            <a:r>
              <a:rPr lang="zh-CN" altLang="en-US" sz="1000" dirty="0"/>
              <a:t>也就是说，你面前会出现</a:t>
            </a:r>
            <a:r>
              <a:rPr lang="en-US" altLang="zh-CN" sz="1000" dirty="0"/>
              <a:t> 20000 </a:t>
            </a:r>
            <a:r>
              <a:rPr lang="zh-CN" altLang="en-US" sz="1000" dirty="0"/>
              <a:t>个数据点。</a:t>
            </a:r>
            <a:endParaRPr lang="zh-CN" altLang="en-US" sz="1000" dirty="0"/>
          </a:p>
          <a:p>
            <a:endParaRPr lang="en-US" altLang="zh-CN" sz="1000" dirty="0"/>
          </a:p>
          <a:p>
            <a:r>
              <a:rPr lang="zh-CN" altLang="en-US" sz="1000" dirty="0"/>
              <a:t>听着就让人头大。</a:t>
            </a:r>
            <a:endParaRPr lang="zh-CN" altLang="en-US" sz="1000" dirty="0"/>
          </a:p>
          <a:p>
            <a:endParaRPr lang="en-US" altLang="zh-CN" sz="1000" dirty="0"/>
          </a:p>
          <a:p>
            <a:r>
              <a:rPr lang="zh-CN" altLang="en-US" sz="1000" dirty="0"/>
              <a:t>确实，如果没有方法，面对这样庞大的数据量，大脑很容易混乱。</a:t>
            </a:r>
            <a:endParaRPr lang="zh-CN" altLang="en-US" sz="1000" dirty="0"/>
          </a:p>
          <a:p>
            <a:endParaRPr lang="en-US" altLang="zh-CN" sz="1000" dirty="0"/>
          </a:p>
          <a:p>
            <a:r>
              <a:rPr lang="zh-CN" altLang="en-US" sz="1000" dirty="0"/>
              <a:t>今天的核心主题</a:t>
            </a:r>
            <a:endParaRPr lang="zh-CN" altLang="en-US" sz="1000" dirty="0"/>
          </a:p>
          <a:p>
            <a:endParaRPr lang="en-US" altLang="zh-CN" sz="1000" dirty="0"/>
          </a:p>
          <a:p>
            <a:r>
              <a:rPr lang="zh-CN" altLang="en-US" sz="1000" dirty="0"/>
              <a:t>那么问题来了：</a:t>
            </a:r>
            <a:endParaRPr lang="zh-CN" altLang="en-US" sz="1000" dirty="0"/>
          </a:p>
          <a:p>
            <a:endParaRPr lang="en-US" altLang="zh-CN" sz="1000" dirty="0"/>
          </a:p>
          <a:p>
            <a:r>
              <a:rPr lang="zh-CN" altLang="en-US" sz="1000" dirty="0"/>
              <a:t>面对海量数据，我们该如何快速理解它？</a:t>
            </a:r>
            <a:endParaRPr lang="en-US" altLang="zh-CN" sz="1000" dirty="0"/>
          </a:p>
          <a:p>
            <a:r>
              <a:rPr lang="zh-CN" altLang="en-US" sz="1000" dirty="0"/>
              <a:t>如何在不被数字淹没的情况下，看出它的特征？</a:t>
            </a:r>
            <a:endParaRPr lang="zh-CN" altLang="en-US" sz="1000" dirty="0"/>
          </a:p>
          <a:p>
            <a:endParaRPr lang="en-US" altLang="zh-CN" sz="1000" dirty="0"/>
          </a:p>
          <a:p>
            <a:r>
              <a:rPr lang="zh-CN" altLang="en-US" sz="1000" dirty="0"/>
              <a:t>这就是今天的主题</a:t>
            </a:r>
            <a:r>
              <a:rPr lang="en-US" altLang="zh-CN" sz="1000" dirty="0"/>
              <a:t>——</a:t>
            </a:r>
            <a:endParaRPr lang="en-US" altLang="zh-CN" sz="1000" dirty="0"/>
          </a:p>
          <a:p>
            <a:endParaRPr lang="en-US" altLang="zh-CN" sz="1000" dirty="0"/>
          </a:p>
          <a:p>
            <a:r>
              <a:rPr lang="zh-CN" altLang="en-US" sz="1000" dirty="0"/>
              <a:t>如何抓住数据的整体感觉。</a:t>
            </a:r>
            <a:endParaRPr lang="zh-CN" altLang="en-US" sz="1000" dirty="0"/>
          </a:p>
          <a:p>
            <a:endParaRPr lang="en-US" altLang="zh-CN" sz="1000" dirty="0"/>
          </a:p>
          <a:p>
            <a:r>
              <a:rPr lang="zh-CN" altLang="en-US" sz="1000" dirty="0"/>
              <a:t>所谓</a:t>
            </a:r>
            <a:r>
              <a:rPr lang="en-US" altLang="zh-CN" sz="1000" dirty="0"/>
              <a:t>“</a:t>
            </a:r>
            <a:r>
              <a:rPr lang="zh-CN" altLang="en-US" sz="1000" dirty="0"/>
              <a:t>抓感觉</a:t>
            </a:r>
            <a:r>
              <a:rPr lang="en-US" altLang="zh-CN" sz="1000" dirty="0"/>
              <a:t>”</a:t>
            </a:r>
            <a:r>
              <a:rPr lang="zh-CN" altLang="en-US" sz="1000" dirty="0"/>
              <a:t>，并不是凭直觉瞎猜，而是通过几个关键指标，迅速了解数据的大致情况，比如：</a:t>
            </a:r>
            <a:endParaRPr lang="zh-CN" altLang="en-US" sz="1000" dirty="0"/>
          </a:p>
          <a:p>
            <a:endParaRPr lang="en-US" altLang="zh-CN" sz="1000" dirty="0"/>
          </a:p>
          <a:p>
            <a:r>
              <a:rPr lang="zh-CN" altLang="en-US" sz="1000" dirty="0"/>
              <a:t>数据集中在哪个位置？</a:t>
            </a:r>
            <a:endParaRPr lang="en-US" altLang="zh-CN" sz="1000" dirty="0"/>
          </a:p>
          <a:p>
            <a:r>
              <a:rPr lang="zh-CN" altLang="en-US" sz="1000" dirty="0"/>
              <a:t>数据分布是否均匀？</a:t>
            </a:r>
            <a:endParaRPr lang="en-US" altLang="zh-CN" sz="1000" dirty="0"/>
          </a:p>
          <a:p>
            <a:r>
              <a:rPr lang="zh-CN" altLang="en-US" sz="1000" dirty="0"/>
              <a:t>是否存在明显差异？</a:t>
            </a:r>
            <a:endParaRPr lang="zh-CN" altLang="en-US" sz="1000" dirty="0"/>
          </a:p>
          <a:p>
            <a:r>
              <a:rPr lang="zh-CN" altLang="en-US" sz="1000" dirty="0"/>
              <a:t>是否有极端值？</a:t>
            </a:r>
            <a:endParaRPr lang="zh-CN" altLang="en-US" sz="1000" dirty="0"/>
          </a:p>
          <a:p>
            <a:endParaRPr lang="en-US" altLang="zh-CN" sz="1000" dirty="0"/>
          </a:p>
          <a:p>
            <a:r>
              <a:rPr lang="zh-CN" altLang="en-US" sz="1000" dirty="0"/>
              <a:t>统计学的第一步，从来不是立刻进行复杂分析，而是先对数据有一个整体印象。</a:t>
            </a:r>
            <a:endParaRPr lang="zh-CN" altLang="en-US" sz="1000" dirty="0"/>
          </a:p>
          <a:p>
            <a:endParaRPr lang="en-US" altLang="zh-CN" sz="1000" dirty="0"/>
          </a:p>
          <a:p>
            <a:r>
              <a:rPr lang="zh-CN" altLang="en-US" sz="1000" dirty="0"/>
              <a:t>就像第一次见到一个班级，不会马上给每个人下结论，而是先感受整体氛围</a:t>
            </a:r>
            <a:r>
              <a:rPr lang="en-US" altLang="zh-CN" sz="1000" dirty="0"/>
              <a:t>——</a:t>
            </a:r>
            <a:r>
              <a:rPr lang="zh-CN" altLang="en-US" sz="1000" dirty="0"/>
              <a:t>人数多不多？男女比例如何？整体年龄差距大不大？</a:t>
            </a:r>
            <a:endParaRPr lang="zh-CN" altLang="en-US" sz="1000" dirty="0"/>
          </a:p>
          <a:p>
            <a:endParaRPr lang="en-US" altLang="zh-CN" sz="1000" dirty="0"/>
          </a:p>
          <a:p>
            <a:r>
              <a:rPr lang="zh-CN" altLang="en-US" sz="1000" dirty="0"/>
              <a:t>数据也是一样。</a:t>
            </a:r>
            <a:endParaRPr lang="zh-CN" altLang="en-US" sz="1000" dirty="0"/>
          </a:p>
        </p:txBody>
      </p:sp>
      <p:sp>
        <p:nvSpPr>
          <p:cNvPr id="4" name="角丸四角形 7"/>
          <p:cNvSpPr/>
          <p:nvPr/>
        </p:nvSpPr>
        <p:spPr>
          <a:xfrm>
            <a:off x="4963684" y="85148"/>
            <a:ext cx="1316738" cy="4279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b="1" dirty="0">
                <a:latin typeface="Microsoft YaHei" panose="020B0503020204020204" pitchFamily="34" charset="-122"/>
                <a:ea typeface="Microsoft YaHei" panose="020B0503020204020204" pitchFamily="34" charset="-122"/>
              </a:rPr>
              <a:t>pick up</a:t>
            </a:r>
            <a:endParaRPr kumimoji="1" lang="en-US" altLang="zh-CN"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447472" y="135220"/>
            <a:ext cx="4171041" cy="1522095"/>
          </a:xfrm>
          <a:prstGeom prst="rect">
            <a:avLst/>
          </a:prstGeom>
          <a:noFill/>
        </p:spPr>
        <p:txBody>
          <a:bodyPr wrap="square" rtlCol="0">
            <a:spAutoFit/>
          </a:bodyPr>
          <a:lstStyle/>
          <a:p>
            <a:r>
              <a:rPr kumimoji="1" lang="en-US" altLang="ja-JP" sz="900" b="1" dirty="0">
                <a:latin typeface="Meiryo UI" panose="020B0604030504040204" pitchFamily="50" charset="-128"/>
                <a:ea typeface="Meiryo UI" panose="020B0604030504040204" pitchFamily="50" charset="-128"/>
              </a:rPr>
              <a:t>【</a:t>
            </a:r>
            <a:r>
              <a:rPr kumimoji="1" lang="ja-JP" altLang="en-US" sz="900" b="1" dirty="0">
                <a:latin typeface="Meiryo UI" panose="020B0604030504040204" pitchFamily="50" charset="-128"/>
                <a:ea typeface="Meiryo UI" panose="020B0604030504040204" pitchFamily="50" charset="-128"/>
              </a:rPr>
              <a:t>書名</a:t>
            </a:r>
            <a:r>
              <a:rPr kumimoji="1" lang="en-US" altLang="ja-JP" sz="900" b="1" dirty="0">
                <a:latin typeface="Meiryo UI" panose="020B0604030504040204" pitchFamily="50" charset="-128"/>
                <a:ea typeface="Meiryo UI" panose="020B0604030504040204" pitchFamily="50" charset="-128"/>
              </a:rPr>
              <a:t>】</a:t>
            </a:r>
            <a:endParaRPr kumimoji="1" lang="en-US" altLang="ja-JP" sz="900" b="1" dirty="0">
              <a:latin typeface="Meiryo UI" panose="020B0604030504040204" pitchFamily="50" charset="-128"/>
              <a:ea typeface="Meiryo UI" panose="020B0604030504040204" pitchFamily="50" charset="-128"/>
            </a:endParaRPr>
          </a:p>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データ分析の先生</a:t>
            </a:r>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文系の私に超わかりやすく統計学を教えてください</a:t>
            </a:r>
            <a:r>
              <a:rPr kumimoji="1" lang="en-US" altLang="ja-JP" sz="900" dirty="0">
                <a:latin typeface="Meiryo UI" panose="020B0604030504040204" pitchFamily="50" charset="-128"/>
                <a:ea typeface="Meiryo UI" panose="020B0604030504040204" pitchFamily="50" charset="-128"/>
              </a:rPr>
              <a:t>!』</a:t>
            </a:r>
            <a:endParaRPr kumimoji="1" lang="en-US" altLang="ja-JP" sz="900" dirty="0">
              <a:latin typeface="Meiryo UI" panose="020B0604030504040204" pitchFamily="50" charset="-128"/>
              <a:ea typeface="Meiryo UI" panose="020B0604030504040204" pitchFamily="50" charset="-128"/>
            </a:endParaRPr>
          </a:p>
          <a:p>
            <a:r>
              <a:rPr kumimoji="1" lang="en-US" altLang="ja-JP" sz="900" b="1" dirty="0">
                <a:latin typeface="Meiryo UI" panose="020B0604030504040204" pitchFamily="50" charset="-128"/>
                <a:ea typeface="Meiryo UI" panose="020B0604030504040204" pitchFamily="50" charset="-128"/>
              </a:rPr>
              <a:t>【ISBN】</a:t>
            </a:r>
            <a:endParaRPr kumimoji="1" lang="en-US" altLang="ja-JP" sz="900" b="1" dirty="0">
              <a:latin typeface="Meiryo UI" panose="020B0604030504040204" pitchFamily="50" charset="-128"/>
              <a:ea typeface="Meiryo UI" panose="020B0604030504040204" pitchFamily="50" charset="-128"/>
            </a:endParaRPr>
          </a:p>
          <a:p>
            <a:r>
              <a:rPr lang="en-US" altLang="ja-JP" sz="1200" dirty="0"/>
              <a:t>978-4-7612-7505-1</a:t>
            </a:r>
            <a:endParaRPr lang="en-US" altLang="ja-JP" sz="1200" dirty="0"/>
          </a:p>
          <a:p>
            <a:r>
              <a:rPr kumimoji="1" lang="en-US" altLang="ja-JP" sz="900" b="1" dirty="0">
                <a:latin typeface="Meiryo UI" panose="020B0604030504040204" pitchFamily="50" charset="-128"/>
                <a:ea typeface="Meiryo UI" panose="020B0604030504040204" pitchFamily="50" charset="-128"/>
              </a:rPr>
              <a:t>【</a:t>
            </a:r>
            <a:r>
              <a:rPr kumimoji="1" lang="ja-JP" altLang="en-US" sz="900" b="1" dirty="0">
                <a:latin typeface="Meiryo UI" panose="020B0604030504040204" pitchFamily="50" charset="-128"/>
                <a:ea typeface="Meiryo UI" panose="020B0604030504040204" pitchFamily="50" charset="-128"/>
              </a:rPr>
              <a:t>著者</a:t>
            </a:r>
            <a:r>
              <a:rPr kumimoji="1" lang="en-US" altLang="ja-JP" sz="900" b="1" dirty="0">
                <a:latin typeface="Meiryo UI" panose="020B0604030504040204" pitchFamily="50" charset="-128"/>
                <a:ea typeface="Meiryo UI" panose="020B0604030504040204" pitchFamily="50" charset="-128"/>
              </a:rPr>
              <a:t>】</a:t>
            </a:r>
            <a:endParaRPr kumimoji="1" lang="en-US" altLang="ja-JP" sz="900" b="1" dirty="0">
              <a:latin typeface="Meiryo UI" panose="020B0604030504040204" pitchFamily="50" charset="-128"/>
              <a:ea typeface="Meiryo UI" panose="020B0604030504040204" pitchFamily="50" charset="-128"/>
            </a:endParaRPr>
          </a:p>
          <a:p>
            <a:r>
              <a:rPr kumimoji="1" lang="en-US" altLang="ja-JP" sz="900" dirty="0">
                <a:latin typeface="Meiryo UI" panose="020B0604030504040204" pitchFamily="50" charset="-128"/>
                <a:ea typeface="Meiryo UI" panose="020B0604030504040204" pitchFamily="50" charset="-128"/>
              </a:rPr>
              <a:t>高橋 信</a:t>
            </a:r>
            <a:endParaRPr kumimoji="1" lang="en-US" altLang="ja-JP" sz="900" dirty="0">
              <a:latin typeface="Meiryo UI" panose="020B0604030504040204" pitchFamily="50" charset="-128"/>
              <a:ea typeface="Meiryo UI" panose="020B0604030504040204" pitchFamily="50" charset="-128"/>
            </a:endParaRPr>
          </a:p>
          <a:p>
            <a:r>
              <a:rPr kumimoji="1" lang="en-US" altLang="ja-JP" sz="900" b="1" dirty="0">
                <a:latin typeface="Meiryo UI" panose="020B0604030504040204" pitchFamily="50" charset="-128"/>
                <a:ea typeface="Meiryo UI" panose="020B0604030504040204" pitchFamily="50" charset="-128"/>
              </a:rPr>
              <a:t>【</a:t>
            </a:r>
            <a:r>
              <a:rPr kumimoji="1" lang="zh-CN" altLang="en-US" sz="900" b="1" dirty="0">
                <a:latin typeface="Meiryo UI" panose="020B0604030504040204" pitchFamily="50" charset="-128"/>
                <a:ea typeface="SimSun" panose="02010600030101010101" pitchFamily="2" charset="-122"/>
              </a:rPr>
              <a:t>页数</a:t>
            </a:r>
            <a:r>
              <a:rPr kumimoji="1" lang="en-US" altLang="ja-JP" sz="900" b="1" dirty="0">
                <a:latin typeface="Meiryo UI" panose="020B0604030504040204" pitchFamily="50" charset="-128"/>
                <a:ea typeface="Meiryo UI" panose="020B0604030504040204" pitchFamily="50" charset="-128"/>
              </a:rPr>
              <a:t>】</a:t>
            </a:r>
            <a:endParaRPr kumimoji="1" lang="en-US" altLang="ja-JP" sz="900" b="1" dirty="0">
              <a:latin typeface="Meiryo UI" panose="020B0604030504040204" pitchFamily="50" charset="-128"/>
              <a:ea typeface="Meiryo UI" panose="020B0604030504040204" pitchFamily="50" charset="-128"/>
            </a:endParaRPr>
          </a:p>
          <a:p>
            <a:r>
              <a:rPr kumimoji="1" lang="en-US" altLang="ja-JP" sz="900" dirty="0">
                <a:latin typeface="Meiryo UI" panose="020B0604030504040204" pitchFamily="50" charset="-128"/>
                <a:ea typeface="Meiryo UI" panose="020B0604030504040204" pitchFamily="50" charset="-128"/>
              </a:rPr>
              <a:t>240页  </a:t>
            </a:r>
            <a:r>
              <a:rPr kumimoji="1" lang="ja-JP" altLang="en-US" sz="900" dirty="0">
                <a:latin typeface="Meiryo UI" panose="020B0604030504040204" pitchFamily="50" charset="-128"/>
                <a:ea typeface="Meiryo UI" panose="020B0604030504040204" pitchFamily="50" charset="-128"/>
              </a:rPr>
              <a:t>                       </a:t>
            </a:r>
            <a:endParaRPr kumimoji="1" lang="en-US" altLang="ja-JP" sz="900" dirty="0">
              <a:latin typeface="Meiryo UI" panose="020B0604030504040204" pitchFamily="50" charset="-128"/>
              <a:ea typeface="Meiryo UI" panose="020B0604030504040204" pitchFamily="50" charset="-128"/>
            </a:endParaRPr>
          </a:p>
          <a:p>
            <a:r>
              <a:rPr kumimoji="1" lang="en-US" altLang="ja-JP" sz="900" b="1" dirty="0">
                <a:latin typeface="Meiryo UI" panose="020B0604030504040204" pitchFamily="50" charset="-128"/>
                <a:ea typeface="Meiryo UI" panose="020B0604030504040204" pitchFamily="50" charset="-128"/>
              </a:rPr>
              <a:t>【</a:t>
            </a:r>
            <a:r>
              <a:rPr kumimoji="1" lang="ja-JP" altLang="en-US" sz="900" b="1" dirty="0">
                <a:latin typeface="Meiryo UI" panose="020B0604030504040204" pitchFamily="50" charset="-128"/>
                <a:ea typeface="Meiryo UI" panose="020B0604030504040204" pitchFamily="50" charset="-128"/>
              </a:rPr>
              <a:t>発行年月</a:t>
            </a:r>
            <a:r>
              <a:rPr kumimoji="1" lang="en-US" altLang="ja-JP" sz="900" b="1" dirty="0">
                <a:latin typeface="Meiryo UI" panose="020B0604030504040204" pitchFamily="50" charset="-128"/>
                <a:ea typeface="Meiryo UI" panose="020B0604030504040204" pitchFamily="50" charset="-128"/>
              </a:rPr>
              <a:t>】</a:t>
            </a:r>
            <a:endParaRPr kumimoji="1" lang="en-US" altLang="ja-JP" sz="900" b="1" dirty="0">
              <a:latin typeface="Meiryo UI" panose="020B0604030504040204" pitchFamily="50" charset="-128"/>
              <a:ea typeface="Meiryo UI" panose="020B0604030504040204" pitchFamily="50" charset="-128"/>
            </a:endParaRPr>
          </a:p>
          <a:p>
            <a:r>
              <a:rPr kumimoji="1" lang="en-US" altLang="ja-JP" sz="900" dirty="0">
                <a:latin typeface="Meiryo UI" panose="020B0604030504040204" pitchFamily="50" charset="-128"/>
                <a:ea typeface="Meiryo UI" panose="020B0604030504040204" pitchFamily="50" charset="-128"/>
              </a:rPr>
              <a:t>2020</a:t>
            </a:r>
            <a:r>
              <a:rPr kumimoji="1" lang="ja-JP" altLang="en-US" sz="900" dirty="0">
                <a:latin typeface="Meiryo UI" panose="020B0604030504040204" pitchFamily="50" charset="-128"/>
                <a:ea typeface="Meiryo UI" panose="020B0604030504040204" pitchFamily="50" charset="-128"/>
              </a:rPr>
              <a:t>年</a:t>
            </a:r>
            <a:r>
              <a:rPr kumimoji="1" lang="en-US" altLang="ja-JP" sz="900" dirty="0">
                <a:latin typeface="Meiryo UI" panose="020B0604030504040204" pitchFamily="50" charset="-128"/>
                <a:ea typeface="Meiryo UI" panose="020B0604030504040204" pitchFamily="50" charset="-128"/>
              </a:rPr>
              <a:t>9</a:t>
            </a:r>
            <a:r>
              <a:rPr kumimoji="1" lang="ja-JP" altLang="en-US" sz="900" dirty="0">
                <a:latin typeface="Meiryo UI" panose="020B0604030504040204" pitchFamily="50" charset="-128"/>
                <a:ea typeface="Meiryo UI" panose="020B0604030504040204" pitchFamily="50" charset="-128"/>
              </a:rPr>
              <a:t>月</a:t>
            </a:r>
            <a:endParaRPr kumimoji="1" lang="ja-JP" altLang="en-US" sz="900" dirty="0">
              <a:latin typeface="Meiryo UI" panose="020B0604030504040204" pitchFamily="50" charset="-128"/>
              <a:ea typeface="Meiryo UI" panose="020B0604030504040204" pitchFamily="50" charset="-128"/>
            </a:endParaRPr>
          </a:p>
        </p:txBody>
      </p:sp>
      <p:pic>
        <p:nvPicPr>
          <p:cNvPr id="2" name="図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7500" y="135255"/>
            <a:ext cx="1088390" cy="1546225"/>
          </a:xfrm>
          <a:prstGeom prst="rect">
            <a:avLst/>
          </a:prstGeom>
        </p:spPr>
      </p:pic>
      <p:sp>
        <p:nvSpPr>
          <p:cNvPr id="13" name="テキスト ボックス 12"/>
          <p:cNvSpPr txBox="1"/>
          <p:nvPr/>
        </p:nvSpPr>
        <p:spPr>
          <a:xfrm>
            <a:off x="4425571" y="841374"/>
            <a:ext cx="4171041" cy="645160"/>
          </a:xfrm>
          <a:prstGeom prst="rect">
            <a:avLst/>
          </a:prstGeom>
          <a:noFill/>
        </p:spPr>
        <p:txBody>
          <a:bodyPr wrap="square" rtlCol="0">
            <a:spAutoFit/>
          </a:bodyPr>
          <a:lstStyle/>
          <a:p>
            <a:r>
              <a:rPr kumimoji="1" lang="en-US" altLang="ja-JP" b="1" dirty="0">
                <a:solidFill>
                  <a:srgbClr val="FF0000"/>
                </a:solidFill>
                <a:highlight>
                  <a:srgbClr val="FFFF00"/>
                </a:highlight>
                <a:latin typeface="Meiryo UI" panose="020B0604030504040204" pitchFamily="50" charset="-128"/>
                <a:ea typeface="Meiryo UI" panose="020B0604030504040204" pitchFamily="50" charset="-128"/>
              </a:rPr>
              <a:t>25,000 copies</a:t>
            </a:r>
            <a:endParaRPr kumimoji="1" lang="en-US" altLang="ja-JP" b="1" dirty="0">
              <a:solidFill>
                <a:srgbClr val="FF0000"/>
              </a:solidFill>
              <a:highlight>
                <a:srgbClr val="FFFF00"/>
              </a:highlight>
              <a:latin typeface="Meiryo UI" panose="020B0604030504040204" pitchFamily="50" charset="-128"/>
              <a:ea typeface="Meiryo UI" panose="020B0604030504040204" pitchFamily="50" charset="-128"/>
            </a:endParaRPr>
          </a:p>
          <a:p>
            <a:endParaRPr kumimoji="1" lang="ja-JP" altLang="en-US" b="1" dirty="0">
              <a:solidFill>
                <a:srgbClr val="FF0000"/>
              </a:solidFill>
              <a:highlight>
                <a:srgbClr val="FFFF00"/>
              </a:highlight>
              <a:latin typeface="Meiryo UI" panose="020B0604030504040204" pitchFamily="50" charset="-128"/>
              <a:ea typeface="Meiryo UI" panose="020B0604030504040204" pitchFamily="50" charset="-128"/>
            </a:endParaRPr>
          </a:p>
        </p:txBody>
      </p:sp>
      <p:sp>
        <p:nvSpPr>
          <p:cNvPr id="3" name="テキスト ボックス 6"/>
          <p:cNvSpPr txBox="1"/>
          <p:nvPr/>
        </p:nvSpPr>
        <p:spPr>
          <a:xfrm>
            <a:off x="0" y="2647950"/>
            <a:ext cx="6713220" cy="67392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en-US" sz="1200" dirty="0"/>
              <a:t>◎</a:t>
            </a:r>
            <a:r>
              <a:rPr lang="zh-CN" altLang="en-US" sz="1200" dirty="0"/>
              <a:t>前言</a:t>
            </a:r>
            <a:endParaRPr lang="zh-CN" altLang="en-US" sz="1200" dirty="0"/>
          </a:p>
          <a:p>
            <a:r>
              <a:rPr lang="en-US" altLang="en-US" sz="1200" dirty="0"/>
              <a:t>◎</a:t>
            </a:r>
            <a:r>
              <a:rPr lang="zh-CN" altLang="en-US" sz="1200" dirty="0"/>
              <a:t>登场人物介绍</a:t>
            </a:r>
            <a:endParaRPr lang="zh-CN" altLang="en-US" sz="1200" dirty="0"/>
          </a:p>
          <a:p>
            <a:endParaRPr lang="en-US" altLang="zh-CN" sz="1200" dirty="0"/>
          </a:p>
          <a:p>
            <a:r>
              <a:rPr lang="en-US" altLang="en-US" sz="1200" dirty="0"/>
              <a:t>▌</a:t>
            </a:r>
            <a:r>
              <a:rPr lang="zh-CN" altLang="en-US" sz="1200" dirty="0"/>
              <a:t>第</a:t>
            </a:r>
            <a:r>
              <a:rPr lang="en-US" altLang="zh-CN" sz="1200" dirty="0"/>
              <a:t>1</a:t>
            </a:r>
            <a:r>
              <a:rPr lang="zh-CN" altLang="en-US" sz="1200" dirty="0"/>
              <a:t>天</a:t>
            </a:r>
            <a:r>
              <a:rPr lang="en-US" altLang="zh-CN" sz="1200" dirty="0"/>
              <a:t> </a:t>
            </a:r>
            <a:r>
              <a:rPr lang="zh-CN" altLang="en-US" sz="1200" dirty="0"/>
              <a:t>欢迎来到统计学的世界</a:t>
            </a:r>
            <a:endParaRPr lang="zh-CN" altLang="en-US" sz="1200" dirty="0"/>
          </a:p>
          <a:p>
            <a:r>
              <a:rPr lang="zh-CN" altLang="en-US" sz="1200" dirty="0"/>
              <a:t>⚫</a:t>
            </a:r>
            <a:r>
              <a:rPr lang="en-US" altLang="en-US" sz="1200" dirty="0"/>
              <a:t>︎</a:t>
            </a:r>
            <a:r>
              <a:rPr lang="zh-CN" altLang="en-US" sz="1200" dirty="0"/>
              <a:t>第</a:t>
            </a:r>
            <a:r>
              <a:rPr lang="en-US" altLang="zh-CN" sz="1200" dirty="0"/>
              <a:t>1</a:t>
            </a:r>
            <a:r>
              <a:rPr lang="zh-CN" altLang="en-US" sz="1200" dirty="0"/>
              <a:t>堂课：统计学是什么样的学问？</a:t>
            </a:r>
            <a:endParaRPr lang="zh-CN" altLang="en-US" sz="1200" dirty="0"/>
          </a:p>
          <a:p>
            <a:r>
              <a:rPr lang="ja-JP" altLang="en-US" sz="1200" dirty="0"/>
              <a:t>・</a:t>
            </a:r>
            <a:r>
              <a:rPr lang="zh-CN" altLang="en-US" sz="1200" dirty="0"/>
              <a:t>近百年来大幅发展的学问</a:t>
            </a:r>
            <a:endParaRPr lang="zh-CN" altLang="en-US" sz="1200" dirty="0"/>
          </a:p>
          <a:p>
            <a:r>
              <a:rPr lang="ja-JP" altLang="en-US" sz="1200" dirty="0"/>
              <a:t>・</a:t>
            </a:r>
            <a:r>
              <a:rPr lang="zh-CN" altLang="en-US" sz="1200" dirty="0"/>
              <a:t>什么场合会用到统计学</a:t>
            </a:r>
            <a:endParaRPr lang="zh-CN" altLang="en-US" sz="1200" dirty="0"/>
          </a:p>
          <a:p>
            <a:r>
              <a:rPr lang="ja-JP" altLang="en-US" sz="1200" dirty="0"/>
              <a:t>・</a:t>
            </a:r>
            <a:r>
              <a:rPr lang="zh-CN" altLang="en-US" sz="1200" dirty="0"/>
              <a:t>医学和心理学也广为运用</a:t>
            </a:r>
            <a:endParaRPr lang="zh-CN" altLang="en-US" sz="1200" dirty="0"/>
          </a:p>
          <a:p>
            <a:r>
              <a:rPr lang="ja-JP" altLang="en-US" sz="1200" dirty="0"/>
              <a:t>・</a:t>
            </a:r>
            <a:r>
              <a:rPr lang="zh-CN" altLang="en-US" sz="1200" dirty="0"/>
              <a:t>统计学一点也不简单！</a:t>
            </a:r>
            <a:endParaRPr lang="zh-CN" altLang="en-US" sz="1200" dirty="0"/>
          </a:p>
          <a:p>
            <a:r>
              <a:rPr lang="ja-JP" altLang="en-US" sz="1200" dirty="0"/>
              <a:t>・</a:t>
            </a:r>
            <a:r>
              <a:rPr lang="zh-CN" altLang="en-US" sz="1200" dirty="0"/>
              <a:t>提升数据素养！</a:t>
            </a:r>
            <a:endParaRPr lang="zh-CN" altLang="en-US" sz="1200" dirty="0"/>
          </a:p>
          <a:p>
            <a:r>
              <a:rPr lang="ja-JP" altLang="en-US" sz="1200" dirty="0"/>
              <a:t>・</a:t>
            </a:r>
            <a:r>
              <a:rPr lang="zh-CN" altLang="en-US" sz="1200" dirty="0"/>
              <a:t>统计学分为两种类型</a:t>
            </a:r>
            <a:endParaRPr lang="zh-CN" altLang="en-US" sz="1200" dirty="0"/>
          </a:p>
          <a:p>
            <a:r>
              <a:rPr lang="ja-JP" altLang="en-US" sz="1200" dirty="0"/>
              <a:t>・</a:t>
            </a:r>
            <a:r>
              <a:rPr lang="zh-CN" altLang="en-US" sz="1200" dirty="0"/>
              <a:t>近年来盛行的「贝氏统计学」是什么？</a:t>
            </a:r>
            <a:endParaRPr lang="zh-CN" altLang="en-US" sz="1200" dirty="0"/>
          </a:p>
          <a:p>
            <a:r>
              <a:rPr lang="zh-CN" altLang="en-US" sz="1200" dirty="0"/>
              <a:t>⚫</a:t>
            </a:r>
            <a:r>
              <a:rPr lang="en-US" altLang="en-US" sz="1200" dirty="0"/>
              <a:t>︎</a:t>
            </a:r>
            <a:r>
              <a:rPr lang="zh-CN" altLang="en-US" sz="1200" dirty="0"/>
              <a:t>第</a:t>
            </a:r>
            <a:r>
              <a:rPr lang="en-US" altLang="zh-CN" sz="1200" dirty="0"/>
              <a:t>2</a:t>
            </a:r>
            <a:r>
              <a:rPr lang="zh-CN" altLang="en-US" sz="1200" dirty="0"/>
              <a:t>堂课：统计学有各式各样的分析方法</a:t>
            </a:r>
            <a:endParaRPr lang="zh-CN" altLang="en-US" sz="1200" dirty="0"/>
          </a:p>
          <a:p>
            <a:r>
              <a:rPr lang="ja-JP" altLang="en-US" sz="1200" dirty="0"/>
              <a:t>・</a:t>
            </a:r>
            <a:r>
              <a:rPr lang="zh-CN" altLang="en-US" sz="1200" dirty="0"/>
              <a:t>代表性分析方法</a:t>
            </a:r>
            <a:r>
              <a:rPr lang="en-US" altLang="en-US" sz="1200" dirty="0"/>
              <a:t>①</a:t>
            </a:r>
            <a:r>
              <a:rPr lang="en-US" altLang="zh-CN" sz="1200" dirty="0"/>
              <a:t> </a:t>
            </a:r>
            <a:r>
              <a:rPr lang="zh-CN" altLang="en-US" sz="1200" dirty="0"/>
              <a:t>复回归分析</a:t>
            </a:r>
            <a:endParaRPr lang="zh-CN" altLang="en-US" sz="1200" dirty="0"/>
          </a:p>
          <a:p>
            <a:r>
              <a:rPr lang="ja-JP" altLang="en-US" sz="1200" dirty="0"/>
              <a:t>・</a:t>
            </a:r>
            <a:r>
              <a:rPr lang="zh-CN" altLang="en-US" sz="1200" dirty="0"/>
              <a:t>代表性分析方法</a:t>
            </a:r>
            <a:r>
              <a:rPr lang="en-US" altLang="en-US" sz="1200" dirty="0"/>
              <a:t>②</a:t>
            </a:r>
            <a:r>
              <a:rPr lang="en-US" altLang="zh-CN" sz="1200" dirty="0"/>
              <a:t> </a:t>
            </a:r>
            <a:r>
              <a:rPr lang="zh-CN" altLang="en-US" sz="1200" dirty="0"/>
              <a:t>逻辑斯回归分析</a:t>
            </a:r>
            <a:endParaRPr lang="zh-CN" altLang="en-US" sz="1200" dirty="0"/>
          </a:p>
          <a:p>
            <a:r>
              <a:rPr lang="ja-JP" altLang="en-US" sz="1200" dirty="0"/>
              <a:t>・</a:t>
            </a:r>
            <a:r>
              <a:rPr lang="zh-CN" altLang="en-US" sz="1200" dirty="0"/>
              <a:t>代表性分析方法</a:t>
            </a:r>
            <a:r>
              <a:rPr lang="en-US" altLang="en-US" sz="1200" dirty="0"/>
              <a:t>③</a:t>
            </a:r>
            <a:r>
              <a:rPr lang="en-US" altLang="zh-CN" sz="1200" dirty="0"/>
              <a:t> </a:t>
            </a:r>
            <a:r>
              <a:rPr lang="zh-CN" altLang="en-US" sz="1200" dirty="0"/>
              <a:t>主成分分析</a:t>
            </a:r>
            <a:endParaRPr lang="zh-CN" altLang="en-US" sz="1200" dirty="0"/>
          </a:p>
          <a:p>
            <a:r>
              <a:rPr lang="zh-CN" altLang="en-US" sz="1200" dirty="0"/>
              <a:t>⚫</a:t>
            </a:r>
            <a:r>
              <a:rPr lang="en-US" altLang="en-US" sz="1200" dirty="0"/>
              <a:t>︎</a:t>
            </a:r>
            <a:r>
              <a:rPr lang="zh-CN" altLang="en-US" sz="1200" dirty="0"/>
              <a:t>第</a:t>
            </a:r>
            <a:r>
              <a:rPr lang="en-US" altLang="zh-CN" sz="1200" dirty="0"/>
              <a:t>3</a:t>
            </a:r>
            <a:r>
              <a:rPr lang="zh-CN" altLang="en-US" sz="1200" dirty="0"/>
              <a:t>堂课：千万别陷入「大数据」的迷思中！</a:t>
            </a:r>
            <a:endParaRPr lang="zh-CN" altLang="en-US" sz="1200" dirty="0"/>
          </a:p>
          <a:p>
            <a:r>
              <a:rPr lang="ja-JP" altLang="en-US" sz="1200" dirty="0"/>
              <a:t>・</a:t>
            </a:r>
            <a:r>
              <a:rPr lang="zh-CN" altLang="en-US" sz="1200" dirty="0"/>
              <a:t>只要有大数据，任何问题都能解决</a:t>
            </a:r>
            <a:r>
              <a:rPr lang="en-US" altLang="zh-CN" sz="1200" dirty="0"/>
              <a:t>⋯⋯</a:t>
            </a:r>
            <a:r>
              <a:rPr lang="zh-CN" altLang="en-US" sz="1200" dirty="0"/>
              <a:t>？</a:t>
            </a:r>
            <a:endParaRPr lang="zh-CN" altLang="en-US" sz="1200" dirty="0"/>
          </a:p>
          <a:p>
            <a:r>
              <a:rPr lang="ja-JP" altLang="en-US" sz="1200" dirty="0"/>
              <a:t>・</a:t>
            </a:r>
            <a:r>
              <a:rPr lang="zh-CN" altLang="en-US" sz="1200" dirty="0"/>
              <a:t>数据驱动经营的困难点</a:t>
            </a:r>
            <a:endParaRPr lang="zh-CN" altLang="en-US" sz="1200" dirty="0"/>
          </a:p>
          <a:p>
            <a:r>
              <a:rPr lang="ja-JP" altLang="en-US" sz="1200" dirty="0"/>
              <a:t>・</a:t>
            </a:r>
            <a:r>
              <a:rPr lang="zh-CN" altLang="en-US" sz="1200" dirty="0"/>
              <a:t>通过这本书来提升数据素养吧！</a:t>
            </a:r>
            <a:endParaRPr lang="zh-CN" altLang="en-US" sz="1200" dirty="0"/>
          </a:p>
          <a:p>
            <a:r>
              <a:rPr lang="en-US" altLang="en-US" sz="1200" dirty="0"/>
              <a:t>❖</a:t>
            </a:r>
            <a:r>
              <a:rPr lang="zh-CN" altLang="en-US" sz="1200" dirty="0"/>
              <a:t>第</a:t>
            </a:r>
            <a:r>
              <a:rPr lang="en-US" altLang="zh-CN" sz="1200" dirty="0"/>
              <a:t>1</a:t>
            </a:r>
            <a:r>
              <a:rPr lang="zh-CN" altLang="en-US" sz="1200" dirty="0"/>
              <a:t>天课程学到的内容</a:t>
            </a:r>
            <a:endParaRPr lang="zh-CN" altLang="en-US" sz="1200" dirty="0"/>
          </a:p>
          <a:p>
            <a:endParaRPr lang="en-US" altLang="zh-CN" sz="1200" dirty="0"/>
          </a:p>
          <a:p>
            <a:r>
              <a:rPr lang="en-US" altLang="en-US" sz="1200" dirty="0"/>
              <a:t>▌</a:t>
            </a:r>
            <a:r>
              <a:rPr lang="zh-CN" altLang="en-US" sz="1200" dirty="0"/>
              <a:t>第</a:t>
            </a:r>
            <a:r>
              <a:rPr lang="en-US" altLang="zh-CN" sz="1200" dirty="0"/>
              <a:t>2</a:t>
            </a:r>
            <a:r>
              <a:rPr lang="zh-CN" altLang="en-US" sz="1200" dirty="0"/>
              <a:t>天</a:t>
            </a:r>
            <a:r>
              <a:rPr lang="en-US" altLang="zh-CN" sz="1200" dirty="0"/>
              <a:t> </a:t>
            </a:r>
            <a:r>
              <a:rPr lang="zh-CN" altLang="en-US" sz="1200" dirty="0"/>
              <a:t>别被「模拟调查」牵著鼻子走！随机抽样法</a:t>
            </a:r>
            <a:endParaRPr lang="zh-CN" altLang="en-US" sz="1200" dirty="0"/>
          </a:p>
          <a:p>
            <a:r>
              <a:rPr lang="zh-CN" altLang="en-US" sz="1200" dirty="0"/>
              <a:t>⚫</a:t>
            </a:r>
            <a:r>
              <a:rPr lang="en-US" altLang="en-US" sz="1200" dirty="0"/>
              <a:t>︎</a:t>
            </a:r>
            <a:r>
              <a:rPr lang="zh-CN" altLang="en-US" sz="1200" dirty="0"/>
              <a:t>第</a:t>
            </a:r>
            <a:r>
              <a:rPr lang="en-US" altLang="zh-CN" sz="1200" dirty="0"/>
              <a:t>1</a:t>
            </a:r>
            <a:r>
              <a:rPr lang="zh-CN" altLang="en-US" sz="1200" dirty="0"/>
              <a:t>堂课：调查的可信度就以「随机抽样法」来决定！</a:t>
            </a:r>
            <a:endParaRPr lang="zh-CN" altLang="en-US" sz="1200" dirty="0"/>
          </a:p>
          <a:p>
            <a:r>
              <a:rPr lang="ja-JP" altLang="en-US" sz="1200" dirty="0"/>
              <a:t>・</a:t>
            </a:r>
            <a:r>
              <a:rPr lang="zh-CN" altLang="en-US" sz="1200" dirty="0"/>
              <a:t>千万别被「模拟调查」给骗了！</a:t>
            </a:r>
            <a:endParaRPr lang="zh-CN" altLang="en-US" sz="1200" dirty="0"/>
          </a:p>
          <a:p>
            <a:r>
              <a:rPr lang="ja-JP" altLang="en-US" sz="1200" dirty="0"/>
              <a:t>・</a:t>
            </a:r>
            <a:r>
              <a:rPr lang="zh-CN" altLang="en-US" sz="1200" dirty="0"/>
              <a:t>想做到值得信赖的调查，就用「随机抽样法」！</a:t>
            </a:r>
            <a:endParaRPr lang="zh-CN" altLang="en-US" sz="1200" dirty="0"/>
          </a:p>
          <a:p>
            <a:r>
              <a:rPr lang="en-US" altLang="en-US" sz="1200" dirty="0"/>
              <a:t>❖</a:t>
            </a:r>
            <a:r>
              <a:rPr lang="zh-CN" altLang="en-US" sz="1200" dirty="0"/>
              <a:t>高桥老师对数字的观点</a:t>
            </a:r>
            <a:r>
              <a:rPr lang="en-US" altLang="en-US" sz="1200" dirty="0"/>
              <a:t>▸▸</a:t>
            </a:r>
            <a:r>
              <a:rPr lang="zh-CN" altLang="en-US" sz="1200" dirty="0"/>
              <a:t>对圆饼图持保留态度</a:t>
            </a:r>
            <a:r>
              <a:rPr lang="en-US" altLang="zh-CN" sz="1200" dirty="0"/>
              <a:t>⋯⋯</a:t>
            </a:r>
            <a:endParaRPr lang="en-US" altLang="zh-CN" sz="1200" dirty="0"/>
          </a:p>
          <a:p>
            <a:r>
              <a:rPr lang="zh-CN" altLang="en-US" sz="1200" dirty="0"/>
              <a:t>⚫</a:t>
            </a:r>
            <a:r>
              <a:rPr lang="en-US" altLang="en-US" sz="1200" dirty="0"/>
              <a:t>︎</a:t>
            </a:r>
            <a:r>
              <a:rPr lang="zh-CN" altLang="en-US" sz="1200" dirty="0"/>
              <a:t>第</a:t>
            </a:r>
            <a:r>
              <a:rPr lang="en-US" altLang="zh-CN" sz="1200" dirty="0"/>
              <a:t>2</a:t>
            </a:r>
            <a:r>
              <a:rPr lang="zh-CN" altLang="en-US" sz="1200" dirty="0"/>
              <a:t>堂课：了解四种随机抽样法！</a:t>
            </a:r>
            <a:endParaRPr lang="zh-CN" altLang="en-US" sz="1200" dirty="0"/>
          </a:p>
          <a:p>
            <a:r>
              <a:rPr lang="ja-JP" altLang="en-US" sz="1200" dirty="0"/>
              <a:t>・</a:t>
            </a:r>
            <a:r>
              <a:rPr lang="zh-CN" altLang="en-US" sz="1200" dirty="0"/>
              <a:t>从所有人当中随机抽出的「简单随机抽样法」</a:t>
            </a:r>
            <a:endParaRPr lang="zh-CN" altLang="en-US" sz="1200" dirty="0"/>
          </a:p>
          <a:p>
            <a:r>
              <a:rPr lang="ja-JP" altLang="en-US" sz="1200" dirty="0"/>
              <a:t>・</a:t>
            </a:r>
            <a:r>
              <a:rPr lang="zh-CN" altLang="en-US" sz="1200" dirty="0"/>
              <a:t>分层之后再抽出的「分层抽样法」</a:t>
            </a:r>
            <a:endParaRPr lang="zh-CN" altLang="en-US" sz="1200" dirty="0"/>
          </a:p>
          <a:p>
            <a:r>
              <a:rPr lang="ja-JP" altLang="en-US" sz="1200" dirty="0"/>
              <a:t>・</a:t>
            </a:r>
            <a:r>
              <a:rPr lang="zh-CN" altLang="en-US" sz="1200" dirty="0"/>
              <a:t>分成两个阶段抽出的「两段抽样法」</a:t>
            </a:r>
            <a:endParaRPr lang="zh-CN" altLang="en-US" sz="1200" dirty="0"/>
          </a:p>
          <a:p>
            <a:r>
              <a:rPr lang="ja-JP" altLang="en-US" sz="1200" dirty="0"/>
              <a:t>・</a:t>
            </a:r>
            <a:r>
              <a:rPr lang="zh-CN" altLang="en-US" sz="1200" dirty="0"/>
              <a:t>分层＋两段的组合技「分层两段抽样法」</a:t>
            </a:r>
            <a:endParaRPr lang="zh-CN" altLang="en-US" sz="1200" dirty="0"/>
          </a:p>
          <a:p>
            <a:r>
              <a:rPr lang="ja-JP" altLang="en-US" sz="1200" dirty="0"/>
              <a:t>・</a:t>
            </a:r>
            <a:r>
              <a:rPr lang="zh-CN" altLang="en-US" sz="1200" dirty="0"/>
              <a:t>知道真相的只有母体</a:t>
            </a:r>
            <a:endParaRPr lang="zh-CN" altLang="en-US" sz="1200" dirty="0"/>
          </a:p>
          <a:p>
            <a:r>
              <a:rPr lang="ja-JP" altLang="en-US" sz="1200" dirty="0"/>
              <a:t>・</a:t>
            </a:r>
            <a:r>
              <a:rPr lang="zh-CN" altLang="en-US" sz="1200" dirty="0"/>
              <a:t>什么是随机分配？</a:t>
            </a:r>
            <a:endParaRPr lang="zh-CN" altLang="en-US" sz="1200" dirty="0"/>
          </a:p>
          <a:p>
            <a:r>
              <a:rPr lang="ja-JP" altLang="en-US" sz="1200" dirty="0"/>
              <a:t>・</a:t>
            </a:r>
            <a:r>
              <a:rPr lang="zh-CN" altLang="en-US" sz="1200" dirty="0"/>
              <a:t>评论经济的危险</a:t>
            </a:r>
            <a:endParaRPr lang="zh-CN" altLang="en-US" sz="1200" dirty="0"/>
          </a:p>
          <a:p>
            <a:r>
              <a:rPr lang="en-US" altLang="en-US" sz="1200" dirty="0"/>
              <a:t>❖</a:t>
            </a:r>
            <a:r>
              <a:rPr lang="zh-CN" altLang="en-US" sz="1200" dirty="0"/>
              <a:t>第</a:t>
            </a:r>
            <a:r>
              <a:rPr lang="en-US" altLang="zh-CN" sz="1200" dirty="0"/>
              <a:t>2</a:t>
            </a:r>
            <a:r>
              <a:rPr lang="zh-CN" altLang="en-US" sz="1200" dirty="0"/>
              <a:t>天课程学到的内容</a:t>
            </a:r>
            <a:endParaRPr lang="zh-CN" altLang="en-US" sz="1200" dirty="0"/>
          </a:p>
        </p:txBody>
      </p:sp>
      <p:sp>
        <p:nvSpPr>
          <p:cNvPr id="8" name="角丸四角形 7"/>
          <p:cNvSpPr/>
          <p:nvPr/>
        </p:nvSpPr>
        <p:spPr>
          <a:xfrm>
            <a:off x="2580529" y="2120958"/>
            <a:ext cx="1316738" cy="4279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b="1" dirty="0">
                <a:latin typeface="Microsoft YaHei" panose="020B0503020204020204" pitchFamily="34" charset="-122"/>
                <a:ea typeface="Microsoft YaHei" panose="020B0503020204020204" pitchFamily="34" charset="-122"/>
              </a:rPr>
              <a:t>chapter</a:t>
            </a:r>
            <a:endParaRPr kumimoji="1" lang="en-US" altLang="zh-CN" b="1" dirty="0">
              <a:latin typeface="Microsoft YaHei" panose="020B0503020204020204" pitchFamily="34" charset="-122"/>
              <a:ea typeface="Microsoft YaHei" panose="020B0503020204020204" pitchFamily="34" charset="-122"/>
            </a:endParaRPr>
          </a:p>
        </p:txBody>
      </p:sp>
      <p:pic>
        <p:nvPicPr>
          <p:cNvPr id="4" name="图片 3"/>
          <p:cNvPicPr>
            <a:picLocks noChangeAspect="1"/>
          </p:cNvPicPr>
          <p:nvPr/>
        </p:nvPicPr>
        <p:blipFill>
          <a:blip r:embed="rId2"/>
          <a:srcRect l="36358" t="19053" r="38783" b="5260"/>
          <a:stretch>
            <a:fillRect/>
          </a:stretch>
        </p:blipFill>
        <p:spPr>
          <a:xfrm>
            <a:off x="4570095" y="3394710"/>
            <a:ext cx="1471930" cy="2520315"/>
          </a:xfrm>
          <a:prstGeom prst="rect">
            <a:avLst/>
          </a:prstGeom>
        </p:spPr>
      </p:pic>
      <p:pic>
        <p:nvPicPr>
          <p:cNvPr id="5" name="图片 4"/>
          <p:cNvPicPr>
            <a:picLocks noChangeAspect="1"/>
          </p:cNvPicPr>
          <p:nvPr/>
        </p:nvPicPr>
        <p:blipFill>
          <a:blip r:embed="rId3"/>
          <a:srcRect l="34029" t="16987" r="34304" b="10297"/>
          <a:stretch>
            <a:fillRect/>
          </a:stretch>
        </p:blipFill>
        <p:spPr>
          <a:xfrm>
            <a:off x="4425315" y="6619875"/>
            <a:ext cx="1760220" cy="2272665"/>
          </a:xfrm>
          <a:prstGeom prst="rect">
            <a:avLst/>
          </a:prstGeom>
        </p:spPr>
      </p:pic>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6"/>
          <p:cNvSpPr txBox="1"/>
          <p:nvPr/>
        </p:nvSpPr>
        <p:spPr>
          <a:xfrm>
            <a:off x="144780" y="669290"/>
            <a:ext cx="6713220" cy="9063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en-US" sz="1100" dirty="0"/>
              <a:t>▌</a:t>
            </a:r>
            <a:r>
              <a:rPr lang="zh-CN" altLang="en-US" sz="1100" dirty="0"/>
              <a:t>第</a:t>
            </a:r>
            <a:r>
              <a:rPr lang="en-US" altLang="zh-CN" sz="1100" dirty="0"/>
              <a:t>3</a:t>
            </a:r>
            <a:r>
              <a:rPr lang="zh-CN" altLang="en-US" sz="1100" dirty="0"/>
              <a:t>天</a:t>
            </a:r>
            <a:r>
              <a:rPr lang="en-US" altLang="zh-CN" sz="1100" dirty="0"/>
              <a:t> </a:t>
            </a:r>
            <a:r>
              <a:rPr lang="zh-CN" altLang="en-US" sz="1100" dirty="0"/>
              <a:t>掌握资料的感觉！数值资料篇</a:t>
            </a:r>
            <a:endParaRPr lang="zh-CN" altLang="en-US" sz="1100" dirty="0"/>
          </a:p>
          <a:p>
            <a:r>
              <a:rPr lang="zh-CN" altLang="en-US" sz="1100" dirty="0"/>
              <a:t>⚫</a:t>
            </a:r>
            <a:r>
              <a:rPr lang="en-US" altLang="en-US" sz="1100" dirty="0"/>
              <a:t>︎</a:t>
            </a:r>
            <a:r>
              <a:rPr lang="zh-CN" altLang="en-US" sz="1100" dirty="0"/>
              <a:t>第</a:t>
            </a:r>
            <a:r>
              <a:rPr lang="en-US" altLang="zh-CN" sz="1100" dirty="0"/>
              <a:t>1</a:t>
            </a:r>
            <a:r>
              <a:rPr lang="zh-CN" altLang="en-US" sz="1100" dirty="0"/>
              <a:t>堂课：看到资料，第一步是先掌握感觉！</a:t>
            </a:r>
            <a:endParaRPr lang="zh-CN" altLang="en-US" sz="1100" dirty="0"/>
          </a:p>
          <a:p>
            <a:r>
              <a:rPr lang="ja-JP" altLang="en-US" sz="1100" dirty="0"/>
              <a:t>・</a:t>
            </a:r>
            <a:r>
              <a:rPr lang="zh-CN" altLang="en-US" sz="1100" dirty="0"/>
              <a:t>学习资料处理的基础</a:t>
            </a:r>
            <a:endParaRPr lang="zh-CN" altLang="en-US" sz="1100" dirty="0"/>
          </a:p>
          <a:p>
            <a:r>
              <a:rPr lang="ja-JP" altLang="en-US" sz="1100" dirty="0"/>
              <a:t>・</a:t>
            </a:r>
            <a:r>
              <a:rPr lang="zh-CN" altLang="en-US" sz="1100" dirty="0"/>
              <a:t>「掌握资料的感觉」是什么意思？</a:t>
            </a:r>
            <a:endParaRPr lang="zh-CN" altLang="en-US" sz="1100" dirty="0"/>
          </a:p>
          <a:p>
            <a:r>
              <a:rPr lang="ja-JP" altLang="en-US" sz="1100" dirty="0"/>
              <a:t>・</a:t>
            </a:r>
            <a:r>
              <a:rPr lang="zh-CN" altLang="en-US" sz="1100" dirty="0"/>
              <a:t>资料可以分为两种类型</a:t>
            </a:r>
            <a:endParaRPr lang="zh-CN" altLang="en-US" sz="1100" dirty="0"/>
          </a:p>
          <a:p>
            <a:r>
              <a:rPr lang="zh-CN" altLang="en-US" sz="1100" dirty="0"/>
              <a:t>⚫</a:t>
            </a:r>
            <a:r>
              <a:rPr lang="en-US" altLang="en-US" sz="1100" dirty="0"/>
              <a:t>︎</a:t>
            </a:r>
            <a:r>
              <a:rPr lang="zh-CN" altLang="en-US" sz="1100" dirty="0"/>
              <a:t>第</a:t>
            </a:r>
            <a:r>
              <a:rPr lang="en-US" altLang="zh-CN" sz="1100" dirty="0"/>
              <a:t>2</a:t>
            </a:r>
            <a:r>
              <a:rPr lang="zh-CN" altLang="en-US" sz="1100" dirty="0"/>
              <a:t>堂课：试著将「资料的分散程度」数值化</a:t>
            </a:r>
            <a:endParaRPr lang="zh-CN" altLang="en-US" sz="1100" dirty="0"/>
          </a:p>
          <a:p>
            <a:r>
              <a:rPr lang="ja-JP" altLang="en-US" sz="1100" dirty="0"/>
              <a:t>・</a:t>
            </a:r>
            <a:r>
              <a:rPr lang="zh-CN" altLang="en-US" sz="1100" dirty="0"/>
              <a:t>「平均」就是让资料「变得匀称」</a:t>
            </a:r>
            <a:endParaRPr lang="zh-CN" altLang="en-US" sz="1100" dirty="0"/>
          </a:p>
          <a:p>
            <a:r>
              <a:rPr lang="ja-JP" altLang="en-US" sz="1100" dirty="0"/>
              <a:t>・</a:t>
            </a:r>
            <a:r>
              <a:rPr lang="zh-CN" altLang="en-US" sz="1100" dirty="0"/>
              <a:t>以平方和、变异数、标准差来判断「分散程度」</a:t>
            </a:r>
            <a:endParaRPr lang="zh-CN" altLang="en-US" sz="1100" dirty="0"/>
          </a:p>
          <a:p>
            <a:r>
              <a:rPr lang="ja-JP" altLang="en-US" sz="1100" dirty="0"/>
              <a:t>・</a:t>
            </a:r>
            <a:r>
              <a:rPr lang="zh-CN" altLang="en-US" sz="1100" dirty="0"/>
              <a:t>以平均数为基准点的「平方和」</a:t>
            </a:r>
            <a:endParaRPr lang="zh-CN" altLang="en-US" sz="1100" dirty="0"/>
          </a:p>
          <a:p>
            <a:r>
              <a:rPr lang="ja-JP" altLang="en-US" sz="1100" dirty="0"/>
              <a:t>・</a:t>
            </a:r>
            <a:r>
              <a:rPr lang="zh-CN" altLang="en-US" sz="1100" dirty="0"/>
              <a:t>消除平方和的缺点！「变异数」</a:t>
            </a:r>
            <a:endParaRPr lang="zh-CN" altLang="en-US" sz="1100" dirty="0"/>
          </a:p>
          <a:p>
            <a:r>
              <a:rPr lang="ja-JP" altLang="en-US" sz="1100" dirty="0"/>
              <a:t>・</a:t>
            </a:r>
            <a:r>
              <a:rPr lang="zh-CN" altLang="en-US" sz="1100" dirty="0"/>
              <a:t>只是把变异数开根号！「标准差」</a:t>
            </a:r>
            <a:endParaRPr lang="zh-CN" altLang="en-US" sz="1100" dirty="0"/>
          </a:p>
          <a:p>
            <a:r>
              <a:rPr lang="ja-JP" altLang="en-US" sz="1100" dirty="0"/>
              <a:t>・</a:t>
            </a:r>
            <a:r>
              <a:rPr lang="zh-CN" altLang="en-US" sz="1100" dirty="0"/>
              <a:t>平方和、变异数、标准差</a:t>
            </a:r>
            <a:r>
              <a:rPr lang="en-US" altLang="en-US" sz="1100" dirty="0"/>
              <a:t>──</a:t>
            </a:r>
            <a:r>
              <a:rPr lang="zh-CN" altLang="en-US" sz="1100" dirty="0"/>
              <a:t>统计学的幕后要角！</a:t>
            </a:r>
            <a:endParaRPr lang="zh-CN" altLang="en-US" sz="1100" dirty="0"/>
          </a:p>
          <a:p>
            <a:r>
              <a:rPr lang="ja-JP" altLang="en-US" sz="1100" dirty="0"/>
              <a:t>・</a:t>
            </a:r>
            <a:r>
              <a:rPr lang="zh-CN" altLang="en-US" sz="1100" dirty="0"/>
              <a:t>推论统计学使用的「不偏变异数」</a:t>
            </a:r>
            <a:endParaRPr lang="zh-CN" altLang="en-US" sz="1100" dirty="0"/>
          </a:p>
          <a:p>
            <a:r>
              <a:rPr lang="ja-JP" altLang="en-US" sz="1100" dirty="0"/>
              <a:t>・</a:t>
            </a:r>
            <a:r>
              <a:rPr lang="zh-CN" altLang="en-US" sz="1100" dirty="0"/>
              <a:t>消除平均数的缺点！「中位数」</a:t>
            </a:r>
            <a:endParaRPr lang="zh-CN" altLang="en-US" sz="1100" dirty="0"/>
          </a:p>
          <a:p>
            <a:r>
              <a:rPr lang="zh-CN" altLang="en-US" sz="1100" dirty="0"/>
              <a:t>⚫</a:t>
            </a:r>
            <a:r>
              <a:rPr lang="en-US" altLang="en-US" sz="1100" dirty="0"/>
              <a:t>︎</a:t>
            </a:r>
            <a:r>
              <a:rPr lang="zh-CN" altLang="en-US" sz="1100" dirty="0"/>
              <a:t>第</a:t>
            </a:r>
            <a:r>
              <a:rPr lang="en-US" altLang="zh-CN" sz="1100" dirty="0"/>
              <a:t>3</a:t>
            </a:r>
            <a:r>
              <a:rPr lang="zh-CN" altLang="en-US" sz="1100" dirty="0"/>
              <a:t>堂课：其实近在你我身边？资料的「标准化」</a:t>
            </a:r>
            <a:endParaRPr lang="zh-CN" altLang="en-US" sz="1100" dirty="0"/>
          </a:p>
          <a:p>
            <a:r>
              <a:rPr lang="ja-JP" altLang="en-US" sz="1100" dirty="0"/>
              <a:t>・</a:t>
            </a:r>
            <a:r>
              <a:rPr lang="zh-CN" altLang="en-US" sz="1100" dirty="0"/>
              <a:t>统一资料规格的「标准化」</a:t>
            </a:r>
            <a:endParaRPr lang="zh-CN" altLang="en-US" sz="1100" dirty="0"/>
          </a:p>
          <a:p>
            <a:r>
              <a:rPr lang="ja-JP" altLang="en-US" sz="1100" dirty="0"/>
              <a:t>・</a:t>
            </a:r>
            <a:r>
              <a:rPr lang="zh-CN" altLang="en-US" sz="1100" dirty="0"/>
              <a:t>标准化值原来就是那个数字！</a:t>
            </a:r>
            <a:endParaRPr lang="zh-CN" altLang="en-US" sz="1100" dirty="0"/>
          </a:p>
          <a:p>
            <a:r>
              <a:rPr lang="en-US" altLang="en-US" sz="1100" dirty="0"/>
              <a:t>❖</a:t>
            </a:r>
            <a:r>
              <a:rPr lang="zh-CN" altLang="en-US" sz="1100" dirty="0"/>
              <a:t>专栏漫画</a:t>
            </a:r>
            <a:r>
              <a:rPr lang="en-US" altLang="en-US" sz="1100" dirty="0"/>
              <a:t>▸▸</a:t>
            </a:r>
            <a:r>
              <a:rPr lang="zh-CN" altLang="en-US" sz="1100" dirty="0"/>
              <a:t>高桥老师的资料超整齐！</a:t>
            </a:r>
            <a:endParaRPr lang="zh-CN" altLang="en-US" sz="1100" dirty="0"/>
          </a:p>
          <a:p>
            <a:r>
              <a:rPr lang="en-US" altLang="en-US" sz="1100" dirty="0"/>
              <a:t>❖</a:t>
            </a:r>
            <a:r>
              <a:rPr lang="zh-CN" altLang="en-US" sz="1100" dirty="0"/>
              <a:t>第</a:t>
            </a:r>
            <a:r>
              <a:rPr lang="en-US" altLang="zh-CN" sz="1100" dirty="0"/>
              <a:t>3</a:t>
            </a:r>
            <a:r>
              <a:rPr lang="zh-CN" altLang="en-US" sz="1100" dirty="0"/>
              <a:t>天课程学到的内容</a:t>
            </a:r>
            <a:endParaRPr lang="zh-CN" altLang="en-US" sz="1100" dirty="0"/>
          </a:p>
          <a:p>
            <a:endParaRPr lang="en-US" altLang="zh-CN" sz="1100" dirty="0"/>
          </a:p>
          <a:p>
            <a:r>
              <a:rPr lang="en-US" altLang="en-US" sz="1100" dirty="0"/>
              <a:t>▌</a:t>
            </a:r>
            <a:r>
              <a:rPr lang="zh-CN" altLang="en-US" sz="1100" dirty="0"/>
              <a:t>第</a:t>
            </a:r>
            <a:r>
              <a:rPr lang="en-US" altLang="zh-CN" sz="1100" dirty="0"/>
              <a:t>4</a:t>
            </a:r>
            <a:r>
              <a:rPr lang="zh-CN" altLang="en-US" sz="1100" dirty="0"/>
              <a:t>天</a:t>
            </a:r>
            <a:r>
              <a:rPr lang="en-US" altLang="zh-CN" sz="1100" dirty="0"/>
              <a:t> </a:t>
            </a:r>
            <a:r>
              <a:rPr lang="zh-CN" altLang="en-US" sz="1100" dirty="0"/>
              <a:t>掌握资料的感觉！类别资料篇</a:t>
            </a:r>
            <a:endParaRPr lang="zh-CN" altLang="en-US" sz="1100" dirty="0"/>
          </a:p>
          <a:p>
            <a:r>
              <a:rPr lang="zh-CN" altLang="en-US" sz="1100" dirty="0"/>
              <a:t>⚫</a:t>
            </a:r>
            <a:r>
              <a:rPr lang="en-US" altLang="en-US" sz="1100" dirty="0"/>
              <a:t>︎</a:t>
            </a:r>
            <a:r>
              <a:rPr lang="zh-CN" altLang="en-US" sz="1100" dirty="0"/>
              <a:t>第</a:t>
            </a:r>
            <a:r>
              <a:rPr lang="en-US" altLang="zh-CN" sz="1100" dirty="0"/>
              <a:t>1</a:t>
            </a:r>
            <a:r>
              <a:rPr lang="zh-CN" altLang="en-US" sz="1100" dirty="0"/>
              <a:t>堂课：掌握类别资料，就从「比例」抓住感觉！</a:t>
            </a:r>
            <a:endParaRPr lang="zh-CN" altLang="en-US" sz="1100" dirty="0"/>
          </a:p>
          <a:p>
            <a:r>
              <a:rPr lang="ja-JP" altLang="en-US" sz="1100" dirty="0"/>
              <a:t>・</a:t>
            </a:r>
            <a:r>
              <a:rPr lang="zh-CN" altLang="en-US" sz="1100" dirty="0"/>
              <a:t>类别资料的掌握方法非常简单！</a:t>
            </a:r>
            <a:endParaRPr lang="zh-CN" altLang="en-US" sz="1100" dirty="0"/>
          </a:p>
          <a:p>
            <a:r>
              <a:rPr lang="ja-JP" altLang="en-US" sz="1100" dirty="0"/>
              <a:t>・</a:t>
            </a:r>
            <a:r>
              <a:rPr lang="zh-CN" altLang="en-US" sz="1100" dirty="0"/>
              <a:t>试著将平方和转换</a:t>
            </a:r>
            <a:endParaRPr lang="zh-CN" altLang="en-US" sz="1100" dirty="0"/>
          </a:p>
          <a:p>
            <a:r>
              <a:rPr lang="ja-JP" altLang="en-US" sz="1100" dirty="0"/>
              <a:t>・</a:t>
            </a:r>
            <a:r>
              <a:rPr lang="zh-CN" altLang="en-US" sz="1100" dirty="0"/>
              <a:t>轻松掌握类别资料！</a:t>
            </a:r>
            <a:endParaRPr lang="zh-CN" altLang="en-US" sz="1100" dirty="0"/>
          </a:p>
          <a:p>
            <a:r>
              <a:rPr lang="ja-JP" altLang="en-US" sz="1100" dirty="0"/>
              <a:t>・</a:t>
            </a:r>
            <a:r>
              <a:rPr lang="zh-CN" altLang="en-US" sz="1100" dirty="0"/>
              <a:t>二进位资料可以作为数值资料来处理！</a:t>
            </a:r>
            <a:endParaRPr lang="zh-CN" altLang="en-US" sz="1100" dirty="0"/>
          </a:p>
          <a:p>
            <a:r>
              <a:rPr lang="ja-JP" altLang="en-US" sz="1100" dirty="0"/>
              <a:t>・</a:t>
            </a:r>
            <a:r>
              <a:rPr lang="zh-CN" altLang="en-US" sz="1100" dirty="0"/>
              <a:t>这个统计方法是错误的！</a:t>
            </a:r>
            <a:endParaRPr lang="zh-CN" altLang="en-US" sz="1100" dirty="0"/>
          </a:p>
          <a:p>
            <a:r>
              <a:rPr lang="en-US" altLang="en-US" sz="1100" dirty="0"/>
              <a:t>❖</a:t>
            </a:r>
            <a:r>
              <a:rPr lang="zh-CN" altLang="en-US" sz="1100" dirty="0"/>
              <a:t>高桥老师对数字的观点</a:t>
            </a:r>
            <a:r>
              <a:rPr lang="en-US" altLang="en-US" sz="1100" dirty="0"/>
              <a:t>▸▸</a:t>
            </a:r>
            <a:r>
              <a:rPr lang="zh-CN" altLang="en-US" sz="1100" dirty="0"/>
              <a:t>从统计观点看「积极参与投票」的必要性</a:t>
            </a:r>
            <a:endParaRPr lang="zh-CN" altLang="en-US" sz="1100" dirty="0"/>
          </a:p>
          <a:p>
            <a:r>
              <a:rPr lang="en-US" altLang="en-US" sz="1100" dirty="0"/>
              <a:t>❖</a:t>
            </a:r>
            <a:r>
              <a:rPr lang="zh-CN" altLang="en-US" sz="1100" dirty="0"/>
              <a:t>第</a:t>
            </a:r>
            <a:r>
              <a:rPr lang="en-US" altLang="zh-CN" sz="1100" dirty="0"/>
              <a:t>4</a:t>
            </a:r>
            <a:r>
              <a:rPr lang="zh-CN" altLang="en-US" sz="1100" dirty="0"/>
              <a:t>天课程学到的内容</a:t>
            </a:r>
            <a:endParaRPr lang="zh-CN" altLang="en-US" sz="1100" dirty="0"/>
          </a:p>
          <a:p>
            <a:endParaRPr lang="zh-CN" altLang="en-US" sz="1100" dirty="0"/>
          </a:p>
          <a:p>
            <a:r>
              <a:rPr lang="en-US" altLang="en-US" sz="1100" dirty="0"/>
              <a:t>▌</a:t>
            </a:r>
            <a:r>
              <a:rPr lang="zh-CN" altLang="en-US" sz="1100" dirty="0"/>
              <a:t>第</a:t>
            </a:r>
            <a:r>
              <a:rPr lang="en-US" altLang="zh-CN" sz="1100" dirty="0"/>
              <a:t>5</a:t>
            </a:r>
            <a:r>
              <a:rPr lang="zh-CN" altLang="en-US" sz="1100" dirty="0"/>
              <a:t>天</a:t>
            </a:r>
            <a:r>
              <a:rPr lang="en-US" altLang="zh-CN" sz="1100" dirty="0"/>
              <a:t> </a:t>
            </a:r>
            <a:r>
              <a:rPr lang="zh-CN" altLang="en-US" sz="1100" dirty="0"/>
              <a:t>使资料视觉化！常态分布</a:t>
            </a:r>
            <a:endParaRPr lang="zh-CN" altLang="en-US" sz="1100" dirty="0"/>
          </a:p>
          <a:p>
            <a:r>
              <a:rPr lang="zh-CN" altLang="en-US" sz="1100" dirty="0"/>
              <a:t>⚫</a:t>
            </a:r>
            <a:r>
              <a:rPr lang="en-US" altLang="en-US" sz="1100" dirty="0"/>
              <a:t>︎</a:t>
            </a:r>
            <a:r>
              <a:rPr lang="zh-CN" altLang="en-US" sz="1100" dirty="0"/>
              <a:t>第</a:t>
            </a:r>
            <a:r>
              <a:rPr lang="en-US" altLang="zh-CN" sz="1100" dirty="0"/>
              <a:t>1</a:t>
            </a:r>
            <a:r>
              <a:rPr lang="zh-CN" altLang="en-US" sz="1100" dirty="0"/>
              <a:t>堂课：资料变得一目了然！直方图与机率密度函数</a:t>
            </a:r>
            <a:endParaRPr lang="zh-CN" altLang="en-US" sz="1100" dirty="0"/>
          </a:p>
          <a:p>
            <a:r>
              <a:rPr lang="ja-JP" altLang="en-US" sz="1100" dirty="0"/>
              <a:t>・</a:t>
            </a:r>
            <a:r>
              <a:rPr lang="zh-CN" altLang="en-US" sz="1100" dirty="0"/>
              <a:t>首先利用「次数分配表」来制作「直方图」</a:t>
            </a:r>
            <a:endParaRPr lang="zh-CN" altLang="en-US" sz="1100" dirty="0"/>
          </a:p>
          <a:p>
            <a:r>
              <a:rPr lang="ja-JP" altLang="en-US" sz="1100" dirty="0"/>
              <a:t>・</a:t>
            </a:r>
            <a:r>
              <a:rPr lang="zh-CN" altLang="en-US" sz="1100" dirty="0"/>
              <a:t>机率密度函数的曲线和横轴包夹的面积为</a:t>
            </a:r>
            <a:r>
              <a:rPr lang="en-US" altLang="zh-CN" sz="1100" dirty="0"/>
              <a:t>1</a:t>
            </a:r>
            <a:endParaRPr lang="en-US" altLang="zh-CN" sz="1100" dirty="0"/>
          </a:p>
          <a:p>
            <a:r>
              <a:rPr lang="zh-CN" altLang="en-US" sz="1100" dirty="0"/>
              <a:t>⚫</a:t>
            </a:r>
            <a:r>
              <a:rPr lang="en-US" altLang="en-US" sz="1100" dirty="0"/>
              <a:t>︎</a:t>
            </a:r>
            <a:r>
              <a:rPr lang="zh-CN" altLang="en-US" sz="1100" dirty="0"/>
              <a:t>第</a:t>
            </a:r>
            <a:r>
              <a:rPr lang="en-US" altLang="zh-CN" sz="1100" dirty="0"/>
              <a:t>2</a:t>
            </a:r>
            <a:r>
              <a:rPr lang="zh-CN" altLang="en-US" sz="1100" dirty="0"/>
              <a:t>堂课：试著了解最重要的常态分布！</a:t>
            </a:r>
            <a:endParaRPr lang="zh-CN" altLang="en-US" sz="1100" dirty="0"/>
          </a:p>
          <a:p>
            <a:r>
              <a:rPr lang="ja-JP" altLang="en-US" sz="1100" dirty="0"/>
              <a:t>・</a:t>
            </a:r>
            <a:r>
              <a:rPr lang="zh-CN" altLang="en-US" sz="1100" dirty="0"/>
              <a:t>记住最重要的机率密度函数</a:t>
            </a:r>
            <a:endParaRPr lang="zh-CN" altLang="en-US" sz="1100" dirty="0"/>
          </a:p>
          <a:p>
            <a:r>
              <a:rPr lang="ja-JP" altLang="en-US" sz="1100" dirty="0"/>
              <a:t>・</a:t>
            </a:r>
            <a:r>
              <a:rPr lang="zh-CN" altLang="en-US" sz="1100" dirty="0"/>
              <a:t>是否存在和常态分布一致的资料？</a:t>
            </a:r>
            <a:endParaRPr lang="zh-CN" altLang="en-US" sz="1100" dirty="0"/>
          </a:p>
          <a:p>
            <a:r>
              <a:rPr lang="ja-JP" altLang="en-US" sz="1100" dirty="0"/>
              <a:t>・</a:t>
            </a:r>
            <a:r>
              <a:rPr lang="zh-CN" altLang="en-US" sz="1100" dirty="0"/>
              <a:t>特别的常态分布</a:t>
            </a:r>
            <a:r>
              <a:rPr lang="en-US" altLang="en-US" sz="1100" dirty="0"/>
              <a:t>──</a:t>
            </a:r>
            <a:r>
              <a:rPr lang="zh-CN" altLang="en-US" sz="1100" dirty="0"/>
              <a:t>标准常态分布</a:t>
            </a:r>
            <a:endParaRPr lang="zh-CN" altLang="en-US" sz="1100" dirty="0"/>
          </a:p>
          <a:p>
            <a:r>
              <a:rPr lang="ja-JP" altLang="en-US" sz="1100" dirty="0"/>
              <a:t>・</a:t>
            </a:r>
            <a:r>
              <a:rPr lang="zh-CN" altLang="en-US" sz="1100" dirty="0"/>
              <a:t>掌握标准常态分布的特征</a:t>
            </a:r>
            <a:endParaRPr lang="zh-CN" altLang="en-US" sz="1100" dirty="0"/>
          </a:p>
          <a:p>
            <a:r>
              <a:rPr lang="ja-JP" altLang="en-US" sz="1100" dirty="0"/>
              <a:t>・</a:t>
            </a:r>
            <a:r>
              <a:rPr lang="zh-CN" altLang="en-US" sz="1100" dirty="0"/>
              <a:t>面积＝比例＝机率</a:t>
            </a:r>
            <a:endParaRPr lang="zh-CN" altLang="en-US" sz="1100" dirty="0"/>
          </a:p>
          <a:p>
            <a:r>
              <a:rPr lang="ja-JP" altLang="en-US" sz="1100" dirty="0"/>
              <a:t>・</a:t>
            </a:r>
            <a:r>
              <a:rPr lang="zh-CN" altLang="en-US" sz="1100" dirty="0"/>
              <a:t>机率密度函数的硬性定义</a:t>
            </a:r>
            <a:endParaRPr lang="zh-CN" altLang="en-US" sz="1100" dirty="0"/>
          </a:p>
          <a:p>
            <a:r>
              <a:rPr lang="en-US" altLang="en-US" sz="1100" dirty="0"/>
              <a:t>❖</a:t>
            </a:r>
            <a:r>
              <a:rPr lang="zh-CN" altLang="en-US" sz="1100" dirty="0"/>
              <a:t>专栏漫画</a:t>
            </a:r>
            <a:r>
              <a:rPr lang="en-US" altLang="en-US" sz="1100" dirty="0"/>
              <a:t>▸▸</a:t>
            </a:r>
            <a:r>
              <a:rPr lang="zh-CN" altLang="en-US" sz="1100" dirty="0"/>
              <a:t>有看没有懂的希腊字母</a:t>
            </a:r>
            <a:endParaRPr lang="zh-CN" altLang="en-US" sz="1100" dirty="0"/>
          </a:p>
          <a:p>
            <a:r>
              <a:rPr lang="en-US" altLang="en-US" sz="1100" dirty="0"/>
              <a:t>❖</a:t>
            </a:r>
            <a:r>
              <a:rPr lang="zh-CN" altLang="en-US" sz="1100" dirty="0"/>
              <a:t>第</a:t>
            </a:r>
            <a:r>
              <a:rPr lang="en-US" altLang="zh-CN" sz="1100" dirty="0"/>
              <a:t>5</a:t>
            </a:r>
            <a:r>
              <a:rPr lang="zh-CN" altLang="en-US" sz="1100" dirty="0"/>
              <a:t>天课程学到的内容</a:t>
            </a:r>
            <a:endParaRPr lang="zh-CN" altLang="en-US" sz="1100" dirty="0"/>
          </a:p>
          <a:p>
            <a:endParaRPr lang="en-US" altLang="zh-CN" sz="1100" dirty="0"/>
          </a:p>
          <a:p>
            <a:r>
              <a:rPr lang="en-US" altLang="en-US" sz="1100" dirty="0"/>
              <a:t>▌</a:t>
            </a:r>
            <a:r>
              <a:rPr lang="zh-CN" altLang="en-US" sz="1100" dirty="0"/>
              <a:t>第</a:t>
            </a:r>
            <a:r>
              <a:rPr lang="en-US" altLang="zh-CN" sz="1100" dirty="0"/>
              <a:t>6</a:t>
            </a:r>
            <a:r>
              <a:rPr lang="zh-CN" altLang="en-US" sz="1100" dirty="0"/>
              <a:t>天</a:t>
            </a:r>
            <a:r>
              <a:rPr lang="en-US" altLang="zh-CN" sz="1100" dirty="0"/>
              <a:t> </a:t>
            </a:r>
            <a:r>
              <a:rPr lang="zh-CN" altLang="en-US" sz="1100" dirty="0"/>
              <a:t>实践！试著估计母体的比例</a:t>
            </a:r>
            <a:endParaRPr lang="zh-CN" altLang="en-US" sz="1100" dirty="0"/>
          </a:p>
          <a:p>
            <a:r>
              <a:rPr lang="zh-CN" altLang="en-US" sz="1100" dirty="0"/>
              <a:t>⚫</a:t>
            </a:r>
            <a:r>
              <a:rPr lang="en-US" altLang="en-US" sz="1100" dirty="0"/>
              <a:t>︎</a:t>
            </a:r>
            <a:r>
              <a:rPr lang="zh-CN" altLang="en-US" sz="1100" dirty="0"/>
              <a:t>第</a:t>
            </a:r>
            <a:r>
              <a:rPr lang="en-US" altLang="zh-CN" sz="1100" dirty="0"/>
              <a:t>1</a:t>
            </a:r>
            <a:r>
              <a:rPr lang="zh-CN" altLang="en-US" sz="1100" dirty="0"/>
              <a:t>堂课：根据样本资料来估计母体的比例！</a:t>
            </a:r>
            <a:endParaRPr lang="zh-CN" altLang="en-US" sz="1100" dirty="0"/>
          </a:p>
          <a:p>
            <a:r>
              <a:rPr lang="ja-JP" altLang="en-US" sz="1100" dirty="0"/>
              <a:t>・</a:t>
            </a:r>
            <a:r>
              <a:rPr lang="zh-CN" altLang="en-US" sz="1100" dirty="0"/>
              <a:t>根据样本资料得知母体情况</a:t>
            </a:r>
            <a:endParaRPr lang="zh-CN" altLang="en-US" sz="1100" dirty="0"/>
          </a:p>
          <a:p>
            <a:r>
              <a:rPr lang="ja-JP" altLang="en-US" sz="1100" dirty="0"/>
              <a:t>・</a:t>
            </a:r>
            <a:r>
              <a:rPr lang="zh-CN" altLang="en-US" sz="1100" dirty="0"/>
              <a:t>推导信赖区间的公式</a:t>
            </a:r>
            <a:endParaRPr lang="zh-CN" altLang="en-US" sz="1100" dirty="0"/>
          </a:p>
          <a:p>
            <a:r>
              <a:rPr lang="ja-JP" altLang="en-US" sz="1100" dirty="0"/>
              <a:t>・</a:t>
            </a:r>
            <a:r>
              <a:rPr lang="zh-CN" altLang="en-US" sz="1100" dirty="0"/>
              <a:t>只调查一次的信赖区间值得信赖吗？</a:t>
            </a:r>
            <a:endParaRPr lang="zh-CN" altLang="en-US" sz="1100" dirty="0"/>
          </a:p>
          <a:p>
            <a:r>
              <a:rPr lang="ja-JP" altLang="en-US" sz="1100" dirty="0"/>
              <a:t>・</a:t>
            </a:r>
            <a:r>
              <a:rPr lang="zh-CN" altLang="en-US" sz="1100" dirty="0"/>
              <a:t>样本人数、信赖区间与信赖水准的关系</a:t>
            </a:r>
            <a:endParaRPr lang="zh-CN" altLang="en-US" sz="1100" dirty="0"/>
          </a:p>
          <a:p>
            <a:r>
              <a:rPr lang="ja-JP" altLang="en-US" sz="1100" dirty="0"/>
              <a:t>・</a:t>
            </a:r>
            <a:r>
              <a:rPr lang="zh-CN" altLang="en-US" sz="1100" dirty="0"/>
              <a:t>为什么主流媒体都不会报导「信赖区间」？</a:t>
            </a:r>
            <a:endParaRPr lang="zh-CN" altLang="en-US" sz="1100" dirty="0"/>
          </a:p>
          <a:p>
            <a:r>
              <a:rPr lang="en-US" altLang="en-US" sz="1100" dirty="0"/>
              <a:t>❖</a:t>
            </a:r>
            <a:r>
              <a:rPr lang="zh-CN" altLang="en-US" sz="1100" dirty="0"/>
              <a:t>第</a:t>
            </a:r>
            <a:r>
              <a:rPr lang="en-US" altLang="zh-CN" sz="1100" dirty="0"/>
              <a:t>6</a:t>
            </a:r>
            <a:r>
              <a:rPr lang="zh-CN" altLang="en-US" sz="1100" dirty="0"/>
              <a:t>天课程学到的内容</a:t>
            </a:r>
            <a:endParaRPr lang="zh-CN" altLang="en-US" sz="1100" dirty="0"/>
          </a:p>
          <a:p>
            <a:endParaRPr lang="zh-CN" altLang="en-US" sz="1100" dirty="0"/>
          </a:p>
        </p:txBody>
      </p:sp>
      <p:sp>
        <p:nvSpPr>
          <p:cNvPr id="8" name="角丸四角形 7"/>
          <p:cNvSpPr/>
          <p:nvPr/>
        </p:nvSpPr>
        <p:spPr>
          <a:xfrm>
            <a:off x="2770394" y="165793"/>
            <a:ext cx="1316738" cy="4279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b="1" dirty="0">
                <a:latin typeface="Microsoft YaHei" panose="020B0503020204020204" pitchFamily="34" charset="-122"/>
                <a:ea typeface="Microsoft YaHei" panose="020B0503020204020204" pitchFamily="34" charset="-122"/>
              </a:rPr>
              <a:t>chapter</a:t>
            </a:r>
            <a:endParaRPr kumimoji="1" lang="en-US" altLang="zh-CN"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6"/>
          <p:cNvSpPr txBox="1"/>
          <p:nvPr/>
        </p:nvSpPr>
        <p:spPr>
          <a:xfrm>
            <a:off x="144780" y="669290"/>
            <a:ext cx="6713220" cy="330771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en-US" sz="1100" dirty="0"/>
              <a:t>▌</a:t>
            </a:r>
            <a:r>
              <a:rPr lang="zh-CN" altLang="en-US" sz="1100" dirty="0"/>
              <a:t>第</a:t>
            </a:r>
            <a:r>
              <a:rPr lang="en-US" altLang="zh-CN" sz="1100" dirty="0"/>
              <a:t>7</a:t>
            </a:r>
            <a:r>
              <a:rPr lang="zh-CN" altLang="en-US" sz="1100" dirty="0"/>
              <a:t>天</a:t>
            </a:r>
            <a:r>
              <a:rPr lang="en-US" altLang="zh-CN" sz="1100" dirty="0"/>
              <a:t> </a:t>
            </a:r>
            <a:r>
              <a:rPr lang="zh-CN" altLang="en-US" sz="1100" dirty="0"/>
              <a:t>实践！尝试进行复回归分析</a:t>
            </a:r>
            <a:endParaRPr lang="zh-CN" altLang="en-US" sz="1100" dirty="0"/>
          </a:p>
          <a:p>
            <a:r>
              <a:rPr lang="zh-CN" altLang="en-US" sz="1100" dirty="0"/>
              <a:t>⚫</a:t>
            </a:r>
            <a:r>
              <a:rPr lang="en-US" altLang="en-US" sz="1100" dirty="0"/>
              <a:t>︎</a:t>
            </a:r>
            <a:r>
              <a:rPr lang="zh-CN" altLang="en-US" sz="1100" dirty="0"/>
              <a:t>第</a:t>
            </a:r>
            <a:r>
              <a:rPr lang="en-US" altLang="zh-CN" sz="1100" dirty="0"/>
              <a:t>1</a:t>
            </a:r>
            <a:r>
              <a:rPr lang="zh-CN" altLang="en-US" sz="1100" dirty="0"/>
              <a:t>堂课：试著充分了解回归分析！</a:t>
            </a:r>
            <a:endParaRPr lang="zh-CN" altLang="en-US" sz="1100" dirty="0"/>
          </a:p>
          <a:p>
            <a:r>
              <a:rPr lang="ja-JP" altLang="en-US" sz="1100" dirty="0"/>
              <a:t>・</a:t>
            </a:r>
            <a:r>
              <a:rPr lang="zh-CN" altLang="en-US" sz="1100" dirty="0"/>
              <a:t>什么是回归分析？</a:t>
            </a:r>
            <a:endParaRPr lang="zh-CN" altLang="en-US" sz="1100" dirty="0"/>
          </a:p>
          <a:p>
            <a:r>
              <a:rPr lang="ja-JP" altLang="en-US" sz="1100" dirty="0"/>
              <a:t>・</a:t>
            </a:r>
            <a:r>
              <a:rPr lang="zh-CN" altLang="en-US" sz="1100" dirty="0"/>
              <a:t>代入公式，就能计算回归方程式！</a:t>
            </a:r>
            <a:endParaRPr lang="zh-CN" altLang="en-US" sz="1100" dirty="0"/>
          </a:p>
          <a:p>
            <a:r>
              <a:rPr lang="ja-JP" altLang="en-US" sz="1100" dirty="0"/>
              <a:t>・</a:t>
            </a:r>
            <a:r>
              <a:rPr lang="zh-CN" altLang="en-US" sz="1100" dirty="0"/>
              <a:t>如何解释回归方程式？</a:t>
            </a:r>
            <a:endParaRPr lang="zh-CN" altLang="en-US" sz="1100" dirty="0"/>
          </a:p>
          <a:p>
            <a:r>
              <a:rPr lang="ja-JP" altLang="en-US" sz="1100" dirty="0"/>
              <a:t>・</a:t>
            </a:r>
            <a:r>
              <a:rPr lang="zh-CN" altLang="en-US" sz="1100" dirty="0"/>
              <a:t>什么是实测值、预测值和残差？</a:t>
            </a:r>
            <a:endParaRPr lang="zh-CN" altLang="en-US" sz="1100" dirty="0"/>
          </a:p>
          <a:p>
            <a:r>
              <a:rPr lang="ja-JP" altLang="en-US" sz="1100" dirty="0"/>
              <a:t>・</a:t>
            </a:r>
            <a:r>
              <a:rPr lang="zh-CN" altLang="en-US" sz="1100" dirty="0"/>
              <a:t>什么是判定系数？</a:t>
            </a:r>
            <a:endParaRPr lang="zh-CN" altLang="en-US" sz="1100" dirty="0"/>
          </a:p>
          <a:p>
            <a:r>
              <a:rPr lang="en-US" altLang="en-US" sz="1100" dirty="0"/>
              <a:t>❖</a:t>
            </a:r>
            <a:r>
              <a:rPr lang="zh-CN" altLang="en-US" sz="1100" dirty="0"/>
              <a:t>高桥老师对数字的观点</a:t>
            </a:r>
            <a:r>
              <a:rPr lang="en-US" altLang="en-US" sz="1100" dirty="0"/>
              <a:t>▸▸</a:t>
            </a:r>
            <a:r>
              <a:rPr lang="zh-CN" altLang="en-US" sz="1100" dirty="0"/>
              <a:t>长条图的使用禁忌</a:t>
            </a:r>
            <a:endParaRPr lang="zh-CN" altLang="en-US" sz="1100" dirty="0"/>
          </a:p>
          <a:p>
            <a:r>
              <a:rPr lang="zh-CN" altLang="en-US" sz="1100" dirty="0"/>
              <a:t>⚫</a:t>
            </a:r>
            <a:r>
              <a:rPr lang="en-US" altLang="en-US" sz="1100" dirty="0"/>
              <a:t>︎</a:t>
            </a:r>
            <a:r>
              <a:rPr lang="zh-CN" altLang="en-US" sz="1100" dirty="0"/>
              <a:t>第</a:t>
            </a:r>
            <a:r>
              <a:rPr lang="en-US" altLang="zh-CN" sz="1100" dirty="0"/>
              <a:t>2</a:t>
            </a:r>
            <a:r>
              <a:rPr lang="zh-CN" altLang="en-US" sz="1100" dirty="0"/>
              <a:t>堂课：试著充分了解复回归分析！</a:t>
            </a:r>
            <a:endParaRPr lang="zh-CN" altLang="en-US" sz="1100" dirty="0"/>
          </a:p>
          <a:p>
            <a:r>
              <a:rPr lang="ja-JP" altLang="en-US" sz="1100" dirty="0"/>
              <a:t>・</a:t>
            </a:r>
            <a:r>
              <a:rPr lang="zh-CN" altLang="en-US" sz="1100" dirty="0"/>
              <a:t>复回归分析，回归分析的进阶版</a:t>
            </a:r>
            <a:endParaRPr lang="zh-CN" altLang="en-US" sz="1100" dirty="0"/>
          </a:p>
          <a:p>
            <a:r>
              <a:rPr lang="ja-JP" altLang="en-US" sz="1100" dirty="0"/>
              <a:t>・</a:t>
            </a:r>
            <a:r>
              <a:rPr lang="zh-CN" altLang="en-US" sz="1100" dirty="0"/>
              <a:t>统计学并非万用的魔法</a:t>
            </a:r>
            <a:endParaRPr lang="zh-CN" altLang="en-US" sz="1100" dirty="0"/>
          </a:p>
          <a:p>
            <a:r>
              <a:rPr lang="en-US" altLang="en-US" sz="1100" dirty="0"/>
              <a:t>❖</a:t>
            </a:r>
            <a:r>
              <a:rPr lang="zh-CN" altLang="en-US" sz="1100" dirty="0"/>
              <a:t>第</a:t>
            </a:r>
            <a:r>
              <a:rPr lang="en-US" altLang="zh-CN" sz="1100" dirty="0"/>
              <a:t>7</a:t>
            </a:r>
            <a:r>
              <a:rPr lang="zh-CN" altLang="en-US" sz="1100" dirty="0"/>
              <a:t>天课程学到的内容</a:t>
            </a:r>
            <a:endParaRPr lang="zh-CN" altLang="en-US" sz="1100" dirty="0"/>
          </a:p>
          <a:p>
            <a:endParaRPr lang="en-US" altLang="zh-CN" sz="1100" dirty="0"/>
          </a:p>
          <a:p>
            <a:r>
              <a:rPr lang="en-US" altLang="en-US" sz="1100" dirty="0"/>
              <a:t>▌</a:t>
            </a:r>
            <a:r>
              <a:rPr lang="zh-CN" altLang="en-US" sz="1100" dirty="0"/>
              <a:t>补讲</a:t>
            </a:r>
            <a:r>
              <a:rPr lang="en-US" altLang="zh-CN" sz="1100" dirty="0"/>
              <a:t> </a:t>
            </a:r>
            <a:r>
              <a:rPr lang="zh-CN" altLang="en-US" sz="1100" dirty="0"/>
              <a:t>什么是统计假设检定？</a:t>
            </a:r>
            <a:endParaRPr lang="zh-CN" altLang="en-US" sz="1100" dirty="0"/>
          </a:p>
          <a:p>
            <a:r>
              <a:rPr lang="ja-JP" altLang="en-US" sz="1100" dirty="0"/>
              <a:t>・</a:t>
            </a:r>
            <a:r>
              <a:rPr lang="zh-CN" altLang="en-US" sz="1100" dirty="0"/>
              <a:t>在结束所有课程之前</a:t>
            </a:r>
            <a:endParaRPr lang="zh-CN" altLang="en-US" sz="1100" dirty="0"/>
          </a:p>
          <a:p>
            <a:r>
              <a:rPr lang="ja-JP" altLang="en-US" sz="1100" dirty="0"/>
              <a:t>・</a:t>
            </a:r>
            <a:r>
              <a:rPr lang="zh-CN" altLang="en-US" sz="1100" dirty="0"/>
              <a:t>推论假设是否正确</a:t>
            </a:r>
            <a:endParaRPr lang="zh-CN" altLang="en-US" sz="1100" dirty="0"/>
          </a:p>
          <a:p>
            <a:endParaRPr lang="en-US" altLang="zh-CN" sz="1100" dirty="0"/>
          </a:p>
          <a:p>
            <a:r>
              <a:rPr lang="en-US" altLang="en-US" sz="1100" dirty="0"/>
              <a:t>◎</a:t>
            </a:r>
            <a:r>
              <a:rPr lang="zh-CN" altLang="en-US" sz="1100" dirty="0"/>
              <a:t>后记</a:t>
            </a:r>
            <a:endParaRPr lang="zh-CN" altLang="en-US" sz="1100" dirty="0"/>
          </a:p>
          <a:p>
            <a:r>
              <a:rPr lang="en-US" altLang="en-US" sz="1100" dirty="0"/>
              <a:t>◉</a:t>
            </a:r>
            <a:r>
              <a:rPr lang="zh-CN" altLang="en-US" sz="1100" dirty="0"/>
              <a:t>附录</a:t>
            </a:r>
            <a:r>
              <a:rPr lang="en-US" altLang="zh-CN" sz="1100" dirty="0"/>
              <a:t> </a:t>
            </a:r>
            <a:r>
              <a:rPr lang="zh-CN" altLang="en-US" sz="1100" dirty="0"/>
              <a:t>回归方程式的推导</a:t>
            </a:r>
            <a:endParaRPr lang="zh-CN" altLang="en-US" sz="1100" dirty="0"/>
          </a:p>
        </p:txBody>
      </p:sp>
      <p:sp>
        <p:nvSpPr>
          <p:cNvPr id="8" name="角丸四角形 7"/>
          <p:cNvSpPr/>
          <p:nvPr/>
        </p:nvSpPr>
        <p:spPr>
          <a:xfrm>
            <a:off x="2770394" y="165793"/>
            <a:ext cx="1316738" cy="4279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b="1" dirty="0">
                <a:latin typeface="Microsoft YaHei" panose="020B0503020204020204" pitchFamily="34" charset="-122"/>
                <a:ea typeface="Microsoft YaHei" panose="020B0503020204020204" pitchFamily="34" charset="-122"/>
              </a:rPr>
              <a:t>chapter</a:t>
            </a:r>
            <a:endParaRPr kumimoji="1" lang="en-US" altLang="zh-CN" b="1" dirty="0">
              <a:latin typeface="Microsoft YaHei" panose="020B0503020204020204" pitchFamily="34" charset="-122"/>
              <a:ea typeface="Microsoft YaHei" panose="020B0503020204020204" pitchFamily="34" charset="-122"/>
            </a:endParaRPr>
          </a:p>
        </p:txBody>
      </p:sp>
      <p:sp>
        <p:nvSpPr>
          <p:cNvPr id="2" name="角丸四角形 7"/>
          <p:cNvSpPr/>
          <p:nvPr/>
        </p:nvSpPr>
        <p:spPr>
          <a:xfrm>
            <a:off x="2769759" y="4214553"/>
            <a:ext cx="1316738" cy="4279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b="1" dirty="0">
                <a:latin typeface="Microsoft YaHei" panose="020B0503020204020204" pitchFamily="34" charset="-122"/>
                <a:ea typeface="Microsoft YaHei" panose="020B0503020204020204" pitchFamily="34" charset="-122"/>
              </a:rPr>
              <a:t>author</a:t>
            </a:r>
            <a:endParaRPr kumimoji="1" lang="en-US" altLang="zh-CN" b="1" dirty="0">
              <a:latin typeface="Microsoft YaHei" panose="020B0503020204020204" pitchFamily="34" charset="-122"/>
              <a:ea typeface="Microsoft YaHei" panose="020B0503020204020204" pitchFamily="34" charset="-122"/>
            </a:endParaRPr>
          </a:p>
        </p:txBody>
      </p:sp>
      <p:sp>
        <p:nvSpPr>
          <p:cNvPr id="4" name="テキスト ボックス 6"/>
          <p:cNvSpPr txBox="1"/>
          <p:nvPr/>
        </p:nvSpPr>
        <p:spPr>
          <a:xfrm>
            <a:off x="0" y="4879975"/>
            <a:ext cx="6713220" cy="195326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100" dirty="0"/>
              <a:t>1972</a:t>
            </a:r>
            <a:r>
              <a:rPr lang="zh-CN" altLang="en-US" sz="1100" dirty="0"/>
              <a:t>年出生于日本新潟县。毕业于九州艺术工科大学（现九州大学）研究生院艺术工学研究科信息传播专业。曾在民间企业从事数据分析及培训讲师等工作，之后担任大学兼职讲师与兼职研究员等职务。现以作家身份活跃，同时积极为企业与高校开展讲座与演讲活动。</a:t>
            </a:r>
            <a:endParaRPr lang="zh-CN" altLang="en-US" sz="1100" dirty="0"/>
          </a:p>
          <a:p>
            <a:endParaRPr lang="en-US" altLang="zh-CN" sz="1100" dirty="0"/>
          </a:p>
          <a:p>
            <a:r>
              <a:rPr lang="zh-CN" altLang="en-US" sz="1100" dirty="0"/>
              <a:t>学生时代，他在无人要求、也并未打算给任何人看的情况下，自发为初中生和高中生编写数学教材，展现出对数学教育与知识传播的浓厚兴趣。</a:t>
            </a:r>
            <a:endParaRPr lang="zh-CN" altLang="en-US" sz="1100" dirty="0"/>
          </a:p>
          <a:p>
            <a:endParaRPr lang="en-US" altLang="zh-CN" sz="1100" dirty="0"/>
          </a:p>
          <a:p>
            <a:r>
              <a:rPr lang="zh-CN" altLang="en-US" sz="1100" dirty="0"/>
              <a:t>主要著作包括《漫画读懂统计学》《漫画读懂贝叶斯统计学》《漫画读懂线性代数》（均由日本欧姆社出版）。这些作品已被翻译成瑞典语、意大利语、俄语等多种语言，在海外亦广受欢迎。</a:t>
            </a:r>
            <a:endParaRPr lang="zh-CN" altLang="en-US" sz="1100" dirty="0"/>
          </a:p>
          <a:p>
            <a:endParaRPr lang="en-US" altLang="zh-CN" sz="1100" dirty="0"/>
          </a:p>
          <a:p>
            <a:r>
              <a:rPr lang="zh-CN" altLang="en-US" sz="1100" dirty="0"/>
              <a:t>个人网站：</a:t>
            </a:r>
            <a:r>
              <a:rPr lang="en-US" altLang="zh-CN" sz="1100" dirty="0"/>
              <a:t>https://www.takahashishin.jp/</a:t>
            </a:r>
            <a:endParaRPr lang="en-US" altLang="zh-CN" sz="1100" dirty="0"/>
          </a:p>
        </p:txBody>
      </p:sp>
      <p:pic>
        <p:nvPicPr>
          <p:cNvPr id="5" name="图片 4"/>
          <p:cNvPicPr>
            <a:picLocks noChangeAspect="1"/>
          </p:cNvPicPr>
          <p:nvPr/>
        </p:nvPicPr>
        <p:blipFill>
          <a:blip r:embed="rId1"/>
          <a:srcRect l="35691" t="23108" r="38575" b="8637"/>
          <a:stretch>
            <a:fillRect/>
          </a:stretch>
        </p:blipFill>
        <p:spPr>
          <a:xfrm>
            <a:off x="3587750" y="7042150"/>
            <a:ext cx="1812925" cy="2703195"/>
          </a:xfrm>
          <a:prstGeom prst="rect">
            <a:avLst/>
          </a:prstGeom>
        </p:spPr>
      </p:pic>
      <p:pic>
        <p:nvPicPr>
          <p:cNvPr id="6" name="图片 5"/>
          <p:cNvPicPr>
            <a:picLocks noChangeAspect="1"/>
          </p:cNvPicPr>
          <p:nvPr/>
        </p:nvPicPr>
        <p:blipFill>
          <a:blip r:embed="rId2"/>
          <a:srcRect l="35244" t="16216" r="35295" b="9837"/>
          <a:stretch>
            <a:fillRect/>
          </a:stretch>
        </p:blipFill>
        <p:spPr>
          <a:xfrm>
            <a:off x="328295" y="6833235"/>
            <a:ext cx="2063750" cy="2912110"/>
          </a:xfrm>
          <a:prstGeom prst="rect">
            <a:avLst/>
          </a:prstGeom>
        </p:spPr>
      </p:pic>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447473" y="135221"/>
            <a:ext cx="3292928" cy="129159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不器用な子どもがしあわせになる育て方</a:t>
            </a:r>
            <a:r>
              <a:rPr kumimoji="1" lang="en-US" altLang="ja-JP" sz="700" dirty="0">
                <a:latin typeface="Meiryo UI" panose="020B0604030504040204" pitchFamily="50" charset="-128"/>
                <a:ea typeface="Meiryo UI" panose="020B0604030504040204" pitchFamily="50" charset="-128"/>
              </a:rPr>
              <a:t>』</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800" dirty="0"/>
              <a:t>978-4-7612-7502-0</a:t>
            </a:r>
            <a:endParaRPr lang="en-US" altLang="ja-JP" sz="8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宮口 幸治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価格</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1,500</a:t>
            </a:r>
            <a:r>
              <a:rPr kumimoji="1" lang="ja-JP" altLang="en-US" sz="700" dirty="0">
                <a:latin typeface="Meiryo UI" panose="020B0604030504040204" pitchFamily="50" charset="-128"/>
                <a:ea typeface="Meiryo UI" panose="020B0604030504040204" pitchFamily="50" charset="-128"/>
              </a:rPr>
              <a:t>円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発行年月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2020</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7</a:t>
            </a:r>
            <a:r>
              <a:rPr kumimoji="1" lang="ja-JP" altLang="en-US" sz="700" dirty="0">
                <a:latin typeface="Meiryo UI" panose="020B0604030504040204" pitchFamily="50" charset="-128"/>
                <a:ea typeface="Meiryo UI" panose="020B0604030504040204" pitchFamily="50" charset="-128"/>
              </a:rPr>
              <a:t>月</a:t>
            </a:r>
            <a:endParaRPr kumimoji="1" lang="en-US" altLang="ja-JP" sz="700" dirty="0">
              <a:latin typeface="Meiryo UI" panose="020B0604030504040204" pitchFamily="50" charset="-128"/>
              <a:ea typeface="Meiryo UI" panose="020B0604030504040204" pitchFamily="50" charset="-128"/>
            </a:endParaRPr>
          </a:p>
          <a:p>
            <a:r>
              <a:rPr kumimoji="1" lang="en-US" altLang="zh-CN" sz="700" dirty="0">
                <a:latin typeface="Meiryo UI" panose="020B0604030504040204" pitchFamily="50" charset="-128"/>
                <a:ea typeface="Meiryo UI" panose="020B0604030504040204" pitchFamily="50" charset="-128"/>
              </a:rPr>
              <a:t>Korea</a:t>
            </a:r>
            <a:r>
              <a:rPr kumimoji="1" lang="en-US" altLang="ja-JP" sz="700" dirty="0">
                <a:latin typeface="Meiryo UI" panose="020B0604030504040204" pitchFamily="50" charset="-128"/>
                <a:ea typeface="Meiryo UI" panose="020B0604030504040204" pitchFamily="50" charset="-128"/>
              </a:rPr>
              <a:t>×</a:t>
            </a:r>
            <a:endParaRPr kumimoji="1" lang="en-US" altLang="ja-JP" sz="700" dirty="0">
              <a:latin typeface="Meiryo UI" panose="020B0604030504040204" pitchFamily="50" charset="-128"/>
              <a:ea typeface="Meiryo UI" panose="020B0604030504040204" pitchFamily="50" charset="-128"/>
            </a:endParaRPr>
          </a:p>
        </p:txBody>
      </p:sp>
      <p:sp>
        <p:nvSpPr>
          <p:cNvPr id="7" name="テキスト ボックス 6"/>
          <p:cNvSpPr txBox="1"/>
          <p:nvPr/>
        </p:nvSpPr>
        <p:spPr>
          <a:xfrm>
            <a:off x="-635" y="1586865"/>
            <a:ext cx="6858635" cy="8216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t>笨拙的孩子，也能幸福长大。看不见的笨拙与被忽略的求救信号，灰色地带儿童的成长困境与逆转方法，从每天</a:t>
            </a:r>
            <a:r>
              <a:rPr lang="en-US" altLang="zh-CN" sz="1100" dirty="0"/>
              <a:t>5</a:t>
            </a:r>
            <a:r>
              <a:rPr lang="zh-CN" altLang="en-US" sz="1100" dirty="0"/>
              <a:t>分钟开始的日本</a:t>
            </a:r>
            <a:r>
              <a:rPr lang="en-US" altLang="zh-CN" sz="1100" dirty="0"/>
              <a:t>Cog-Tr</a:t>
            </a:r>
            <a:r>
              <a:rPr lang="en-US" altLang="en-US" sz="1100" dirty="0"/>
              <a:t>é</a:t>
            </a:r>
            <a:r>
              <a:rPr lang="zh-CN" altLang="en-US" sz="1100" dirty="0"/>
              <a:t>训练</a:t>
            </a:r>
            <a:endParaRPr lang="zh-CN" altLang="en-US" sz="1100" dirty="0"/>
          </a:p>
          <a:p>
            <a:endParaRPr lang="zh-CN" altLang="en-US" sz="1100" dirty="0"/>
          </a:p>
          <a:p>
            <a:r>
              <a:rPr lang="zh-CN" altLang="en-US" sz="1100" dirty="0"/>
              <a:t>本书由日本知名儿童精神科医师宫口幸治撰写，他长期在少年院工作，面对过无数被社会贴上</a:t>
            </a:r>
            <a:r>
              <a:rPr lang="en-US" altLang="zh-CN" sz="1100" dirty="0"/>
              <a:t>“</a:t>
            </a:r>
            <a:r>
              <a:rPr lang="zh-CN" altLang="en-US" sz="1100" dirty="0"/>
              <a:t>问题少年</a:t>
            </a:r>
            <a:r>
              <a:rPr lang="en-US" altLang="zh-CN" sz="1100" dirty="0"/>
              <a:t>”“</a:t>
            </a:r>
            <a:r>
              <a:rPr lang="zh-CN" altLang="en-US" sz="1100" dirty="0"/>
              <a:t>容易暴怒</a:t>
            </a:r>
            <a:r>
              <a:rPr lang="en-US" altLang="zh-CN" sz="1100" dirty="0"/>
              <a:t>”“</a:t>
            </a:r>
            <a:r>
              <a:rPr lang="zh-CN" altLang="en-US" sz="1100" dirty="0"/>
              <a:t>不听话</a:t>
            </a:r>
            <a:r>
              <a:rPr lang="en-US" altLang="zh-CN" sz="1100" dirty="0"/>
              <a:t>”</a:t>
            </a:r>
            <a:r>
              <a:rPr lang="zh-CN" altLang="en-US" sz="1100" dirty="0"/>
              <a:t>标签的青少年。然而，当他真正走入他们的生活，看到的却是另一幅景象</a:t>
            </a:r>
            <a:r>
              <a:rPr lang="en-US" altLang="zh-CN" sz="1100" dirty="0"/>
              <a:t>——</a:t>
            </a:r>
            <a:r>
              <a:rPr lang="zh-CN" altLang="en-US" sz="1100" dirty="0"/>
              <a:t>这些孩子往往单纯、愿意亲近大人，却在</a:t>
            </a:r>
            <a:r>
              <a:rPr lang="en-US" altLang="zh-CN" sz="1100" dirty="0"/>
              <a:t>“</a:t>
            </a:r>
            <a:r>
              <a:rPr lang="zh-CN" altLang="en-US" sz="1100" dirty="0"/>
              <a:t>生活的基本能力</a:t>
            </a:r>
            <a:r>
              <a:rPr lang="en-US" altLang="zh-CN" sz="1100" dirty="0"/>
              <a:t>”</a:t>
            </a:r>
            <a:r>
              <a:rPr lang="zh-CN" altLang="en-US" sz="1100" dirty="0"/>
              <a:t>上极度笨拙。他们误解他人的话语、无法准确传达自己的情绪，身体协调性也常常跟不上想象中的动作。换句话说，他们在</a:t>
            </a:r>
            <a:r>
              <a:rPr lang="en-US" altLang="zh-CN" sz="1100" dirty="0"/>
              <a:t>“</a:t>
            </a:r>
            <a:r>
              <a:rPr lang="zh-CN" altLang="en-US" sz="1100" dirty="0"/>
              <a:t>生活方式</a:t>
            </a:r>
            <a:r>
              <a:rPr lang="en-US" altLang="zh-CN" sz="1100" dirty="0"/>
              <a:t>”</a:t>
            </a:r>
            <a:r>
              <a:rPr lang="zh-CN" altLang="en-US" sz="1100" dirty="0"/>
              <a:t>本身就显得笨拙，因此一步步走向</a:t>
            </a:r>
            <a:r>
              <a:rPr lang="en-US" altLang="zh-CN" sz="1100" dirty="0"/>
              <a:t>“</a:t>
            </a:r>
            <a:r>
              <a:rPr lang="zh-CN" altLang="en-US" sz="1100" dirty="0"/>
              <a:t>活得辛苦</a:t>
            </a:r>
            <a:r>
              <a:rPr lang="en-US" altLang="zh-CN" sz="1100" dirty="0"/>
              <a:t>”“</a:t>
            </a:r>
            <a:r>
              <a:rPr lang="zh-CN" altLang="en-US" sz="1100" dirty="0"/>
              <a:t>适应困难</a:t>
            </a:r>
            <a:r>
              <a:rPr lang="en-US" altLang="zh-CN" sz="1100" dirty="0"/>
              <a:t>”</a:t>
            </a:r>
            <a:r>
              <a:rPr lang="zh-CN" altLang="en-US" sz="1100" dirty="0"/>
              <a:t>。</a:t>
            </a:r>
            <a:endParaRPr lang="zh-CN" altLang="en-US" sz="1100" dirty="0"/>
          </a:p>
          <a:p>
            <a:endParaRPr lang="en-US" altLang="zh-CN" sz="1100" dirty="0"/>
          </a:p>
          <a:p>
            <a:r>
              <a:rPr lang="zh-CN" altLang="en-US" sz="1100" dirty="0"/>
              <a:t>作者在前言里坦言，许多少年即便离开少年院，也可能因缺乏</a:t>
            </a:r>
            <a:r>
              <a:rPr lang="en-US" altLang="zh-CN" sz="1100" dirty="0"/>
              <a:t>“</a:t>
            </a:r>
            <a:r>
              <a:rPr lang="zh-CN" altLang="en-US" sz="1100" dirty="0"/>
              <a:t>思考能力</a:t>
            </a:r>
            <a:r>
              <a:rPr lang="en-US" altLang="zh-CN" sz="1100" dirty="0"/>
              <a:t>”</a:t>
            </a:r>
            <a:r>
              <a:rPr lang="zh-CN" altLang="en-US" sz="1100" dirty="0"/>
              <a:t>而再次踏上失败循环。所谓反省，并不是一句</a:t>
            </a:r>
            <a:r>
              <a:rPr lang="en-US" altLang="zh-CN" sz="1100" dirty="0"/>
              <a:t>“</a:t>
            </a:r>
            <a:r>
              <a:rPr lang="zh-CN" altLang="en-US" sz="1100" dirty="0"/>
              <a:t>你要检讨自己</a:t>
            </a:r>
            <a:r>
              <a:rPr lang="en-US" altLang="zh-CN" sz="1100" dirty="0"/>
              <a:t>”</a:t>
            </a:r>
            <a:r>
              <a:rPr lang="zh-CN" altLang="en-US" sz="1100" dirty="0"/>
              <a:t>就能做到；如果孩子缺乏想象力，他们甚至无法理解</a:t>
            </a:r>
            <a:r>
              <a:rPr lang="en-US" altLang="zh-CN" sz="1100" dirty="0"/>
              <a:t>“</a:t>
            </a:r>
            <a:r>
              <a:rPr lang="zh-CN" altLang="en-US" sz="1100" dirty="0"/>
              <a:t>我哪里做错了</a:t>
            </a:r>
            <a:r>
              <a:rPr lang="en-US" altLang="zh-CN" sz="1100" dirty="0"/>
              <a:t>”</a:t>
            </a:r>
            <a:r>
              <a:rPr lang="zh-CN" altLang="en-US" sz="1100" dirty="0"/>
              <a:t>。因此，大人能给予的最大帮助，是让孩子真正具备</a:t>
            </a:r>
            <a:r>
              <a:rPr lang="en-US" altLang="zh-CN" sz="1100" dirty="0"/>
              <a:t>“</a:t>
            </a:r>
            <a:r>
              <a:rPr lang="zh-CN" altLang="en-US" sz="1100" dirty="0"/>
              <a:t>自己思考、自己决定、自己行动</a:t>
            </a:r>
            <a:r>
              <a:rPr lang="en-US" altLang="zh-CN" sz="1100" dirty="0"/>
              <a:t>”</a:t>
            </a:r>
            <a:r>
              <a:rPr lang="zh-CN" altLang="en-US" sz="1100" dirty="0"/>
              <a:t>的能力。</a:t>
            </a:r>
            <a:endParaRPr lang="zh-CN" altLang="en-US" sz="1100" dirty="0"/>
          </a:p>
          <a:p>
            <a:endParaRPr lang="en-US" altLang="zh-CN" sz="1100" dirty="0"/>
          </a:p>
          <a:p>
            <a:r>
              <a:rPr lang="zh-CN" altLang="en-US" sz="1100" dirty="0"/>
              <a:t>为了让这些孩子摆脱困境，他开发了本书的核心方法</a:t>
            </a:r>
            <a:r>
              <a:rPr lang="en-US" altLang="zh-CN" sz="1100" dirty="0"/>
              <a:t>——“</a:t>
            </a:r>
            <a:r>
              <a:rPr lang="zh-CN" altLang="en-US" sz="1100" dirty="0"/>
              <a:t>认知训练（</a:t>
            </a:r>
            <a:r>
              <a:rPr lang="en-US" altLang="zh-CN" sz="1100" dirty="0"/>
              <a:t>Cog-Tr</a:t>
            </a:r>
            <a:r>
              <a:rPr lang="en-US" altLang="en-US" sz="1100" dirty="0"/>
              <a:t>é</a:t>
            </a:r>
            <a:r>
              <a:rPr lang="zh-CN" altLang="en-US" sz="1100" dirty="0"/>
              <a:t>）</a:t>
            </a:r>
            <a:r>
              <a:rPr lang="en-US" altLang="zh-CN" sz="1100" dirty="0"/>
              <a:t>”</a:t>
            </a:r>
            <a:r>
              <a:rPr lang="zh-CN" altLang="en-US" sz="1100" dirty="0"/>
              <a:t>。这一训练体系原本针对非行少年，却因对</a:t>
            </a:r>
            <a:r>
              <a:rPr lang="en-US" altLang="zh-CN" sz="1100" dirty="0"/>
              <a:t>“</a:t>
            </a:r>
            <a:r>
              <a:rPr lang="zh-CN" altLang="en-US" sz="1100" dirty="0"/>
              <a:t>生活笨拙</a:t>
            </a:r>
            <a:r>
              <a:rPr lang="en-US" altLang="zh-CN" sz="1100" dirty="0"/>
              <a:t>”</a:t>
            </a:r>
            <a:r>
              <a:rPr lang="zh-CN" altLang="en-US" sz="1100" dirty="0"/>
              <a:t>的孩子非常有效，后来被大量学校采用，反而在教育界引起更大反响。作者指出，当今社会中存在大量所谓</a:t>
            </a:r>
            <a:r>
              <a:rPr lang="en-US" altLang="zh-CN" sz="1100" dirty="0"/>
              <a:t>“</a:t>
            </a:r>
            <a:r>
              <a:rPr lang="zh-CN" altLang="en-US" sz="1100" dirty="0"/>
              <a:t>灰色地带儿童</a:t>
            </a:r>
            <a:r>
              <a:rPr lang="en-US" altLang="zh-CN" sz="1100" dirty="0"/>
              <a:t>”——</a:t>
            </a:r>
            <a:r>
              <a:rPr lang="zh-CN" altLang="en-US" sz="1100" dirty="0"/>
              <a:t>他们的</a:t>
            </a:r>
            <a:r>
              <a:rPr lang="en-US" altLang="zh-CN" sz="1100" dirty="0"/>
              <a:t> IQ </a:t>
            </a:r>
            <a:r>
              <a:rPr lang="zh-CN" altLang="en-US" sz="1100" dirty="0"/>
              <a:t>稍低，却未达到</a:t>
            </a:r>
            <a:r>
              <a:rPr lang="en-US" altLang="zh-CN" sz="1100" dirty="0"/>
              <a:t>“</a:t>
            </a:r>
            <a:r>
              <a:rPr lang="zh-CN" altLang="en-US" sz="1100" dirty="0"/>
              <a:t>智能障碍</a:t>
            </a:r>
            <a:r>
              <a:rPr lang="en-US" altLang="zh-CN" sz="1100" dirty="0"/>
              <a:t>”</a:t>
            </a:r>
            <a:r>
              <a:rPr lang="zh-CN" altLang="en-US" sz="1100" dirty="0"/>
              <a:t>的标准，因此常常得不到应有的支持，却又必须在普通学校过同样的学习与社交生活。这群孩子的</a:t>
            </a:r>
            <a:r>
              <a:rPr lang="en-US" altLang="zh-CN" sz="1100" dirty="0"/>
              <a:t>“</a:t>
            </a:r>
            <a:r>
              <a:rPr lang="zh-CN" altLang="en-US" sz="1100" dirty="0"/>
              <a:t>看不见的困境</a:t>
            </a:r>
            <a:r>
              <a:rPr lang="en-US" altLang="zh-CN" sz="1100" dirty="0"/>
              <a:t>”</a:t>
            </a:r>
            <a:r>
              <a:rPr lang="zh-CN" altLang="en-US" sz="1100" dirty="0"/>
              <a:t>，正是现代教育最应关注的部分。</a:t>
            </a:r>
            <a:endParaRPr lang="zh-CN" altLang="en-US" sz="1100" dirty="0"/>
          </a:p>
          <a:p>
            <a:endParaRPr lang="en-US" altLang="zh-CN" sz="1100" dirty="0"/>
          </a:p>
          <a:p>
            <a:r>
              <a:rPr lang="zh-CN" altLang="en-US" sz="1100" dirty="0"/>
              <a:t>为了真正让这些孩子能幸福成长，作者提出了一个非常核心的结构</a:t>
            </a:r>
            <a:r>
              <a:rPr lang="en-US" altLang="zh-CN" sz="1100" dirty="0"/>
              <a:t>——“</a:t>
            </a:r>
            <a:r>
              <a:rPr lang="zh-CN" altLang="en-US" sz="1100" dirty="0"/>
              <a:t>三环支持模型</a:t>
            </a:r>
            <a:r>
              <a:rPr lang="en-US" altLang="zh-CN" sz="1100" dirty="0"/>
              <a:t>”</a:t>
            </a:r>
            <a:r>
              <a:rPr lang="zh-CN" altLang="en-US" sz="1100" dirty="0"/>
              <a:t>。第一环是理解孩子</a:t>
            </a:r>
            <a:r>
              <a:rPr lang="en-US" altLang="zh-CN" sz="1100" dirty="0"/>
              <a:t>“</a:t>
            </a:r>
            <a:r>
              <a:rPr lang="zh-CN" altLang="en-US" sz="1100" dirty="0"/>
              <a:t>自身的特性</a:t>
            </a:r>
            <a:r>
              <a:rPr lang="en-US" altLang="zh-CN" sz="1100" dirty="0"/>
              <a:t>”</a:t>
            </a:r>
            <a:r>
              <a:rPr lang="zh-CN" altLang="en-US" sz="1100" dirty="0"/>
              <a:t>，也就是他们天生的笨拙：认知力弱、对人理解与情绪管理困难、身体协调能力不足。这些并不是孩子的错，也不是父母的错，而是他们在成长过程中逐渐显现的</a:t>
            </a:r>
            <a:r>
              <a:rPr lang="en-US" altLang="zh-CN" sz="1100" dirty="0"/>
              <a:t>“</a:t>
            </a:r>
            <a:r>
              <a:rPr lang="zh-CN" altLang="en-US" sz="1100" dirty="0"/>
              <a:t>结构性难题</a:t>
            </a:r>
            <a:r>
              <a:rPr lang="en-US" altLang="zh-CN" sz="1100" dirty="0"/>
              <a:t>”</a:t>
            </a:r>
            <a:r>
              <a:rPr lang="zh-CN" altLang="en-US" sz="1100" dirty="0"/>
              <a:t>。这些笨拙会让他们在课堂中总是发呆、听不进去老师讲话、无法理解指令、无法拒绝别人、容易被激怒，甚至切不好蛋糕、画不出立体图。随着年龄增长，生活难度反而变高，孩子的</a:t>
            </a:r>
            <a:r>
              <a:rPr lang="en-US" altLang="zh-CN" sz="1100" dirty="0"/>
              <a:t>“</a:t>
            </a:r>
            <a:r>
              <a:rPr lang="zh-CN" altLang="en-US" sz="1100" dirty="0"/>
              <a:t>活得辛苦</a:t>
            </a:r>
            <a:r>
              <a:rPr lang="en-US" altLang="zh-CN" sz="1100" dirty="0"/>
              <a:t>”</a:t>
            </a:r>
            <a:r>
              <a:rPr lang="zh-CN" altLang="en-US" sz="1100" dirty="0"/>
              <a:t>也随之加深。</a:t>
            </a:r>
            <a:endParaRPr lang="zh-CN" altLang="en-US" sz="1100" dirty="0"/>
          </a:p>
          <a:p>
            <a:endParaRPr lang="en-US" altLang="zh-CN" sz="1100" dirty="0"/>
          </a:p>
          <a:p>
            <a:r>
              <a:rPr lang="zh-CN" altLang="en-US" sz="1100" dirty="0"/>
              <a:t>第二环是</a:t>
            </a:r>
            <a:r>
              <a:rPr lang="en-US" altLang="zh-CN" sz="1100" dirty="0"/>
              <a:t>“</a:t>
            </a:r>
            <a:r>
              <a:rPr lang="zh-CN" altLang="en-US" sz="1100" dirty="0"/>
              <a:t>支持他们的大人</a:t>
            </a:r>
            <a:r>
              <a:rPr lang="en-US" altLang="zh-CN" sz="1100" dirty="0"/>
              <a:t>”</a:t>
            </a:r>
            <a:r>
              <a:rPr lang="zh-CN" altLang="en-US" sz="1100" dirty="0"/>
              <a:t>。孩子是否会被贴上</a:t>
            </a:r>
            <a:r>
              <a:rPr lang="en-US" altLang="zh-CN" sz="1100" dirty="0"/>
              <a:t>“</a:t>
            </a:r>
            <a:r>
              <a:rPr lang="zh-CN" altLang="en-US" sz="1100" dirty="0"/>
              <a:t>麻烦</a:t>
            </a:r>
            <a:r>
              <a:rPr lang="en-US" altLang="zh-CN" sz="1100" dirty="0"/>
              <a:t>”“</a:t>
            </a:r>
            <a:r>
              <a:rPr lang="zh-CN" altLang="en-US" sz="1100" dirty="0"/>
              <a:t>难教</a:t>
            </a:r>
            <a:r>
              <a:rPr lang="en-US" altLang="zh-CN" sz="1100" dirty="0"/>
              <a:t>”</a:t>
            </a:r>
            <a:r>
              <a:rPr lang="zh-CN" altLang="en-US" sz="1100" dirty="0"/>
              <a:t>的标签，往往不在于孩子的特性，而在于是否有足够理解且愿意陪伴他们的大人。如果大人能够看见孩子发出的</a:t>
            </a:r>
            <a:r>
              <a:rPr lang="en-US" altLang="zh-CN" sz="1100" dirty="0"/>
              <a:t>“</a:t>
            </a:r>
            <a:r>
              <a:rPr lang="zh-CN" altLang="en-US" sz="1100" dirty="0"/>
              <a:t>我很困扰</a:t>
            </a:r>
            <a:r>
              <a:rPr lang="en-US" altLang="zh-CN" sz="1100" dirty="0"/>
              <a:t>”</a:t>
            </a:r>
            <a:r>
              <a:rPr lang="zh-CN" altLang="en-US" sz="1100" dirty="0"/>
              <a:t>的信号，不把行为问题单纯视为</a:t>
            </a:r>
            <a:r>
              <a:rPr lang="en-US" altLang="zh-CN" sz="1100" dirty="0"/>
              <a:t>“</a:t>
            </a:r>
            <a:r>
              <a:rPr lang="zh-CN" altLang="en-US" sz="1100" dirty="0"/>
              <a:t>故意</a:t>
            </a:r>
            <a:r>
              <a:rPr lang="en-US" altLang="zh-CN" sz="1100" dirty="0"/>
              <a:t>”“</a:t>
            </a:r>
            <a:r>
              <a:rPr lang="zh-CN" altLang="en-US" sz="1100" dirty="0"/>
              <a:t>懒惰</a:t>
            </a:r>
            <a:r>
              <a:rPr lang="en-US" altLang="zh-CN" sz="1100" dirty="0"/>
              <a:t>”</a:t>
            </a:r>
            <a:r>
              <a:rPr lang="zh-CN" altLang="en-US" sz="1100" dirty="0"/>
              <a:t>，而是理解其背后的认知与情绪困难，那孩子的困局就能被大幅减轻。大人的存在是一种</a:t>
            </a:r>
            <a:r>
              <a:rPr lang="en-US" altLang="zh-CN" sz="1100" dirty="0"/>
              <a:t>“</a:t>
            </a:r>
            <a:r>
              <a:rPr lang="zh-CN" altLang="en-US" sz="1100" dirty="0"/>
              <a:t>安心基地</a:t>
            </a:r>
            <a:r>
              <a:rPr lang="en-US" altLang="zh-CN" sz="1100" dirty="0"/>
              <a:t>”</a:t>
            </a:r>
            <a:r>
              <a:rPr lang="zh-CN" altLang="en-US" sz="1100" dirty="0"/>
              <a:t>，是孩子在不安时可以靠近的安全点，也是他们迈向自主能力的起点。</a:t>
            </a:r>
            <a:endParaRPr lang="zh-CN" altLang="en-US" sz="1100" dirty="0"/>
          </a:p>
          <a:p>
            <a:endParaRPr lang="en-US" altLang="zh-CN" sz="1100" dirty="0"/>
          </a:p>
          <a:p>
            <a:r>
              <a:rPr lang="zh-CN" altLang="en-US" sz="1100" dirty="0"/>
              <a:t>第三环是</a:t>
            </a:r>
            <a:r>
              <a:rPr lang="en-US" altLang="zh-CN" sz="1100" dirty="0"/>
              <a:t>“</a:t>
            </a:r>
            <a:r>
              <a:rPr lang="zh-CN" altLang="en-US" sz="1100" dirty="0"/>
              <a:t>让孩子能挑战与成长的环境</a:t>
            </a:r>
            <a:r>
              <a:rPr lang="en-US" altLang="zh-CN" sz="1100" dirty="0"/>
              <a:t>”</a:t>
            </a:r>
            <a:r>
              <a:rPr lang="zh-CN" altLang="en-US" sz="1100" dirty="0"/>
              <a:t>。即使孩子有特性，也即使有温柔的陪伴，一旦缺乏可实际采取行动、提升能力、体验成功的场景，他们还是无法改变</a:t>
            </a:r>
            <a:r>
              <a:rPr lang="en-US" altLang="zh-CN" sz="1100" dirty="0"/>
              <a:t>“</a:t>
            </a:r>
            <a:r>
              <a:rPr lang="zh-CN" altLang="en-US" sz="1100" dirty="0"/>
              <a:t>活得辛苦</a:t>
            </a:r>
            <a:r>
              <a:rPr lang="en-US" altLang="zh-CN" sz="1100" dirty="0"/>
              <a:t>”</a:t>
            </a:r>
            <a:r>
              <a:rPr lang="zh-CN" altLang="en-US" sz="1100" dirty="0"/>
              <a:t>的现实。因此，作者将多年在少年院累积的研究与教育经验，发展出可在家庭与学校实施的分层训练</a:t>
            </a:r>
            <a:r>
              <a:rPr lang="en-US" altLang="zh-CN" sz="1100" dirty="0"/>
              <a:t>——“</a:t>
            </a:r>
            <a:r>
              <a:rPr lang="zh-CN" altLang="en-US" sz="1100" dirty="0"/>
              <a:t>认知训练（</a:t>
            </a:r>
            <a:r>
              <a:rPr lang="en-US" altLang="zh-CN" sz="1100" dirty="0"/>
              <a:t>Cog-Tr</a:t>
            </a:r>
            <a:r>
              <a:rPr lang="en-US" altLang="en-US" sz="1100" dirty="0"/>
              <a:t>é</a:t>
            </a:r>
            <a:r>
              <a:rPr lang="zh-CN" altLang="en-US" sz="1100" dirty="0"/>
              <a:t>）</a:t>
            </a:r>
            <a:r>
              <a:rPr lang="en-US" altLang="zh-CN" sz="1100" dirty="0"/>
              <a:t>”</a:t>
            </a:r>
            <a:r>
              <a:rPr lang="zh-CN" altLang="en-US" sz="1100" dirty="0"/>
              <a:t>。它分为提升认知力（听力理解、专注力、观察力、逻辑性）、人际力（认识自己、情绪管理、人际礼仪、问题解决）、以及身体力（身体意象、协调运动、模仿能力）等多个模块。每项训练都极为细碎具体，只需每天</a:t>
            </a:r>
            <a:r>
              <a:rPr lang="en-US" altLang="zh-CN" sz="1100" dirty="0"/>
              <a:t> 5 </a:t>
            </a:r>
            <a:r>
              <a:rPr lang="zh-CN" altLang="en-US" sz="1100" dirty="0"/>
              <a:t>分钟，就能让孩子一点点克服笨拙，在生活能力上看到明显进步。本书附带约三个月份的</a:t>
            </a:r>
            <a:r>
              <a:rPr lang="en-US" altLang="zh-CN" sz="1100" dirty="0"/>
              <a:t> Cog-Tr</a:t>
            </a:r>
            <a:r>
              <a:rPr lang="en-US" altLang="en-US" sz="1100" dirty="0"/>
              <a:t>é</a:t>
            </a:r>
            <a:r>
              <a:rPr lang="en-US" altLang="zh-CN" sz="1100" dirty="0"/>
              <a:t> </a:t>
            </a:r>
            <a:r>
              <a:rPr lang="zh-CN" altLang="en-US" sz="1100" dirty="0"/>
              <a:t>训练工作表，可在家庭直接使用。</a:t>
            </a:r>
            <a:endParaRPr lang="zh-CN" altLang="en-US" sz="1100" dirty="0"/>
          </a:p>
          <a:p>
            <a:endParaRPr lang="en-US" altLang="zh-CN" sz="1100" dirty="0"/>
          </a:p>
          <a:p>
            <a:r>
              <a:rPr lang="zh-CN" altLang="en-US" sz="1100" dirty="0"/>
              <a:t>书中还讨论了一个沉重却真实的事实：许多少年院的孩子，其实就是小时候</a:t>
            </a:r>
            <a:r>
              <a:rPr lang="en-US" altLang="zh-CN" sz="1100" dirty="0"/>
              <a:t>“</a:t>
            </a:r>
            <a:r>
              <a:rPr lang="zh-CN" altLang="en-US" sz="1100" dirty="0"/>
              <a:t>活得辛苦</a:t>
            </a:r>
            <a:r>
              <a:rPr lang="en-US" altLang="zh-CN" sz="1100" dirty="0"/>
              <a:t>”</a:t>
            </a:r>
            <a:r>
              <a:rPr lang="zh-CN" altLang="en-US" sz="1100" dirty="0"/>
              <a:t>却未被理解的孩子。他们的行为问题，并非</a:t>
            </a:r>
            <a:r>
              <a:rPr lang="en-US" altLang="zh-CN" sz="1100" dirty="0"/>
              <a:t>“</a:t>
            </a:r>
            <a:r>
              <a:rPr lang="zh-CN" altLang="en-US" sz="1100" dirty="0"/>
              <a:t>本性不良</a:t>
            </a:r>
            <a:r>
              <a:rPr lang="en-US" altLang="zh-CN" sz="1100" dirty="0"/>
              <a:t>”</a:t>
            </a:r>
            <a:r>
              <a:rPr lang="zh-CN" altLang="en-US" sz="1100" dirty="0"/>
              <a:t>，而是认知与社交机制的欠缺所导致。如果在成长过程中缺乏适切支持，孩子的挫折会被不断放大，甚至可能演变成非行或犯罪。因此，本书不仅是给家长的指南，也是一个社会警钟</a:t>
            </a:r>
            <a:r>
              <a:rPr lang="en-US" altLang="zh-CN" sz="1100" dirty="0"/>
              <a:t>——</a:t>
            </a:r>
            <a:r>
              <a:rPr lang="zh-CN" altLang="en-US" sz="1100" dirty="0"/>
              <a:t>当一个孩子不断出状况时，他想告诉我们的不是</a:t>
            </a:r>
            <a:r>
              <a:rPr lang="en-US" altLang="zh-CN" sz="1100" dirty="0"/>
              <a:t>“</a:t>
            </a:r>
            <a:r>
              <a:rPr lang="zh-CN" altLang="en-US" sz="1100" dirty="0"/>
              <a:t>我坏</a:t>
            </a:r>
            <a:r>
              <a:rPr lang="en-US" altLang="zh-CN" sz="1100" dirty="0"/>
              <a:t>”</a:t>
            </a:r>
            <a:r>
              <a:rPr lang="zh-CN" altLang="en-US" sz="1100" dirty="0"/>
              <a:t>，而是</a:t>
            </a:r>
            <a:r>
              <a:rPr lang="en-US" altLang="zh-CN" sz="1100" dirty="0"/>
              <a:t>“</a:t>
            </a:r>
            <a:r>
              <a:rPr lang="zh-CN" altLang="en-US" sz="1100" dirty="0"/>
              <a:t>我害怕，我做不到，我不知道该怎么做</a:t>
            </a:r>
            <a:r>
              <a:rPr lang="en-US" altLang="zh-CN" sz="1100" dirty="0"/>
              <a:t>”</a:t>
            </a:r>
            <a:r>
              <a:rPr lang="zh-CN" altLang="en-US" sz="1100" dirty="0"/>
              <a:t>。</a:t>
            </a:r>
            <a:endParaRPr lang="zh-CN" altLang="en-US" sz="1100" dirty="0"/>
          </a:p>
          <a:p>
            <a:endParaRPr lang="en-US" altLang="zh-CN" sz="1100" dirty="0"/>
          </a:p>
          <a:p>
            <a:r>
              <a:rPr lang="zh-CN" altLang="en-US" sz="1100" dirty="0"/>
              <a:t>本书是一部真正从孩子角度出发的指南书。它不是责备父母、也不是问题标签化，而是提供一个清晰框架：理解孩子</a:t>
            </a:r>
            <a:r>
              <a:rPr lang="en-US" altLang="zh-CN" sz="1100" dirty="0"/>
              <a:t> </a:t>
            </a:r>
            <a:r>
              <a:rPr lang="en-US" altLang="en-US" sz="1100" dirty="0"/>
              <a:t>→</a:t>
            </a:r>
            <a:r>
              <a:rPr lang="en-US" altLang="zh-CN" sz="1100" dirty="0"/>
              <a:t> </a:t>
            </a:r>
            <a:r>
              <a:rPr lang="zh-CN" altLang="en-US" sz="1100" dirty="0"/>
              <a:t>成为支持者</a:t>
            </a:r>
            <a:r>
              <a:rPr lang="en-US" altLang="zh-CN" sz="1100" dirty="0"/>
              <a:t> </a:t>
            </a:r>
            <a:r>
              <a:rPr lang="en-US" altLang="en-US" sz="1100" dirty="0"/>
              <a:t>→</a:t>
            </a:r>
            <a:r>
              <a:rPr lang="en-US" altLang="zh-CN" sz="1100" dirty="0"/>
              <a:t> </a:t>
            </a:r>
            <a:r>
              <a:rPr lang="zh-CN" altLang="en-US" sz="1100" dirty="0"/>
              <a:t>提供能成长的环境。只要这三环连动，即使是生活中处处跌撞的孩子，也能一步一步找回自信与力量。本书希望每位</a:t>
            </a:r>
            <a:r>
              <a:rPr lang="en-US" altLang="zh-CN" sz="1100" dirty="0"/>
              <a:t>“</a:t>
            </a:r>
            <a:r>
              <a:rPr lang="zh-CN" altLang="en-US" sz="1100" dirty="0"/>
              <a:t>活得辛苦</a:t>
            </a:r>
            <a:r>
              <a:rPr lang="en-US" altLang="zh-CN" sz="1100" dirty="0"/>
              <a:t>”</a:t>
            </a:r>
            <a:r>
              <a:rPr lang="zh-CN" altLang="en-US" sz="1100" dirty="0"/>
              <a:t>的孩子，都能在人生道路上遇见愿意陪伴他们的大人，让他们也能拥有更轻松、更能发挥自己能力的未来。</a:t>
            </a:r>
            <a:endParaRPr lang="zh-CN" altLang="en-US" sz="1100" dirty="0"/>
          </a:p>
        </p:txBody>
      </p:sp>
      <p:pic>
        <p:nvPicPr>
          <p:cNvPr id="12" name="図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1320" y="135255"/>
            <a:ext cx="823595" cy="1190625"/>
          </a:xfrm>
          <a:prstGeom prst="rect">
            <a:avLst/>
          </a:prstGeom>
        </p:spPr>
      </p:pic>
      <p:sp>
        <p:nvSpPr>
          <p:cNvPr id="9" name="テキスト ボックス 8"/>
          <p:cNvSpPr txBox="1"/>
          <p:nvPr/>
        </p:nvSpPr>
        <p:spPr>
          <a:xfrm>
            <a:off x="4574785" y="1061569"/>
            <a:ext cx="1891176" cy="47571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ja-JP" altLang="en-US" sz="1200" b="1" dirty="0">
                <a:solidFill>
                  <a:srgbClr val="FF0000"/>
                </a:solidFill>
              </a:rPr>
              <a:t>↑</a:t>
            </a:r>
            <a:r>
              <a:rPr lang="en-US" altLang="zh-CN" sz="1200" b="1" dirty="0">
                <a:solidFill>
                  <a:srgbClr val="FF0000"/>
                </a:solidFill>
              </a:rPr>
              <a:t>Scan and watch the video of this book</a:t>
            </a:r>
            <a:endParaRPr lang="en-US" altLang="zh-CN" sz="1200" b="1" dirty="0">
              <a:solidFill>
                <a:srgbClr val="FF0000"/>
              </a:solidFill>
            </a:endParaRPr>
          </a:p>
        </p:txBody>
      </p:sp>
      <p:pic>
        <p:nvPicPr>
          <p:cNvPr id="3" name="図 2" descr="QR コード&#10;&#10;自動的に生成された説明"/>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2215" y="249555"/>
            <a:ext cx="762635" cy="762635"/>
          </a:xfrm>
          <a:prstGeom prst="rect">
            <a:avLst/>
          </a:prstGeom>
        </p:spPr>
      </p:pic>
      <p:sp>
        <p:nvSpPr>
          <p:cNvPr id="2" name="スライド番号プレースホルダー 1"/>
          <p:cNvSpPr>
            <a:spLocks noGrp="1"/>
          </p:cNvSpPr>
          <p:nvPr>
            <p:ph type="sldNum" sz="quarter" idx="12"/>
          </p:nvPr>
        </p:nvSpPr>
        <p:spPr/>
        <p:txBody>
          <a:bodyPr/>
          <a:lstStyle/>
          <a:p>
            <a:fld id="{99B83112-4C17-44BA-8537-65F135E43707}" type="slidenum">
              <a:rPr kumimoji="1" lang="ja-JP" altLang="en-US" smtClean="0"/>
            </a:fld>
            <a:endParaRPr kumimoji="1" lang="ja-JP" altLang="en-US" dirty="0"/>
          </a:p>
        </p:txBody>
      </p:sp>
      <p:sp>
        <p:nvSpPr>
          <p:cNvPr id="8" name="テキスト ボックス 7"/>
          <p:cNvSpPr txBox="1"/>
          <p:nvPr/>
        </p:nvSpPr>
        <p:spPr>
          <a:xfrm>
            <a:off x="3256586" y="913337"/>
            <a:ext cx="1891176" cy="276999"/>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ja-JP" sz="1200" b="1" dirty="0">
                <a:solidFill>
                  <a:srgbClr val="FF0000"/>
                </a:solidFill>
                <a:highlight>
                  <a:srgbClr val="FFFF00"/>
                </a:highlight>
              </a:rPr>
              <a:t>30,000 copies</a:t>
            </a:r>
            <a:endParaRPr lang="en-US" altLang="zh-CN" sz="1200" b="1" dirty="0">
              <a:solidFill>
                <a:srgbClr val="FF0000"/>
              </a:solidFill>
              <a:highlight>
                <a:srgbClr val="FFFF00"/>
              </a:highligh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89535"/>
            <a:ext cx="6821170" cy="99402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输出篇：</a:t>
            </a:r>
            <a:endParaRPr lang="zh-CN" altLang="en-US" sz="1000" i="0" dirty="0">
              <a:effectLst/>
            </a:endParaRPr>
          </a:p>
          <a:p>
            <a:r>
              <a:rPr lang="zh-CN" altLang="en-US" sz="1000" i="0" dirty="0">
                <a:effectLst/>
              </a:rPr>
              <a:t>把</a:t>
            </a:r>
            <a:r>
              <a:rPr lang="en-US" altLang="zh-CN" sz="1000" i="0" dirty="0">
                <a:effectLst/>
              </a:rPr>
              <a:t>AI</a:t>
            </a:r>
            <a:r>
              <a:rPr lang="zh-CN" altLang="en-US" sz="1000" i="0" dirty="0">
                <a:effectLst/>
              </a:rPr>
              <a:t>结果变成图片、语音，甚至你喜欢的文风</a:t>
            </a:r>
            <a:endParaRPr lang="zh-CN" altLang="en-US" sz="1000" i="0" dirty="0">
              <a:effectLst/>
            </a:endParaRPr>
          </a:p>
          <a:p>
            <a:endParaRPr lang="en-US" altLang="zh-CN" sz="1000" i="0" dirty="0">
              <a:effectLst/>
            </a:endParaRPr>
          </a:p>
          <a:p>
            <a:r>
              <a:rPr lang="zh-CN" altLang="en-US" sz="1000" i="0" dirty="0">
                <a:effectLst/>
              </a:rPr>
              <a:t>很多人以为</a:t>
            </a:r>
            <a:r>
              <a:rPr lang="en-US" altLang="zh-CN" sz="1000" i="0" dirty="0">
                <a:effectLst/>
              </a:rPr>
              <a:t>AI</a:t>
            </a:r>
            <a:r>
              <a:rPr lang="zh-CN" altLang="en-US" sz="1000" i="0" dirty="0">
                <a:effectLst/>
              </a:rPr>
              <a:t>输出只能是文字。</a:t>
            </a:r>
            <a:endParaRPr lang="zh-CN" altLang="en-US" sz="1000" i="0" dirty="0">
              <a:effectLst/>
            </a:endParaRPr>
          </a:p>
          <a:p>
            <a:endParaRPr lang="en-US" altLang="zh-CN" sz="1000" i="0" dirty="0">
              <a:effectLst/>
            </a:endParaRPr>
          </a:p>
          <a:p>
            <a:r>
              <a:rPr lang="zh-CN" altLang="en-US" sz="1000" i="0" dirty="0">
                <a:effectLst/>
              </a:rPr>
              <a:t>但实际上，</a:t>
            </a:r>
            <a:r>
              <a:rPr lang="en-US" altLang="zh-CN" sz="1000" i="0" dirty="0">
                <a:effectLst/>
              </a:rPr>
              <a:t>AI</a:t>
            </a:r>
            <a:r>
              <a:rPr lang="zh-CN" altLang="en-US" sz="1000" i="0" dirty="0">
                <a:effectLst/>
              </a:rPr>
              <a:t>还能：</a:t>
            </a:r>
            <a:endParaRPr lang="en-US" altLang="zh-CN" sz="1000" i="0" dirty="0">
              <a:effectLst/>
            </a:endParaRPr>
          </a:p>
          <a:p>
            <a:r>
              <a:rPr lang="zh-CN" altLang="en-US" sz="1000" i="0" dirty="0">
                <a:effectLst/>
              </a:rPr>
              <a:t>生成图片</a:t>
            </a:r>
            <a:endParaRPr lang="zh-CN" altLang="en-US" sz="1000" i="0" dirty="0">
              <a:effectLst/>
            </a:endParaRPr>
          </a:p>
          <a:p>
            <a:r>
              <a:rPr lang="zh-CN" altLang="en-US" sz="1000" i="0" dirty="0">
                <a:effectLst/>
              </a:rPr>
              <a:t>转换语音</a:t>
            </a:r>
            <a:endParaRPr lang="zh-CN" altLang="en-US" sz="1000" i="0" dirty="0">
              <a:effectLst/>
            </a:endParaRPr>
          </a:p>
          <a:p>
            <a:r>
              <a:rPr lang="zh-CN" altLang="en-US" sz="1000" i="0" dirty="0">
                <a:effectLst/>
              </a:rPr>
              <a:t>改写成你喜欢的表达风格</a:t>
            </a:r>
            <a:endParaRPr lang="zh-CN" altLang="en-US" sz="1000" i="0" dirty="0">
              <a:effectLst/>
            </a:endParaRPr>
          </a:p>
          <a:p>
            <a:endParaRPr lang="en-US" altLang="zh-CN" sz="1000" i="0" dirty="0">
              <a:effectLst/>
            </a:endParaRPr>
          </a:p>
          <a:p>
            <a:r>
              <a:rPr lang="zh-CN" altLang="en-US" sz="1000" i="0" dirty="0">
                <a:effectLst/>
              </a:rPr>
              <a:t>输出方式几乎可以自由变化。</a:t>
            </a:r>
            <a:endParaRPr lang="zh-CN" altLang="en-US" sz="1000" i="0" dirty="0">
              <a:effectLst/>
            </a:endParaRPr>
          </a:p>
          <a:p>
            <a:endParaRPr lang="en-US" altLang="zh-CN" sz="1000" i="0" dirty="0">
              <a:effectLst/>
            </a:endParaRPr>
          </a:p>
          <a:p>
            <a:r>
              <a:rPr lang="en-US" altLang="zh-CN" sz="1000" i="0" dirty="0">
                <a:effectLst/>
              </a:rPr>
              <a:t>1. </a:t>
            </a:r>
            <a:r>
              <a:rPr lang="zh-CN" altLang="en-US" sz="1000" i="0" dirty="0">
                <a:effectLst/>
              </a:rPr>
              <a:t>生成图片</a:t>
            </a:r>
            <a:endParaRPr lang="zh-CN" altLang="en-US" sz="1000" i="0" dirty="0">
              <a:effectLst/>
            </a:endParaRPr>
          </a:p>
          <a:p>
            <a:endParaRPr lang="en-US" altLang="zh-CN" sz="1000" i="0" dirty="0">
              <a:effectLst/>
            </a:endParaRPr>
          </a:p>
          <a:p>
            <a:r>
              <a:rPr lang="zh-CN" altLang="en-US" sz="1000" i="0" dirty="0">
                <a:effectLst/>
              </a:rPr>
              <a:t>如今的</a:t>
            </a:r>
            <a:r>
              <a:rPr lang="en-US" altLang="zh-CN" sz="1000" i="0" dirty="0">
                <a:effectLst/>
              </a:rPr>
              <a:t>AI</a:t>
            </a:r>
            <a:r>
              <a:rPr lang="zh-CN" altLang="en-US" sz="1000" i="0" dirty="0">
                <a:effectLst/>
              </a:rPr>
              <a:t>绘图工具，只要一句</a:t>
            </a:r>
            <a:r>
              <a:rPr lang="en-US" altLang="zh-CN" sz="1000" i="0" dirty="0">
                <a:effectLst/>
              </a:rPr>
              <a:t>“</a:t>
            </a:r>
            <a:r>
              <a:rPr lang="zh-CN" altLang="en-US" sz="1000" i="0" dirty="0">
                <a:effectLst/>
              </a:rPr>
              <a:t>帮我做成图解</a:t>
            </a:r>
            <a:r>
              <a:rPr lang="en-US" altLang="zh-CN" sz="1000" i="0" dirty="0">
                <a:effectLst/>
              </a:rPr>
              <a:t>”</a:t>
            </a:r>
            <a:r>
              <a:rPr lang="zh-CN" altLang="en-US" sz="1000" i="0" dirty="0">
                <a:effectLst/>
              </a:rPr>
              <a:t>，</a:t>
            </a:r>
            <a:endParaRPr lang="zh-CN" altLang="en-US" sz="1000" i="0" dirty="0">
              <a:effectLst/>
            </a:endParaRPr>
          </a:p>
          <a:p>
            <a:r>
              <a:rPr lang="zh-CN" altLang="en-US" sz="1000" i="0" dirty="0">
                <a:effectLst/>
              </a:rPr>
              <a:t>就能把复杂信息整理成一张易懂的图片。</a:t>
            </a:r>
            <a:endParaRPr lang="zh-CN" altLang="en-US" sz="1000" i="0" dirty="0">
              <a:effectLst/>
            </a:endParaRPr>
          </a:p>
          <a:p>
            <a:endParaRPr lang="en-US" altLang="zh-CN" sz="1000" i="0" dirty="0">
              <a:effectLst/>
            </a:endParaRPr>
          </a:p>
          <a:p>
            <a:r>
              <a:rPr lang="zh-CN" altLang="en-US" sz="1000" i="0" dirty="0">
                <a:effectLst/>
              </a:rPr>
              <a:t>这不仅能提升理解效率，更能帮助你</a:t>
            </a:r>
            <a:r>
              <a:rPr lang="en-US" altLang="zh-CN" sz="1000" i="0" dirty="0">
                <a:effectLst/>
              </a:rPr>
              <a:t>“</a:t>
            </a:r>
            <a:r>
              <a:rPr lang="zh-CN" altLang="en-US" sz="1000" i="0" dirty="0">
                <a:effectLst/>
              </a:rPr>
              <a:t>提前看到结果</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比如：</a:t>
            </a:r>
            <a:endParaRPr lang="en-US" altLang="zh-CN" sz="1000" i="0" dirty="0">
              <a:effectLst/>
            </a:endParaRPr>
          </a:p>
          <a:p>
            <a:r>
              <a:rPr lang="en-US" altLang="zh-CN" sz="1000" i="0" dirty="0">
                <a:effectLst/>
              </a:rPr>
              <a:t>“</a:t>
            </a:r>
            <a:r>
              <a:rPr lang="zh-CN" altLang="en-US" sz="1000" i="0" dirty="0">
                <a:effectLst/>
              </a:rPr>
              <a:t>帮我做一张今晚料理的食谱卡</a:t>
            </a:r>
            <a:r>
              <a:rPr lang="en-US" altLang="zh-CN" sz="1000" i="0" dirty="0">
                <a:effectLst/>
              </a:rPr>
              <a:t>”</a:t>
            </a:r>
            <a:endParaRPr lang="en-US" altLang="zh-CN" sz="1000" i="0" dirty="0">
              <a:effectLst/>
            </a:endParaRPr>
          </a:p>
          <a:p>
            <a:r>
              <a:rPr lang="en-US" altLang="zh-CN" sz="1000" i="0" dirty="0">
                <a:effectLst/>
              </a:rPr>
              <a:t>“</a:t>
            </a:r>
            <a:r>
              <a:rPr lang="zh-CN" altLang="en-US" sz="1000" i="0" dirty="0">
                <a:effectLst/>
              </a:rPr>
              <a:t>帮我生成整理完桌面的效果图</a:t>
            </a:r>
            <a:r>
              <a:rPr lang="en-US" altLang="zh-CN" sz="1000" i="0" dirty="0">
                <a:effectLst/>
              </a:rPr>
              <a:t>”</a:t>
            </a:r>
            <a:endParaRPr lang="en-US" altLang="zh-CN" sz="1000" i="0" dirty="0">
              <a:effectLst/>
            </a:endParaRPr>
          </a:p>
          <a:p>
            <a:endParaRPr lang="en-US" altLang="zh-CN" sz="1000" i="0" dirty="0">
              <a:effectLst/>
            </a:endParaRPr>
          </a:p>
          <a:p>
            <a:r>
              <a:rPr lang="en-US" altLang="zh-CN" sz="1000" i="0" dirty="0">
                <a:effectLst/>
              </a:rPr>
              <a:t>AI</a:t>
            </a:r>
            <a:r>
              <a:rPr lang="zh-CN" altLang="en-US" sz="1000" i="0" dirty="0">
                <a:effectLst/>
              </a:rPr>
              <a:t>就会直接把理想状态可视化。</a:t>
            </a:r>
            <a:endParaRPr lang="zh-CN" altLang="en-US" sz="1000" i="0" dirty="0">
              <a:effectLst/>
            </a:endParaRPr>
          </a:p>
          <a:p>
            <a:endParaRPr lang="en-US" altLang="zh-CN" sz="1000" i="0" dirty="0">
              <a:effectLst/>
            </a:endParaRPr>
          </a:p>
          <a:p>
            <a:r>
              <a:rPr lang="zh-CN" altLang="en-US" sz="1000" i="0" dirty="0">
                <a:effectLst/>
              </a:rPr>
              <a:t>也就是说，</a:t>
            </a:r>
            <a:r>
              <a:rPr lang="en-US" altLang="zh-CN" sz="1000" i="0" dirty="0">
                <a:effectLst/>
              </a:rPr>
              <a:t>AI</a:t>
            </a:r>
            <a:r>
              <a:rPr lang="zh-CN" altLang="en-US" sz="1000" i="0" dirty="0">
                <a:effectLst/>
              </a:rPr>
              <a:t>绘图不仅是创作工具，</a:t>
            </a:r>
            <a:endParaRPr lang="zh-CN" altLang="en-US" sz="1000" i="0" dirty="0">
              <a:effectLst/>
            </a:endParaRPr>
          </a:p>
          <a:p>
            <a:r>
              <a:rPr lang="zh-CN" altLang="en-US" sz="1000" i="0" dirty="0">
                <a:effectLst/>
              </a:rPr>
              <a:t>更是一种</a:t>
            </a:r>
            <a:r>
              <a:rPr lang="en-US" altLang="zh-CN" sz="1000" i="0" dirty="0">
                <a:effectLst/>
              </a:rPr>
              <a:t>“</a:t>
            </a:r>
            <a:r>
              <a:rPr lang="zh-CN" altLang="en-US" sz="1000" i="0" dirty="0">
                <a:effectLst/>
              </a:rPr>
              <a:t>把模糊想象具体化</a:t>
            </a:r>
            <a:r>
              <a:rPr lang="en-US" altLang="zh-CN" sz="1000" i="0" dirty="0">
                <a:effectLst/>
              </a:rPr>
              <a:t>”</a:t>
            </a:r>
            <a:r>
              <a:rPr lang="zh-CN" altLang="en-US" sz="1000" i="0" dirty="0">
                <a:effectLst/>
              </a:rPr>
              <a:t>的工具。</a:t>
            </a:r>
            <a:endParaRPr lang="zh-CN" altLang="en-US" sz="1000" i="0" dirty="0">
              <a:effectLst/>
            </a:endParaRPr>
          </a:p>
          <a:p>
            <a:endParaRPr lang="en-US" altLang="zh-CN" sz="1000" i="0" dirty="0">
              <a:effectLst/>
            </a:endParaRPr>
          </a:p>
          <a:p>
            <a:r>
              <a:rPr lang="zh-CN" altLang="en-US" sz="1000" i="0" dirty="0">
                <a:effectLst/>
              </a:rPr>
              <a:t>当脑海中的想法变成真实图像后，人就更容易行动。</a:t>
            </a:r>
            <a:endParaRPr lang="zh-CN" altLang="en-US" sz="1000" i="0" dirty="0">
              <a:effectLst/>
            </a:endParaRPr>
          </a:p>
          <a:p>
            <a:endParaRPr lang="en-US" altLang="zh-CN" sz="1000" i="0" dirty="0">
              <a:effectLst/>
            </a:endParaRPr>
          </a:p>
          <a:p>
            <a:r>
              <a:rPr lang="en-US" altLang="zh-CN" sz="1000" i="0" dirty="0">
                <a:effectLst/>
              </a:rPr>
              <a:t>2. </a:t>
            </a:r>
            <a:r>
              <a:rPr lang="zh-CN" altLang="en-US" sz="1000" i="0" dirty="0">
                <a:effectLst/>
              </a:rPr>
              <a:t>转成语音</a:t>
            </a:r>
            <a:endParaRPr lang="zh-CN" altLang="en-US" sz="1000" i="0" dirty="0">
              <a:effectLst/>
            </a:endParaRPr>
          </a:p>
          <a:p>
            <a:endParaRPr lang="en-US" altLang="zh-CN" sz="1000" i="0" dirty="0">
              <a:effectLst/>
            </a:endParaRPr>
          </a:p>
          <a:p>
            <a:r>
              <a:rPr lang="zh-CN" altLang="en-US" sz="1000" i="0" dirty="0">
                <a:effectLst/>
              </a:rPr>
              <a:t>没时间看书、看资料怎么办？</a:t>
            </a:r>
            <a:endParaRPr lang="en-US" altLang="zh-CN" sz="1000" i="0" dirty="0">
              <a:effectLst/>
            </a:endParaRPr>
          </a:p>
          <a:p>
            <a:r>
              <a:rPr lang="zh-CN" altLang="en-US" sz="1000" i="0" dirty="0">
                <a:effectLst/>
              </a:rPr>
              <a:t>那就</a:t>
            </a:r>
            <a:r>
              <a:rPr lang="en-US" altLang="zh-CN" sz="1000" i="0" dirty="0">
                <a:effectLst/>
              </a:rPr>
              <a:t>“</a:t>
            </a:r>
            <a:r>
              <a:rPr lang="zh-CN" altLang="en-US" sz="1000" i="0" dirty="0">
                <a:effectLst/>
              </a:rPr>
              <a:t>听</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只要把</a:t>
            </a:r>
            <a:r>
              <a:rPr lang="en-US" altLang="zh-CN" sz="1000" i="0" dirty="0">
                <a:effectLst/>
              </a:rPr>
              <a:t>PDF</a:t>
            </a:r>
            <a:r>
              <a:rPr lang="zh-CN" altLang="en-US" sz="1000" i="0" dirty="0">
                <a:effectLst/>
              </a:rPr>
              <a:t>、文章交给</a:t>
            </a:r>
            <a:r>
              <a:rPr lang="en-US" altLang="zh-CN" sz="1000" i="0" dirty="0">
                <a:effectLst/>
              </a:rPr>
              <a:t>AI</a:t>
            </a:r>
            <a:r>
              <a:rPr lang="zh-CN" altLang="en-US" sz="1000" i="0" dirty="0">
                <a:effectLst/>
              </a:rPr>
              <a:t>，</a:t>
            </a:r>
            <a:endParaRPr lang="zh-CN" altLang="en-US" sz="1000" i="0" dirty="0">
              <a:effectLst/>
            </a:endParaRPr>
          </a:p>
          <a:p>
            <a:r>
              <a:rPr lang="zh-CN" altLang="en-US" sz="1000" i="0" dirty="0">
                <a:effectLst/>
              </a:rPr>
              <a:t>它就能自动转换成像广播节目一样的语音内容。</a:t>
            </a:r>
            <a:endParaRPr lang="zh-CN" altLang="en-US" sz="1000" i="0" dirty="0">
              <a:effectLst/>
            </a:endParaRPr>
          </a:p>
          <a:p>
            <a:endParaRPr lang="en-US" altLang="zh-CN" sz="1000" i="0" dirty="0">
              <a:effectLst/>
            </a:endParaRPr>
          </a:p>
          <a:p>
            <a:r>
              <a:rPr lang="zh-CN" altLang="en-US" sz="1000" i="0" dirty="0">
                <a:effectLst/>
              </a:rPr>
              <a:t>这样你就能：</a:t>
            </a:r>
            <a:endParaRPr lang="zh-CN" altLang="en-US" sz="1000" i="0" dirty="0">
              <a:effectLst/>
            </a:endParaRPr>
          </a:p>
          <a:p>
            <a:endParaRPr lang="en-US" altLang="zh-CN" sz="1000" i="0" dirty="0">
              <a:effectLst/>
            </a:endParaRPr>
          </a:p>
          <a:p>
            <a:r>
              <a:rPr lang="zh-CN" altLang="en-US" sz="1000" i="0" dirty="0">
                <a:effectLst/>
              </a:rPr>
              <a:t>通勤时听</a:t>
            </a:r>
            <a:endParaRPr lang="zh-CN" altLang="en-US" sz="1000" i="0" dirty="0">
              <a:effectLst/>
            </a:endParaRPr>
          </a:p>
          <a:p>
            <a:r>
              <a:rPr lang="zh-CN" altLang="en-US" sz="1000" i="0" dirty="0">
                <a:effectLst/>
              </a:rPr>
              <a:t>洗碗时听</a:t>
            </a:r>
            <a:endParaRPr lang="zh-CN" altLang="en-US" sz="1000" i="0" dirty="0">
              <a:effectLst/>
            </a:endParaRPr>
          </a:p>
          <a:p>
            <a:r>
              <a:rPr lang="zh-CN" altLang="en-US" sz="1000" i="0" dirty="0">
                <a:effectLst/>
              </a:rPr>
              <a:t>做家务时听</a:t>
            </a:r>
            <a:endParaRPr lang="zh-CN" altLang="en-US" sz="1000" i="0" dirty="0">
              <a:effectLst/>
            </a:endParaRPr>
          </a:p>
          <a:p>
            <a:endParaRPr lang="en-US" altLang="zh-CN" sz="1000" i="0" dirty="0">
              <a:effectLst/>
            </a:endParaRPr>
          </a:p>
          <a:p>
            <a:r>
              <a:rPr lang="zh-CN" altLang="en-US" sz="1000" i="0" dirty="0">
                <a:effectLst/>
              </a:rPr>
              <a:t>把原本浪费掉的时间，变成学习时间。</a:t>
            </a:r>
            <a:endParaRPr lang="zh-CN" altLang="en-US" sz="1000" i="0" dirty="0">
              <a:effectLst/>
            </a:endParaRPr>
          </a:p>
          <a:p>
            <a:r>
              <a:rPr lang="zh-CN" altLang="en-US" sz="1000" i="0" dirty="0">
                <a:effectLst/>
              </a:rPr>
              <a:t>书中提到，利用</a:t>
            </a:r>
            <a:r>
              <a:rPr lang="en-US" altLang="zh-CN" sz="1000" i="0" dirty="0">
                <a:effectLst/>
              </a:rPr>
              <a:t>Google</a:t>
            </a:r>
            <a:r>
              <a:rPr lang="zh-CN" altLang="en-US" sz="1000" i="0" dirty="0">
                <a:effectLst/>
              </a:rPr>
              <a:t>的</a:t>
            </a:r>
            <a:r>
              <a:rPr lang="en-US" altLang="zh-CN" sz="1000" i="0" dirty="0">
                <a:effectLst/>
              </a:rPr>
              <a:t> NotebookLM</a:t>
            </a:r>
            <a:r>
              <a:rPr lang="zh-CN" altLang="en-US" sz="1000" i="0" dirty="0">
                <a:effectLst/>
              </a:rPr>
              <a:t>，甚至可以免费实现这一点。</a:t>
            </a:r>
            <a:endParaRPr lang="zh-CN" altLang="en-US" sz="1000" i="0" dirty="0">
              <a:effectLst/>
            </a:endParaRPr>
          </a:p>
          <a:p>
            <a:endParaRPr lang="en-US" altLang="zh-CN" sz="1000" i="0" dirty="0">
              <a:effectLst/>
            </a:endParaRPr>
          </a:p>
          <a:p>
            <a:r>
              <a:rPr lang="zh-CN" altLang="en-US" sz="1000" i="0" dirty="0">
                <a:effectLst/>
              </a:rPr>
              <a:t>把</a:t>
            </a:r>
            <a:r>
              <a:rPr lang="en-US" altLang="zh-CN" sz="1000" i="0" dirty="0">
                <a:effectLst/>
              </a:rPr>
              <a:t>“</a:t>
            </a:r>
            <a:r>
              <a:rPr lang="zh-CN" altLang="en-US" sz="1000" i="0" dirty="0">
                <a:effectLst/>
              </a:rPr>
              <a:t>阅读</a:t>
            </a:r>
            <a:r>
              <a:rPr lang="en-US" altLang="zh-CN" sz="1000" i="0" dirty="0">
                <a:effectLst/>
              </a:rPr>
              <a:t>”</a:t>
            </a:r>
            <a:r>
              <a:rPr lang="zh-CN" altLang="en-US" sz="1000" i="0" dirty="0">
                <a:effectLst/>
              </a:rPr>
              <a:t>变成</a:t>
            </a:r>
            <a:r>
              <a:rPr lang="en-US" altLang="zh-CN" sz="1000" i="0" dirty="0">
                <a:effectLst/>
              </a:rPr>
              <a:t>“</a:t>
            </a:r>
            <a:r>
              <a:rPr lang="zh-CN" altLang="en-US" sz="1000" i="0" dirty="0">
                <a:effectLst/>
              </a:rPr>
              <a:t>收听</a:t>
            </a:r>
            <a:r>
              <a:rPr lang="en-US" altLang="zh-CN" sz="1000" i="0" dirty="0">
                <a:effectLst/>
              </a:rPr>
              <a:t>”</a:t>
            </a:r>
            <a:r>
              <a:rPr lang="zh-CN" altLang="en-US" sz="1000" i="0" dirty="0">
                <a:effectLst/>
              </a:rPr>
              <a:t>，</a:t>
            </a:r>
            <a:endParaRPr lang="zh-CN" altLang="en-US" sz="1000" i="0" dirty="0">
              <a:effectLst/>
            </a:endParaRPr>
          </a:p>
          <a:p>
            <a:r>
              <a:rPr lang="zh-CN" altLang="en-US" sz="1000" i="0" dirty="0">
                <a:effectLst/>
              </a:rPr>
              <a:t>输入效率会出现惊人的提升。</a:t>
            </a:r>
            <a:endParaRPr lang="zh-CN" altLang="en-US" sz="1000" i="0" dirty="0">
              <a:effectLst/>
            </a:endParaRPr>
          </a:p>
          <a:p>
            <a:endParaRPr lang="en-US" altLang="zh-CN" sz="1000" i="0" dirty="0">
              <a:effectLst/>
            </a:endParaRPr>
          </a:p>
          <a:p>
            <a:r>
              <a:rPr lang="en-US" altLang="zh-CN" sz="1000" i="0" dirty="0">
                <a:effectLst/>
              </a:rPr>
              <a:t>3. </a:t>
            </a:r>
            <a:r>
              <a:rPr lang="zh-CN" altLang="en-US" sz="1000" i="0" dirty="0">
                <a:effectLst/>
              </a:rPr>
              <a:t>改写成你喜欢的文风</a:t>
            </a:r>
            <a:endParaRPr lang="zh-CN" altLang="en-US" sz="1000" i="0" dirty="0">
              <a:effectLst/>
            </a:endParaRPr>
          </a:p>
          <a:p>
            <a:endParaRPr lang="en-US" altLang="zh-CN" sz="1000" i="0" dirty="0">
              <a:effectLst/>
            </a:endParaRPr>
          </a:p>
          <a:p>
            <a:r>
              <a:rPr lang="zh-CN" altLang="en-US" sz="1000" i="0" dirty="0">
                <a:effectLst/>
              </a:rPr>
              <a:t>很多人想经营社交媒体，却苦于：</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写不出像样的文章。</a:t>
            </a:r>
            <a:r>
              <a:rPr lang="en-US" altLang="zh-CN" sz="1000" i="0" dirty="0">
                <a:effectLst/>
              </a:rPr>
              <a:t>”</a:t>
            </a:r>
            <a:endParaRPr lang="en-US" altLang="zh-CN" sz="1000" i="0" dirty="0">
              <a:effectLst/>
            </a:endParaRPr>
          </a:p>
          <a:p>
            <a:r>
              <a:rPr lang="en-US" altLang="zh-CN" sz="1000" i="0" dirty="0">
                <a:effectLst/>
              </a:rPr>
              <a:t>“</a:t>
            </a:r>
            <a:r>
              <a:rPr lang="zh-CN" altLang="en-US" sz="1000" i="0" dirty="0">
                <a:effectLst/>
              </a:rPr>
              <a:t>发一条内容太累了。</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其实，只要提前让</a:t>
            </a:r>
            <a:r>
              <a:rPr lang="en-US" altLang="zh-CN" sz="1000" i="0" dirty="0">
                <a:effectLst/>
              </a:rPr>
              <a:t>AI</a:t>
            </a:r>
            <a:r>
              <a:rPr lang="zh-CN" altLang="en-US" sz="1000" i="0" dirty="0">
                <a:effectLst/>
              </a:rPr>
              <a:t>学习你的表达风格，</a:t>
            </a:r>
            <a:endParaRPr lang="zh-CN" altLang="en-US" sz="1000" i="0" dirty="0">
              <a:effectLst/>
            </a:endParaRPr>
          </a:p>
          <a:p>
            <a:r>
              <a:rPr lang="zh-CN" altLang="en-US" sz="1000" i="0" dirty="0">
                <a:effectLst/>
              </a:rPr>
              <a:t>以后你只需要给出主题，</a:t>
            </a:r>
            <a:r>
              <a:rPr lang="en-US" altLang="zh-CN" sz="1000" i="0" dirty="0">
                <a:effectLst/>
              </a:rPr>
              <a:t>AI</a:t>
            </a:r>
            <a:r>
              <a:rPr lang="zh-CN" altLang="en-US" sz="1000" i="0" dirty="0">
                <a:effectLst/>
              </a:rPr>
              <a:t>就能瞬间生成符合你风格的高质量内容。</a:t>
            </a:r>
            <a:endParaRPr lang="zh-CN" altLang="en-US" sz="1000" i="0" dirty="0">
              <a:effectLst/>
            </a:endParaRPr>
          </a:p>
          <a:p>
            <a:endParaRPr lang="en-US" altLang="zh-CN" sz="1000" i="0" dirty="0">
              <a:effectLst/>
            </a:endParaRPr>
          </a:p>
          <a:p>
            <a:r>
              <a:rPr lang="zh-CN" altLang="en-US" sz="1000" i="0" dirty="0">
                <a:effectLst/>
              </a:rPr>
              <a:t>尤其是</a:t>
            </a:r>
            <a:r>
              <a:rPr lang="en-US" altLang="zh-CN" sz="1000" i="0" dirty="0">
                <a:effectLst/>
              </a:rPr>
              <a:t> Gemini </a:t>
            </a:r>
            <a:r>
              <a:rPr lang="zh-CN" altLang="en-US" sz="1000" i="0" dirty="0">
                <a:effectLst/>
              </a:rPr>
              <a:t>的</a:t>
            </a:r>
            <a:r>
              <a:rPr lang="en-US" altLang="zh-CN" sz="1000" i="0" dirty="0">
                <a:effectLst/>
              </a:rPr>
              <a:t>“Gem”</a:t>
            </a:r>
            <a:r>
              <a:rPr lang="zh-CN" altLang="en-US" sz="1000" i="0" dirty="0">
                <a:effectLst/>
              </a:rPr>
              <a:t>功能，</a:t>
            </a:r>
            <a:endParaRPr lang="zh-CN" altLang="en-US" sz="1000" i="0" dirty="0">
              <a:effectLst/>
            </a:endParaRPr>
          </a:p>
          <a:p>
            <a:r>
              <a:rPr lang="zh-CN" altLang="en-US" sz="1000" i="0" dirty="0">
                <a:effectLst/>
              </a:rPr>
              <a:t>甚至可以一键调用你专属的写作风格。</a:t>
            </a:r>
            <a:endParaRPr lang="zh-CN" altLang="en-US" sz="1000" i="0" dirty="0">
              <a:effectLst/>
            </a:endParaRPr>
          </a:p>
          <a:p>
            <a:endParaRPr lang="en-US" altLang="zh-CN" sz="1000" i="0" dirty="0">
              <a:effectLst/>
            </a:endParaRPr>
          </a:p>
          <a:p>
            <a:r>
              <a:rPr lang="zh-CN" altLang="en-US" sz="1000" i="0" dirty="0">
                <a:effectLst/>
              </a:rPr>
              <a:t>这样一来，内容创作的门槛会大幅降低。</a:t>
            </a:r>
            <a:endParaRPr lang="zh-CN" altLang="en-US" sz="1000" i="0" dirty="0">
              <a:effectLst/>
            </a:endParaRPr>
          </a:p>
        </p:txBody>
      </p:sp>
      <p:sp>
        <p:nvSpPr>
          <p:cNvPr id="2" name="角丸四角形 7"/>
          <p:cNvSpPr/>
          <p:nvPr/>
        </p:nvSpPr>
        <p:spPr>
          <a:xfrm>
            <a:off x="4013154" y="21295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447473" y="135221"/>
            <a:ext cx="3292928" cy="118364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不器用な子どもがしあわせになる育て方</a:t>
            </a:r>
            <a:r>
              <a:rPr kumimoji="1" lang="en-US" altLang="ja-JP" sz="700" dirty="0">
                <a:latin typeface="Meiryo UI" panose="020B0604030504040204" pitchFamily="50" charset="-128"/>
                <a:ea typeface="Meiryo UI" panose="020B0604030504040204" pitchFamily="50" charset="-128"/>
              </a:rPr>
              <a:t>』</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800" dirty="0"/>
              <a:t>978-4-7612-7502-0</a:t>
            </a:r>
            <a:endParaRPr lang="en-US" altLang="ja-JP" sz="8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宮口 幸治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価格</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1,500</a:t>
            </a:r>
            <a:r>
              <a:rPr kumimoji="1" lang="ja-JP" altLang="en-US" sz="700" dirty="0">
                <a:latin typeface="Meiryo UI" panose="020B0604030504040204" pitchFamily="50" charset="-128"/>
                <a:ea typeface="Meiryo UI" panose="020B0604030504040204" pitchFamily="50" charset="-128"/>
              </a:rPr>
              <a:t>円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発行年月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2020</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7</a:t>
            </a:r>
            <a:r>
              <a:rPr kumimoji="1" lang="ja-JP" altLang="en-US" sz="700" dirty="0">
                <a:latin typeface="Meiryo UI" panose="020B0604030504040204" pitchFamily="50" charset="-128"/>
                <a:ea typeface="Meiryo UI" panose="020B0604030504040204" pitchFamily="50" charset="-128"/>
              </a:rPr>
              <a:t>月</a:t>
            </a:r>
            <a:endParaRPr kumimoji="1" lang="en-US" altLang="ja-JP" sz="700" dirty="0">
              <a:latin typeface="Meiryo UI" panose="020B0604030504040204" pitchFamily="50" charset="-128"/>
              <a:ea typeface="Meiryo UI" panose="020B0604030504040204" pitchFamily="50" charset="-128"/>
            </a:endParaRPr>
          </a:p>
        </p:txBody>
      </p:sp>
      <p:sp>
        <p:nvSpPr>
          <p:cNvPr id="7" name="テキスト ボックス 6"/>
          <p:cNvSpPr txBox="1"/>
          <p:nvPr/>
        </p:nvSpPr>
        <p:spPr>
          <a:xfrm>
            <a:off x="0" y="1426845"/>
            <a:ext cx="685800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t>视觉与听觉能力的弱势，会让孩子产生</a:t>
            </a:r>
            <a:r>
              <a:rPr lang="en-US" altLang="zh-CN" sz="1100" dirty="0"/>
              <a:t>“</a:t>
            </a:r>
            <a:r>
              <a:rPr lang="zh-CN" altLang="en-US" sz="1100" dirty="0"/>
              <a:t>被针对</a:t>
            </a:r>
            <a:r>
              <a:rPr lang="en-US" altLang="zh-CN" sz="1100" dirty="0"/>
              <a:t>”</a:t>
            </a:r>
            <a:r>
              <a:rPr lang="zh-CN" altLang="en-US" sz="1100" dirty="0"/>
              <a:t>的受害者意识</a:t>
            </a:r>
            <a:endParaRPr lang="zh-CN" altLang="en-US" sz="1100" dirty="0"/>
          </a:p>
          <a:p>
            <a:endParaRPr lang="en-US" altLang="zh-CN" sz="1100" dirty="0"/>
          </a:p>
          <a:p>
            <a:r>
              <a:rPr lang="zh-CN" altLang="en-US" sz="1100" dirty="0"/>
              <a:t>在与少年们面谈时，我常听到类似的说法：</a:t>
            </a:r>
            <a:endParaRPr lang="zh-CN" altLang="en-US" sz="1100" dirty="0"/>
          </a:p>
          <a:p>
            <a:r>
              <a:rPr lang="en-US" altLang="zh-CN" sz="1100" dirty="0"/>
              <a:t>“</a:t>
            </a:r>
            <a:r>
              <a:rPr lang="zh-CN" altLang="en-US" sz="1100" dirty="0"/>
              <a:t>我揍他，是因为他瞪我。</a:t>
            </a:r>
            <a:r>
              <a:rPr lang="en-US" altLang="zh-CN" sz="1100" dirty="0"/>
              <a:t>”</a:t>
            </a:r>
            <a:endParaRPr lang="en-US" altLang="zh-CN" sz="1100" dirty="0"/>
          </a:p>
          <a:p>
            <a:r>
              <a:rPr lang="zh-CN" altLang="en-US" sz="1100" dirty="0"/>
              <a:t>在少年院的日常生活中，也经常出现这样的抱怨：</a:t>
            </a:r>
            <a:endParaRPr lang="zh-CN" altLang="en-US" sz="1100" dirty="0"/>
          </a:p>
          <a:p>
            <a:r>
              <a:rPr lang="en-US" altLang="zh-CN" sz="1100" dirty="0"/>
              <a:t>“</a:t>
            </a:r>
            <a:r>
              <a:rPr lang="zh-CN" altLang="en-US" sz="1100" dirty="0"/>
              <a:t>那家伙一直盯着我的脸笑。</a:t>
            </a:r>
            <a:r>
              <a:rPr lang="en-US" altLang="zh-CN" sz="1100" dirty="0"/>
              <a:t>”</a:t>
            </a:r>
            <a:endParaRPr lang="en-US" altLang="zh-CN" sz="1100" dirty="0"/>
          </a:p>
          <a:p>
            <a:r>
              <a:rPr lang="en-US" altLang="zh-CN" sz="1100" dirty="0"/>
              <a:t>“</a:t>
            </a:r>
            <a:r>
              <a:rPr lang="zh-CN" altLang="en-US" sz="1100" dirty="0"/>
              <a:t>每次擦肩而过他都瞪我。</a:t>
            </a:r>
            <a:r>
              <a:rPr lang="en-US" altLang="zh-CN" sz="1100" dirty="0"/>
              <a:t>”</a:t>
            </a:r>
            <a:endParaRPr lang="en-US" altLang="zh-CN" sz="1100" dirty="0"/>
          </a:p>
          <a:p>
            <a:endParaRPr lang="en-US" altLang="zh-CN" sz="1100" dirty="0"/>
          </a:p>
          <a:p>
            <a:r>
              <a:rPr lang="zh-CN" altLang="en-US" sz="1100" dirty="0"/>
              <a:t>这些抱怨常常导致冲突，但当我实地去问</a:t>
            </a:r>
            <a:r>
              <a:rPr lang="en-US" altLang="zh-CN" sz="1100" dirty="0"/>
              <a:t>“</a:t>
            </a:r>
            <a:r>
              <a:rPr lang="zh-CN" altLang="en-US" sz="1100" dirty="0"/>
              <a:t>被指控</a:t>
            </a:r>
            <a:r>
              <a:rPr lang="en-US" altLang="zh-CN" sz="1100" dirty="0"/>
              <a:t>”</a:t>
            </a:r>
            <a:r>
              <a:rPr lang="zh-CN" altLang="en-US" sz="1100" dirty="0"/>
              <a:t>的另一位少年时，对方却一脸茫然：</a:t>
            </a:r>
            <a:endParaRPr lang="zh-CN" altLang="en-US" sz="1100" dirty="0"/>
          </a:p>
          <a:p>
            <a:r>
              <a:rPr lang="en-US" altLang="zh-CN" sz="1100" dirty="0"/>
              <a:t>“</a:t>
            </a:r>
            <a:r>
              <a:rPr lang="zh-CN" altLang="en-US" sz="1100" dirty="0"/>
              <a:t>我不认识那个人，也没看过他。</a:t>
            </a:r>
            <a:r>
              <a:rPr lang="en-US" altLang="zh-CN" sz="1100" dirty="0"/>
              <a:t>”</a:t>
            </a:r>
            <a:endParaRPr lang="en-US" altLang="zh-CN" sz="1100" dirty="0"/>
          </a:p>
          <a:p>
            <a:r>
              <a:rPr lang="en-US" altLang="zh-CN" sz="1100" dirty="0"/>
              <a:t>“</a:t>
            </a:r>
            <a:r>
              <a:rPr lang="zh-CN" altLang="en-US" sz="1100" dirty="0"/>
              <a:t>我完全不知道他在说什么。</a:t>
            </a:r>
            <a:r>
              <a:rPr lang="en-US" altLang="zh-CN" sz="1100" dirty="0"/>
              <a:t>”</a:t>
            </a:r>
            <a:endParaRPr lang="en-US" altLang="zh-CN" sz="1100" dirty="0"/>
          </a:p>
          <a:p>
            <a:endParaRPr lang="en-US" altLang="zh-CN" sz="1100" dirty="0"/>
          </a:p>
          <a:p>
            <a:r>
              <a:rPr lang="zh-CN" altLang="en-US" sz="1100" dirty="0"/>
              <a:t>这时我才意识到</a:t>
            </a:r>
            <a:r>
              <a:rPr lang="en-US" altLang="zh-CN" sz="1100" dirty="0"/>
              <a:t>——</a:t>
            </a:r>
            <a:r>
              <a:rPr lang="zh-CN" altLang="en-US" sz="1100" dirty="0"/>
              <a:t>许多少年因为</a:t>
            </a:r>
            <a:r>
              <a:rPr lang="en-US" altLang="zh-CN" sz="1100" dirty="0"/>
              <a:t>“</a:t>
            </a:r>
            <a:r>
              <a:rPr lang="zh-CN" altLang="en-US" sz="1100" dirty="0"/>
              <a:t>看</a:t>
            </a:r>
            <a:r>
              <a:rPr lang="en-US" altLang="zh-CN" sz="1100" dirty="0"/>
              <a:t>”</a:t>
            </a:r>
            <a:r>
              <a:rPr lang="zh-CN" altLang="en-US" sz="1100" dirty="0"/>
              <a:t>的能力弱，会误以为</a:t>
            </a:r>
            <a:r>
              <a:rPr lang="en-US" altLang="zh-CN" sz="1100" dirty="0"/>
              <a:t>“</a:t>
            </a:r>
            <a:r>
              <a:rPr lang="zh-CN" altLang="en-US" sz="1100" dirty="0"/>
              <a:t>对方在瞪自己</a:t>
            </a:r>
            <a:r>
              <a:rPr lang="en-US" altLang="zh-CN" sz="1100" dirty="0"/>
              <a:t>”“</a:t>
            </a:r>
            <a:r>
              <a:rPr lang="zh-CN" altLang="en-US" sz="1100" dirty="0"/>
              <a:t>对自己冷笑</a:t>
            </a:r>
            <a:r>
              <a:rPr lang="en-US" altLang="zh-CN" sz="1100" dirty="0"/>
              <a:t>”</a:t>
            </a:r>
            <a:r>
              <a:rPr lang="zh-CN" altLang="en-US" sz="1100" dirty="0"/>
              <a:t>，从而强化了被害者意识。</a:t>
            </a:r>
            <a:endParaRPr lang="zh-CN" altLang="en-US" sz="1100" dirty="0"/>
          </a:p>
          <a:p>
            <a:endParaRPr lang="en-US" altLang="zh-CN" sz="1100" dirty="0"/>
          </a:p>
          <a:p>
            <a:r>
              <a:rPr lang="zh-CN" altLang="en-US" sz="1100" dirty="0"/>
              <a:t>而问题并不只限于</a:t>
            </a:r>
            <a:r>
              <a:rPr lang="en-US" altLang="zh-CN" sz="1100" dirty="0"/>
              <a:t>“</a:t>
            </a:r>
            <a:r>
              <a:rPr lang="zh-CN" altLang="en-US" sz="1100" dirty="0"/>
              <a:t>看</a:t>
            </a:r>
            <a:r>
              <a:rPr lang="en-US" altLang="zh-CN" sz="1100" dirty="0"/>
              <a:t>”</a:t>
            </a:r>
            <a:r>
              <a:rPr lang="zh-CN" altLang="en-US" sz="1100" dirty="0"/>
              <a:t>的能力。</a:t>
            </a:r>
            <a:endParaRPr lang="zh-CN" altLang="en-US" sz="1100" dirty="0"/>
          </a:p>
          <a:p>
            <a:r>
              <a:rPr lang="zh-CN" altLang="en-US" sz="1100" dirty="0"/>
              <a:t>当</a:t>
            </a:r>
            <a:r>
              <a:rPr lang="en-US" altLang="zh-CN" sz="1100" dirty="0"/>
              <a:t>“</a:t>
            </a:r>
            <a:r>
              <a:rPr lang="zh-CN" altLang="en-US" sz="1100" dirty="0"/>
              <a:t>听</a:t>
            </a:r>
            <a:r>
              <a:rPr lang="en-US" altLang="zh-CN" sz="1100" dirty="0"/>
              <a:t>”</a:t>
            </a:r>
            <a:r>
              <a:rPr lang="zh-CN" altLang="en-US" sz="1100" dirty="0"/>
              <a:t>的能力弱时，他们听到别人自言自语，也可能误以为：</a:t>
            </a:r>
            <a:r>
              <a:rPr lang="en-US" altLang="zh-CN" sz="1100" dirty="0"/>
              <a:t>“</a:t>
            </a:r>
            <a:r>
              <a:rPr lang="zh-CN" altLang="en-US" sz="1100" dirty="0"/>
              <a:t>他在讲我的坏话。</a:t>
            </a:r>
            <a:r>
              <a:rPr lang="en-US" altLang="zh-CN" sz="1100" dirty="0"/>
              <a:t>”</a:t>
            </a:r>
            <a:endParaRPr lang="en-US" altLang="zh-CN" sz="1100" dirty="0"/>
          </a:p>
          <a:p>
            <a:endParaRPr lang="en-US" altLang="zh-CN" sz="1100" dirty="0"/>
          </a:p>
          <a:p>
            <a:r>
              <a:rPr lang="zh-CN" altLang="en-US" sz="1100" dirty="0"/>
              <a:t>切不好蛋糕、画不出立体图的非行少年们</a:t>
            </a:r>
            <a:endParaRPr lang="zh-CN" altLang="en-US" sz="1100" dirty="0"/>
          </a:p>
          <a:p>
            <a:endParaRPr lang="en-US" altLang="zh-CN" sz="1100" dirty="0"/>
          </a:p>
          <a:p>
            <a:r>
              <a:rPr lang="zh-CN" altLang="en-US" sz="1100" dirty="0"/>
              <a:t>进一步调查后，我们发现了更令人震惊的事实。</a:t>
            </a:r>
            <a:endParaRPr lang="zh-CN" altLang="en-US" sz="1100" dirty="0"/>
          </a:p>
          <a:p>
            <a:endParaRPr lang="en-US" altLang="zh-CN" sz="1100" dirty="0"/>
          </a:p>
          <a:p>
            <a:r>
              <a:rPr lang="zh-CN" altLang="en-US" sz="1100" dirty="0"/>
              <a:t>其中之一，就是许多少年</a:t>
            </a:r>
            <a:r>
              <a:rPr lang="en-US" altLang="zh-CN" sz="1100" dirty="0"/>
              <a:t> “</a:t>
            </a:r>
            <a:r>
              <a:rPr lang="zh-CN" altLang="en-US" sz="1100" dirty="0"/>
              <a:t>不会把蛋糕平均切成三等分</a:t>
            </a:r>
            <a:r>
              <a:rPr lang="en-US" altLang="zh-CN" sz="1100" dirty="0"/>
              <a:t>”</a:t>
            </a:r>
            <a:r>
              <a:rPr lang="zh-CN" altLang="en-US" sz="1100" dirty="0"/>
              <a:t>。</a:t>
            </a:r>
            <a:endParaRPr lang="zh-CN" altLang="en-US" sz="1100" dirty="0"/>
          </a:p>
          <a:p>
            <a:endParaRPr lang="en-US" altLang="zh-CN" sz="1100" dirty="0"/>
          </a:p>
          <a:p>
            <a:r>
              <a:rPr lang="zh-CN" altLang="en-US" sz="1100" dirty="0"/>
              <a:t>我曾在诊察时，给少年们一张画着圆形蛋糕的</a:t>
            </a:r>
            <a:r>
              <a:rPr lang="en-US" altLang="zh-CN" sz="1100" dirty="0"/>
              <a:t> A4 </a:t>
            </a:r>
            <a:r>
              <a:rPr lang="zh-CN" altLang="en-US" sz="1100" dirty="0"/>
              <a:t>纸，并出题：</a:t>
            </a:r>
            <a:endParaRPr lang="zh-CN" altLang="en-US" sz="1100" dirty="0"/>
          </a:p>
          <a:p>
            <a:r>
              <a:rPr lang="en-US" altLang="zh-CN" sz="1100" dirty="0"/>
              <a:t>“</a:t>
            </a:r>
            <a:r>
              <a:rPr lang="zh-CN" altLang="en-US" sz="1100" dirty="0"/>
              <a:t>如果三个人吃，请把蛋糕切成平等的三份。</a:t>
            </a:r>
            <a:r>
              <a:rPr lang="en-US" altLang="zh-CN" sz="1100" dirty="0"/>
              <a:t>”</a:t>
            </a:r>
            <a:endParaRPr lang="en-US" altLang="zh-CN" sz="1100" dirty="0"/>
          </a:p>
          <a:p>
            <a:endParaRPr lang="en-US" altLang="zh-CN" sz="1100" dirty="0"/>
          </a:p>
          <a:p>
            <a:r>
              <a:rPr lang="zh-CN" altLang="en-US" sz="1100" dirty="0"/>
              <a:t>结果相当多的少年，会先垂直切成两半，</a:t>
            </a:r>
            <a:endParaRPr lang="zh-CN" altLang="en-US" sz="1100" dirty="0"/>
          </a:p>
          <a:p>
            <a:r>
              <a:rPr lang="zh-CN" altLang="en-US" sz="1100" dirty="0"/>
              <a:t>完全不能画出类似奔驰车标那样的</a:t>
            </a:r>
            <a:r>
              <a:rPr lang="en-US" altLang="zh-CN" sz="1100" dirty="0"/>
              <a:t>“</a:t>
            </a:r>
            <a:r>
              <a:rPr lang="zh-CN" altLang="en-US" sz="1100" dirty="0"/>
              <a:t>三分法</a:t>
            </a:r>
            <a:r>
              <a:rPr lang="en-US" altLang="zh-CN" sz="1100" dirty="0"/>
              <a:t>”</a:t>
            </a:r>
            <a:r>
              <a:rPr lang="zh-CN" altLang="en-US" sz="1100" dirty="0"/>
              <a:t>。</a:t>
            </a:r>
            <a:endParaRPr lang="zh-CN" altLang="en-US" sz="1100" dirty="0"/>
          </a:p>
          <a:p>
            <a:r>
              <a:rPr lang="zh-CN" altLang="en-US" sz="1100" dirty="0"/>
              <a:t>（详细内容可参考拙著《切不好蛋糕的非行少年们》）</a:t>
            </a:r>
            <a:endParaRPr lang="zh-CN" altLang="en-US" sz="1100" dirty="0"/>
          </a:p>
          <a:p>
            <a:endParaRPr lang="en-US" altLang="zh-CN" sz="1100" dirty="0"/>
          </a:p>
          <a:p>
            <a:r>
              <a:rPr lang="zh-CN" altLang="en-US" sz="1100" dirty="0"/>
              <a:t>接着，我让他们临摹基础的</a:t>
            </a:r>
            <a:r>
              <a:rPr lang="en-US" altLang="zh-CN" sz="1100" dirty="0"/>
              <a:t> </a:t>
            </a:r>
            <a:r>
              <a:rPr lang="zh-CN" altLang="en-US" sz="1100" dirty="0"/>
              <a:t>立体图形（书中所示的示例）。</a:t>
            </a:r>
            <a:endParaRPr lang="zh-CN" altLang="en-US" sz="1100" dirty="0"/>
          </a:p>
          <a:p>
            <a:r>
              <a:rPr lang="zh-CN" altLang="en-US" sz="1100" dirty="0"/>
              <a:t>许多少年的画法却如下面那样扭曲，根本无法画出立体感。</a:t>
            </a:r>
            <a:endParaRPr lang="en-US" altLang="zh-CN" sz="1100" dirty="0"/>
          </a:p>
          <a:p>
            <a:r>
              <a:rPr lang="zh-CN" altLang="en-US" sz="1100" dirty="0"/>
              <a:t>一般来说，这类立体图的辨识与描绘能力，会在</a:t>
            </a:r>
            <a:r>
              <a:rPr lang="en-US" altLang="zh-CN" sz="1100" dirty="0"/>
              <a:t> 7</a:t>
            </a:r>
            <a:r>
              <a:rPr lang="zh-CN" altLang="en-US" sz="1100" dirty="0"/>
              <a:t>～</a:t>
            </a:r>
            <a:r>
              <a:rPr lang="en-US" altLang="zh-CN" sz="1100" dirty="0"/>
              <a:t>9 </a:t>
            </a:r>
            <a:r>
              <a:rPr lang="zh-CN" altLang="en-US" sz="1100" dirty="0"/>
              <a:t>岁左右发展出来。</a:t>
            </a:r>
            <a:endParaRPr lang="zh-CN" altLang="en-US" sz="1100" dirty="0"/>
          </a:p>
          <a:p>
            <a:r>
              <a:rPr lang="zh-CN" altLang="en-US" sz="1100" dirty="0"/>
              <a:t>如果小低年级画不好还不算严重，但若到了高年级仍画不了，则属于</a:t>
            </a:r>
            <a:r>
              <a:rPr lang="en-US" altLang="zh-CN" sz="1100" dirty="0"/>
              <a:t>“</a:t>
            </a:r>
            <a:r>
              <a:rPr lang="zh-CN" altLang="en-US" sz="1100" dirty="0"/>
              <a:t>需要支援</a:t>
            </a:r>
            <a:r>
              <a:rPr lang="en-US" altLang="zh-CN" sz="1100" dirty="0"/>
              <a:t>”</a:t>
            </a:r>
            <a:r>
              <a:rPr lang="zh-CN" altLang="en-US" sz="1100" dirty="0"/>
              <a:t>的孩子。</a:t>
            </a:r>
            <a:endParaRPr lang="zh-CN" altLang="en-US" sz="1100" dirty="0"/>
          </a:p>
          <a:p>
            <a:endParaRPr lang="en-US" altLang="zh-CN" sz="1100" dirty="0"/>
          </a:p>
          <a:p>
            <a:r>
              <a:rPr lang="zh-CN" altLang="en-US" sz="1100" dirty="0"/>
              <a:t>然而，这些图形是</a:t>
            </a:r>
            <a:r>
              <a:rPr lang="en-US" altLang="zh-CN" sz="1100" dirty="0"/>
              <a:t> </a:t>
            </a:r>
            <a:r>
              <a:rPr lang="zh-CN" altLang="en-US" sz="1100" dirty="0"/>
              <a:t>中学生与高中生的非行少年</a:t>
            </a:r>
            <a:r>
              <a:rPr lang="en-US" altLang="zh-CN" sz="1100" dirty="0"/>
              <a:t> </a:t>
            </a:r>
            <a:r>
              <a:rPr lang="zh-CN" altLang="en-US" sz="1100" dirty="0"/>
              <a:t>画出来的。</a:t>
            </a:r>
            <a:endParaRPr lang="zh-CN" altLang="en-US" sz="1100" dirty="0"/>
          </a:p>
          <a:p>
            <a:endParaRPr lang="en-US" altLang="zh-CN" sz="1100" dirty="0"/>
          </a:p>
          <a:p>
            <a:r>
              <a:rPr lang="zh-CN" altLang="en-US" sz="1100" dirty="0"/>
              <a:t>他们正是那些犯下放火、杀人、连续强制性犯罪等严重案件的少年。</a:t>
            </a:r>
            <a:endParaRPr lang="zh-CN" altLang="en-US" sz="1100" dirty="0"/>
          </a:p>
          <a:p>
            <a:r>
              <a:rPr lang="zh-CN" altLang="en-US" sz="1100" dirty="0"/>
              <a:t>当我们看到这些极度基础的能力都欠缺时，必须意识到：</a:t>
            </a:r>
            <a:endParaRPr lang="zh-CN" altLang="en-US" sz="1100" dirty="0"/>
          </a:p>
          <a:p>
            <a:r>
              <a:rPr lang="zh-CN" altLang="en-US" sz="1100" dirty="0"/>
              <a:t>这些孩子在成长过程中，究竟经历了多少挫折？</a:t>
            </a:r>
            <a:endParaRPr lang="zh-CN" altLang="en-US" sz="1100" dirty="0"/>
          </a:p>
          <a:p>
            <a:r>
              <a:rPr lang="zh-CN" altLang="en-US" sz="1100" dirty="0"/>
              <a:t>他们过得有多艰难？</a:t>
            </a:r>
            <a:endParaRPr lang="zh-CN" altLang="en-US" sz="1100" dirty="0"/>
          </a:p>
          <a:p>
            <a:endParaRPr lang="en-US" altLang="zh-CN" sz="1100" dirty="0"/>
          </a:p>
          <a:p>
            <a:r>
              <a:rPr lang="zh-CN" altLang="en-US" sz="1100" dirty="0"/>
              <a:t>然而，这些</a:t>
            </a:r>
            <a:r>
              <a:rPr lang="en-US" altLang="zh-CN" sz="1100" dirty="0"/>
              <a:t>“</a:t>
            </a:r>
            <a:r>
              <a:rPr lang="zh-CN" altLang="en-US" sz="1100" dirty="0"/>
              <a:t>活得辛苦</a:t>
            </a:r>
            <a:r>
              <a:rPr lang="en-US" altLang="zh-CN" sz="1100" dirty="0"/>
              <a:t>”</a:t>
            </a:r>
            <a:r>
              <a:rPr lang="zh-CN" altLang="en-US" sz="1100" dirty="0"/>
              <a:t>的孩子来到少年院，却被反复要求：</a:t>
            </a:r>
            <a:endParaRPr lang="zh-CN" altLang="en-US" sz="1100" dirty="0"/>
          </a:p>
          <a:p>
            <a:r>
              <a:rPr lang="en-US" altLang="zh-CN" sz="1100" dirty="0"/>
              <a:t>“</a:t>
            </a:r>
            <a:r>
              <a:rPr lang="zh-CN" altLang="en-US" sz="1100" dirty="0"/>
              <a:t>好好反省！</a:t>
            </a:r>
            <a:r>
              <a:rPr lang="en-US" altLang="zh-CN" sz="1100" dirty="0"/>
              <a:t>”</a:t>
            </a:r>
            <a:endParaRPr lang="en-US" altLang="zh-CN" sz="1100" dirty="0"/>
          </a:p>
          <a:p>
            <a:r>
              <a:rPr lang="en-US" altLang="zh-CN" sz="1100" dirty="0"/>
              <a:t>“</a:t>
            </a:r>
            <a:r>
              <a:rPr lang="zh-CN" altLang="en-US" sz="1100" dirty="0"/>
              <a:t>站在被害者立场想一想！</a:t>
            </a:r>
            <a:r>
              <a:rPr lang="en-US" altLang="zh-CN" sz="1100" dirty="0"/>
              <a:t>”</a:t>
            </a:r>
            <a:endParaRPr lang="en-US" altLang="zh-CN" sz="1100" dirty="0"/>
          </a:p>
          <a:p>
            <a:endParaRPr lang="en-US" altLang="zh-CN" sz="1100" dirty="0"/>
          </a:p>
          <a:p>
            <a:r>
              <a:rPr lang="zh-CN" altLang="en-US" sz="1100" dirty="0"/>
              <a:t>（接下页）</a:t>
            </a:r>
            <a:endParaRPr lang="en-US" altLang="zh-CN" sz="1100" dirty="0"/>
          </a:p>
          <a:p>
            <a:endParaRPr lang="en-US" altLang="zh-CN" sz="1100" dirty="0"/>
          </a:p>
          <a:p>
            <a:endParaRPr lang="en-US" altLang="zh-CN" sz="1100" dirty="0"/>
          </a:p>
        </p:txBody>
      </p:sp>
      <p:pic>
        <p:nvPicPr>
          <p:cNvPr id="12" name="図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1320" y="135255"/>
            <a:ext cx="823595" cy="1190625"/>
          </a:xfrm>
          <a:prstGeom prst="rect">
            <a:avLst/>
          </a:prstGeom>
        </p:spPr>
      </p:pic>
      <p:sp>
        <p:nvSpPr>
          <p:cNvPr id="2" name="スライド番号プレースホルダー 1"/>
          <p:cNvSpPr>
            <a:spLocks noGrp="1"/>
          </p:cNvSpPr>
          <p:nvPr>
            <p:ph type="sldNum" sz="quarter" idx="12"/>
          </p:nvPr>
        </p:nvSpPr>
        <p:spPr/>
        <p:txBody>
          <a:bodyPr/>
          <a:lstStyle/>
          <a:p>
            <a:fld id="{99B83112-4C17-44BA-8537-65F135E43707}" type="slidenum">
              <a:rPr kumimoji="1" lang="ja-JP" altLang="en-US" smtClean="0"/>
            </a:fld>
            <a:endParaRPr kumimoji="1" lang="ja-JP" altLang="en-US" dirty="0"/>
          </a:p>
        </p:txBody>
      </p:sp>
      <p:sp>
        <p:nvSpPr>
          <p:cNvPr id="8" name="テキスト ボックス 7"/>
          <p:cNvSpPr txBox="1"/>
          <p:nvPr/>
        </p:nvSpPr>
        <p:spPr>
          <a:xfrm>
            <a:off x="3256586" y="913337"/>
            <a:ext cx="1891176" cy="276999"/>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ja-JP" sz="1200" b="1" dirty="0">
                <a:solidFill>
                  <a:srgbClr val="FF0000"/>
                </a:solidFill>
                <a:highlight>
                  <a:srgbClr val="FFFF00"/>
                </a:highlight>
              </a:rPr>
              <a:t>30,000 copies</a:t>
            </a:r>
            <a:endParaRPr lang="en-US" altLang="zh-CN" sz="1200" b="1" dirty="0">
              <a:solidFill>
                <a:srgbClr val="FF0000"/>
              </a:solidFill>
              <a:highlight>
                <a:srgbClr val="FFFF00"/>
              </a:highlight>
            </a:endParaRPr>
          </a:p>
        </p:txBody>
      </p:sp>
      <p:sp>
        <p:nvSpPr>
          <p:cNvPr id="10" name="テキスト ボックス 9"/>
          <p:cNvSpPr txBox="1"/>
          <p:nvPr/>
        </p:nvSpPr>
        <p:spPr>
          <a:xfrm>
            <a:off x="4257038" y="605398"/>
            <a:ext cx="1807213" cy="306705"/>
          </a:xfrm>
          <a:prstGeom prst="rect">
            <a:avLst/>
          </a:prstGeom>
          <a:solidFill>
            <a:schemeClr val="accent1"/>
          </a:solid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ctr"/>
            <a:r>
              <a:rPr lang="en-US" altLang="zh-TW" b="1" dirty="0">
                <a:solidFill>
                  <a:schemeClr val="bg1"/>
                </a:solidFill>
              </a:rPr>
              <a:t>pick up</a:t>
            </a:r>
            <a:endParaRPr lang="en-US" altLang="zh-TW" b="1" dirty="0">
              <a:solidFill>
                <a:schemeClr val="bg1"/>
              </a:solidFill>
            </a:endParaRPr>
          </a:p>
        </p:txBody>
      </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447473" y="135221"/>
            <a:ext cx="3292928" cy="118364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不器用な子どもがしあわせになる育て方</a:t>
            </a:r>
            <a:r>
              <a:rPr kumimoji="1" lang="en-US" altLang="ja-JP" sz="700" dirty="0">
                <a:latin typeface="Meiryo UI" panose="020B0604030504040204" pitchFamily="50" charset="-128"/>
                <a:ea typeface="Meiryo UI" panose="020B0604030504040204" pitchFamily="50" charset="-128"/>
              </a:rPr>
              <a:t>』</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800" dirty="0"/>
              <a:t>978-4-7612-7502-0</a:t>
            </a:r>
            <a:endParaRPr lang="en-US" altLang="ja-JP" sz="8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宮口 幸治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価格</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1,500</a:t>
            </a:r>
            <a:r>
              <a:rPr kumimoji="1" lang="ja-JP" altLang="en-US" sz="700" dirty="0">
                <a:latin typeface="Meiryo UI" panose="020B0604030504040204" pitchFamily="50" charset="-128"/>
                <a:ea typeface="Meiryo UI" panose="020B0604030504040204" pitchFamily="50" charset="-128"/>
              </a:rPr>
              <a:t>円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発行年月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2020</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7</a:t>
            </a:r>
            <a:r>
              <a:rPr kumimoji="1" lang="ja-JP" altLang="en-US" sz="700" dirty="0">
                <a:latin typeface="Meiryo UI" panose="020B0604030504040204" pitchFamily="50" charset="-128"/>
                <a:ea typeface="Meiryo UI" panose="020B0604030504040204" pitchFamily="50" charset="-128"/>
              </a:rPr>
              <a:t>月</a:t>
            </a:r>
            <a:endParaRPr kumimoji="1" lang="en-US" altLang="ja-JP" sz="700" dirty="0">
              <a:latin typeface="Meiryo UI" panose="020B0604030504040204" pitchFamily="50" charset="-128"/>
              <a:ea typeface="Meiryo UI" panose="020B0604030504040204" pitchFamily="50" charset="-128"/>
            </a:endParaRPr>
          </a:p>
        </p:txBody>
      </p:sp>
      <p:sp>
        <p:nvSpPr>
          <p:cNvPr id="7" name="テキスト ボックス 6"/>
          <p:cNvSpPr txBox="1"/>
          <p:nvPr/>
        </p:nvSpPr>
        <p:spPr>
          <a:xfrm>
            <a:off x="0" y="2280285"/>
            <a:ext cx="6858000" cy="415417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sym typeface="+mn-ea"/>
              </a:rPr>
              <a:t>但如果连立体图都画不出来、无法客观理解世界，他们要如何做到</a:t>
            </a:r>
            <a:r>
              <a:rPr lang="en-US" altLang="zh-CN" sz="1100" dirty="0">
                <a:sym typeface="+mn-ea"/>
              </a:rPr>
              <a:t>“</a:t>
            </a:r>
            <a:r>
              <a:rPr lang="zh-CN" altLang="en-US" sz="1100" dirty="0">
                <a:sym typeface="+mn-ea"/>
              </a:rPr>
              <a:t>反省</a:t>
            </a:r>
            <a:r>
              <a:rPr lang="en-US" altLang="zh-CN" sz="1100" dirty="0">
                <a:sym typeface="+mn-ea"/>
              </a:rPr>
              <a:t>”</a:t>
            </a:r>
            <a:r>
              <a:rPr lang="zh-CN" altLang="en-US" sz="1100" dirty="0">
                <a:sym typeface="+mn-ea"/>
              </a:rPr>
              <a:t>？</a:t>
            </a:r>
            <a:endParaRPr lang="zh-CN" altLang="en-US" sz="1100" dirty="0"/>
          </a:p>
          <a:p>
            <a:r>
              <a:rPr lang="zh-CN" altLang="en-US" sz="1100" dirty="0">
                <a:sym typeface="+mn-ea"/>
              </a:rPr>
              <a:t>在认知能力严重不足的情况下，一味灌输说教根本无效。</a:t>
            </a:r>
            <a:endParaRPr lang="zh-CN" altLang="en-US" sz="1100" dirty="0"/>
          </a:p>
          <a:p>
            <a:r>
              <a:rPr lang="zh-CN" altLang="en-US" sz="1100" dirty="0">
                <a:sym typeface="+mn-ea"/>
              </a:rPr>
              <a:t>我甚至觉得：</a:t>
            </a:r>
            <a:endParaRPr lang="zh-CN" altLang="en-US" sz="1100" dirty="0"/>
          </a:p>
          <a:p>
            <a:r>
              <a:rPr lang="zh-CN" altLang="en-US" sz="1100" dirty="0">
                <a:sym typeface="+mn-ea"/>
              </a:rPr>
              <a:t>与其要求反省，不如先让他们具备画立体图这样的</a:t>
            </a:r>
            <a:r>
              <a:rPr lang="en-US" altLang="zh-CN" sz="1100" dirty="0">
                <a:sym typeface="+mn-ea"/>
              </a:rPr>
              <a:t>“</a:t>
            </a:r>
            <a:r>
              <a:rPr lang="zh-CN" altLang="en-US" sz="1100" dirty="0">
                <a:sym typeface="+mn-ea"/>
              </a:rPr>
              <a:t>基本认知能力</a:t>
            </a:r>
            <a:r>
              <a:rPr lang="en-US" altLang="zh-CN" sz="1100" dirty="0">
                <a:sym typeface="+mn-ea"/>
              </a:rPr>
              <a:t>”</a:t>
            </a:r>
            <a:r>
              <a:rPr lang="zh-CN" altLang="en-US" sz="1100" dirty="0">
                <a:sym typeface="+mn-ea"/>
              </a:rPr>
              <a:t>，</a:t>
            </a:r>
            <a:endParaRPr lang="zh-CN" altLang="en-US" sz="1100" dirty="0"/>
          </a:p>
          <a:p>
            <a:r>
              <a:rPr lang="zh-CN" altLang="en-US" sz="1100" dirty="0">
                <a:sym typeface="+mn-ea"/>
              </a:rPr>
              <a:t>纠正他们看世界的扭曲方式，这才是更根本的支援。</a:t>
            </a:r>
            <a:endParaRPr lang="zh-CN" altLang="en-US" sz="1100" dirty="0"/>
          </a:p>
          <a:p>
            <a:endParaRPr lang="en-US" altLang="zh-CN" sz="1100" dirty="0"/>
          </a:p>
          <a:p>
            <a:r>
              <a:rPr lang="zh-CN" altLang="en-US" sz="1100" dirty="0">
                <a:sym typeface="+mn-ea"/>
              </a:rPr>
              <a:t>当我把切分图与立体图展示给少年院的教官和幹部看时，他们也惊讶地说：</a:t>
            </a:r>
            <a:endParaRPr lang="zh-CN" altLang="en-US" sz="1100" dirty="0"/>
          </a:p>
          <a:p>
            <a:r>
              <a:rPr lang="en-US" altLang="zh-CN" sz="1100" dirty="0">
                <a:sym typeface="+mn-ea"/>
              </a:rPr>
              <a:t>“</a:t>
            </a:r>
            <a:r>
              <a:rPr lang="zh-CN" altLang="en-US" sz="1100" dirty="0">
                <a:sym typeface="+mn-ea"/>
              </a:rPr>
              <a:t>原来我们说多少次对他们都没用，是因为他们根本理解不了</a:t>
            </a:r>
            <a:r>
              <a:rPr lang="en-US" altLang="zh-CN" sz="1100" dirty="0">
                <a:sym typeface="+mn-ea"/>
              </a:rPr>
              <a:t>……”</a:t>
            </a:r>
            <a:endParaRPr lang="en-US" altLang="zh-CN" sz="1100" dirty="0"/>
          </a:p>
          <a:p>
            <a:endParaRPr lang="zh-CN" altLang="en-US" sz="1100" dirty="0"/>
          </a:p>
          <a:p>
            <a:endParaRPr lang="zh-CN" altLang="en-US" sz="1100" dirty="0"/>
          </a:p>
          <a:p>
            <a:r>
              <a:rPr lang="zh-CN" altLang="en-US" sz="1100" dirty="0"/>
              <a:t>孩子为什么</a:t>
            </a:r>
            <a:r>
              <a:rPr lang="en-US" altLang="zh-CN" sz="1100" dirty="0"/>
              <a:t>“</a:t>
            </a:r>
            <a:r>
              <a:rPr lang="zh-CN" altLang="en-US" sz="1100" dirty="0"/>
              <a:t>不改</a:t>
            </a:r>
            <a:r>
              <a:rPr lang="en-US" altLang="zh-CN" sz="1100" dirty="0"/>
              <a:t>”</a:t>
            </a:r>
            <a:r>
              <a:rPr lang="zh-CN" altLang="en-US" sz="1100" dirty="0"/>
              <a:t>？也许连他们自己都不懂</a:t>
            </a:r>
            <a:endParaRPr lang="zh-CN" altLang="en-US" sz="1100" dirty="0"/>
          </a:p>
          <a:p>
            <a:endParaRPr lang="en-US" altLang="zh-CN" sz="1100" dirty="0"/>
          </a:p>
          <a:p>
            <a:r>
              <a:rPr lang="zh-CN" altLang="en-US" sz="1100" dirty="0"/>
              <a:t>无论在家庭或学校，如果孩子被提醒无数次都不改善，大人往往会开始不耐烦，</a:t>
            </a:r>
            <a:endParaRPr lang="zh-CN" altLang="en-US" sz="1100" dirty="0"/>
          </a:p>
          <a:p>
            <a:r>
              <a:rPr lang="zh-CN" altLang="en-US" sz="1100" dirty="0"/>
              <a:t>甚至逐渐远离孩子。</a:t>
            </a:r>
            <a:endParaRPr lang="zh-CN" altLang="en-US" sz="1100" dirty="0"/>
          </a:p>
          <a:p>
            <a:r>
              <a:rPr lang="zh-CN" altLang="en-US" sz="1100" dirty="0"/>
              <a:t>但事实可能是：</a:t>
            </a:r>
            <a:endParaRPr lang="zh-CN" altLang="en-US" sz="1100" dirty="0"/>
          </a:p>
          <a:p>
            <a:endParaRPr lang="en-US" altLang="zh-CN" sz="1100" dirty="0"/>
          </a:p>
          <a:p>
            <a:r>
              <a:rPr lang="zh-CN" altLang="en-US" sz="1100" dirty="0"/>
              <a:t>孩子自己也不明白，为什么自己的行为会被视为</a:t>
            </a:r>
            <a:r>
              <a:rPr lang="en-US" altLang="zh-CN" sz="1100" dirty="0"/>
              <a:t>“</a:t>
            </a:r>
            <a:r>
              <a:rPr lang="zh-CN" altLang="en-US" sz="1100" dirty="0"/>
              <a:t>问题行为</a:t>
            </a:r>
            <a:r>
              <a:rPr lang="en-US" altLang="zh-CN" sz="1100" dirty="0"/>
              <a:t>”</a:t>
            </a:r>
            <a:r>
              <a:rPr lang="zh-CN" altLang="en-US" sz="1100" dirty="0"/>
              <a:t>。</a:t>
            </a:r>
            <a:endParaRPr lang="zh-CN" altLang="en-US" sz="1100" dirty="0"/>
          </a:p>
          <a:p>
            <a:endParaRPr lang="en-US" altLang="zh-CN" sz="1100" dirty="0"/>
          </a:p>
          <a:p>
            <a:r>
              <a:rPr lang="zh-CN" altLang="en-US" sz="1100" dirty="0"/>
              <a:t>你要求一个连立体图都描不出的孩子去写难字、解算术，</a:t>
            </a:r>
            <a:endParaRPr lang="zh-CN" altLang="en-US" sz="1100" dirty="0"/>
          </a:p>
          <a:p>
            <a:r>
              <a:rPr lang="zh-CN" altLang="en-US" sz="1100" dirty="0"/>
              <a:t>只会让他们更挫败、更失去自信。</a:t>
            </a:r>
            <a:endParaRPr lang="zh-CN" altLang="en-US" sz="1100" dirty="0"/>
          </a:p>
          <a:p>
            <a:endParaRPr lang="en-US" altLang="zh-CN" sz="1100" dirty="0"/>
          </a:p>
          <a:p>
            <a:r>
              <a:rPr lang="zh-CN" altLang="en-US" sz="1100" dirty="0"/>
              <a:t>如果没有建立起最基本的认知能力，他们根本无法进入正常学习。</a:t>
            </a:r>
            <a:endParaRPr lang="zh-CN" altLang="en-US" sz="1100" dirty="0"/>
          </a:p>
          <a:p>
            <a:endParaRPr lang="en-US" altLang="zh-CN" sz="1100" dirty="0"/>
          </a:p>
          <a:p>
            <a:r>
              <a:rPr lang="zh-CN" altLang="en-US" sz="1100" dirty="0"/>
              <a:t>遗憾的是，目前学校教育对此类</a:t>
            </a:r>
            <a:r>
              <a:rPr lang="en-US" altLang="zh-CN" sz="1100" dirty="0"/>
              <a:t>“</a:t>
            </a:r>
            <a:r>
              <a:rPr lang="zh-CN" altLang="en-US" sz="1100" dirty="0"/>
              <a:t>看不见的困难</a:t>
            </a:r>
            <a:r>
              <a:rPr lang="en-US" altLang="zh-CN" sz="1100" dirty="0"/>
              <a:t>”</a:t>
            </a:r>
            <a:r>
              <a:rPr lang="zh-CN" altLang="en-US" sz="1100" dirty="0"/>
              <a:t>几乎没有任何支援。</a:t>
            </a:r>
            <a:endParaRPr lang="zh-CN" altLang="en-US" sz="1100" dirty="0"/>
          </a:p>
        </p:txBody>
      </p:sp>
      <p:pic>
        <p:nvPicPr>
          <p:cNvPr id="12" name="図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1320" y="135255"/>
            <a:ext cx="823595" cy="1190625"/>
          </a:xfrm>
          <a:prstGeom prst="rect">
            <a:avLst/>
          </a:prstGeom>
        </p:spPr>
      </p:pic>
      <p:sp>
        <p:nvSpPr>
          <p:cNvPr id="2" name="スライド番号プレースホルダー 1"/>
          <p:cNvSpPr>
            <a:spLocks noGrp="1"/>
          </p:cNvSpPr>
          <p:nvPr>
            <p:ph type="sldNum" sz="quarter" idx="12"/>
          </p:nvPr>
        </p:nvSpPr>
        <p:spPr/>
        <p:txBody>
          <a:bodyPr/>
          <a:lstStyle/>
          <a:p>
            <a:fld id="{99B83112-4C17-44BA-8537-65F135E43707}" type="slidenum">
              <a:rPr kumimoji="1" lang="ja-JP" altLang="en-US" smtClean="0"/>
            </a:fld>
            <a:endParaRPr kumimoji="1" lang="ja-JP" altLang="en-US" dirty="0"/>
          </a:p>
        </p:txBody>
      </p:sp>
      <p:sp>
        <p:nvSpPr>
          <p:cNvPr id="8" name="テキスト ボックス 7"/>
          <p:cNvSpPr txBox="1"/>
          <p:nvPr/>
        </p:nvSpPr>
        <p:spPr>
          <a:xfrm>
            <a:off x="3256586" y="913337"/>
            <a:ext cx="1891176" cy="276999"/>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ja-JP" sz="1200" b="1" dirty="0">
                <a:solidFill>
                  <a:srgbClr val="FF0000"/>
                </a:solidFill>
                <a:highlight>
                  <a:srgbClr val="FFFF00"/>
                </a:highlight>
              </a:rPr>
              <a:t>30,000 copies</a:t>
            </a:r>
            <a:endParaRPr lang="en-US" altLang="zh-CN" sz="1200" b="1" dirty="0">
              <a:solidFill>
                <a:srgbClr val="FF0000"/>
              </a:solidFill>
              <a:highlight>
                <a:srgbClr val="FFFF00"/>
              </a:highlight>
            </a:endParaRPr>
          </a:p>
        </p:txBody>
      </p:sp>
      <p:sp>
        <p:nvSpPr>
          <p:cNvPr id="10" name="テキスト ボックス 9"/>
          <p:cNvSpPr txBox="1"/>
          <p:nvPr/>
        </p:nvSpPr>
        <p:spPr>
          <a:xfrm>
            <a:off x="2778758" y="1748398"/>
            <a:ext cx="1807213" cy="306705"/>
          </a:xfrm>
          <a:prstGeom prst="rect">
            <a:avLst/>
          </a:prstGeom>
          <a:solidFill>
            <a:schemeClr val="accent1"/>
          </a:solid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ctr"/>
            <a:r>
              <a:rPr lang="en-US" altLang="zh-TW" b="1" dirty="0">
                <a:solidFill>
                  <a:schemeClr val="bg1"/>
                </a:solidFill>
              </a:rPr>
              <a:t>pick up</a:t>
            </a:r>
            <a:endParaRPr lang="en-US" altLang="zh-TW" b="1" dirty="0">
              <a:solidFill>
                <a:schemeClr val="bg1"/>
              </a:solidFill>
            </a:endParaRPr>
          </a:p>
        </p:txBody>
      </p:sp>
      <p:pic>
        <p:nvPicPr>
          <p:cNvPr id="3" name="图片 2"/>
          <p:cNvPicPr>
            <a:picLocks noChangeAspect="1"/>
          </p:cNvPicPr>
          <p:nvPr/>
        </p:nvPicPr>
        <p:blipFill>
          <a:blip r:embed="rId2"/>
          <a:stretch>
            <a:fillRect/>
          </a:stretch>
        </p:blipFill>
        <p:spPr>
          <a:xfrm>
            <a:off x="3634105" y="6796405"/>
            <a:ext cx="2635250" cy="2023110"/>
          </a:xfrm>
          <a:prstGeom prst="rect">
            <a:avLst/>
          </a:prstGeom>
        </p:spPr>
      </p:pic>
      <p:pic>
        <p:nvPicPr>
          <p:cNvPr id="4" name="图片 3"/>
          <p:cNvPicPr>
            <a:picLocks noChangeAspect="1"/>
          </p:cNvPicPr>
          <p:nvPr/>
        </p:nvPicPr>
        <p:blipFill>
          <a:blip r:embed="rId3"/>
          <a:stretch>
            <a:fillRect/>
          </a:stretch>
        </p:blipFill>
        <p:spPr>
          <a:xfrm>
            <a:off x="575310" y="6981190"/>
            <a:ext cx="2203450" cy="1663700"/>
          </a:xfrm>
          <a:prstGeom prst="rect">
            <a:avLst/>
          </a:prstGeom>
        </p:spPr>
      </p:pic>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447473" y="135221"/>
            <a:ext cx="3292928" cy="118364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不器用な子どもがしあわせになる育て方</a:t>
            </a:r>
            <a:r>
              <a:rPr kumimoji="1" lang="en-US" altLang="ja-JP" sz="700" dirty="0">
                <a:latin typeface="Meiryo UI" panose="020B0604030504040204" pitchFamily="50" charset="-128"/>
                <a:ea typeface="Meiryo UI" panose="020B0604030504040204" pitchFamily="50" charset="-128"/>
              </a:rPr>
              <a:t>』</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800" dirty="0"/>
              <a:t>978-4-7612-7502-0</a:t>
            </a:r>
            <a:endParaRPr lang="en-US" altLang="ja-JP" sz="8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宮口 幸治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価格</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1,500</a:t>
            </a:r>
            <a:r>
              <a:rPr kumimoji="1" lang="ja-JP" altLang="en-US" sz="700" dirty="0">
                <a:latin typeface="Meiryo UI" panose="020B0604030504040204" pitchFamily="50" charset="-128"/>
                <a:ea typeface="Meiryo UI" panose="020B0604030504040204" pitchFamily="50" charset="-128"/>
              </a:rPr>
              <a:t>円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発行年月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2020</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7</a:t>
            </a:r>
            <a:r>
              <a:rPr kumimoji="1" lang="ja-JP" altLang="en-US" sz="700" dirty="0">
                <a:latin typeface="Meiryo UI" panose="020B0604030504040204" pitchFamily="50" charset="-128"/>
                <a:ea typeface="Meiryo UI" panose="020B0604030504040204" pitchFamily="50" charset="-128"/>
              </a:rPr>
              <a:t>月</a:t>
            </a:r>
            <a:endParaRPr kumimoji="1" lang="en-US" altLang="ja-JP" sz="700" dirty="0">
              <a:latin typeface="Meiryo UI" panose="020B0604030504040204" pitchFamily="50" charset="-128"/>
              <a:ea typeface="Meiryo UI" panose="020B0604030504040204" pitchFamily="50" charset="-128"/>
            </a:endParaRPr>
          </a:p>
        </p:txBody>
      </p:sp>
      <p:sp>
        <p:nvSpPr>
          <p:cNvPr id="7" name="テキスト ボックス 6"/>
          <p:cNvSpPr txBox="1"/>
          <p:nvPr/>
        </p:nvSpPr>
        <p:spPr>
          <a:xfrm>
            <a:off x="0" y="1426845"/>
            <a:ext cx="6858000" cy="7878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t>如果孩子整体的认知功能都偏弱，会怎样？</a:t>
            </a:r>
            <a:endParaRPr lang="zh-CN" altLang="en-US" sz="1100" dirty="0"/>
          </a:p>
          <a:p>
            <a:endParaRPr lang="en-US" altLang="zh-CN" sz="1100" dirty="0"/>
          </a:p>
          <a:p>
            <a:r>
              <a:rPr lang="zh-CN" altLang="en-US" sz="1100" dirty="0"/>
              <a:t>以下介绍一个典型案例，展示</a:t>
            </a:r>
            <a:r>
              <a:rPr lang="en-US" altLang="zh-CN" sz="1100" dirty="0"/>
              <a:t>“</a:t>
            </a:r>
            <a:r>
              <a:rPr lang="zh-CN" altLang="en-US" sz="1100" dirty="0"/>
              <a:t>学习困难</a:t>
            </a:r>
            <a:r>
              <a:rPr lang="en-US" altLang="zh-CN" sz="1100" dirty="0"/>
              <a:t>”</a:t>
            </a:r>
            <a:r>
              <a:rPr lang="zh-CN" altLang="en-US" sz="1100" dirty="0"/>
              <a:t>会如何发生。</a:t>
            </a:r>
            <a:endParaRPr lang="zh-CN" altLang="en-US" sz="1100" dirty="0"/>
          </a:p>
          <a:p>
            <a:endParaRPr lang="en-US" altLang="zh-CN" sz="1100" dirty="0"/>
          </a:p>
          <a:p>
            <a:r>
              <a:rPr lang="zh-CN" altLang="en-US" sz="1100" dirty="0"/>
              <a:t>案例</a:t>
            </a:r>
            <a:r>
              <a:rPr lang="en-US" altLang="zh-CN" sz="1100" dirty="0"/>
              <a:t>2</a:t>
            </a:r>
            <a:r>
              <a:rPr lang="zh-CN" altLang="en-US" sz="1100" dirty="0"/>
              <a:t>：无法理解课堂内容，学习总是落后</a:t>
            </a:r>
            <a:endParaRPr lang="zh-CN" altLang="en-US" sz="1100" dirty="0"/>
          </a:p>
          <a:p>
            <a:endParaRPr lang="en-US" altLang="zh-CN" sz="1100" dirty="0"/>
          </a:p>
          <a:p>
            <a:r>
              <a:rPr lang="en-US" altLang="zh-CN" sz="1100" dirty="0"/>
              <a:t>B </a:t>
            </a:r>
            <a:r>
              <a:rPr lang="zh-CN" altLang="en-US" sz="1100" dirty="0"/>
              <a:t>同学是一名小学三年级学生。</a:t>
            </a:r>
            <a:endParaRPr lang="zh-CN" altLang="en-US" sz="1100" dirty="0"/>
          </a:p>
          <a:p>
            <a:r>
              <a:rPr lang="zh-CN" altLang="en-US" sz="1100" dirty="0"/>
              <a:t>他非常认真，也努力学习，但无论怎么做，考试总是考不好。</a:t>
            </a:r>
            <a:endParaRPr lang="zh-CN" altLang="en-US" sz="1100" dirty="0"/>
          </a:p>
          <a:p>
            <a:r>
              <a:rPr lang="zh-CN" altLang="en-US" sz="1100" dirty="0"/>
              <a:t>父母纠结是否应该让他去补习班。</a:t>
            </a:r>
            <a:endParaRPr lang="zh-CN" altLang="en-US" sz="1100" dirty="0"/>
          </a:p>
          <a:p>
            <a:endParaRPr lang="en-US" altLang="zh-CN" sz="1100" dirty="0"/>
          </a:p>
          <a:p>
            <a:r>
              <a:rPr lang="zh-CN" altLang="en-US" sz="1100" dirty="0"/>
              <a:t>他到现在仍记不住乘法口诀，阅读文字题也很吃力，看起来无法理解数学课的内容。</a:t>
            </a:r>
            <a:endParaRPr lang="zh-CN" altLang="en-US" sz="1100" dirty="0"/>
          </a:p>
          <a:p>
            <a:r>
              <a:rPr lang="zh-CN" altLang="en-US" sz="1100" dirty="0"/>
              <a:t>汉字写了很多遍也记不住。</a:t>
            </a:r>
            <a:endParaRPr lang="zh-CN" altLang="en-US" sz="1100" dirty="0"/>
          </a:p>
          <a:p>
            <a:r>
              <a:rPr lang="zh-CN" altLang="en-US" sz="1100" dirty="0"/>
              <a:t>最近他甚至变得有些没有精神。</a:t>
            </a:r>
            <a:endParaRPr lang="zh-CN" altLang="en-US" sz="1100" dirty="0"/>
          </a:p>
          <a:p>
            <a:endParaRPr lang="en-US" altLang="zh-CN" sz="1100" dirty="0"/>
          </a:p>
          <a:p>
            <a:r>
              <a:rPr lang="zh-CN" altLang="en-US" sz="1100" dirty="0"/>
              <a:t>现在来我这里进行学习咨询的孩子，大多都是类似情况：</a:t>
            </a:r>
            <a:endParaRPr lang="zh-CN" altLang="en-US" sz="1100" dirty="0"/>
          </a:p>
          <a:p>
            <a:endParaRPr lang="en-US" altLang="zh-CN" sz="1100" dirty="0"/>
          </a:p>
          <a:p>
            <a:r>
              <a:rPr lang="en-US" altLang="zh-CN" sz="1100" dirty="0"/>
              <a:t>“</a:t>
            </a:r>
            <a:r>
              <a:rPr lang="zh-CN" altLang="en-US" sz="1100" dirty="0"/>
              <a:t>明明努力了，就是考不好。</a:t>
            </a:r>
            <a:r>
              <a:rPr lang="en-US" altLang="zh-CN" sz="1100" dirty="0"/>
              <a:t>”</a:t>
            </a:r>
            <a:endParaRPr lang="en-US" altLang="zh-CN" sz="1100" dirty="0"/>
          </a:p>
          <a:p>
            <a:endParaRPr lang="en-US" altLang="zh-CN" sz="1100" dirty="0"/>
          </a:p>
          <a:p>
            <a:r>
              <a:rPr lang="en-US" altLang="zh-CN" sz="1100" dirty="0"/>
              <a:t>“</a:t>
            </a:r>
            <a:r>
              <a:rPr lang="zh-CN" altLang="en-US" sz="1100" dirty="0"/>
              <a:t>老师也很关心，但和同学的差距越来越大。</a:t>
            </a:r>
            <a:r>
              <a:rPr lang="en-US" altLang="zh-CN" sz="1100" dirty="0"/>
              <a:t>”</a:t>
            </a:r>
            <a:endParaRPr lang="en-US" altLang="zh-CN" sz="1100" dirty="0"/>
          </a:p>
          <a:p>
            <a:endParaRPr lang="en-US" altLang="zh-CN" sz="1100" dirty="0"/>
          </a:p>
          <a:p>
            <a:r>
              <a:rPr lang="en-US" altLang="zh-CN" sz="1100" dirty="0"/>
              <a:t>“</a:t>
            </a:r>
            <a:r>
              <a:rPr lang="zh-CN" altLang="en-US" sz="1100" dirty="0"/>
              <a:t>我们已经不知道还能怎么帮助他了。</a:t>
            </a:r>
            <a:r>
              <a:rPr lang="en-US" altLang="zh-CN" sz="1100" dirty="0"/>
              <a:t>”</a:t>
            </a:r>
            <a:endParaRPr lang="en-US" altLang="zh-CN" sz="1100" dirty="0"/>
          </a:p>
          <a:p>
            <a:endParaRPr lang="en-US" altLang="zh-CN" sz="1100" dirty="0"/>
          </a:p>
          <a:p>
            <a:r>
              <a:rPr lang="zh-CN" altLang="en-US" sz="1100" dirty="0"/>
              <a:t>这些情况往往不是因为孩子不努力，而是来自整体认知功能的弱势。</a:t>
            </a:r>
            <a:endParaRPr lang="zh-CN" altLang="en-US" sz="1100" dirty="0"/>
          </a:p>
          <a:p>
            <a:r>
              <a:rPr lang="zh-CN" altLang="en-US" sz="1100" dirty="0"/>
              <a:t>但令人遗憾的是，在学校里，这种认知弱势几乎不会被老师察觉。</a:t>
            </a:r>
            <a:endParaRPr lang="zh-CN" altLang="en-US" sz="1100" dirty="0"/>
          </a:p>
          <a:p>
            <a:endParaRPr lang="en-US" altLang="zh-CN" sz="1100" dirty="0"/>
          </a:p>
          <a:p>
            <a:r>
              <a:rPr lang="zh-CN" altLang="en-US" sz="1100" dirty="0"/>
              <a:t>为什么认知能力弱会导致学习困难？</a:t>
            </a:r>
            <a:endParaRPr lang="zh-CN" altLang="en-US" sz="1100" dirty="0"/>
          </a:p>
          <a:p>
            <a:endParaRPr lang="en-US" altLang="zh-CN" sz="1100" dirty="0"/>
          </a:p>
          <a:p>
            <a:r>
              <a:rPr lang="zh-CN" altLang="en-US" sz="1100" dirty="0"/>
              <a:t>例如，课堂上老师口头出了一题数学应用题：</a:t>
            </a:r>
            <a:endParaRPr lang="zh-CN" altLang="en-US" sz="1100" dirty="0"/>
          </a:p>
          <a:p>
            <a:endParaRPr lang="en-US" altLang="zh-CN" sz="1100" dirty="0"/>
          </a:p>
          <a:p>
            <a:r>
              <a:rPr lang="en-US" altLang="zh-CN" sz="1100" dirty="0"/>
              <a:t>“</a:t>
            </a:r>
            <a:r>
              <a:rPr lang="zh-CN" altLang="en-US" sz="1100" dirty="0"/>
              <a:t>太郎有</a:t>
            </a:r>
            <a:r>
              <a:rPr lang="en-US" altLang="en-US" sz="1100" dirty="0"/>
              <a:t>○</a:t>
            </a:r>
            <a:r>
              <a:rPr lang="zh-CN" altLang="en-US" sz="1100" dirty="0"/>
              <a:t>个糖果，送出</a:t>
            </a:r>
            <a:r>
              <a:rPr lang="en-US" altLang="zh-CN" sz="1100" dirty="0"/>
              <a:t> 4 </a:t>
            </a:r>
            <a:r>
              <a:rPr lang="zh-CN" altLang="en-US" sz="1100" dirty="0"/>
              <a:t>个后，他还剩多少个？</a:t>
            </a:r>
            <a:r>
              <a:rPr lang="en-US" altLang="zh-CN" sz="1100" dirty="0"/>
              <a:t>”</a:t>
            </a:r>
            <a:endParaRPr lang="en-US" altLang="zh-CN" sz="1100" dirty="0"/>
          </a:p>
          <a:p>
            <a:endParaRPr lang="en-US" altLang="zh-CN" sz="1100" dirty="0"/>
          </a:p>
          <a:p>
            <a:r>
              <a:rPr lang="zh-CN" altLang="en-US" sz="1100" dirty="0"/>
              <a:t>要回答这个问题，孩子必须具备一系列认知能力：</a:t>
            </a:r>
            <a:endParaRPr lang="zh-CN" altLang="en-US" sz="1100" dirty="0"/>
          </a:p>
          <a:p>
            <a:endParaRPr lang="en-US" altLang="zh-CN" sz="1100" dirty="0"/>
          </a:p>
          <a:p>
            <a:r>
              <a:rPr lang="en-US" altLang="zh-CN" sz="1100" dirty="0"/>
              <a:t>1. </a:t>
            </a:r>
            <a:r>
              <a:rPr lang="zh-CN" altLang="en-US" sz="1100" dirty="0"/>
              <a:t>注意力</a:t>
            </a:r>
            <a:endParaRPr lang="zh-CN" altLang="en-US" sz="1100" dirty="0"/>
          </a:p>
          <a:p>
            <a:endParaRPr lang="en-US" altLang="zh-CN" sz="1100" dirty="0"/>
          </a:p>
          <a:p>
            <a:r>
              <a:rPr lang="zh-CN" altLang="en-US" sz="1100" dirty="0"/>
              <a:t>必须先把注意力放在老师身上，而不是看窗外、画画或发呆，否则连</a:t>
            </a:r>
            <a:r>
              <a:rPr lang="en-US" altLang="zh-CN" sz="1100" dirty="0"/>
              <a:t>“</a:t>
            </a:r>
            <a:r>
              <a:rPr lang="zh-CN" altLang="en-US" sz="1100" dirty="0"/>
              <a:t>题目被出过</a:t>
            </a:r>
            <a:r>
              <a:rPr lang="en-US" altLang="zh-CN" sz="1100" dirty="0"/>
              <a:t>”</a:t>
            </a:r>
            <a:r>
              <a:rPr lang="zh-CN" altLang="en-US" sz="1100" dirty="0"/>
              <a:t>都意识不到。</a:t>
            </a:r>
            <a:endParaRPr lang="zh-CN" altLang="en-US" sz="1100" dirty="0"/>
          </a:p>
          <a:p>
            <a:endParaRPr lang="en-US" altLang="zh-CN" sz="1100" dirty="0"/>
          </a:p>
          <a:p>
            <a:r>
              <a:rPr lang="en-US" altLang="zh-CN" sz="1100" dirty="0"/>
              <a:t>2. </a:t>
            </a:r>
            <a:r>
              <a:rPr lang="zh-CN" altLang="en-US" sz="1100" dirty="0"/>
              <a:t>听觉理解与记忆</a:t>
            </a:r>
            <a:endParaRPr lang="zh-CN" altLang="en-US" sz="1100" dirty="0"/>
          </a:p>
          <a:p>
            <a:endParaRPr lang="en-US" altLang="zh-CN" sz="1100" dirty="0"/>
          </a:p>
          <a:p>
            <a:r>
              <a:rPr lang="zh-CN" altLang="en-US" sz="1100" dirty="0"/>
              <a:t>就算听到了，也要能听懂内容，并记住数字，否则无法计算。</a:t>
            </a:r>
            <a:endParaRPr lang="zh-CN" altLang="en-US" sz="1100" dirty="0"/>
          </a:p>
          <a:p>
            <a:endParaRPr lang="en-US" altLang="zh-CN" sz="1100" dirty="0"/>
          </a:p>
          <a:p>
            <a:r>
              <a:rPr lang="en-US" altLang="zh-CN" sz="1100" dirty="0"/>
              <a:t>3. </a:t>
            </a:r>
            <a:r>
              <a:rPr lang="zh-CN" altLang="en-US" sz="1100" dirty="0"/>
              <a:t>工作记忆与专注</a:t>
            </a:r>
            <a:endParaRPr lang="zh-CN" altLang="en-US" sz="1100" dirty="0"/>
          </a:p>
          <a:p>
            <a:endParaRPr lang="en-US" altLang="zh-CN" sz="1100" dirty="0"/>
          </a:p>
          <a:p>
            <a:r>
              <a:rPr lang="zh-CN" altLang="en-US" sz="1100" dirty="0"/>
              <a:t>暗算时不能分心想别的事，否则无法算出结果。</a:t>
            </a:r>
            <a:endParaRPr lang="zh-CN" altLang="en-US" sz="1100" dirty="0"/>
          </a:p>
          <a:p>
            <a:endParaRPr lang="en-US" altLang="zh-CN" sz="1100" dirty="0"/>
          </a:p>
          <a:p>
            <a:endParaRPr lang="zh-CN" altLang="en-US" sz="1100" dirty="0"/>
          </a:p>
        </p:txBody>
      </p:sp>
      <p:pic>
        <p:nvPicPr>
          <p:cNvPr id="12" name="図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1320" y="135255"/>
            <a:ext cx="823595" cy="1190625"/>
          </a:xfrm>
          <a:prstGeom prst="rect">
            <a:avLst/>
          </a:prstGeom>
        </p:spPr>
      </p:pic>
      <p:sp>
        <p:nvSpPr>
          <p:cNvPr id="2" name="スライド番号プレースホルダー 1"/>
          <p:cNvSpPr>
            <a:spLocks noGrp="1"/>
          </p:cNvSpPr>
          <p:nvPr>
            <p:ph type="sldNum" sz="quarter" idx="12"/>
          </p:nvPr>
        </p:nvSpPr>
        <p:spPr/>
        <p:txBody>
          <a:bodyPr/>
          <a:lstStyle/>
          <a:p>
            <a:fld id="{99B83112-4C17-44BA-8537-65F135E43707}" type="slidenum">
              <a:rPr kumimoji="1" lang="ja-JP" altLang="en-US" smtClean="0"/>
            </a:fld>
            <a:endParaRPr kumimoji="1" lang="ja-JP" altLang="en-US" dirty="0"/>
          </a:p>
        </p:txBody>
      </p:sp>
      <p:sp>
        <p:nvSpPr>
          <p:cNvPr id="8" name="テキスト ボックス 7"/>
          <p:cNvSpPr txBox="1"/>
          <p:nvPr/>
        </p:nvSpPr>
        <p:spPr>
          <a:xfrm>
            <a:off x="3256586" y="913337"/>
            <a:ext cx="1891176" cy="276999"/>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ja-JP" sz="1200" b="1" dirty="0">
                <a:solidFill>
                  <a:srgbClr val="FF0000"/>
                </a:solidFill>
                <a:highlight>
                  <a:srgbClr val="FFFF00"/>
                </a:highlight>
              </a:rPr>
              <a:t>30,000 copies</a:t>
            </a:r>
            <a:endParaRPr lang="en-US" altLang="zh-CN" sz="1200" b="1" dirty="0">
              <a:solidFill>
                <a:srgbClr val="FF0000"/>
              </a:solidFill>
              <a:highlight>
                <a:srgbClr val="FFFF00"/>
              </a:highlight>
            </a:endParaRPr>
          </a:p>
        </p:txBody>
      </p:sp>
      <p:sp>
        <p:nvSpPr>
          <p:cNvPr id="10" name="テキスト ボックス 9"/>
          <p:cNvSpPr txBox="1"/>
          <p:nvPr/>
        </p:nvSpPr>
        <p:spPr>
          <a:xfrm>
            <a:off x="4257038" y="605398"/>
            <a:ext cx="1807213" cy="306705"/>
          </a:xfrm>
          <a:prstGeom prst="rect">
            <a:avLst/>
          </a:prstGeom>
          <a:solidFill>
            <a:schemeClr val="accent1"/>
          </a:solid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ctr"/>
            <a:r>
              <a:rPr lang="en-US" altLang="zh-TW" b="1" dirty="0">
                <a:solidFill>
                  <a:schemeClr val="bg1"/>
                </a:solidFill>
              </a:rPr>
              <a:t>pick up</a:t>
            </a:r>
            <a:endParaRPr lang="en-US" altLang="zh-TW" b="1" dirty="0">
              <a:solidFill>
                <a:schemeClr val="bg1"/>
              </a:solidFill>
            </a:endParaRPr>
          </a:p>
        </p:txBody>
      </p:sp>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0" y="73025"/>
            <a:ext cx="6858000" cy="99098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t>如果孩子整体的认知功能都偏弱，会怎样？</a:t>
            </a:r>
            <a:endParaRPr lang="zh-CN" altLang="en-US" sz="1100" dirty="0"/>
          </a:p>
          <a:p>
            <a:endParaRPr lang="en-US" altLang="zh-CN" sz="1100" dirty="0"/>
          </a:p>
          <a:p>
            <a:r>
              <a:rPr lang="zh-CN" altLang="en-US" sz="1100" dirty="0"/>
              <a:t>以下介绍一个典型案例，展示</a:t>
            </a:r>
            <a:r>
              <a:rPr lang="en-US" altLang="zh-CN" sz="1100" dirty="0"/>
              <a:t>“</a:t>
            </a:r>
            <a:r>
              <a:rPr lang="zh-CN" altLang="en-US" sz="1100" dirty="0"/>
              <a:t>学习困难</a:t>
            </a:r>
            <a:r>
              <a:rPr lang="en-US" altLang="zh-CN" sz="1100" dirty="0"/>
              <a:t>”</a:t>
            </a:r>
            <a:r>
              <a:rPr lang="zh-CN" altLang="en-US" sz="1100" dirty="0"/>
              <a:t>会如何发生。</a:t>
            </a:r>
            <a:endParaRPr lang="zh-CN" altLang="en-US" sz="1100" dirty="0"/>
          </a:p>
          <a:p>
            <a:endParaRPr lang="en-US" altLang="zh-CN" sz="1100" dirty="0"/>
          </a:p>
          <a:p>
            <a:r>
              <a:rPr lang="zh-CN" altLang="en-US" sz="1100" dirty="0"/>
              <a:t>案例</a:t>
            </a:r>
            <a:r>
              <a:rPr lang="en-US" altLang="zh-CN" sz="1100" dirty="0"/>
              <a:t>2</a:t>
            </a:r>
            <a:r>
              <a:rPr lang="zh-CN" altLang="en-US" sz="1100" dirty="0"/>
              <a:t>：无法理解课堂内容，学习总是落后</a:t>
            </a:r>
            <a:endParaRPr lang="zh-CN" altLang="en-US" sz="1100" dirty="0"/>
          </a:p>
          <a:p>
            <a:endParaRPr lang="en-US" altLang="zh-CN" sz="1100" dirty="0"/>
          </a:p>
          <a:p>
            <a:r>
              <a:rPr lang="en-US" altLang="zh-CN" sz="1100" dirty="0"/>
              <a:t>B </a:t>
            </a:r>
            <a:r>
              <a:rPr lang="zh-CN" altLang="en-US" sz="1100" dirty="0"/>
              <a:t>同学是一名小学三年级学生。</a:t>
            </a:r>
            <a:endParaRPr lang="zh-CN" altLang="en-US" sz="1100" dirty="0"/>
          </a:p>
          <a:p>
            <a:r>
              <a:rPr lang="zh-CN" altLang="en-US" sz="1100" dirty="0"/>
              <a:t>他非常认真，也努力学习，但无论怎么做，考试总是考不好。</a:t>
            </a:r>
            <a:endParaRPr lang="zh-CN" altLang="en-US" sz="1100" dirty="0"/>
          </a:p>
          <a:p>
            <a:r>
              <a:rPr lang="zh-CN" altLang="en-US" sz="1100" dirty="0"/>
              <a:t>父母纠结是否应该让他去补习班。</a:t>
            </a:r>
            <a:endParaRPr lang="zh-CN" altLang="en-US" sz="1100" dirty="0"/>
          </a:p>
          <a:p>
            <a:endParaRPr lang="en-US" altLang="zh-CN" sz="1100" dirty="0"/>
          </a:p>
          <a:p>
            <a:r>
              <a:rPr lang="zh-CN" altLang="en-US" sz="1100" dirty="0"/>
              <a:t>他到现在仍记不住乘法口诀，阅读文字题也很吃力，看起来无法理解数学课的内容。</a:t>
            </a:r>
            <a:endParaRPr lang="zh-CN" altLang="en-US" sz="1100" dirty="0"/>
          </a:p>
          <a:p>
            <a:r>
              <a:rPr lang="zh-CN" altLang="en-US" sz="1100" dirty="0"/>
              <a:t>汉字写了很多遍也记不住。</a:t>
            </a:r>
            <a:endParaRPr lang="zh-CN" altLang="en-US" sz="1100" dirty="0"/>
          </a:p>
          <a:p>
            <a:r>
              <a:rPr lang="zh-CN" altLang="en-US" sz="1100" dirty="0"/>
              <a:t>最近他甚至变得有些没有精神。</a:t>
            </a:r>
            <a:endParaRPr lang="zh-CN" altLang="en-US" sz="1100" dirty="0"/>
          </a:p>
          <a:p>
            <a:endParaRPr lang="en-US" altLang="zh-CN" sz="1100" dirty="0"/>
          </a:p>
          <a:p>
            <a:r>
              <a:rPr lang="zh-CN" altLang="en-US" sz="1100" dirty="0"/>
              <a:t>现在来我这里进行学习咨询的孩子，大多都是类似情况：</a:t>
            </a:r>
            <a:endParaRPr lang="zh-CN" altLang="en-US" sz="1100" dirty="0"/>
          </a:p>
          <a:p>
            <a:endParaRPr lang="en-US" altLang="zh-CN" sz="1100" dirty="0"/>
          </a:p>
          <a:p>
            <a:r>
              <a:rPr lang="en-US" altLang="zh-CN" sz="1100" dirty="0"/>
              <a:t>“</a:t>
            </a:r>
            <a:r>
              <a:rPr lang="zh-CN" altLang="en-US" sz="1100" dirty="0"/>
              <a:t>明明努力了，就是考不好。</a:t>
            </a:r>
            <a:r>
              <a:rPr lang="en-US" altLang="zh-CN" sz="1100" dirty="0"/>
              <a:t>”</a:t>
            </a:r>
            <a:endParaRPr lang="en-US" altLang="zh-CN" sz="1100" dirty="0"/>
          </a:p>
          <a:p>
            <a:endParaRPr lang="en-US" altLang="zh-CN" sz="1100" dirty="0"/>
          </a:p>
          <a:p>
            <a:r>
              <a:rPr lang="en-US" altLang="zh-CN" sz="1100" dirty="0"/>
              <a:t>“</a:t>
            </a:r>
            <a:r>
              <a:rPr lang="zh-CN" altLang="en-US" sz="1100" dirty="0"/>
              <a:t>老师也很关心，但和同学的差距越来越大。</a:t>
            </a:r>
            <a:r>
              <a:rPr lang="en-US" altLang="zh-CN" sz="1100" dirty="0"/>
              <a:t>”</a:t>
            </a:r>
            <a:endParaRPr lang="en-US" altLang="zh-CN" sz="1100" dirty="0"/>
          </a:p>
          <a:p>
            <a:endParaRPr lang="en-US" altLang="zh-CN" sz="1100" dirty="0"/>
          </a:p>
          <a:p>
            <a:r>
              <a:rPr lang="en-US" altLang="zh-CN" sz="1100" dirty="0"/>
              <a:t>“</a:t>
            </a:r>
            <a:r>
              <a:rPr lang="zh-CN" altLang="en-US" sz="1100" dirty="0"/>
              <a:t>我们已经不知道还能怎么帮助他了。</a:t>
            </a:r>
            <a:r>
              <a:rPr lang="en-US" altLang="zh-CN" sz="1100" dirty="0"/>
              <a:t>”</a:t>
            </a:r>
            <a:endParaRPr lang="en-US" altLang="zh-CN" sz="1100" dirty="0"/>
          </a:p>
          <a:p>
            <a:endParaRPr lang="en-US" altLang="zh-CN" sz="1100" dirty="0"/>
          </a:p>
          <a:p>
            <a:r>
              <a:rPr lang="zh-CN" altLang="en-US" sz="1100" dirty="0"/>
              <a:t>这些情况往往不是因为孩子不努力，而是来自整体认知功能的弱势。</a:t>
            </a:r>
            <a:endParaRPr lang="zh-CN" altLang="en-US" sz="1100" dirty="0"/>
          </a:p>
          <a:p>
            <a:r>
              <a:rPr lang="zh-CN" altLang="en-US" sz="1100" dirty="0"/>
              <a:t>但令人遗憾的是，在学校里，这种认知弱势几乎不会被老师察觉。</a:t>
            </a:r>
            <a:endParaRPr lang="zh-CN" altLang="en-US" sz="1100" dirty="0"/>
          </a:p>
          <a:p>
            <a:endParaRPr lang="en-US" altLang="zh-CN" sz="1100" dirty="0"/>
          </a:p>
          <a:p>
            <a:r>
              <a:rPr lang="zh-CN" altLang="en-US" sz="1100" dirty="0"/>
              <a:t>为什么认知能力弱会导致学习困难？</a:t>
            </a:r>
            <a:endParaRPr lang="zh-CN" altLang="en-US" sz="1100" dirty="0"/>
          </a:p>
          <a:p>
            <a:endParaRPr lang="en-US" altLang="zh-CN" sz="1100" dirty="0"/>
          </a:p>
          <a:p>
            <a:r>
              <a:rPr lang="zh-CN" altLang="en-US" sz="1100" dirty="0"/>
              <a:t>例如，课堂上老师口头出了一题数学应用题：</a:t>
            </a:r>
            <a:endParaRPr lang="zh-CN" altLang="en-US" sz="1100" dirty="0"/>
          </a:p>
          <a:p>
            <a:endParaRPr lang="en-US" altLang="zh-CN" sz="1100" dirty="0"/>
          </a:p>
          <a:p>
            <a:r>
              <a:rPr lang="en-US" altLang="zh-CN" sz="1100" dirty="0"/>
              <a:t>“</a:t>
            </a:r>
            <a:r>
              <a:rPr lang="zh-CN" altLang="en-US" sz="1100" dirty="0"/>
              <a:t>太郎有</a:t>
            </a:r>
            <a:r>
              <a:rPr lang="en-US" altLang="en-US" sz="1100" dirty="0"/>
              <a:t>○</a:t>
            </a:r>
            <a:r>
              <a:rPr lang="zh-CN" altLang="en-US" sz="1100" dirty="0"/>
              <a:t>个糖果，送出</a:t>
            </a:r>
            <a:r>
              <a:rPr lang="en-US" altLang="zh-CN" sz="1100" dirty="0"/>
              <a:t> 4 </a:t>
            </a:r>
            <a:r>
              <a:rPr lang="zh-CN" altLang="en-US" sz="1100" dirty="0"/>
              <a:t>个后，他还剩多少个？</a:t>
            </a:r>
            <a:r>
              <a:rPr lang="en-US" altLang="zh-CN" sz="1100" dirty="0"/>
              <a:t>”</a:t>
            </a:r>
            <a:endParaRPr lang="en-US" altLang="zh-CN" sz="1100" dirty="0"/>
          </a:p>
          <a:p>
            <a:endParaRPr lang="en-US" altLang="zh-CN" sz="1100" dirty="0"/>
          </a:p>
          <a:p>
            <a:r>
              <a:rPr lang="zh-CN" altLang="en-US" sz="1100" dirty="0"/>
              <a:t>要回答这个问题，孩子必须具备一系列认知能力：</a:t>
            </a:r>
            <a:endParaRPr lang="zh-CN" altLang="en-US" sz="1100" dirty="0"/>
          </a:p>
          <a:p>
            <a:endParaRPr lang="en-US" altLang="zh-CN" sz="1100" dirty="0"/>
          </a:p>
          <a:p>
            <a:r>
              <a:rPr lang="en-US" altLang="zh-CN" sz="1100" dirty="0"/>
              <a:t>1. </a:t>
            </a:r>
            <a:r>
              <a:rPr lang="zh-CN" altLang="en-US" sz="1100" dirty="0"/>
              <a:t>注意力</a:t>
            </a:r>
            <a:endParaRPr lang="zh-CN" altLang="en-US" sz="1100" dirty="0"/>
          </a:p>
          <a:p>
            <a:endParaRPr lang="en-US" altLang="zh-CN" sz="1100" dirty="0"/>
          </a:p>
          <a:p>
            <a:r>
              <a:rPr lang="zh-CN" altLang="en-US" sz="1100" dirty="0"/>
              <a:t>必须先把注意力放在老师身上，而不是看窗外、画画或发呆，否则连</a:t>
            </a:r>
            <a:r>
              <a:rPr lang="en-US" altLang="zh-CN" sz="1100" dirty="0"/>
              <a:t>“</a:t>
            </a:r>
            <a:r>
              <a:rPr lang="zh-CN" altLang="en-US" sz="1100" dirty="0"/>
              <a:t>题目被出过</a:t>
            </a:r>
            <a:r>
              <a:rPr lang="en-US" altLang="zh-CN" sz="1100" dirty="0"/>
              <a:t>”</a:t>
            </a:r>
            <a:r>
              <a:rPr lang="zh-CN" altLang="en-US" sz="1100" dirty="0"/>
              <a:t>都意识不到。</a:t>
            </a:r>
            <a:endParaRPr lang="zh-CN" altLang="en-US" sz="1100" dirty="0"/>
          </a:p>
          <a:p>
            <a:endParaRPr lang="en-US" altLang="zh-CN" sz="1100" dirty="0"/>
          </a:p>
          <a:p>
            <a:r>
              <a:rPr lang="en-US" altLang="zh-CN" sz="1100" dirty="0"/>
              <a:t>2. </a:t>
            </a:r>
            <a:r>
              <a:rPr lang="zh-CN" altLang="en-US" sz="1100" dirty="0"/>
              <a:t>听觉理解与记忆</a:t>
            </a:r>
            <a:endParaRPr lang="zh-CN" altLang="en-US" sz="1100" dirty="0"/>
          </a:p>
          <a:p>
            <a:endParaRPr lang="en-US" altLang="zh-CN" sz="1100" dirty="0"/>
          </a:p>
          <a:p>
            <a:r>
              <a:rPr lang="zh-CN" altLang="en-US" sz="1100" dirty="0"/>
              <a:t>就算听到了，也要能听懂内容，并记住数字，否则无法计算。</a:t>
            </a:r>
            <a:endParaRPr lang="zh-CN" altLang="en-US" sz="1100" dirty="0"/>
          </a:p>
          <a:p>
            <a:endParaRPr lang="en-US" altLang="zh-CN" sz="1100" dirty="0"/>
          </a:p>
          <a:p>
            <a:r>
              <a:rPr lang="en-US" altLang="zh-CN" sz="1100" dirty="0"/>
              <a:t>3. </a:t>
            </a:r>
            <a:r>
              <a:rPr lang="zh-CN" altLang="en-US" sz="1100" dirty="0"/>
              <a:t>工作记忆与专注</a:t>
            </a:r>
            <a:endParaRPr lang="zh-CN" altLang="en-US" sz="1100" dirty="0"/>
          </a:p>
          <a:p>
            <a:endParaRPr lang="en-US" altLang="zh-CN" sz="1100" dirty="0"/>
          </a:p>
          <a:p>
            <a:r>
              <a:rPr lang="zh-CN" altLang="en-US" sz="1100" dirty="0"/>
              <a:t>暗算时不能分心想别的事，否则无法算出结果。</a:t>
            </a:r>
            <a:endParaRPr lang="zh-CN" altLang="en-US" sz="1100" dirty="0"/>
          </a:p>
          <a:p>
            <a:endParaRPr lang="en-US" altLang="zh-CN" sz="1100" dirty="0"/>
          </a:p>
          <a:p>
            <a:r>
              <a:rPr lang="en-US" altLang="zh-CN" sz="1100" dirty="0"/>
              <a:t>4. </a:t>
            </a:r>
            <a:r>
              <a:rPr lang="zh-CN" altLang="en-US" sz="1100" dirty="0"/>
              <a:t>语言理解与推论</a:t>
            </a:r>
            <a:endParaRPr lang="zh-CN" altLang="en-US" sz="1100" dirty="0"/>
          </a:p>
          <a:p>
            <a:endParaRPr lang="en-US" altLang="zh-CN" sz="1100" dirty="0"/>
          </a:p>
          <a:p>
            <a:r>
              <a:rPr lang="zh-CN" altLang="en-US" sz="1100" dirty="0"/>
              <a:t>题目的语意其实可以有两种理解：</a:t>
            </a:r>
            <a:endParaRPr lang="zh-CN" altLang="en-US" sz="1100" dirty="0"/>
          </a:p>
          <a:p>
            <a:endParaRPr lang="en-US" altLang="zh-CN" sz="1100" dirty="0"/>
          </a:p>
          <a:p>
            <a:r>
              <a:rPr lang="en-US" altLang="zh-CN" sz="1100" dirty="0"/>
              <a:t>A. </a:t>
            </a:r>
            <a:r>
              <a:rPr lang="zh-CN" altLang="en-US" sz="1100" dirty="0"/>
              <a:t>太郎送出</a:t>
            </a:r>
            <a:r>
              <a:rPr lang="en-US" altLang="zh-CN" sz="1100" dirty="0"/>
              <a:t> 4 </a:t>
            </a:r>
            <a:r>
              <a:rPr lang="zh-CN" altLang="en-US" sz="1100" dirty="0"/>
              <a:t>个（变少）</a:t>
            </a:r>
            <a:endParaRPr lang="zh-CN" altLang="en-US" sz="1100" dirty="0"/>
          </a:p>
          <a:p>
            <a:r>
              <a:rPr lang="en-US" altLang="zh-CN" sz="1100" dirty="0"/>
              <a:t>B. </a:t>
            </a:r>
            <a:r>
              <a:rPr lang="zh-CN" altLang="en-US" sz="1100" dirty="0"/>
              <a:t>太郎收到</a:t>
            </a:r>
            <a:r>
              <a:rPr lang="en-US" altLang="zh-CN" sz="1100" dirty="0"/>
              <a:t> 4 </a:t>
            </a:r>
            <a:r>
              <a:rPr lang="zh-CN" altLang="en-US" sz="1100" dirty="0"/>
              <a:t>个（变多）</a:t>
            </a:r>
            <a:endParaRPr lang="zh-CN" altLang="en-US" sz="1100" dirty="0"/>
          </a:p>
          <a:p>
            <a:endParaRPr lang="en-US" altLang="zh-CN" sz="1100" dirty="0"/>
          </a:p>
          <a:p>
            <a:r>
              <a:rPr lang="zh-CN" altLang="en-US" sz="1100" dirty="0"/>
              <a:t>孩子必须能判断老师的意图，做出正确推论。</a:t>
            </a:r>
            <a:endParaRPr lang="zh-CN" altLang="en-US" sz="1100" dirty="0"/>
          </a:p>
          <a:p>
            <a:endParaRPr lang="en-US" altLang="zh-CN" sz="1100" dirty="0"/>
          </a:p>
          <a:p>
            <a:r>
              <a:rPr lang="zh-CN" altLang="en-US" sz="1100" dirty="0"/>
              <a:t>也就是说，解决一道题目，需要几乎所有认知功能的参与。</a:t>
            </a:r>
            <a:endParaRPr lang="zh-CN" altLang="en-US" sz="1100" dirty="0"/>
          </a:p>
          <a:p>
            <a:r>
              <a:rPr lang="zh-CN" altLang="en-US" sz="1100" dirty="0"/>
              <a:t>其中任何一项稍微弱一点，都会导致</a:t>
            </a:r>
            <a:r>
              <a:rPr lang="en-US" altLang="zh-CN" sz="1100" dirty="0"/>
              <a:t>“</a:t>
            </a:r>
            <a:r>
              <a:rPr lang="zh-CN" altLang="en-US" sz="1100" dirty="0"/>
              <a:t>听得懂，却做不出</a:t>
            </a:r>
            <a:r>
              <a:rPr lang="en-US" altLang="zh-CN" sz="1100" dirty="0"/>
              <a:t>”</a:t>
            </a:r>
            <a:r>
              <a:rPr lang="zh-CN" altLang="en-US" sz="1100" dirty="0"/>
              <a:t>或</a:t>
            </a:r>
            <a:r>
              <a:rPr lang="en-US" altLang="zh-CN" sz="1100" dirty="0"/>
              <a:t>“</a:t>
            </a:r>
            <a:r>
              <a:rPr lang="zh-CN" altLang="en-US" sz="1100" dirty="0"/>
              <a:t>根本跟不上</a:t>
            </a:r>
            <a:r>
              <a:rPr lang="en-US" altLang="zh-CN" sz="1100" dirty="0"/>
              <a:t>”</a:t>
            </a:r>
            <a:r>
              <a:rPr lang="zh-CN" altLang="en-US" sz="1100" dirty="0"/>
              <a:t>。</a:t>
            </a:r>
            <a:endParaRPr lang="zh-CN" altLang="en-US" sz="1100" dirty="0"/>
          </a:p>
          <a:p>
            <a:endParaRPr lang="en-US" altLang="zh-CN" sz="1100" dirty="0"/>
          </a:p>
          <a:p>
            <a:r>
              <a:rPr lang="zh-CN" altLang="en-US" sz="1100" dirty="0"/>
              <a:t>因此，学习困难的孩子，很可能是认知功能中的某些部分</a:t>
            </a:r>
            <a:r>
              <a:rPr lang="en-US" altLang="zh-CN" sz="1100" dirty="0"/>
              <a:t>——</a:t>
            </a:r>
            <a:r>
              <a:rPr lang="zh-CN" altLang="en-US" sz="1100" dirty="0"/>
              <a:t>甚至多个部分</a:t>
            </a:r>
            <a:r>
              <a:rPr lang="en-US" altLang="zh-CN" sz="1100" dirty="0"/>
              <a:t>——</a:t>
            </a:r>
            <a:r>
              <a:rPr lang="zh-CN" altLang="en-US" sz="1100" dirty="0"/>
              <a:t>都较弱。</a:t>
            </a:r>
            <a:endParaRPr lang="en-US" altLang="zh-CN" sz="1100" dirty="0"/>
          </a:p>
        </p:txBody>
      </p:sp>
      <p:sp>
        <p:nvSpPr>
          <p:cNvPr id="2" name="スライド番号プレースホルダー 1"/>
          <p:cNvSpPr>
            <a:spLocks noGrp="1"/>
          </p:cNvSpPr>
          <p:nvPr>
            <p:ph type="sldNum" sz="quarter" idx="12"/>
          </p:nvPr>
        </p:nvSpPr>
        <p:spPr/>
        <p:txBody>
          <a:bodyPr/>
          <a:lstStyle/>
          <a:p>
            <a:fld id="{99B83112-4C17-44BA-8537-65F135E43707}" type="slidenum">
              <a:rPr kumimoji="1" lang="ja-JP" altLang="en-US" smtClean="0"/>
            </a:fld>
            <a:endParaRPr kumimoji="1" lang="ja-JP" altLang="en-US" dirty="0"/>
          </a:p>
        </p:txBody>
      </p:sp>
      <p:sp>
        <p:nvSpPr>
          <p:cNvPr id="8" name="テキスト ボックス 7"/>
          <p:cNvSpPr txBox="1"/>
          <p:nvPr/>
        </p:nvSpPr>
        <p:spPr>
          <a:xfrm>
            <a:off x="4670096" y="825072"/>
            <a:ext cx="1891176" cy="276999"/>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ja-JP" sz="1200" b="1" dirty="0">
                <a:solidFill>
                  <a:srgbClr val="FF0000"/>
                </a:solidFill>
                <a:highlight>
                  <a:srgbClr val="FFFF00"/>
                </a:highlight>
              </a:rPr>
              <a:t>30,000 copies</a:t>
            </a:r>
            <a:endParaRPr lang="en-US" altLang="zh-CN" sz="1200" b="1" dirty="0">
              <a:solidFill>
                <a:srgbClr val="FF0000"/>
              </a:solidFill>
              <a:highlight>
                <a:srgbClr val="FFFF00"/>
              </a:highlight>
            </a:endParaRPr>
          </a:p>
        </p:txBody>
      </p:sp>
      <p:sp>
        <p:nvSpPr>
          <p:cNvPr id="10" name="テキスト ボックス 9"/>
          <p:cNvSpPr txBox="1"/>
          <p:nvPr/>
        </p:nvSpPr>
        <p:spPr>
          <a:xfrm>
            <a:off x="4579618" y="193918"/>
            <a:ext cx="1807213" cy="306705"/>
          </a:xfrm>
          <a:prstGeom prst="rect">
            <a:avLst/>
          </a:prstGeom>
          <a:solidFill>
            <a:schemeClr val="accent1"/>
          </a:solid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ctr"/>
            <a:r>
              <a:rPr lang="en-US" altLang="zh-TW" b="1" dirty="0">
                <a:solidFill>
                  <a:schemeClr val="bg1"/>
                </a:solidFill>
              </a:rPr>
              <a:t>pick up</a:t>
            </a:r>
            <a:endParaRPr lang="en-US" altLang="zh-TW" b="1" dirty="0">
              <a:solidFill>
                <a:schemeClr val="bg1"/>
              </a:solidFill>
            </a:endParaRPr>
          </a:p>
        </p:txBody>
      </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0" y="73025"/>
            <a:ext cx="6858000" cy="978662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dirty="0"/>
              <a:t>谁属于</a:t>
            </a:r>
            <a:r>
              <a:rPr lang="en-US" altLang="zh-CN" sz="1000" dirty="0"/>
              <a:t>“</a:t>
            </a:r>
            <a:r>
              <a:rPr lang="zh-CN" altLang="en-US" sz="1000" dirty="0"/>
              <a:t>整体认知功能较弱</a:t>
            </a:r>
            <a:r>
              <a:rPr lang="en-US" altLang="zh-CN" sz="1000" dirty="0"/>
              <a:t>”</a:t>
            </a:r>
            <a:r>
              <a:rPr lang="zh-CN" altLang="en-US" sz="1000" dirty="0"/>
              <a:t>的孩子？</a:t>
            </a:r>
            <a:endParaRPr lang="zh-CN" altLang="en-US" sz="1000" dirty="0"/>
          </a:p>
          <a:p>
            <a:endParaRPr lang="zh-CN" altLang="en-US" sz="1000" dirty="0"/>
          </a:p>
          <a:p>
            <a:r>
              <a:rPr lang="zh-CN" altLang="en-US" sz="1000" dirty="0"/>
              <a:t>这类孩子通常包括：</a:t>
            </a:r>
            <a:endParaRPr lang="zh-CN" altLang="en-US" sz="1000" dirty="0"/>
          </a:p>
          <a:p>
            <a:r>
              <a:rPr lang="zh-CN" altLang="en-US" sz="1000" dirty="0"/>
              <a:t>境界智力（灰色地带）孩子</a:t>
            </a:r>
            <a:endParaRPr lang="zh-CN" altLang="en-US" sz="1000" dirty="0"/>
          </a:p>
          <a:p>
            <a:r>
              <a:rPr lang="zh-CN" altLang="en-US" sz="1000" dirty="0"/>
              <a:t>轻度智力障碍孩子</a:t>
            </a:r>
            <a:endParaRPr lang="zh-CN" altLang="en-US" sz="1000" dirty="0"/>
          </a:p>
          <a:p>
            <a:r>
              <a:rPr lang="zh-CN" altLang="en-US" sz="1000" dirty="0"/>
              <a:t>统计显示，这类儿童约占</a:t>
            </a:r>
            <a:r>
              <a:rPr lang="en-US" altLang="zh-CN" sz="1000" dirty="0"/>
              <a:t> 10% </a:t>
            </a:r>
            <a:r>
              <a:rPr lang="zh-CN" altLang="en-US" sz="1000" dirty="0"/>
              <a:t>左右，也就是说，一个</a:t>
            </a:r>
            <a:r>
              <a:rPr lang="en-US" altLang="zh-CN" sz="1000" dirty="0"/>
              <a:t> 40 </a:t>
            </a:r>
            <a:r>
              <a:rPr lang="zh-CN" altLang="en-US" sz="1000" dirty="0"/>
              <a:t>人班级里，可能有</a:t>
            </a:r>
            <a:r>
              <a:rPr lang="en-US" altLang="zh-CN" sz="1000" dirty="0"/>
              <a:t> 4</a:t>
            </a:r>
            <a:r>
              <a:rPr lang="zh-CN" altLang="en-US" sz="1000" dirty="0"/>
              <a:t>～</a:t>
            </a:r>
            <a:r>
              <a:rPr lang="en-US" altLang="zh-CN" sz="1000" dirty="0"/>
              <a:t>5 </a:t>
            </a:r>
            <a:r>
              <a:rPr lang="zh-CN" altLang="en-US" sz="1000" dirty="0"/>
              <a:t>名。</a:t>
            </a:r>
            <a:endParaRPr lang="zh-CN" altLang="en-US" sz="1000" dirty="0"/>
          </a:p>
          <a:p>
            <a:r>
              <a:rPr lang="zh-CN" altLang="en-US" sz="1000" dirty="0"/>
              <a:t>其中，尤其是</a:t>
            </a:r>
            <a:r>
              <a:rPr lang="en-US" altLang="zh-CN" sz="1000" dirty="0"/>
              <a:t>“</a:t>
            </a:r>
            <a:r>
              <a:rPr lang="zh-CN" altLang="en-US" sz="1000" dirty="0"/>
              <a:t>境界智力</a:t>
            </a:r>
            <a:r>
              <a:rPr lang="en-US" altLang="zh-CN" sz="1000" dirty="0"/>
              <a:t>”</a:t>
            </a:r>
            <a:r>
              <a:rPr lang="zh-CN" altLang="en-US" sz="1000" dirty="0"/>
              <a:t>的孩子最容易被忽略。他们在课堂上表现为：</a:t>
            </a:r>
            <a:endParaRPr lang="zh-CN" altLang="en-US" sz="1000" dirty="0"/>
          </a:p>
          <a:p>
            <a:r>
              <a:rPr lang="zh-CN" altLang="en-US" sz="1000" dirty="0"/>
              <a:t>反应比别人慢</a:t>
            </a:r>
            <a:endParaRPr lang="zh-CN" altLang="en-US" sz="1000" dirty="0"/>
          </a:p>
          <a:p>
            <a:r>
              <a:rPr lang="zh-CN" altLang="en-US" sz="1000" dirty="0"/>
              <a:t>容易误会指令</a:t>
            </a:r>
            <a:endParaRPr lang="zh-CN" altLang="en-US" sz="1000" dirty="0"/>
          </a:p>
          <a:p>
            <a:r>
              <a:rPr lang="zh-CN" altLang="en-US" sz="1000" dirty="0"/>
              <a:t>语言理解弱</a:t>
            </a:r>
            <a:endParaRPr lang="zh-CN" altLang="en-US" sz="1000" dirty="0"/>
          </a:p>
          <a:p>
            <a:r>
              <a:rPr lang="zh-CN" altLang="en-US" sz="1000" dirty="0"/>
              <a:t>学习跟不上</a:t>
            </a:r>
            <a:endParaRPr lang="zh-CN" altLang="en-US" sz="1000" dirty="0"/>
          </a:p>
          <a:p>
            <a:r>
              <a:rPr lang="zh-CN" altLang="en-US" sz="1000" dirty="0"/>
              <a:t>被视为</a:t>
            </a:r>
            <a:r>
              <a:rPr lang="en-US" altLang="zh-CN" sz="1000" dirty="0"/>
              <a:t>“</a:t>
            </a:r>
            <a:r>
              <a:rPr lang="zh-CN" altLang="en-US" sz="1000" dirty="0"/>
              <a:t>麻烦</a:t>
            </a:r>
            <a:r>
              <a:rPr lang="en-US" altLang="zh-CN" sz="1000" dirty="0"/>
              <a:t>”</a:t>
            </a:r>
            <a:r>
              <a:rPr lang="zh-CN" altLang="en-US" sz="1000" dirty="0"/>
              <a:t>或</a:t>
            </a:r>
            <a:r>
              <a:rPr lang="en-US" altLang="zh-CN" sz="1000" dirty="0"/>
              <a:t>“</a:t>
            </a:r>
            <a:r>
              <a:rPr lang="zh-CN" altLang="en-US" sz="1000" dirty="0"/>
              <a:t>不认真</a:t>
            </a:r>
            <a:r>
              <a:rPr lang="en-US" altLang="zh-CN" sz="1000" dirty="0"/>
              <a:t>”</a:t>
            </a:r>
            <a:endParaRPr lang="en-US" altLang="zh-CN" sz="1000" dirty="0"/>
          </a:p>
          <a:p>
            <a:r>
              <a:rPr lang="zh-CN" altLang="en-US" sz="1000" dirty="0"/>
              <a:t>但实际上，他们只是认知发展落后。</a:t>
            </a:r>
            <a:endParaRPr lang="zh-CN" altLang="en-US" sz="1000" dirty="0"/>
          </a:p>
          <a:p>
            <a:r>
              <a:rPr lang="zh-CN" altLang="en-US" sz="1000" dirty="0"/>
              <a:t>为什么他们</a:t>
            </a:r>
            <a:r>
              <a:rPr lang="en-US" altLang="zh-CN" sz="1000" dirty="0"/>
              <a:t>“</a:t>
            </a:r>
            <a:r>
              <a:rPr lang="zh-CN" altLang="en-US" sz="1000" dirty="0"/>
              <a:t>努力不了</a:t>
            </a:r>
            <a:r>
              <a:rPr lang="en-US" altLang="zh-CN" sz="1000" dirty="0"/>
              <a:t>”“</a:t>
            </a:r>
            <a:r>
              <a:rPr lang="zh-CN" altLang="en-US" sz="1000" dirty="0"/>
              <a:t>反省不了</a:t>
            </a:r>
            <a:r>
              <a:rPr lang="en-US" altLang="zh-CN" sz="1000" dirty="0"/>
              <a:t>”</a:t>
            </a:r>
            <a:r>
              <a:rPr lang="zh-CN" altLang="en-US" sz="1000" dirty="0"/>
              <a:t>？因为想象力弱</a:t>
            </a:r>
            <a:endParaRPr lang="zh-CN" altLang="en-US" sz="1000" dirty="0"/>
          </a:p>
          <a:p>
            <a:r>
              <a:rPr lang="zh-CN" altLang="en-US" sz="1000" dirty="0"/>
              <a:t>认知功能的不足，不只影响学习，还影响：</a:t>
            </a:r>
            <a:endParaRPr lang="zh-CN" altLang="en-US" sz="1000" dirty="0"/>
          </a:p>
          <a:p>
            <a:r>
              <a:rPr lang="zh-CN" altLang="en-US" sz="1000" dirty="0"/>
              <a:t>想象力（推论能力）</a:t>
            </a:r>
            <a:endParaRPr lang="zh-CN" altLang="en-US" sz="1000" dirty="0"/>
          </a:p>
          <a:p>
            <a:r>
              <a:rPr lang="zh-CN" altLang="en-US" sz="1000" dirty="0"/>
              <a:t>时间的理解（过去</a:t>
            </a:r>
            <a:r>
              <a:rPr lang="en-US" altLang="zh-CN" sz="1000" dirty="0"/>
              <a:t>—</a:t>
            </a:r>
            <a:r>
              <a:rPr lang="zh-CN" altLang="en-US" sz="1000" dirty="0"/>
              <a:t>现在</a:t>
            </a:r>
            <a:r>
              <a:rPr lang="en-US" altLang="zh-CN" sz="1000" dirty="0"/>
              <a:t>—</a:t>
            </a:r>
            <a:r>
              <a:rPr lang="zh-CN" altLang="en-US" sz="1000" dirty="0"/>
              <a:t>未来）</a:t>
            </a:r>
            <a:endParaRPr lang="zh-CN" altLang="en-US" sz="1000" dirty="0"/>
          </a:p>
          <a:p>
            <a:r>
              <a:rPr lang="zh-CN" altLang="en-US" sz="1000" dirty="0"/>
              <a:t>目标设定</a:t>
            </a:r>
            <a:endParaRPr lang="zh-CN" altLang="en-US" sz="1000" dirty="0"/>
          </a:p>
          <a:p>
            <a:r>
              <a:rPr lang="zh-CN" altLang="en-US" sz="1000" dirty="0"/>
              <a:t>如果孩子的</a:t>
            </a:r>
            <a:r>
              <a:rPr lang="en-US" altLang="zh-CN" sz="1000" dirty="0"/>
              <a:t>“</a:t>
            </a:r>
            <a:r>
              <a:rPr lang="zh-CN" altLang="en-US" sz="1000" dirty="0"/>
              <a:t>时间概念</a:t>
            </a:r>
            <a:r>
              <a:rPr lang="en-US" altLang="zh-CN" sz="1000" dirty="0"/>
              <a:t>”</a:t>
            </a:r>
            <a:r>
              <a:rPr lang="zh-CN" altLang="en-US" sz="1000" dirty="0"/>
              <a:t>弱，他们可能只能想象</a:t>
            </a:r>
            <a:r>
              <a:rPr lang="en-US" altLang="zh-CN" sz="1000" dirty="0"/>
              <a:t>“</a:t>
            </a:r>
            <a:r>
              <a:rPr lang="zh-CN" altLang="en-US" sz="1000" dirty="0"/>
              <a:t>昨天、今天、明天</a:t>
            </a:r>
            <a:r>
              <a:rPr lang="en-US" altLang="zh-CN" sz="1000" dirty="0"/>
              <a:t>”</a:t>
            </a:r>
            <a:r>
              <a:rPr lang="zh-CN" altLang="en-US" sz="1000" dirty="0"/>
              <a:t>三天，严重时甚至只能想象</a:t>
            </a:r>
            <a:r>
              <a:rPr lang="en-US" altLang="zh-CN" sz="1000" dirty="0"/>
              <a:t>“</a:t>
            </a:r>
            <a:r>
              <a:rPr lang="zh-CN" altLang="en-US" sz="1000" dirty="0"/>
              <a:t>接下来几分钟</a:t>
            </a:r>
            <a:r>
              <a:rPr lang="en-US" altLang="zh-CN" sz="1000" dirty="0"/>
              <a:t>”</a:t>
            </a:r>
            <a:r>
              <a:rPr lang="zh-CN" altLang="en-US" sz="1000" dirty="0"/>
              <a:t>。</a:t>
            </a:r>
            <a:endParaRPr lang="zh-CN" altLang="en-US" sz="1000" dirty="0"/>
          </a:p>
          <a:p>
            <a:r>
              <a:rPr lang="zh-CN" altLang="en-US" sz="1000" dirty="0"/>
              <a:t>那他们如何做到：</a:t>
            </a:r>
            <a:endParaRPr lang="zh-CN" altLang="en-US" sz="1000" dirty="0"/>
          </a:p>
          <a:p>
            <a:endParaRPr lang="zh-CN" altLang="en-US" sz="1000" dirty="0"/>
          </a:p>
          <a:p>
            <a:r>
              <a:rPr lang="en-US" altLang="zh-CN" sz="1000" dirty="0"/>
              <a:t>“</a:t>
            </a:r>
            <a:r>
              <a:rPr lang="zh-CN" altLang="en-US" sz="1000" dirty="0"/>
              <a:t>我现在忍耐一下，之后会更好</a:t>
            </a:r>
            <a:r>
              <a:rPr lang="en-US" altLang="zh-CN" sz="1000" dirty="0"/>
              <a:t>”</a:t>
            </a:r>
            <a:endParaRPr lang="en-US" altLang="zh-CN" sz="1000" dirty="0"/>
          </a:p>
          <a:p>
            <a:r>
              <a:rPr lang="en-US" altLang="zh-CN" sz="1000" dirty="0"/>
              <a:t>“</a:t>
            </a:r>
            <a:r>
              <a:rPr lang="zh-CN" altLang="en-US" sz="1000" dirty="0"/>
              <a:t>为了一个月后的比赛，我要努力</a:t>
            </a:r>
            <a:r>
              <a:rPr lang="en-US" altLang="zh-CN" sz="1000" dirty="0"/>
              <a:t>”</a:t>
            </a:r>
            <a:endParaRPr lang="en-US" altLang="zh-CN" sz="1000" dirty="0"/>
          </a:p>
          <a:p>
            <a:r>
              <a:rPr lang="en-US" altLang="zh-CN" sz="1000" dirty="0"/>
              <a:t>“</a:t>
            </a:r>
            <a:r>
              <a:rPr lang="zh-CN" altLang="en-US" sz="1000" dirty="0"/>
              <a:t>为了未来成为什么样的人，现在要学习</a:t>
            </a:r>
            <a:r>
              <a:rPr lang="en-US" altLang="zh-CN" sz="1000" dirty="0"/>
              <a:t>”</a:t>
            </a:r>
            <a:endParaRPr lang="en-US" altLang="zh-CN" sz="1000" dirty="0"/>
          </a:p>
          <a:p>
            <a:r>
              <a:rPr lang="zh-CN" altLang="en-US" sz="1000" dirty="0"/>
              <a:t>这是不可能的。</a:t>
            </a:r>
            <a:endParaRPr lang="zh-CN" altLang="en-US" sz="1000" dirty="0"/>
          </a:p>
          <a:p>
            <a:endParaRPr lang="zh-CN" altLang="en-US" sz="1000" dirty="0"/>
          </a:p>
          <a:p>
            <a:r>
              <a:rPr lang="zh-CN" altLang="en-US" sz="1000" dirty="0"/>
              <a:t>所以他们：</a:t>
            </a:r>
            <a:endParaRPr lang="zh-CN" altLang="en-US" sz="1000" dirty="0"/>
          </a:p>
          <a:p>
            <a:r>
              <a:rPr lang="zh-CN" altLang="en-US" sz="1000" dirty="0"/>
              <a:t>设不了目标</a:t>
            </a:r>
            <a:endParaRPr lang="zh-CN" altLang="en-US" sz="1000" dirty="0"/>
          </a:p>
          <a:p>
            <a:r>
              <a:rPr lang="zh-CN" altLang="en-US" sz="1000" dirty="0"/>
              <a:t>无法坚持</a:t>
            </a:r>
            <a:endParaRPr lang="zh-CN" altLang="en-US" sz="1000" dirty="0"/>
          </a:p>
          <a:p>
            <a:r>
              <a:rPr lang="zh-CN" altLang="en-US" sz="1000" dirty="0"/>
              <a:t>没有成功体验</a:t>
            </a:r>
            <a:endParaRPr lang="zh-CN" altLang="en-US" sz="1000" dirty="0"/>
          </a:p>
          <a:p>
            <a:r>
              <a:rPr lang="zh-CN" altLang="en-US" sz="1000" dirty="0"/>
              <a:t>缺乏自信</a:t>
            </a:r>
            <a:endParaRPr lang="zh-CN" altLang="en-US" sz="1000" dirty="0"/>
          </a:p>
          <a:p>
            <a:r>
              <a:rPr lang="zh-CN" altLang="en-US" sz="1000" dirty="0"/>
              <a:t>永远处于挫败循环中</a:t>
            </a:r>
            <a:endParaRPr lang="zh-CN" altLang="en-US" sz="1000" dirty="0"/>
          </a:p>
          <a:p>
            <a:r>
              <a:rPr lang="zh-CN" altLang="en-US" sz="1000" dirty="0"/>
              <a:t>这种状况不仅影响课业，也影响人格发展。</a:t>
            </a:r>
            <a:endParaRPr lang="zh-CN" altLang="en-US" sz="1000" dirty="0"/>
          </a:p>
          <a:p>
            <a:r>
              <a:rPr lang="zh-CN" altLang="en-US" sz="1000" dirty="0"/>
              <a:t>现实中的例子：非行少年为何</a:t>
            </a:r>
            <a:r>
              <a:rPr lang="en-US" altLang="zh-CN" sz="1000" dirty="0"/>
              <a:t>“</a:t>
            </a:r>
            <a:r>
              <a:rPr lang="zh-CN" altLang="en-US" sz="1000" dirty="0"/>
              <a:t>无法理解受害者的感受</a:t>
            </a:r>
            <a:r>
              <a:rPr lang="en-US" altLang="zh-CN" sz="1000" dirty="0"/>
              <a:t>”</a:t>
            </a:r>
            <a:r>
              <a:rPr lang="zh-CN" altLang="en-US" sz="1000" dirty="0"/>
              <a:t>？</a:t>
            </a:r>
            <a:endParaRPr lang="zh-CN" altLang="en-US" sz="1000" dirty="0"/>
          </a:p>
          <a:p>
            <a:r>
              <a:rPr lang="zh-CN" altLang="en-US" sz="1000" dirty="0"/>
              <a:t>我在少年院遇到过无数例子：</a:t>
            </a:r>
            <a:endParaRPr lang="zh-CN" altLang="en-US" sz="1000" dirty="0"/>
          </a:p>
          <a:p>
            <a:r>
              <a:rPr lang="zh-CN" altLang="en-US" sz="1000" dirty="0"/>
              <a:t>把受害者的手记给他们读，他们会说：</a:t>
            </a:r>
            <a:endParaRPr lang="zh-CN" altLang="en-US" sz="1000" dirty="0"/>
          </a:p>
          <a:p>
            <a:r>
              <a:rPr lang="en-US" altLang="zh-CN" sz="1000" dirty="0"/>
              <a:t>“</a:t>
            </a:r>
            <a:r>
              <a:rPr lang="zh-CN" altLang="en-US" sz="1000" dirty="0"/>
              <a:t>我完全看不懂他在说什么。</a:t>
            </a:r>
            <a:r>
              <a:rPr lang="en-US" altLang="zh-CN" sz="1000" dirty="0"/>
              <a:t>”</a:t>
            </a:r>
            <a:endParaRPr lang="en-US" altLang="zh-CN" sz="1000" dirty="0"/>
          </a:p>
          <a:p>
            <a:r>
              <a:rPr lang="en-US" altLang="zh-CN" sz="1000" dirty="0"/>
              <a:t>“</a:t>
            </a:r>
            <a:r>
              <a:rPr lang="zh-CN" altLang="en-US" sz="1000" dirty="0"/>
              <a:t>我懂了！</a:t>
            </a:r>
            <a:r>
              <a:rPr lang="en-US" altLang="zh-CN" sz="1000" dirty="0"/>
              <a:t>”</a:t>
            </a:r>
            <a:r>
              <a:rPr lang="zh-CN" altLang="en-US" sz="1000" dirty="0"/>
              <a:t>（但解释出来完全是误解）</a:t>
            </a:r>
            <a:endParaRPr lang="zh-CN" altLang="en-US" sz="1000" dirty="0"/>
          </a:p>
          <a:p>
            <a:r>
              <a:rPr lang="zh-CN" altLang="en-US" sz="1000" dirty="0"/>
              <a:t>他们不是装傻，而是真的理解不了。</a:t>
            </a:r>
            <a:endParaRPr lang="zh-CN" altLang="en-US" sz="1000" dirty="0"/>
          </a:p>
          <a:p>
            <a:r>
              <a:rPr lang="zh-CN" altLang="en-US" sz="1000" dirty="0"/>
              <a:t>这让教官非常困惑，不知道该如何教育。</a:t>
            </a:r>
            <a:endParaRPr lang="zh-CN" altLang="en-US" sz="1000" dirty="0"/>
          </a:p>
          <a:p>
            <a:endParaRPr lang="zh-CN" altLang="en-US" sz="1000" dirty="0"/>
          </a:p>
          <a:p>
            <a:r>
              <a:rPr lang="zh-CN" altLang="en-US" sz="1000" dirty="0"/>
              <a:t>同样的问题在家庭和学校也会出现：孩子被提醒无数次，说</a:t>
            </a:r>
            <a:r>
              <a:rPr lang="en-US" altLang="zh-CN" sz="1000" dirty="0"/>
              <a:t>“</a:t>
            </a:r>
            <a:r>
              <a:rPr lang="zh-CN" altLang="en-US" sz="1000" dirty="0"/>
              <a:t>我知道了</a:t>
            </a:r>
            <a:r>
              <a:rPr lang="en-US" altLang="zh-CN" sz="1000" dirty="0"/>
              <a:t>”“</a:t>
            </a:r>
            <a:r>
              <a:rPr lang="zh-CN" altLang="en-US" sz="1000" dirty="0"/>
              <a:t>我会改</a:t>
            </a:r>
            <a:r>
              <a:rPr lang="en-US" altLang="zh-CN" sz="1000" dirty="0"/>
              <a:t>”</a:t>
            </a:r>
            <a:r>
              <a:rPr lang="zh-CN" altLang="en-US" sz="1000" dirty="0"/>
              <a:t>，但又重复犯错。</a:t>
            </a:r>
            <a:endParaRPr lang="zh-CN" altLang="en-US" sz="1000" dirty="0"/>
          </a:p>
          <a:p>
            <a:r>
              <a:rPr lang="zh-CN" altLang="en-US" sz="1000" dirty="0"/>
              <a:t>不是他们故意，是他们：</a:t>
            </a:r>
            <a:endParaRPr lang="zh-CN" altLang="en-US" sz="1000" dirty="0"/>
          </a:p>
          <a:p>
            <a:r>
              <a:rPr lang="zh-CN" altLang="en-US" sz="1000" dirty="0"/>
              <a:t>没有</a:t>
            </a:r>
            <a:r>
              <a:rPr lang="en-US" altLang="zh-CN" sz="1000" dirty="0"/>
              <a:t>“</a:t>
            </a:r>
            <a:r>
              <a:rPr lang="zh-CN" altLang="en-US" sz="1000" dirty="0"/>
              <a:t>理解问题</a:t>
            </a:r>
            <a:r>
              <a:rPr lang="en-US" altLang="zh-CN" sz="1000" dirty="0"/>
              <a:t>”“</a:t>
            </a:r>
            <a:r>
              <a:rPr lang="zh-CN" altLang="en-US" sz="1000" dirty="0"/>
              <a:t>推论后果</a:t>
            </a:r>
            <a:r>
              <a:rPr lang="en-US" altLang="zh-CN" sz="1000" dirty="0"/>
              <a:t>”“</a:t>
            </a:r>
            <a:r>
              <a:rPr lang="zh-CN" altLang="en-US" sz="1000" dirty="0"/>
              <a:t>规划行为</a:t>
            </a:r>
            <a:r>
              <a:rPr lang="en-US" altLang="zh-CN" sz="1000" dirty="0"/>
              <a:t>”</a:t>
            </a:r>
            <a:r>
              <a:rPr lang="zh-CN" altLang="en-US" sz="1000" dirty="0"/>
              <a:t>的认知能力。</a:t>
            </a:r>
            <a:endParaRPr lang="zh-CN" altLang="en-US" sz="1000" dirty="0"/>
          </a:p>
          <a:p>
            <a:r>
              <a:rPr lang="zh-CN" altLang="en-US" sz="1000" dirty="0"/>
              <a:t>因此，比反省更重要的是：先确认孩子是否</a:t>
            </a:r>
            <a:r>
              <a:rPr lang="en-US" altLang="zh-CN" sz="1000" dirty="0"/>
              <a:t>“</a:t>
            </a:r>
            <a:r>
              <a:rPr lang="zh-CN" altLang="en-US" sz="1000" dirty="0"/>
              <a:t>有能力反省</a:t>
            </a:r>
            <a:r>
              <a:rPr lang="en-US" altLang="zh-CN" sz="1000" dirty="0"/>
              <a:t>”</a:t>
            </a:r>
            <a:endParaRPr lang="en-US" altLang="zh-CN" sz="1000" dirty="0"/>
          </a:p>
          <a:p>
            <a:r>
              <a:rPr lang="zh-CN" altLang="en-US" sz="1000" dirty="0"/>
              <a:t>在责备或要求反省之前，大人必须先确认：</a:t>
            </a:r>
            <a:endParaRPr lang="zh-CN" altLang="en-US" sz="1000" dirty="0"/>
          </a:p>
          <a:p>
            <a:r>
              <a:rPr lang="zh-CN" altLang="en-US" sz="1000" dirty="0"/>
              <a:t>孩子是否具备</a:t>
            </a:r>
            <a:r>
              <a:rPr lang="en-US" altLang="zh-CN" sz="1000" dirty="0"/>
              <a:t>“</a:t>
            </a:r>
            <a:r>
              <a:rPr lang="zh-CN" altLang="en-US" sz="1000" dirty="0"/>
              <a:t>理解哪里错了</a:t>
            </a:r>
            <a:r>
              <a:rPr lang="en-US" altLang="zh-CN" sz="1000" dirty="0"/>
              <a:t>”</a:t>
            </a:r>
            <a:r>
              <a:rPr lang="zh-CN" altLang="en-US" sz="1000" dirty="0"/>
              <a:t>的能力</a:t>
            </a:r>
            <a:endParaRPr lang="zh-CN" altLang="en-US" sz="1000" dirty="0"/>
          </a:p>
          <a:p>
            <a:r>
              <a:rPr lang="zh-CN" altLang="en-US" sz="1000" dirty="0"/>
              <a:t>是否具备</a:t>
            </a:r>
            <a:r>
              <a:rPr lang="en-US" altLang="zh-CN" sz="1000" dirty="0"/>
              <a:t>“</a:t>
            </a:r>
            <a:r>
              <a:rPr lang="zh-CN" altLang="en-US" sz="1000" dirty="0"/>
              <a:t>思考下次如何做</a:t>
            </a:r>
            <a:r>
              <a:rPr lang="en-US" altLang="zh-CN" sz="1000" dirty="0"/>
              <a:t>”</a:t>
            </a:r>
            <a:r>
              <a:rPr lang="zh-CN" altLang="en-US" sz="1000" dirty="0"/>
              <a:t>的能力</a:t>
            </a:r>
            <a:endParaRPr lang="zh-CN" altLang="en-US" sz="1000" dirty="0"/>
          </a:p>
          <a:p>
            <a:r>
              <a:rPr lang="zh-CN" altLang="en-US" sz="1000" dirty="0"/>
              <a:t>如果没有，那就必须先提升他们的基础认知能力。</a:t>
            </a:r>
            <a:endParaRPr lang="zh-CN" altLang="en-US" sz="1000" dirty="0"/>
          </a:p>
          <a:p>
            <a:r>
              <a:rPr lang="zh-CN" altLang="en-US" sz="1000" dirty="0"/>
              <a:t>认知能力弱，还会影响什么？</a:t>
            </a:r>
            <a:endParaRPr lang="zh-CN" altLang="en-US" sz="1000" dirty="0"/>
          </a:p>
          <a:p>
            <a:r>
              <a:rPr lang="zh-CN" altLang="en-US" sz="1000" dirty="0"/>
              <a:t>不仅影响学习，也影响：</a:t>
            </a:r>
            <a:endParaRPr lang="zh-CN" altLang="en-US" sz="1000" dirty="0"/>
          </a:p>
          <a:p>
            <a:r>
              <a:rPr lang="zh-CN" altLang="en-US" sz="1000" dirty="0"/>
              <a:t>对他人产生兴趣</a:t>
            </a:r>
            <a:endParaRPr lang="zh-CN" altLang="en-US" sz="1000" dirty="0"/>
          </a:p>
          <a:p>
            <a:r>
              <a:rPr lang="zh-CN" altLang="en-US" sz="1000" dirty="0"/>
              <a:t>理解他人情绪</a:t>
            </a:r>
            <a:endParaRPr lang="zh-CN" altLang="en-US" sz="1000" dirty="0"/>
          </a:p>
          <a:p>
            <a:r>
              <a:rPr lang="zh-CN" altLang="en-US" sz="1000" dirty="0"/>
              <a:t>与人对话</a:t>
            </a:r>
            <a:endParaRPr lang="zh-CN" altLang="en-US" sz="1000" dirty="0"/>
          </a:p>
          <a:p>
            <a:r>
              <a:rPr lang="zh-CN" altLang="en-US" sz="1000" dirty="0"/>
              <a:t>自主思考</a:t>
            </a:r>
            <a:endParaRPr lang="zh-CN" altLang="en-US" sz="1000" dirty="0"/>
          </a:p>
          <a:p>
            <a:r>
              <a:rPr lang="zh-CN" altLang="en-US" sz="1000" dirty="0"/>
              <a:t>解决突发问题</a:t>
            </a:r>
            <a:endParaRPr lang="zh-CN" altLang="en-US" sz="1000" dirty="0"/>
          </a:p>
          <a:p>
            <a:r>
              <a:rPr lang="zh-CN" altLang="en-US" sz="1000" dirty="0"/>
              <a:t>也就是说，认知弱势会导致：</a:t>
            </a:r>
            <a:endParaRPr lang="zh-CN" altLang="en-US" sz="1000" dirty="0"/>
          </a:p>
          <a:p>
            <a:r>
              <a:rPr lang="en-US" altLang="en-US" sz="1000" dirty="0"/>
              <a:t>✔</a:t>
            </a:r>
            <a:r>
              <a:rPr lang="en-US" altLang="zh-CN" sz="1000" dirty="0"/>
              <a:t> </a:t>
            </a:r>
            <a:r>
              <a:rPr lang="zh-CN" altLang="en-US" sz="1000" dirty="0"/>
              <a:t>学习落后</a:t>
            </a:r>
            <a:endParaRPr lang="zh-CN" altLang="en-US" sz="1000" dirty="0"/>
          </a:p>
          <a:p>
            <a:r>
              <a:rPr lang="en-US" altLang="en-US" sz="1000" dirty="0"/>
              <a:t>✔</a:t>
            </a:r>
            <a:r>
              <a:rPr lang="en-US" altLang="zh-CN" sz="1000" dirty="0"/>
              <a:t> </a:t>
            </a:r>
            <a:r>
              <a:rPr lang="zh-CN" altLang="en-US" sz="1000" dirty="0"/>
              <a:t>社交障碍</a:t>
            </a:r>
            <a:endParaRPr lang="zh-CN" altLang="en-US" sz="1000" dirty="0"/>
          </a:p>
          <a:p>
            <a:r>
              <a:rPr lang="en-US" altLang="en-US" sz="1000" dirty="0"/>
              <a:t>✔</a:t>
            </a:r>
            <a:r>
              <a:rPr lang="en-US" altLang="zh-CN" sz="1000" dirty="0"/>
              <a:t> </a:t>
            </a:r>
            <a:r>
              <a:rPr lang="zh-CN" altLang="en-US" sz="1000" dirty="0"/>
              <a:t>情绪不稳</a:t>
            </a:r>
            <a:endParaRPr lang="zh-CN" altLang="en-US" sz="1000" dirty="0"/>
          </a:p>
          <a:p>
            <a:r>
              <a:rPr lang="en-US" altLang="en-US" sz="1000" dirty="0"/>
              <a:t>✔</a:t>
            </a:r>
            <a:r>
              <a:rPr lang="en-US" altLang="zh-CN" sz="1000" dirty="0"/>
              <a:t> </a:t>
            </a:r>
            <a:r>
              <a:rPr lang="zh-CN" altLang="en-US" sz="1000" dirty="0"/>
              <a:t>生活困难</a:t>
            </a:r>
            <a:endParaRPr lang="zh-CN" altLang="en-US" sz="1000" dirty="0"/>
          </a:p>
          <a:p>
            <a:r>
              <a:rPr lang="en-US" altLang="en-US" sz="1000" dirty="0"/>
              <a:t>✔</a:t>
            </a:r>
            <a:r>
              <a:rPr lang="en-US" altLang="zh-CN" sz="1000" dirty="0"/>
              <a:t> </a:t>
            </a:r>
            <a:r>
              <a:rPr lang="zh-CN" altLang="en-US" sz="1000" dirty="0"/>
              <a:t>自尊低落</a:t>
            </a:r>
            <a:endParaRPr lang="zh-CN" altLang="en-US" sz="1000" dirty="0"/>
          </a:p>
          <a:p>
            <a:r>
              <a:rPr lang="zh-CN" altLang="en-US" sz="1000" dirty="0"/>
              <a:t>它是许多孩子</a:t>
            </a:r>
            <a:r>
              <a:rPr lang="en-US" altLang="zh-CN" sz="1000" dirty="0"/>
              <a:t>“</a:t>
            </a:r>
            <a:r>
              <a:rPr lang="zh-CN" altLang="en-US" sz="1000" dirty="0"/>
              <a:t>活得辛苦</a:t>
            </a:r>
            <a:r>
              <a:rPr lang="en-US" altLang="zh-CN" sz="1000" dirty="0"/>
              <a:t>”</a:t>
            </a:r>
            <a:r>
              <a:rPr lang="zh-CN" altLang="en-US" sz="1000" dirty="0"/>
              <a:t>的根源。</a:t>
            </a:r>
            <a:endParaRPr lang="zh-CN" altLang="en-US" sz="1000" dirty="0"/>
          </a:p>
        </p:txBody>
      </p:sp>
      <p:sp>
        <p:nvSpPr>
          <p:cNvPr id="2" name="スライド番号プレースホルダー 1"/>
          <p:cNvSpPr>
            <a:spLocks noGrp="1"/>
          </p:cNvSpPr>
          <p:nvPr>
            <p:ph type="sldNum" sz="quarter" idx="12"/>
          </p:nvPr>
        </p:nvSpPr>
        <p:spPr/>
        <p:txBody>
          <a:bodyPr/>
          <a:lstStyle/>
          <a:p>
            <a:fld id="{99B83112-4C17-44BA-8537-65F135E43707}" type="slidenum">
              <a:rPr kumimoji="1" lang="ja-JP" altLang="en-US" smtClean="0"/>
            </a:fld>
            <a:endParaRPr kumimoji="1" lang="ja-JP" altLang="en-US" dirty="0"/>
          </a:p>
        </p:txBody>
      </p:sp>
      <p:sp>
        <p:nvSpPr>
          <p:cNvPr id="8" name="テキスト ボックス 7"/>
          <p:cNvSpPr txBox="1"/>
          <p:nvPr/>
        </p:nvSpPr>
        <p:spPr>
          <a:xfrm>
            <a:off x="4670096" y="825072"/>
            <a:ext cx="1891176" cy="276999"/>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ja-JP" sz="1200" b="1" dirty="0">
                <a:solidFill>
                  <a:srgbClr val="FF0000"/>
                </a:solidFill>
                <a:highlight>
                  <a:srgbClr val="FFFF00"/>
                </a:highlight>
              </a:rPr>
              <a:t>30,000 copies</a:t>
            </a:r>
            <a:endParaRPr lang="en-US" altLang="zh-CN" sz="1200" b="1" dirty="0">
              <a:solidFill>
                <a:srgbClr val="FF0000"/>
              </a:solidFill>
              <a:highlight>
                <a:srgbClr val="FFFF00"/>
              </a:highlight>
            </a:endParaRPr>
          </a:p>
        </p:txBody>
      </p:sp>
      <p:sp>
        <p:nvSpPr>
          <p:cNvPr id="10" name="テキスト ボックス 9"/>
          <p:cNvSpPr txBox="1"/>
          <p:nvPr/>
        </p:nvSpPr>
        <p:spPr>
          <a:xfrm>
            <a:off x="4579618" y="193918"/>
            <a:ext cx="1807213" cy="306705"/>
          </a:xfrm>
          <a:prstGeom prst="rect">
            <a:avLst/>
          </a:prstGeom>
          <a:solidFill>
            <a:schemeClr val="accent1"/>
          </a:solid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ctr"/>
            <a:r>
              <a:rPr lang="en-US" altLang="zh-TW" b="1" dirty="0">
                <a:solidFill>
                  <a:schemeClr val="bg1"/>
                </a:solidFill>
              </a:rPr>
              <a:t>pick up</a:t>
            </a:r>
            <a:endParaRPr lang="en-US" altLang="zh-TW" b="1" dirty="0">
              <a:solidFill>
                <a:schemeClr val="bg1"/>
              </a:solidFill>
            </a:endParaRPr>
          </a:p>
        </p:txBody>
      </p:sp>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0" y="537845"/>
            <a:ext cx="6858000" cy="917067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dirty="0"/>
              <a:t>培养</a:t>
            </a:r>
            <a:r>
              <a:rPr lang="en-US" altLang="zh-CN" sz="1000" dirty="0"/>
              <a:t>“</a:t>
            </a:r>
            <a:r>
              <a:rPr lang="zh-CN" altLang="en-US" sz="1000" dirty="0"/>
              <a:t>理解力</a:t>
            </a:r>
            <a:r>
              <a:rPr lang="en-US" altLang="zh-CN" sz="1000" dirty="0"/>
              <a:t>”</a:t>
            </a:r>
            <a:r>
              <a:rPr lang="zh-CN" altLang="en-US" sz="1000" dirty="0"/>
              <a:t>和</a:t>
            </a:r>
            <a:r>
              <a:rPr lang="en-US" altLang="zh-CN" sz="1000" dirty="0"/>
              <a:t>“</a:t>
            </a:r>
            <a:r>
              <a:rPr lang="zh-CN" altLang="en-US" sz="1000" dirty="0"/>
              <a:t>温柔的心</a:t>
            </a:r>
            <a:r>
              <a:rPr lang="en-US" altLang="zh-CN" sz="1000" dirty="0"/>
              <a:t>”——</a:t>
            </a:r>
            <a:r>
              <a:rPr lang="zh-CN" altLang="en-US" sz="1000" dirty="0"/>
              <a:t>每天</a:t>
            </a:r>
            <a:r>
              <a:rPr lang="en-US" altLang="zh-CN" sz="1000" dirty="0"/>
              <a:t> 5 </a:t>
            </a:r>
            <a:r>
              <a:rPr lang="zh-CN" altLang="en-US" sz="1000" dirty="0"/>
              <a:t>分钟的</a:t>
            </a:r>
            <a:r>
              <a:rPr lang="en-US" altLang="zh-CN" sz="1000" dirty="0"/>
              <a:t> Cog-Tr</a:t>
            </a:r>
            <a:r>
              <a:rPr lang="en-US" altLang="en-US" sz="1000" dirty="0"/>
              <a:t>é</a:t>
            </a:r>
            <a:r>
              <a:rPr lang="en-US" altLang="zh-CN" sz="1000" dirty="0"/>
              <a:t> </a:t>
            </a:r>
            <a:r>
              <a:rPr lang="zh-CN" altLang="en-US" sz="1000" dirty="0"/>
              <a:t>训练</a:t>
            </a:r>
            <a:endParaRPr lang="zh-CN" altLang="en-US" sz="1000" dirty="0"/>
          </a:p>
          <a:p>
            <a:endParaRPr lang="en-US" altLang="zh-CN" sz="1000" dirty="0"/>
          </a:p>
          <a:p>
            <a:r>
              <a:rPr lang="zh-CN" altLang="en-US" sz="1000" dirty="0"/>
              <a:t>接下来，我们将正式使用本书附带的工作表，开始提升孩子的认知力、对人能力与身体能力的训练</a:t>
            </a:r>
            <a:r>
              <a:rPr lang="en-US" altLang="zh-CN" sz="1000" dirty="0"/>
              <a:t>——</a:t>
            </a:r>
            <a:r>
              <a:rPr lang="zh-CN" altLang="en-US" sz="1000" dirty="0"/>
              <a:t>也就是</a:t>
            </a:r>
            <a:r>
              <a:rPr lang="en-US" altLang="zh-CN" sz="1000" dirty="0"/>
              <a:t> Cog-Tr</a:t>
            </a:r>
            <a:r>
              <a:rPr lang="en-US" altLang="en-US" sz="1000" dirty="0"/>
              <a:t>é</a:t>
            </a:r>
            <a:r>
              <a:rPr lang="zh-CN" altLang="en-US" sz="1000" dirty="0"/>
              <a:t>（认知训练）。</a:t>
            </a:r>
            <a:endParaRPr lang="zh-CN" altLang="en-US" sz="1000" dirty="0"/>
          </a:p>
          <a:p>
            <a:endParaRPr lang="en-US" altLang="zh-CN" sz="1000" dirty="0"/>
          </a:p>
          <a:p>
            <a:r>
              <a:rPr lang="zh-CN" altLang="en-US" sz="1000" dirty="0"/>
              <a:t>整个训练分为三大类，每一类包含多个练习（下一页有完整列表）。</a:t>
            </a:r>
            <a:endParaRPr lang="zh-CN" altLang="en-US" sz="1000" dirty="0"/>
          </a:p>
          <a:p>
            <a:r>
              <a:rPr lang="zh-CN" altLang="en-US" sz="1000" dirty="0"/>
              <a:t>总共设计了</a:t>
            </a:r>
            <a:r>
              <a:rPr lang="en-US" altLang="zh-CN" sz="1000" dirty="0"/>
              <a:t> 120 </a:t>
            </a:r>
            <a:r>
              <a:rPr lang="zh-CN" altLang="en-US" sz="1000" dirty="0"/>
              <a:t>回练习，以</a:t>
            </a:r>
            <a:r>
              <a:rPr lang="en-US" altLang="zh-CN" sz="1000" dirty="0"/>
              <a:t>“</a:t>
            </a:r>
            <a:r>
              <a:rPr lang="zh-CN" altLang="en-US" sz="1000" dirty="0"/>
              <a:t>每天</a:t>
            </a:r>
            <a:r>
              <a:rPr lang="en-US" altLang="zh-CN" sz="1000" dirty="0"/>
              <a:t> 5 </a:t>
            </a:r>
            <a:r>
              <a:rPr lang="zh-CN" altLang="en-US" sz="1000" dirty="0"/>
              <a:t>分钟、一天</a:t>
            </a:r>
            <a:r>
              <a:rPr lang="en-US" altLang="zh-CN" sz="1000" dirty="0"/>
              <a:t> 1 </a:t>
            </a:r>
            <a:r>
              <a:rPr lang="zh-CN" altLang="en-US" sz="1000" dirty="0"/>
              <a:t>回</a:t>
            </a:r>
            <a:r>
              <a:rPr lang="en-US" altLang="zh-CN" sz="1000" dirty="0"/>
              <a:t>”</a:t>
            </a:r>
            <a:r>
              <a:rPr lang="zh-CN" altLang="en-US" sz="1000" dirty="0"/>
              <a:t>为基本节奏，大约</a:t>
            </a:r>
            <a:r>
              <a:rPr lang="en-US" altLang="zh-CN" sz="1000" dirty="0"/>
              <a:t> 3 </a:t>
            </a:r>
            <a:r>
              <a:rPr lang="zh-CN" altLang="en-US" sz="1000" dirty="0"/>
              <a:t>个月即可完成一轮，让</a:t>
            </a:r>
            <a:r>
              <a:rPr lang="en-US" altLang="zh-CN" sz="1000" dirty="0"/>
              <a:t>“</a:t>
            </a:r>
            <a:r>
              <a:rPr lang="zh-CN" altLang="en-US" sz="1000" dirty="0"/>
              <a:t>活得辛苦</a:t>
            </a:r>
            <a:r>
              <a:rPr lang="en-US" altLang="zh-CN" sz="1000" dirty="0"/>
              <a:t>”</a:t>
            </a:r>
            <a:r>
              <a:rPr lang="zh-CN" altLang="en-US" sz="1000" dirty="0"/>
              <a:t>的孩子在认知、人际与身体方面逐步改善。</a:t>
            </a:r>
            <a:endParaRPr lang="zh-CN" altLang="en-US" sz="1000" dirty="0"/>
          </a:p>
          <a:p>
            <a:endParaRPr lang="en-US" altLang="zh-CN" sz="1000" dirty="0"/>
          </a:p>
          <a:p>
            <a:r>
              <a:rPr lang="zh-CN" altLang="en-US" sz="1000" dirty="0"/>
              <a:t>三大训练模块</a:t>
            </a:r>
            <a:endParaRPr lang="zh-CN" altLang="en-US" sz="1000" dirty="0"/>
          </a:p>
          <a:p>
            <a:endParaRPr lang="en-US" altLang="zh-CN" sz="1000" dirty="0"/>
          </a:p>
          <a:p>
            <a:r>
              <a:rPr lang="zh-CN" altLang="en-US" sz="1000" dirty="0"/>
              <a:t>认知力提升</a:t>
            </a:r>
            <a:endParaRPr lang="zh-CN" altLang="en-US" sz="1000" dirty="0"/>
          </a:p>
          <a:p>
            <a:endParaRPr lang="en-US" altLang="zh-CN" sz="1000" dirty="0"/>
          </a:p>
          <a:p>
            <a:r>
              <a:rPr lang="zh-CN" altLang="en-US" sz="1000" dirty="0"/>
              <a:t>对人能力提升</a:t>
            </a:r>
            <a:endParaRPr lang="zh-CN" altLang="en-US" sz="1000" dirty="0"/>
          </a:p>
          <a:p>
            <a:endParaRPr lang="en-US" altLang="zh-CN" sz="1000" dirty="0"/>
          </a:p>
          <a:p>
            <a:r>
              <a:rPr lang="zh-CN" altLang="en-US" sz="1000" dirty="0"/>
              <a:t>身体能力提升</a:t>
            </a:r>
            <a:endParaRPr lang="zh-CN" altLang="en-US" sz="1000" dirty="0"/>
          </a:p>
          <a:p>
            <a:endParaRPr lang="en-US" altLang="zh-CN" sz="1000" dirty="0"/>
          </a:p>
          <a:p>
            <a:r>
              <a:rPr lang="zh-CN" altLang="en-US" sz="1000" dirty="0"/>
              <a:t>训练次数安排</a:t>
            </a:r>
            <a:endParaRPr lang="zh-CN" altLang="en-US" sz="1000" dirty="0"/>
          </a:p>
          <a:p>
            <a:endParaRPr lang="en-US" altLang="zh-CN" sz="1000" dirty="0"/>
          </a:p>
          <a:p>
            <a:r>
              <a:rPr lang="zh-CN" altLang="en-US" sz="1000" dirty="0"/>
              <a:t>认知力训练：</a:t>
            </a:r>
            <a:r>
              <a:rPr lang="en-US" altLang="zh-CN" sz="1000" dirty="0"/>
              <a:t>60 </a:t>
            </a:r>
            <a:r>
              <a:rPr lang="zh-CN" altLang="en-US" sz="1000" dirty="0"/>
              <a:t>次（每天做</a:t>
            </a:r>
            <a:r>
              <a:rPr lang="en-US" altLang="zh-CN" sz="1000" dirty="0"/>
              <a:t> 2 </a:t>
            </a:r>
            <a:r>
              <a:rPr lang="zh-CN" altLang="en-US" sz="1000" dirty="0"/>
              <a:t>题，</a:t>
            </a:r>
            <a:r>
              <a:rPr lang="en-US" altLang="zh-CN" sz="1000" dirty="0"/>
              <a:t>30 </a:t>
            </a:r>
            <a:r>
              <a:rPr lang="zh-CN" altLang="en-US" sz="1000" dirty="0"/>
              <a:t>天完成）</a:t>
            </a:r>
            <a:endParaRPr lang="zh-CN" altLang="en-US" sz="1000" dirty="0"/>
          </a:p>
          <a:p>
            <a:endParaRPr lang="en-US" altLang="zh-CN" sz="1000" dirty="0"/>
          </a:p>
          <a:p>
            <a:r>
              <a:rPr lang="zh-CN" altLang="en-US" sz="1000" dirty="0"/>
              <a:t>对人力训练：</a:t>
            </a:r>
            <a:r>
              <a:rPr lang="en-US" altLang="zh-CN" sz="1000" dirty="0"/>
              <a:t>30 </a:t>
            </a:r>
            <a:r>
              <a:rPr lang="zh-CN" altLang="en-US" sz="1000" dirty="0"/>
              <a:t>次（每天做</a:t>
            </a:r>
            <a:r>
              <a:rPr lang="en-US" altLang="zh-CN" sz="1000" dirty="0"/>
              <a:t> 1 </a:t>
            </a:r>
            <a:r>
              <a:rPr lang="zh-CN" altLang="en-US" sz="1000" dirty="0"/>
              <a:t>题，</a:t>
            </a:r>
            <a:r>
              <a:rPr lang="en-US" altLang="zh-CN" sz="1000" dirty="0"/>
              <a:t>30 </a:t>
            </a:r>
            <a:r>
              <a:rPr lang="zh-CN" altLang="en-US" sz="1000" dirty="0"/>
              <a:t>天完成）</a:t>
            </a:r>
            <a:endParaRPr lang="zh-CN" altLang="en-US" sz="1000" dirty="0"/>
          </a:p>
          <a:p>
            <a:endParaRPr lang="en-US" altLang="zh-CN" sz="1000" dirty="0"/>
          </a:p>
          <a:p>
            <a:r>
              <a:rPr lang="zh-CN" altLang="en-US" sz="1000" dirty="0"/>
              <a:t>身体力训练：</a:t>
            </a:r>
            <a:r>
              <a:rPr lang="en-US" altLang="zh-CN" sz="1000" dirty="0"/>
              <a:t>30 </a:t>
            </a:r>
            <a:r>
              <a:rPr lang="zh-CN" altLang="en-US" sz="1000" dirty="0"/>
              <a:t>次（每天做</a:t>
            </a:r>
            <a:r>
              <a:rPr lang="en-US" altLang="zh-CN" sz="1000" dirty="0"/>
              <a:t> 1 </a:t>
            </a:r>
            <a:r>
              <a:rPr lang="zh-CN" altLang="en-US" sz="1000" dirty="0"/>
              <a:t>题，</a:t>
            </a:r>
            <a:r>
              <a:rPr lang="en-US" altLang="zh-CN" sz="1000" dirty="0"/>
              <a:t>30 </a:t>
            </a:r>
            <a:r>
              <a:rPr lang="zh-CN" altLang="en-US" sz="1000" dirty="0"/>
              <a:t>天完成）</a:t>
            </a:r>
            <a:endParaRPr lang="zh-CN" altLang="en-US" sz="1000" dirty="0"/>
          </a:p>
          <a:p>
            <a:endParaRPr lang="en-US" altLang="zh-CN" sz="1000" dirty="0"/>
          </a:p>
          <a:p>
            <a:r>
              <a:rPr lang="zh-CN" altLang="en-US" sz="1000" dirty="0"/>
              <a:t>所有工作表都可从</a:t>
            </a:r>
            <a:r>
              <a:rPr lang="en-US" altLang="zh-CN" sz="1000" dirty="0"/>
              <a:t> </a:t>
            </a:r>
            <a:r>
              <a:rPr lang="zh-CN" altLang="en-US" sz="1000" dirty="0"/>
              <a:t>本书第</a:t>
            </a:r>
            <a:r>
              <a:rPr lang="en-US" altLang="zh-CN" sz="1000" dirty="0"/>
              <a:t> 235 </a:t>
            </a:r>
            <a:r>
              <a:rPr lang="zh-CN" altLang="en-US" sz="1000" dirty="0"/>
              <a:t>页的</a:t>
            </a:r>
            <a:r>
              <a:rPr lang="en-US" altLang="zh-CN" sz="1000" dirty="0"/>
              <a:t> URL </a:t>
            </a:r>
            <a:r>
              <a:rPr lang="zh-CN" altLang="en-US" sz="1000" dirty="0"/>
              <a:t>下载，请打印成</a:t>
            </a:r>
            <a:r>
              <a:rPr lang="en-US" altLang="zh-CN" sz="1000" dirty="0"/>
              <a:t> A4 </a:t>
            </a:r>
            <a:r>
              <a:rPr lang="zh-CN" altLang="en-US" sz="1000" dirty="0"/>
              <a:t>使用。</a:t>
            </a:r>
            <a:endParaRPr lang="zh-CN" altLang="en-US" sz="1000" dirty="0"/>
          </a:p>
          <a:p>
            <a:r>
              <a:rPr lang="zh-CN" altLang="en-US" sz="1000" dirty="0"/>
              <a:t>如果希望进一步强化训练，可参阅本书</a:t>
            </a:r>
            <a:r>
              <a:rPr lang="en-US" altLang="zh-CN" sz="1000" dirty="0"/>
              <a:t> 234 </a:t>
            </a:r>
            <a:r>
              <a:rPr lang="zh-CN" altLang="en-US" sz="1000" dirty="0"/>
              <a:t>页的推荐教材。</a:t>
            </a:r>
            <a:endParaRPr lang="zh-CN" altLang="en-US" sz="1000" dirty="0"/>
          </a:p>
          <a:p>
            <a:endParaRPr lang="en-US" altLang="zh-CN" sz="1000" dirty="0"/>
          </a:p>
          <a:p>
            <a:r>
              <a:rPr lang="en-US" altLang="zh-CN" sz="1000" dirty="0"/>
              <a:t>Cog-Tr</a:t>
            </a:r>
            <a:r>
              <a:rPr lang="en-US" altLang="en-US" sz="1000" dirty="0"/>
              <a:t>é</a:t>
            </a:r>
            <a:r>
              <a:rPr lang="en-US" altLang="zh-CN" sz="1000" dirty="0"/>
              <a:t> </a:t>
            </a:r>
            <a:r>
              <a:rPr lang="zh-CN" altLang="en-US" sz="1000" dirty="0"/>
              <a:t>训练工作表一览（中文整理版）</a:t>
            </a:r>
            <a:endParaRPr lang="zh-CN" altLang="en-US" sz="1000" dirty="0"/>
          </a:p>
          <a:p>
            <a:r>
              <a:rPr lang="zh-CN" altLang="en-US" sz="1000" dirty="0"/>
              <a:t>「认知力」提升训练</a:t>
            </a:r>
            <a:endParaRPr lang="zh-CN" altLang="en-US" sz="1000" dirty="0"/>
          </a:p>
          <a:p>
            <a:r>
              <a:rPr lang="zh-CN" altLang="en-US" sz="1000" dirty="0"/>
              <a:t>听力理解训练</a:t>
            </a:r>
            <a:endParaRPr lang="zh-CN" altLang="en-US" sz="1000" dirty="0"/>
          </a:p>
          <a:p>
            <a:endParaRPr lang="en-US" altLang="zh-CN" sz="1000" dirty="0"/>
          </a:p>
          <a:p>
            <a:r>
              <a:rPr lang="zh-CN" altLang="en-US" sz="1000" dirty="0"/>
              <a:t>听力</a:t>
            </a:r>
            <a:r>
              <a:rPr lang="en-US" altLang="en-US" sz="1000" dirty="0"/>
              <a:t>①</a:t>
            </a:r>
            <a:r>
              <a:rPr lang="zh-CN" altLang="en-US" sz="1000" dirty="0"/>
              <a:t>：最初与</a:t>
            </a:r>
            <a:r>
              <a:rPr lang="en-US" altLang="zh-CN" sz="1000" dirty="0"/>
              <a:t>“</a:t>
            </a:r>
            <a:r>
              <a:rPr lang="zh-CN" altLang="en-US" sz="1000" dirty="0"/>
              <a:t>碰</a:t>
            </a:r>
            <a:r>
              <a:rPr lang="en-US" altLang="zh-CN" sz="1000" dirty="0"/>
              <a:t>”</a:t>
            </a:r>
            <a:endParaRPr lang="en-US" altLang="zh-CN" sz="1000" dirty="0"/>
          </a:p>
          <a:p>
            <a:endParaRPr lang="en-US" altLang="zh-CN" sz="1000" dirty="0"/>
          </a:p>
          <a:p>
            <a:r>
              <a:rPr lang="zh-CN" altLang="en-US" sz="1000" dirty="0"/>
              <a:t>听力</a:t>
            </a:r>
            <a:r>
              <a:rPr lang="en-US" altLang="en-US" sz="1000" dirty="0"/>
              <a:t>②</a:t>
            </a:r>
            <a:r>
              <a:rPr lang="zh-CN" altLang="en-US" sz="1000" dirty="0"/>
              <a:t>：哪个最重要？</a:t>
            </a:r>
            <a:endParaRPr lang="zh-CN" altLang="en-US" sz="1000" dirty="0"/>
          </a:p>
          <a:p>
            <a:endParaRPr lang="en-US" altLang="zh-CN" sz="1000" dirty="0"/>
          </a:p>
          <a:p>
            <a:r>
              <a:rPr lang="zh-CN" altLang="en-US" sz="1000" dirty="0"/>
              <a:t>专注力训练</a:t>
            </a:r>
            <a:endParaRPr lang="zh-CN" altLang="en-US" sz="1000" dirty="0"/>
          </a:p>
          <a:p>
            <a:endParaRPr lang="en-US" altLang="zh-CN" sz="1000" dirty="0"/>
          </a:p>
          <a:p>
            <a:r>
              <a:rPr lang="zh-CN" altLang="en-US" sz="1000" dirty="0"/>
              <a:t>专注</a:t>
            </a:r>
            <a:r>
              <a:rPr lang="en-US" altLang="en-US" sz="1000" dirty="0"/>
              <a:t>①</a:t>
            </a:r>
            <a:r>
              <a:rPr lang="zh-CN" altLang="en-US" sz="1000" dirty="0"/>
              <a:t>：总结</a:t>
            </a:r>
            <a:endParaRPr lang="zh-CN" altLang="en-US" sz="1000" dirty="0"/>
          </a:p>
          <a:p>
            <a:endParaRPr lang="en-US" altLang="zh-CN" sz="1000" dirty="0"/>
          </a:p>
          <a:p>
            <a:r>
              <a:rPr lang="zh-CN" altLang="en-US" sz="1000" dirty="0"/>
              <a:t>专注</a:t>
            </a:r>
            <a:r>
              <a:rPr lang="en-US" altLang="en-US" sz="1000" dirty="0"/>
              <a:t>②</a:t>
            </a:r>
            <a:r>
              <a:rPr lang="zh-CN" altLang="en-US" sz="1000" dirty="0"/>
              <a:t>：数苹果（</a:t>
            </a:r>
            <a:r>
              <a:rPr lang="en-US" altLang="en-US" sz="1000" dirty="0"/>
              <a:t>①</a:t>
            </a:r>
            <a:r>
              <a:rPr lang="zh-CN" altLang="en-US" sz="1000" dirty="0"/>
              <a:t>〜</a:t>
            </a:r>
            <a:r>
              <a:rPr lang="en-US" altLang="en-US" sz="1000" dirty="0"/>
              <a:t>②</a:t>
            </a:r>
            <a:r>
              <a:rPr lang="zh-CN" altLang="en-US" sz="1000" dirty="0"/>
              <a:t>）</a:t>
            </a:r>
            <a:endParaRPr lang="zh-CN" altLang="en-US" sz="1000" dirty="0"/>
          </a:p>
          <a:p>
            <a:endParaRPr lang="en-US" altLang="zh-CN" sz="1000" dirty="0"/>
          </a:p>
          <a:p>
            <a:r>
              <a:rPr lang="zh-CN" altLang="en-US" sz="1000" dirty="0"/>
              <a:t>专注</a:t>
            </a:r>
            <a:r>
              <a:rPr lang="en-US" altLang="en-US" sz="1000" dirty="0"/>
              <a:t>③</a:t>
            </a:r>
            <a:r>
              <a:rPr lang="zh-CN" altLang="en-US" sz="1000" dirty="0"/>
              <a:t>：寻找运算（</a:t>
            </a:r>
            <a:r>
              <a:rPr lang="en-US" altLang="en-US" sz="1000" dirty="0"/>
              <a:t>①</a:t>
            </a:r>
            <a:r>
              <a:rPr lang="zh-CN" altLang="en-US" sz="1000" dirty="0"/>
              <a:t>〜</a:t>
            </a:r>
            <a:r>
              <a:rPr lang="en-US" altLang="en-US" sz="1000" dirty="0"/>
              <a:t>③</a:t>
            </a:r>
            <a:r>
              <a:rPr lang="zh-CN" altLang="en-US" sz="1000" dirty="0"/>
              <a:t>）</a:t>
            </a:r>
            <a:endParaRPr lang="zh-CN" altLang="en-US" sz="1000" dirty="0"/>
          </a:p>
          <a:p>
            <a:endParaRPr lang="en-US" altLang="zh-CN" sz="1000" dirty="0"/>
          </a:p>
          <a:p>
            <a:r>
              <a:rPr lang="zh-CN" altLang="en-US" sz="1000" dirty="0"/>
              <a:t>观察力训练</a:t>
            </a:r>
            <a:endParaRPr lang="zh-CN" altLang="en-US" sz="1000" dirty="0"/>
          </a:p>
          <a:p>
            <a:endParaRPr lang="en-US" altLang="zh-CN" sz="1000" dirty="0"/>
          </a:p>
          <a:p>
            <a:r>
              <a:rPr lang="zh-CN" altLang="en-US" sz="1000" dirty="0"/>
              <a:t>观察</a:t>
            </a:r>
            <a:r>
              <a:rPr lang="en-US" altLang="en-US" sz="1000" dirty="0"/>
              <a:t>①</a:t>
            </a:r>
            <a:r>
              <a:rPr lang="zh-CN" altLang="en-US" sz="1000" dirty="0"/>
              <a:t>：连点成线</a:t>
            </a:r>
            <a:endParaRPr lang="zh-CN" altLang="en-US" sz="1000" dirty="0"/>
          </a:p>
          <a:p>
            <a:endParaRPr lang="en-US" altLang="zh-CN" sz="1000" dirty="0"/>
          </a:p>
          <a:p>
            <a:r>
              <a:rPr lang="zh-CN" altLang="en-US" sz="1000" dirty="0"/>
              <a:t>观察</a:t>
            </a:r>
            <a:r>
              <a:rPr lang="en-US" altLang="en-US" sz="1000" dirty="0"/>
              <a:t>②</a:t>
            </a:r>
            <a:r>
              <a:rPr lang="zh-CN" altLang="en-US" sz="1000" dirty="0"/>
              <a:t>：找形状</a:t>
            </a:r>
            <a:endParaRPr lang="zh-CN" altLang="en-US" sz="1000" dirty="0"/>
          </a:p>
          <a:p>
            <a:endParaRPr lang="en-US" altLang="zh-CN" sz="1000" dirty="0"/>
          </a:p>
          <a:p>
            <a:r>
              <a:rPr lang="zh-CN" altLang="en-US" sz="1000" dirty="0"/>
              <a:t>观察</a:t>
            </a:r>
            <a:r>
              <a:rPr lang="en-US" altLang="en-US" sz="1000" dirty="0"/>
              <a:t>③</a:t>
            </a:r>
            <a:r>
              <a:rPr lang="zh-CN" altLang="en-US" sz="1000" dirty="0"/>
              <a:t>：找相同的图</a:t>
            </a:r>
            <a:endParaRPr lang="zh-CN" altLang="en-US" sz="1000" dirty="0"/>
          </a:p>
          <a:p>
            <a:endParaRPr lang="en-US" altLang="zh-CN" sz="1000" dirty="0"/>
          </a:p>
          <a:p>
            <a:r>
              <a:rPr lang="zh-CN" altLang="en-US" sz="1000" dirty="0"/>
              <a:t>逻辑性训练</a:t>
            </a:r>
            <a:endParaRPr lang="zh-CN" altLang="en-US" sz="1000" dirty="0"/>
          </a:p>
          <a:p>
            <a:endParaRPr lang="en-US" altLang="zh-CN" sz="1000" dirty="0"/>
          </a:p>
          <a:p>
            <a:r>
              <a:rPr lang="zh-CN" altLang="en-US" sz="1000" dirty="0"/>
              <a:t>逻辑</a:t>
            </a:r>
            <a:r>
              <a:rPr lang="en-US" altLang="en-US" sz="1000" dirty="0"/>
              <a:t>①</a:t>
            </a:r>
            <a:r>
              <a:rPr lang="zh-CN" altLang="en-US" sz="1000" dirty="0"/>
              <a:t>：图章</a:t>
            </a:r>
            <a:endParaRPr lang="zh-CN" altLang="en-US" sz="1000" dirty="0"/>
          </a:p>
          <a:p>
            <a:endParaRPr lang="en-US" altLang="zh-CN" sz="1000" dirty="0"/>
          </a:p>
          <a:p>
            <a:r>
              <a:rPr lang="zh-CN" altLang="en-US" sz="1000" dirty="0"/>
              <a:t>逻辑</a:t>
            </a:r>
            <a:r>
              <a:rPr lang="en-US" altLang="en-US" sz="1000" dirty="0"/>
              <a:t>②</a:t>
            </a:r>
            <a:r>
              <a:rPr lang="zh-CN" altLang="en-US" sz="1000" dirty="0"/>
              <a:t>：名次决胜（排序）</a:t>
            </a:r>
            <a:endParaRPr lang="zh-CN" altLang="en-US" sz="1000" dirty="0"/>
          </a:p>
          <a:p>
            <a:endParaRPr lang="en-US" altLang="zh-CN" sz="1000" dirty="0"/>
          </a:p>
          <a:p>
            <a:r>
              <a:rPr lang="zh-CN" altLang="en-US" sz="1000" dirty="0"/>
              <a:t>（接下页）</a:t>
            </a:r>
            <a:endParaRPr lang="zh-CN" altLang="en-US" sz="1000" dirty="0"/>
          </a:p>
        </p:txBody>
      </p:sp>
      <p:sp>
        <p:nvSpPr>
          <p:cNvPr id="2" name="スライド番号プレースホルダー 1"/>
          <p:cNvSpPr>
            <a:spLocks noGrp="1"/>
          </p:cNvSpPr>
          <p:nvPr>
            <p:ph type="sldNum" sz="quarter" idx="12"/>
          </p:nvPr>
        </p:nvSpPr>
        <p:spPr/>
        <p:txBody>
          <a:bodyPr/>
          <a:lstStyle/>
          <a:p>
            <a:fld id="{99B83112-4C17-44BA-8537-65F135E43707}" type="slidenum">
              <a:rPr kumimoji="1" lang="ja-JP" altLang="en-US" smtClean="0"/>
            </a:fld>
            <a:endParaRPr kumimoji="1" lang="ja-JP" altLang="en-US" dirty="0"/>
          </a:p>
        </p:txBody>
      </p:sp>
      <p:sp>
        <p:nvSpPr>
          <p:cNvPr id="8" name="テキスト ボックス 7"/>
          <p:cNvSpPr txBox="1"/>
          <p:nvPr/>
        </p:nvSpPr>
        <p:spPr>
          <a:xfrm>
            <a:off x="4670096" y="825072"/>
            <a:ext cx="1891176" cy="276999"/>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ja-JP" sz="1200" b="1" dirty="0">
                <a:solidFill>
                  <a:srgbClr val="FF0000"/>
                </a:solidFill>
                <a:highlight>
                  <a:srgbClr val="FFFF00"/>
                </a:highlight>
              </a:rPr>
              <a:t>30,000 copies</a:t>
            </a:r>
            <a:endParaRPr lang="en-US" altLang="zh-CN" sz="1200" b="1" dirty="0">
              <a:solidFill>
                <a:srgbClr val="FF0000"/>
              </a:solidFill>
              <a:highlight>
                <a:srgbClr val="FFFF00"/>
              </a:highlight>
            </a:endParaRPr>
          </a:p>
        </p:txBody>
      </p:sp>
      <p:sp>
        <p:nvSpPr>
          <p:cNvPr id="10" name="テキスト ボックス 9"/>
          <p:cNvSpPr txBox="1"/>
          <p:nvPr/>
        </p:nvSpPr>
        <p:spPr>
          <a:xfrm>
            <a:off x="4579618" y="193918"/>
            <a:ext cx="1807213" cy="306705"/>
          </a:xfrm>
          <a:prstGeom prst="rect">
            <a:avLst/>
          </a:prstGeom>
          <a:solidFill>
            <a:schemeClr val="accent1"/>
          </a:solid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ctr"/>
            <a:r>
              <a:rPr lang="en-US" altLang="zh-TW" b="1" dirty="0">
                <a:solidFill>
                  <a:schemeClr val="bg1"/>
                </a:solidFill>
              </a:rPr>
              <a:t>pick up</a:t>
            </a:r>
            <a:endParaRPr lang="en-US" altLang="zh-TW" b="1" dirty="0">
              <a:solidFill>
                <a:schemeClr val="bg1"/>
              </a:solidFill>
            </a:endParaRPr>
          </a:p>
        </p:txBody>
      </p:sp>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0" y="73025"/>
            <a:ext cx="6858000" cy="917067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dirty="0"/>
              <a:t>「对人能力」提升训练</a:t>
            </a:r>
            <a:endParaRPr lang="zh-CN" altLang="en-US" sz="1000" dirty="0"/>
          </a:p>
          <a:p>
            <a:r>
              <a:rPr lang="zh-CN" altLang="en-US" sz="1000" dirty="0"/>
              <a:t>认识自己</a:t>
            </a:r>
            <a:endParaRPr lang="zh-CN" altLang="en-US" sz="1000" dirty="0"/>
          </a:p>
          <a:p>
            <a:endParaRPr lang="en-US" altLang="zh-CN" sz="1000" dirty="0"/>
          </a:p>
          <a:p>
            <a:r>
              <a:rPr lang="zh-CN" altLang="en-US" sz="1000" dirty="0"/>
              <a:t>自我理解</a:t>
            </a:r>
            <a:r>
              <a:rPr lang="en-US" altLang="en-US" sz="1000" dirty="0"/>
              <a:t>①</a:t>
            </a:r>
            <a:r>
              <a:rPr lang="zh-CN" altLang="en-US" sz="1000" dirty="0"/>
              <a:t>：高低起伏地图</a:t>
            </a:r>
            <a:endParaRPr lang="zh-CN" altLang="en-US" sz="1000" dirty="0"/>
          </a:p>
          <a:p>
            <a:endParaRPr lang="en-US" altLang="zh-CN" sz="1000" dirty="0"/>
          </a:p>
          <a:p>
            <a:r>
              <a:rPr lang="zh-CN" altLang="en-US" sz="1000" dirty="0"/>
              <a:t>自我理解</a:t>
            </a:r>
            <a:r>
              <a:rPr lang="en-US" altLang="en-US" sz="1000" dirty="0"/>
              <a:t>②</a:t>
            </a:r>
            <a:r>
              <a:rPr lang="zh-CN" altLang="en-US" sz="1000" dirty="0"/>
              <a:t>：时间差日记</a:t>
            </a:r>
            <a:endParaRPr lang="zh-CN" altLang="en-US" sz="1000" dirty="0"/>
          </a:p>
          <a:p>
            <a:endParaRPr lang="en-US" altLang="zh-CN" sz="1000" dirty="0"/>
          </a:p>
          <a:p>
            <a:r>
              <a:rPr lang="zh-CN" altLang="en-US" sz="1000" dirty="0"/>
              <a:t>情绪控制</a:t>
            </a:r>
            <a:endParaRPr lang="zh-CN" altLang="en-US" sz="1000" dirty="0"/>
          </a:p>
          <a:p>
            <a:endParaRPr lang="en-US" altLang="zh-CN" sz="1000" dirty="0"/>
          </a:p>
          <a:p>
            <a:r>
              <a:rPr lang="zh-CN" altLang="en-US" sz="1000" dirty="0"/>
              <a:t>情绪</a:t>
            </a:r>
            <a:r>
              <a:rPr lang="en-US" altLang="en-US" sz="1000" dirty="0"/>
              <a:t>①</a:t>
            </a:r>
            <a:r>
              <a:rPr lang="zh-CN" altLang="en-US" sz="1000" dirty="0"/>
              <a:t>：他们现在是什么心情？</a:t>
            </a:r>
            <a:endParaRPr lang="zh-CN" altLang="en-US" sz="1000" dirty="0"/>
          </a:p>
          <a:p>
            <a:endParaRPr lang="en-US" altLang="zh-CN" sz="1000" dirty="0"/>
          </a:p>
          <a:p>
            <a:r>
              <a:rPr lang="zh-CN" altLang="en-US" sz="1000" dirty="0"/>
              <a:t>情绪</a:t>
            </a:r>
            <a:r>
              <a:rPr lang="en-US" altLang="en-US" sz="1000" dirty="0"/>
              <a:t>②</a:t>
            </a:r>
            <a:r>
              <a:rPr lang="zh-CN" altLang="en-US" sz="1000" dirty="0"/>
              <a:t>：换个角度思考</a:t>
            </a:r>
            <a:endParaRPr lang="zh-CN" altLang="en-US" sz="1000" dirty="0"/>
          </a:p>
          <a:p>
            <a:endParaRPr lang="en-US" altLang="zh-CN" sz="1000" dirty="0"/>
          </a:p>
          <a:p>
            <a:r>
              <a:rPr lang="zh-CN" altLang="en-US" sz="1000" dirty="0"/>
              <a:t>情绪</a:t>
            </a:r>
            <a:r>
              <a:rPr lang="en-US" altLang="en-US" sz="1000" dirty="0"/>
              <a:t>③</a:t>
            </a:r>
            <a:r>
              <a:rPr lang="zh-CN" altLang="en-US" sz="1000" dirty="0"/>
              <a:t>：烦恼咨询</a:t>
            </a:r>
            <a:endParaRPr lang="zh-CN" altLang="en-US" sz="1000" dirty="0"/>
          </a:p>
          <a:p>
            <a:endParaRPr lang="en-US" altLang="zh-CN" sz="1000" dirty="0"/>
          </a:p>
          <a:p>
            <a:r>
              <a:rPr lang="zh-CN" altLang="en-US" sz="1000" dirty="0"/>
              <a:t>安全判断</a:t>
            </a:r>
            <a:endParaRPr lang="zh-CN" altLang="en-US" sz="1000" dirty="0"/>
          </a:p>
          <a:p>
            <a:endParaRPr lang="en-US" altLang="zh-CN" sz="1000" dirty="0"/>
          </a:p>
          <a:p>
            <a:r>
              <a:rPr lang="zh-CN" altLang="en-US" sz="1000" dirty="0"/>
              <a:t>危险察觉：哪里不安全？</a:t>
            </a:r>
            <a:endParaRPr lang="zh-CN" altLang="en-US" sz="1000" dirty="0"/>
          </a:p>
          <a:p>
            <a:endParaRPr lang="en-US" altLang="zh-CN" sz="1000" dirty="0"/>
          </a:p>
          <a:p>
            <a:r>
              <a:rPr lang="zh-CN" altLang="en-US" sz="1000" dirty="0"/>
              <a:t>社交礼仪</a:t>
            </a:r>
            <a:endParaRPr lang="zh-CN" altLang="en-US" sz="1000" dirty="0"/>
          </a:p>
          <a:p>
            <a:endParaRPr lang="en-US" altLang="zh-CN" sz="1000" dirty="0"/>
          </a:p>
          <a:p>
            <a:r>
              <a:rPr lang="zh-CN" altLang="en-US" sz="1000" dirty="0"/>
              <a:t>请求方式、道歉方式、拒绝方式</a:t>
            </a:r>
            <a:endParaRPr lang="zh-CN" altLang="en-US" sz="1000" dirty="0"/>
          </a:p>
          <a:p>
            <a:endParaRPr lang="en-US" altLang="zh-CN" sz="1000" dirty="0"/>
          </a:p>
          <a:p>
            <a:r>
              <a:rPr lang="zh-CN" altLang="en-US" sz="1000" dirty="0"/>
              <a:t>问题解决能力</a:t>
            </a:r>
            <a:endParaRPr lang="zh-CN" altLang="en-US" sz="1000" dirty="0"/>
          </a:p>
          <a:p>
            <a:endParaRPr lang="en-US" altLang="zh-CN" sz="1000" dirty="0"/>
          </a:p>
          <a:p>
            <a:r>
              <a:rPr lang="zh-CN" altLang="en-US" sz="1000" dirty="0"/>
              <a:t>问题解决</a:t>
            </a:r>
            <a:r>
              <a:rPr lang="en-US" altLang="en-US" sz="1000" dirty="0"/>
              <a:t>①</a:t>
            </a:r>
            <a:r>
              <a:rPr lang="zh-CN" altLang="en-US" sz="1000" dirty="0"/>
              <a:t>：结果已确定的情境</a:t>
            </a:r>
            <a:endParaRPr lang="zh-CN" altLang="en-US" sz="1000" dirty="0"/>
          </a:p>
          <a:p>
            <a:endParaRPr lang="en-US" altLang="zh-CN" sz="1000" dirty="0"/>
          </a:p>
          <a:p>
            <a:r>
              <a:rPr lang="zh-CN" altLang="en-US" sz="1000" dirty="0"/>
              <a:t>问题解决</a:t>
            </a:r>
            <a:r>
              <a:rPr lang="en-US" altLang="en-US" sz="1000" dirty="0"/>
              <a:t>②</a:t>
            </a:r>
            <a:r>
              <a:rPr lang="zh-CN" altLang="en-US" sz="1000" dirty="0"/>
              <a:t>：下次该怎么做？</a:t>
            </a:r>
            <a:endParaRPr lang="zh-CN" altLang="en-US" sz="1000" dirty="0"/>
          </a:p>
          <a:p>
            <a:endParaRPr lang="en-US" altLang="zh-CN" sz="1000" dirty="0"/>
          </a:p>
          <a:p>
            <a:r>
              <a:rPr lang="zh-CN" altLang="en-US" sz="1000" dirty="0"/>
              <a:t>问题解决</a:t>
            </a:r>
            <a:r>
              <a:rPr lang="en-US" altLang="en-US" sz="1000" dirty="0"/>
              <a:t>③</a:t>
            </a:r>
            <a:r>
              <a:rPr lang="zh-CN" altLang="en-US" sz="1000" dirty="0"/>
              <a:t>：结果未确定的情境</a:t>
            </a:r>
            <a:endParaRPr lang="zh-CN" altLang="en-US" sz="1000" dirty="0"/>
          </a:p>
          <a:p>
            <a:endParaRPr lang="en-US" altLang="zh-CN" sz="1000" dirty="0"/>
          </a:p>
          <a:p>
            <a:r>
              <a:rPr lang="zh-CN" altLang="en-US" sz="1000" dirty="0"/>
              <a:t>「身体能力」提升训练</a:t>
            </a:r>
            <a:endParaRPr lang="zh-CN" altLang="en-US" sz="1000" dirty="0"/>
          </a:p>
          <a:p>
            <a:r>
              <a:rPr lang="zh-CN" altLang="en-US" sz="1000" dirty="0"/>
              <a:t>身体意象（身体认知）</a:t>
            </a:r>
            <a:endParaRPr lang="zh-CN" altLang="en-US" sz="1000" dirty="0"/>
          </a:p>
          <a:p>
            <a:endParaRPr lang="en-US" altLang="zh-CN" sz="1000" dirty="0"/>
          </a:p>
          <a:p>
            <a:r>
              <a:rPr lang="zh-CN" altLang="en-US" sz="1000" dirty="0"/>
              <a:t>身体意象</a:t>
            </a:r>
            <a:r>
              <a:rPr lang="en-US" altLang="en-US" sz="1000" dirty="0"/>
              <a:t>①</a:t>
            </a:r>
            <a:r>
              <a:rPr lang="zh-CN" altLang="en-US" sz="1000" dirty="0"/>
              <a:t>：棒子旋转</a:t>
            </a:r>
            <a:endParaRPr lang="zh-CN" altLang="en-US" sz="1000" dirty="0"/>
          </a:p>
          <a:p>
            <a:endParaRPr lang="en-US" altLang="zh-CN" sz="1000" dirty="0"/>
          </a:p>
          <a:p>
            <a:r>
              <a:rPr lang="zh-CN" altLang="en-US" sz="1000" dirty="0"/>
              <a:t>身体意象</a:t>
            </a:r>
            <a:r>
              <a:rPr lang="en-US" altLang="en-US" sz="1000" dirty="0"/>
              <a:t>②</a:t>
            </a:r>
            <a:r>
              <a:rPr lang="zh-CN" altLang="en-US" sz="1000" dirty="0"/>
              <a:t>：棒子传递</a:t>
            </a:r>
            <a:endParaRPr lang="zh-CN" altLang="en-US" sz="1000" dirty="0"/>
          </a:p>
          <a:p>
            <a:endParaRPr lang="en-US" altLang="zh-CN" sz="1000" dirty="0"/>
          </a:p>
          <a:p>
            <a:r>
              <a:rPr lang="zh-CN" altLang="en-US" sz="1000" dirty="0"/>
              <a:t>身体意象</a:t>
            </a:r>
            <a:r>
              <a:rPr lang="en-US" altLang="en-US" sz="1000" dirty="0"/>
              <a:t>③</a:t>
            </a:r>
            <a:r>
              <a:rPr lang="zh-CN" altLang="en-US" sz="1000" dirty="0"/>
              <a:t>：单脚站立</a:t>
            </a:r>
            <a:endParaRPr lang="zh-CN" altLang="en-US" sz="1000" dirty="0"/>
          </a:p>
          <a:p>
            <a:endParaRPr lang="en-US" altLang="zh-CN" sz="1000" dirty="0"/>
          </a:p>
          <a:p>
            <a:r>
              <a:rPr lang="zh-CN" altLang="en-US" sz="1000" dirty="0"/>
              <a:t>协调运动（粗大动作）</a:t>
            </a:r>
            <a:endParaRPr lang="zh-CN" altLang="en-US" sz="1000" dirty="0"/>
          </a:p>
          <a:p>
            <a:endParaRPr lang="en-US" altLang="zh-CN" sz="1000" dirty="0"/>
          </a:p>
          <a:p>
            <a:r>
              <a:rPr lang="zh-CN" altLang="en-US" sz="1000" dirty="0"/>
              <a:t>粗大</a:t>
            </a:r>
            <a:r>
              <a:rPr lang="en-US" altLang="en-US" sz="1000" dirty="0"/>
              <a:t>①</a:t>
            </a:r>
            <a:r>
              <a:rPr lang="zh-CN" altLang="en-US" sz="1000" dirty="0"/>
              <a:t>：棒子旋转</a:t>
            </a:r>
            <a:endParaRPr lang="zh-CN" altLang="en-US" sz="1000" dirty="0"/>
          </a:p>
          <a:p>
            <a:endParaRPr lang="en-US" altLang="zh-CN" sz="1000" dirty="0"/>
          </a:p>
          <a:p>
            <a:r>
              <a:rPr lang="zh-CN" altLang="en-US" sz="1000" dirty="0"/>
              <a:t>粗大</a:t>
            </a:r>
            <a:r>
              <a:rPr lang="en-US" altLang="en-US" sz="1000" dirty="0"/>
              <a:t>②</a:t>
            </a:r>
            <a:r>
              <a:rPr lang="zh-CN" altLang="en-US" sz="1000" dirty="0"/>
              <a:t>：接棒</a:t>
            </a:r>
            <a:endParaRPr lang="zh-CN" altLang="en-US" sz="1000" dirty="0"/>
          </a:p>
          <a:p>
            <a:endParaRPr lang="en-US" altLang="zh-CN" sz="1000" dirty="0"/>
          </a:p>
          <a:p>
            <a:r>
              <a:rPr lang="zh-CN" altLang="en-US" sz="1000" dirty="0"/>
              <a:t>协调运动（精细动作）</a:t>
            </a:r>
            <a:endParaRPr lang="zh-CN" altLang="en-US" sz="1000" dirty="0"/>
          </a:p>
          <a:p>
            <a:endParaRPr lang="en-US" altLang="zh-CN" sz="1000" dirty="0"/>
          </a:p>
          <a:p>
            <a:r>
              <a:rPr lang="zh-CN" altLang="en-US" sz="1000" dirty="0"/>
              <a:t>精细</a:t>
            </a:r>
            <a:r>
              <a:rPr lang="en-US" altLang="en-US" sz="1000" dirty="0"/>
              <a:t>①</a:t>
            </a:r>
            <a:r>
              <a:rPr lang="zh-CN" altLang="en-US" sz="1000" dirty="0"/>
              <a:t>：网球堆叠</a:t>
            </a:r>
            <a:endParaRPr lang="zh-CN" altLang="en-US" sz="1000" dirty="0"/>
          </a:p>
          <a:p>
            <a:endParaRPr lang="en-US" altLang="zh-CN" sz="1000" dirty="0"/>
          </a:p>
          <a:p>
            <a:r>
              <a:rPr lang="zh-CN" altLang="en-US" sz="1000" dirty="0"/>
              <a:t>精细</a:t>
            </a:r>
            <a:r>
              <a:rPr lang="en-US" altLang="en-US" sz="1000" dirty="0"/>
              <a:t>②</a:t>
            </a:r>
            <a:r>
              <a:rPr lang="zh-CN" altLang="en-US" sz="1000" dirty="0"/>
              <a:t>：牙签堆叠</a:t>
            </a:r>
            <a:endParaRPr lang="zh-CN" altLang="en-US" sz="1000" dirty="0"/>
          </a:p>
          <a:p>
            <a:endParaRPr lang="en-US" altLang="zh-CN" sz="1000" dirty="0"/>
          </a:p>
          <a:p>
            <a:r>
              <a:rPr lang="zh-CN" altLang="en-US" sz="1000" dirty="0"/>
              <a:t>精细</a:t>
            </a:r>
            <a:r>
              <a:rPr lang="en-US" altLang="en-US" sz="1000" dirty="0"/>
              <a:t>③</a:t>
            </a:r>
            <a:r>
              <a:rPr lang="zh-CN" altLang="en-US" sz="1000" dirty="0"/>
              <a:t>：撕纸</a:t>
            </a:r>
            <a:endParaRPr lang="zh-CN" altLang="en-US" sz="1000" dirty="0"/>
          </a:p>
          <a:p>
            <a:endParaRPr lang="en-US" altLang="zh-CN" sz="1000" dirty="0"/>
          </a:p>
          <a:p>
            <a:r>
              <a:rPr lang="zh-CN" altLang="en-US" sz="1000" dirty="0"/>
              <a:t>动作模仿</a:t>
            </a:r>
            <a:endParaRPr lang="zh-CN" altLang="en-US" sz="1000" dirty="0"/>
          </a:p>
          <a:p>
            <a:endParaRPr lang="en-US" altLang="zh-CN" sz="1000" dirty="0"/>
          </a:p>
          <a:p>
            <a:r>
              <a:rPr lang="zh-CN" altLang="en-US" sz="1000" dirty="0"/>
              <a:t>模仿</a:t>
            </a:r>
            <a:r>
              <a:rPr lang="en-US" altLang="en-US" sz="1000" dirty="0"/>
              <a:t>①</a:t>
            </a:r>
            <a:r>
              <a:rPr lang="zh-CN" altLang="en-US" sz="1000" dirty="0"/>
              <a:t>：静止模仿</a:t>
            </a:r>
            <a:endParaRPr lang="zh-CN" altLang="en-US" sz="1000" dirty="0"/>
          </a:p>
          <a:p>
            <a:endParaRPr lang="en-US" altLang="zh-CN" sz="1000" dirty="0"/>
          </a:p>
          <a:p>
            <a:r>
              <a:rPr lang="zh-CN" altLang="en-US" sz="1000" dirty="0"/>
              <a:t>模仿</a:t>
            </a:r>
            <a:r>
              <a:rPr lang="en-US" altLang="en-US" sz="1000" dirty="0"/>
              <a:t>②</a:t>
            </a:r>
            <a:r>
              <a:rPr lang="zh-CN" altLang="en-US" sz="1000" dirty="0"/>
              <a:t>：时间差模仿</a:t>
            </a:r>
            <a:endParaRPr lang="zh-CN" altLang="en-US" sz="1000" dirty="0"/>
          </a:p>
        </p:txBody>
      </p:sp>
      <p:sp>
        <p:nvSpPr>
          <p:cNvPr id="2" name="スライド番号プレースホルダー 1"/>
          <p:cNvSpPr>
            <a:spLocks noGrp="1"/>
          </p:cNvSpPr>
          <p:nvPr>
            <p:ph type="sldNum" sz="quarter" idx="12"/>
          </p:nvPr>
        </p:nvSpPr>
        <p:spPr/>
        <p:txBody>
          <a:bodyPr/>
          <a:lstStyle/>
          <a:p>
            <a:fld id="{99B83112-4C17-44BA-8537-65F135E43707}" type="slidenum">
              <a:rPr kumimoji="1" lang="ja-JP" altLang="en-US" smtClean="0"/>
            </a:fld>
            <a:endParaRPr kumimoji="1" lang="ja-JP" altLang="en-US" dirty="0"/>
          </a:p>
        </p:txBody>
      </p:sp>
      <p:sp>
        <p:nvSpPr>
          <p:cNvPr id="8" name="テキスト ボックス 7"/>
          <p:cNvSpPr txBox="1"/>
          <p:nvPr/>
        </p:nvSpPr>
        <p:spPr>
          <a:xfrm>
            <a:off x="4670096" y="825072"/>
            <a:ext cx="1891176" cy="276999"/>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ja-JP" sz="1200" b="1" dirty="0">
                <a:solidFill>
                  <a:srgbClr val="FF0000"/>
                </a:solidFill>
                <a:highlight>
                  <a:srgbClr val="FFFF00"/>
                </a:highlight>
              </a:rPr>
              <a:t>30,000 copies</a:t>
            </a:r>
            <a:endParaRPr lang="en-US" altLang="zh-CN" sz="1200" b="1" dirty="0">
              <a:solidFill>
                <a:srgbClr val="FF0000"/>
              </a:solidFill>
              <a:highlight>
                <a:srgbClr val="FFFF00"/>
              </a:highlight>
            </a:endParaRPr>
          </a:p>
        </p:txBody>
      </p:sp>
      <p:sp>
        <p:nvSpPr>
          <p:cNvPr id="10" name="テキスト ボックス 9"/>
          <p:cNvSpPr txBox="1"/>
          <p:nvPr/>
        </p:nvSpPr>
        <p:spPr>
          <a:xfrm>
            <a:off x="4579618" y="193918"/>
            <a:ext cx="1807213" cy="306705"/>
          </a:xfrm>
          <a:prstGeom prst="rect">
            <a:avLst/>
          </a:prstGeom>
          <a:solidFill>
            <a:schemeClr val="accent1"/>
          </a:solid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ctr"/>
            <a:r>
              <a:rPr lang="en-US" altLang="zh-TW" b="1" dirty="0">
                <a:solidFill>
                  <a:schemeClr val="bg1"/>
                </a:solidFill>
              </a:rPr>
              <a:t>pick up</a:t>
            </a:r>
            <a:endParaRPr lang="en-US" altLang="zh-TW" b="1" dirty="0">
              <a:solidFill>
                <a:schemeClr val="bg1"/>
              </a:solidFill>
            </a:endParaRPr>
          </a:p>
        </p:txBody>
      </p:sp>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447473" y="135221"/>
            <a:ext cx="3292928" cy="118364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不器用な子どもがしあわせになる育て方</a:t>
            </a:r>
            <a:r>
              <a:rPr kumimoji="1" lang="en-US" altLang="ja-JP" sz="700" dirty="0">
                <a:latin typeface="Meiryo UI" panose="020B0604030504040204" pitchFamily="50" charset="-128"/>
                <a:ea typeface="Meiryo UI" panose="020B0604030504040204" pitchFamily="50" charset="-128"/>
              </a:rPr>
              <a:t>』</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800" dirty="0"/>
              <a:t>978-4-7612-7502-0</a:t>
            </a:r>
            <a:endParaRPr lang="en-US" altLang="ja-JP" sz="8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宮口 幸治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価格</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1,500</a:t>
            </a:r>
            <a:r>
              <a:rPr kumimoji="1" lang="ja-JP" altLang="en-US" sz="700" dirty="0">
                <a:latin typeface="Meiryo UI" panose="020B0604030504040204" pitchFamily="50" charset="-128"/>
                <a:ea typeface="Meiryo UI" panose="020B0604030504040204" pitchFamily="50" charset="-128"/>
              </a:rPr>
              <a:t>円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発行年月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2020</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7</a:t>
            </a:r>
            <a:r>
              <a:rPr kumimoji="1" lang="ja-JP" altLang="en-US" sz="700" dirty="0">
                <a:latin typeface="Meiryo UI" panose="020B0604030504040204" pitchFamily="50" charset="-128"/>
                <a:ea typeface="Meiryo UI" panose="020B0604030504040204" pitchFamily="50" charset="-128"/>
              </a:rPr>
              <a:t>月</a:t>
            </a:r>
            <a:endParaRPr kumimoji="1" lang="en-US" altLang="ja-JP" sz="700" dirty="0">
              <a:latin typeface="Meiryo UI" panose="020B0604030504040204" pitchFamily="50" charset="-128"/>
              <a:ea typeface="Meiryo UI" panose="020B0604030504040204" pitchFamily="50" charset="-128"/>
            </a:endParaRPr>
          </a:p>
        </p:txBody>
      </p:sp>
      <p:sp>
        <p:nvSpPr>
          <p:cNvPr id="7" name="テキスト ボックス 6"/>
          <p:cNvSpPr txBox="1"/>
          <p:nvPr/>
        </p:nvSpPr>
        <p:spPr>
          <a:xfrm>
            <a:off x="0" y="1426845"/>
            <a:ext cx="6858000" cy="840168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000" dirty="0"/>
              <a:t>1 </a:t>
            </a:r>
            <a:r>
              <a:rPr lang="zh-CN" altLang="en-US" sz="1000" dirty="0"/>
              <a:t>为什么我们的孩子会觉得</a:t>
            </a:r>
            <a:r>
              <a:rPr lang="en-US" altLang="zh-CN" sz="1000" dirty="0"/>
              <a:t>“</a:t>
            </a:r>
            <a:r>
              <a:rPr lang="zh-CN" altLang="en-US" sz="1000" dirty="0"/>
              <a:t>活得好累、好辛苦</a:t>
            </a:r>
            <a:r>
              <a:rPr lang="en-US" altLang="zh-CN" sz="1000" dirty="0"/>
              <a:t>”</a:t>
            </a:r>
            <a:r>
              <a:rPr lang="zh-CN" altLang="en-US" sz="1000" dirty="0"/>
              <a:t>？</a:t>
            </a:r>
            <a:endParaRPr lang="zh-CN" altLang="en-US" sz="1000" dirty="0"/>
          </a:p>
          <a:p>
            <a:endParaRPr lang="en-US" altLang="zh-CN" sz="1000" dirty="0"/>
          </a:p>
          <a:p>
            <a:r>
              <a:rPr lang="en-US" altLang="zh-CN" sz="1000" dirty="0"/>
              <a:t>“</a:t>
            </a:r>
            <a:r>
              <a:rPr lang="zh-CN" altLang="en-US" sz="1000" dirty="0"/>
              <a:t>活得辛苦</a:t>
            </a:r>
            <a:r>
              <a:rPr lang="en-US" altLang="zh-CN" sz="1000" dirty="0"/>
              <a:t>”</a:t>
            </a:r>
            <a:r>
              <a:rPr lang="zh-CN" altLang="en-US" sz="1000" dirty="0"/>
              <a:t>的孩子，一定都会发出某些求助信号</a:t>
            </a:r>
            <a:endParaRPr lang="zh-CN" altLang="en-US" sz="1000" dirty="0"/>
          </a:p>
          <a:p>
            <a:r>
              <a:rPr lang="zh-CN" altLang="en-US" sz="1000" dirty="0"/>
              <a:t>总是在出状况的孩子，让家长们满是担忧</a:t>
            </a:r>
            <a:endParaRPr lang="zh-CN" altLang="en-US" sz="1000" dirty="0"/>
          </a:p>
          <a:p>
            <a:r>
              <a:rPr lang="zh-CN" altLang="en-US" sz="1000" dirty="0"/>
              <a:t>在学力之前，更重要的</a:t>
            </a:r>
            <a:r>
              <a:rPr lang="en-US" altLang="zh-CN" sz="1000" dirty="0"/>
              <a:t>“</a:t>
            </a:r>
            <a:r>
              <a:rPr lang="zh-CN" altLang="en-US" sz="1000" dirty="0"/>
              <a:t>基础能力</a:t>
            </a:r>
            <a:r>
              <a:rPr lang="en-US" altLang="zh-CN" sz="1000" dirty="0"/>
              <a:t>”</a:t>
            </a:r>
            <a:r>
              <a:rPr lang="zh-CN" altLang="en-US" sz="1000" dirty="0"/>
              <a:t>没有建立起来的少年们</a:t>
            </a:r>
            <a:endParaRPr lang="zh-CN" altLang="en-US" sz="1000" dirty="0"/>
          </a:p>
          <a:p>
            <a:r>
              <a:rPr lang="zh-CN" altLang="en-US" sz="1000" dirty="0"/>
              <a:t>不要忽视孩子发出来的</a:t>
            </a:r>
            <a:r>
              <a:rPr lang="en-US" altLang="zh-CN" sz="1000" dirty="0"/>
              <a:t>“</a:t>
            </a:r>
            <a:r>
              <a:rPr lang="zh-CN" altLang="en-US" sz="1000" dirty="0"/>
              <a:t>我很困扰</a:t>
            </a:r>
            <a:r>
              <a:rPr lang="en-US" altLang="zh-CN" sz="1000" dirty="0"/>
              <a:t>”</a:t>
            </a:r>
            <a:r>
              <a:rPr lang="zh-CN" altLang="en-US" sz="1000" dirty="0"/>
              <a:t>的信号</a:t>
            </a:r>
            <a:endParaRPr lang="zh-CN" altLang="en-US" sz="1000" dirty="0"/>
          </a:p>
          <a:p>
            <a:r>
              <a:rPr lang="zh-CN" altLang="en-US" sz="1000" dirty="0"/>
              <a:t>孩子越长大，</a:t>
            </a:r>
            <a:r>
              <a:rPr lang="en-US" altLang="zh-CN" sz="1000" dirty="0"/>
              <a:t>“</a:t>
            </a:r>
            <a:r>
              <a:rPr lang="zh-CN" altLang="en-US" sz="1000" dirty="0"/>
              <a:t>活得艰难</a:t>
            </a:r>
            <a:r>
              <a:rPr lang="en-US" altLang="zh-CN" sz="1000" dirty="0"/>
              <a:t>”</a:t>
            </a:r>
            <a:r>
              <a:rPr lang="zh-CN" altLang="en-US" sz="1000" dirty="0"/>
              <a:t>的感觉会越强</a:t>
            </a:r>
            <a:endParaRPr lang="zh-CN" altLang="en-US" sz="1000" dirty="0"/>
          </a:p>
          <a:p>
            <a:r>
              <a:rPr lang="zh-CN" altLang="en-US" sz="1000" dirty="0"/>
              <a:t>孩子的问题不是父母的错</a:t>
            </a:r>
            <a:endParaRPr lang="zh-CN" altLang="en-US" sz="1000" dirty="0"/>
          </a:p>
          <a:p>
            <a:endParaRPr lang="en-US" altLang="zh-CN" sz="1000" dirty="0"/>
          </a:p>
          <a:p>
            <a:r>
              <a:rPr lang="en-US" altLang="zh-CN" sz="1000" dirty="0"/>
              <a:t>2 </a:t>
            </a:r>
            <a:r>
              <a:rPr lang="zh-CN" altLang="en-US" sz="1000" dirty="0"/>
              <a:t>在</a:t>
            </a:r>
            <a:r>
              <a:rPr lang="en-US" altLang="zh-CN" sz="1000" dirty="0"/>
              <a:t>“</a:t>
            </a:r>
            <a:r>
              <a:rPr lang="zh-CN" altLang="en-US" sz="1000" dirty="0"/>
              <a:t>活得辛苦</a:t>
            </a:r>
            <a:r>
              <a:rPr lang="en-US" altLang="zh-CN" sz="1000" dirty="0"/>
              <a:t>”</a:t>
            </a:r>
            <a:r>
              <a:rPr lang="zh-CN" altLang="en-US" sz="1000" dirty="0"/>
              <a:t>的孩子身上常见的三种笨拙</a:t>
            </a:r>
            <a:endParaRPr lang="zh-CN" altLang="en-US" sz="1000" dirty="0"/>
          </a:p>
          <a:p>
            <a:endParaRPr lang="en-US" altLang="zh-CN" sz="1000" dirty="0"/>
          </a:p>
          <a:p>
            <a:r>
              <a:rPr lang="zh-CN" altLang="en-US" sz="1000" dirty="0"/>
              <a:t>遇到困难的孩子通常不擅长</a:t>
            </a:r>
            <a:r>
              <a:rPr lang="en-US" altLang="zh-CN" sz="1000" dirty="0"/>
              <a:t>“</a:t>
            </a:r>
            <a:r>
              <a:rPr lang="zh-CN" altLang="en-US" sz="1000" dirty="0"/>
              <a:t>学习</a:t>
            </a:r>
            <a:r>
              <a:rPr lang="en-US" altLang="zh-CN" sz="1000" dirty="0"/>
              <a:t>”</a:t>
            </a:r>
            <a:r>
              <a:rPr lang="zh-CN" altLang="en-US" sz="1000" dirty="0"/>
              <a:t>和</a:t>
            </a:r>
            <a:r>
              <a:rPr lang="en-US" altLang="zh-CN" sz="1000" dirty="0"/>
              <a:t>“</a:t>
            </a:r>
            <a:r>
              <a:rPr lang="zh-CN" altLang="en-US" sz="1000" dirty="0"/>
              <a:t>与人对话</a:t>
            </a:r>
            <a:r>
              <a:rPr lang="en-US" altLang="zh-CN" sz="1000" dirty="0"/>
              <a:t>”</a:t>
            </a:r>
            <a:endParaRPr lang="en-US" altLang="zh-CN" sz="1000" dirty="0"/>
          </a:p>
          <a:p>
            <a:endParaRPr lang="en-US" altLang="zh-CN" sz="1000" dirty="0"/>
          </a:p>
          <a:p>
            <a:r>
              <a:rPr lang="zh-CN" altLang="en-US" sz="1000" dirty="0"/>
              <a:t>甚至会把</a:t>
            </a:r>
            <a:r>
              <a:rPr lang="en-US" altLang="zh-CN" sz="1000" dirty="0"/>
              <a:t>“</a:t>
            </a:r>
            <a:r>
              <a:rPr lang="zh-CN" altLang="en-US" sz="1000" dirty="0"/>
              <a:t>州</a:t>
            </a:r>
            <a:r>
              <a:rPr lang="en-US" altLang="zh-CN" sz="1000" dirty="0"/>
              <a:t>”</a:t>
            </a:r>
            <a:r>
              <a:rPr lang="zh-CN" altLang="en-US" sz="1000" dirty="0"/>
              <a:t>和</a:t>
            </a:r>
            <a:r>
              <a:rPr lang="en-US" altLang="zh-CN" sz="1000" dirty="0"/>
              <a:t>“</a:t>
            </a:r>
            <a:r>
              <a:rPr lang="zh-CN" altLang="en-US" sz="1000" dirty="0"/>
              <a:t>中国</a:t>
            </a:r>
            <a:r>
              <a:rPr lang="en-US" altLang="zh-CN" sz="1000" dirty="0"/>
              <a:t>”</a:t>
            </a:r>
            <a:r>
              <a:rPr lang="zh-CN" altLang="en-US" sz="1000" dirty="0"/>
              <a:t>弄混</a:t>
            </a:r>
            <a:endParaRPr lang="zh-CN" altLang="en-US" sz="1000" dirty="0"/>
          </a:p>
          <a:p>
            <a:r>
              <a:rPr lang="zh-CN" altLang="en-US" sz="1000" dirty="0"/>
              <a:t>视觉与听觉能力的弱势，会让孩子产生受害者意识</a:t>
            </a:r>
            <a:endParaRPr lang="zh-CN" altLang="en-US" sz="1000" dirty="0"/>
          </a:p>
          <a:p>
            <a:r>
              <a:rPr lang="zh-CN" altLang="en-US" sz="1000" dirty="0"/>
              <a:t>连蛋糕都不会切、立体图都画不出来的非行少年们</a:t>
            </a:r>
            <a:endParaRPr lang="zh-CN" altLang="en-US" sz="1000" dirty="0"/>
          </a:p>
          <a:p>
            <a:r>
              <a:rPr lang="en-US" altLang="zh-CN" sz="1000" dirty="0"/>
              <a:t>“</a:t>
            </a:r>
            <a:r>
              <a:rPr lang="zh-CN" altLang="en-US" sz="1000" dirty="0"/>
              <a:t>活得辛苦</a:t>
            </a:r>
            <a:r>
              <a:rPr lang="en-US" altLang="zh-CN" sz="1000" dirty="0"/>
              <a:t>”</a:t>
            </a:r>
            <a:r>
              <a:rPr lang="zh-CN" altLang="en-US" sz="1000" dirty="0"/>
              <a:t>的孩子通常有</a:t>
            </a:r>
            <a:r>
              <a:rPr lang="en-US" altLang="zh-CN" sz="1000" dirty="0"/>
              <a:t>“</a:t>
            </a:r>
            <a:r>
              <a:rPr lang="zh-CN" altLang="en-US" sz="1000" dirty="0"/>
              <a:t>三个特点</a:t>
            </a:r>
            <a:r>
              <a:rPr lang="en-US" altLang="zh-CN" sz="1000" dirty="0"/>
              <a:t>”</a:t>
            </a:r>
            <a:endParaRPr lang="en-US" altLang="zh-CN" sz="1000" dirty="0"/>
          </a:p>
          <a:p>
            <a:r>
              <a:rPr lang="zh-CN" altLang="en-US" sz="1000" dirty="0"/>
              <a:t>处在困境中的孩子，其</a:t>
            </a:r>
            <a:r>
              <a:rPr lang="en-US" altLang="zh-CN" sz="1000" dirty="0"/>
              <a:t>“</a:t>
            </a:r>
            <a:r>
              <a:rPr lang="zh-CN" altLang="en-US" sz="1000" dirty="0"/>
              <a:t>问题行为</a:t>
            </a:r>
            <a:r>
              <a:rPr lang="en-US" altLang="zh-CN" sz="1000" dirty="0"/>
              <a:t>”</a:t>
            </a:r>
            <a:r>
              <a:rPr lang="zh-CN" altLang="en-US" sz="1000" dirty="0"/>
              <a:t>背后的真相</a:t>
            </a:r>
            <a:endParaRPr lang="zh-CN" altLang="en-US" sz="1000" dirty="0"/>
          </a:p>
          <a:p>
            <a:endParaRPr lang="en-US" altLang="zh-CN" sz="1000" dirty="0"/>
          </a:p>
          <a:p>
            <a:r>
              <a:rPr lang="en-US" altLang="zh-CN" sz="1000" dirty="0"/>
              <a:t>1 </a:t>
            </a:r>
            <a:r>
              <a:rPr lang="zh-CN" altLang="en-US" sz="1000" dirty="0"/>
              <a:t>认知力弱</a:t>
            </a:r>
            <a:endParaRPr lang="zh-CN" altLang="en-US" sz="1000" dirty="0"/>
          </a:p>
          <a:p>
            <a:endParaRPr lang="en-US" altLang="zh-CN" sz="1000" dirty="0"/>
          </a:p>
          <a:p>
            <a:r>
              <a:rPr lang="zh-CN" altLang="en-US" sz="1000" dirty="0"/>
              <a:t>什么是</a:t>
            </a:r>
            <a:r>
              <a:rPr lang="en-US" altLang="zh-CN" sz="1000" dirty="0"/>
              <a:t>“</a:t>
            </a:r>
            <a:r>
              <a:rPr lang="zh-CN" altLang="en-US" sz="1000" dirty="0"/>
              <a:t>认知功能</a:t>
            </a:r>
            <a:r>
              <a:rPr lang="en-US" altLang="zh-CN" sz="1000" dirty="0"/>
              <a:t>”</a:t>
            </a:r>
            <a:r>
              <a:rPr lang="zh-CN" altLang="en-US" sz="1000" dirty="0"/>
              <a:t>？</a:t>
            </a:r>
            <a:endParaRPr lang="zh-CN" altLang="en-US" sz="1000" dirty="0"/>
          </a:p>
          <a:p>
            <a:r>
              <a:rPr lang="en-US" altLang="zh-CN" sz="1000" dirty="0"/>
              <a:t>“</a:t>
            </a:r>
            <a:r>
              <a:rPr lang="zh-CN" altLang="en-US" sz="1000" dirty="0"/>
              <a:t>听力理解弱</a:t>
            </a:r>
            <a:r>
              <a:rPr lang="en-US" altLang="zh-CN" sz="1000" dirty="0"/>
              <a:t>”</a:t>
            </a:r>
            <a:r>
              <a:rPr lang="zh-CN" altLang="en-US" sz="1000" dirty="0"/>
              <a:t>的</a:t>
            </a:r>
            <a:r>
              <a:rPr lang="en-US" altLang="zh-CN" sz="1000" dirty="0"/>
              <a:t>A</a:t>
            </a:r>
            <a:r>
              <a:rPr lang="zh-CN" altLang="en-US" sz="1000" dirty="0"/>
              <a:t>君案例</a:t>
            </a:r>
            <a:endParaRPr lang="zh-CN" altLang="en-US" sz="1000" dirty="0"/>
          </a:p>
          <a:p>
            <a:r>
              <a:rPr lang="zh-CN" altLang="en-US" sz="1000" dirty="0"/>
              <a:t>案例</a:t>
            </a:r>
            <a:r>
              <a:rPr lang="en-US" altLang="zh-CN" sz="1000" dirty="0"/>
              <a:t>1</a:t>
            </a:r>
            <a:r>
              <a:rPr lang="zh-CN" altLang="en-US" sz="1000" dirty="0"/>
              <a:t>：「上课总是发呆」</a:t>
            </a:r>
            <a:endParaRPr lang="zh-CN" altLang="en-US" sz="1000" dirty="0"/>
          </a:p>
          <a:p>
            <a:r>
              <a:rPr lang="zh-CN" altLang="en-US" sz="1000" dirty="0"/>
              <a:t>如果整个认知机能都偏弱会怎样？</a:t>
            </a:r>
            <a:endParaRPr lang="zh-CN" altLang="en-US" sz="1000" dirty="0"/>
          </a:p>
          <a:p>
            <a:r>
              <a:rPr lang="zh-CN" altLang="en-US" sz="1000" dirty="0"/>
              <a:t>案例</a:t>
            </a:r>
            <a:r>
              <a:rPr lang="en-US" altLang="zh-CN" sz="1000" dirty="0"/>
              <a:t>2</a:t>
            </a:r>
            <a:r>
              <a:rPr lang="zh-CN" altLang="en-US" sz="1000" dirty="0"/>
              <a:t>：「理解不了课堂内容，总是学不进去」</a:t>
            </a:r>
            <a:endParaRPr lang="zh-CN" altLang="en-US" sz="1000" dirty="0"/>
          </a:p>
          <a:p>
            <a:r>
              <a:rPr lang="zh-CN" altLang="en-US" sz="1000" dirty="0"/>
              <a:t>无法</a:t>
            </a:r>
            <a:r>
              <a:rPr lang="en-US" altLang="zh-CN" sz="1000" dirty="0"/>
              <a:t>“</a:t>
            </a:r>
            <a:r>
              <a:rPr lang="zh-CN" altLang="en-US" sz="1000" dirty="0"/>
              <a:t>努力</a:t>
            </a:r>
            <a:r>
              <a:rPr lang="en-US" altLang="zh-CN" sz="1000" dirty="0"/>
              <a:t>”</a:t>
            </a:r>
            <a:r>
              <a:rPr lang="zh-CN" altLang="en-US" sz="1000" dirty="0"/>
              <a:t>或</a:t>
            </a:r>
            <a:r>
              <a:rPr lang="en-US" altLang="zh-CN" sz="1000" dirty="0"/>
              <a:t>“</a:t>
            </a:r>
            <a:r>
              <a:rPr lang="zh-CN" altLang="en-US" sz="1000" dirty="0"/>
              <a:t>反省</a:t>
            </a:r>
            <a:r>
              <a:rPr lang="en-US" altLang="zh-CN" sz="1000" dirty="0"/>
              <a:t>”</a:t>
            </a:r>
            <a:r>
              <a:rPr lang="zh-CN" altLang="en-US" sz="1000" dirty="0"/>
              <a:t>，是因为想象力太弱</a:t>
            </a:r>
            <a:endParaRPr lang="zh-CN" altLang="en-US" sz="1000" dirty="0"/>
          </a:p>
          <a:p>
            <a:endParaRPr lang="en-US" altLang="zh-CN" sz="1000" dirty="0"/>
          </a:p>
          <a:p>
            <a:r>
              <a:rPr lang="en-US" altLang="zh-CN" sz="1000" dirty="0"/>
              <a:t>2 </a:t>
            </a:r>
            <a:r>
              <a:rPr lang="zh-CN" altLang="en-US" sz="1000" dirty="0"/>
              <a:t>人际力弱</a:t>
            </a:r>
            <a:endParaRPr lang="zh-CN" altLang="en-US" sz="1000" dirty="0"/>
          </a:p>
          <a:p>
            <a:endParaRPr lang="en-US" altLang="zh-CN" sz="1000" dirty="0"/>
          </a:p>
          <a:p>
            <a:r>
              <a:rPr lang="zh-CN" altLang="en-US" sz="1000" dirty="0"/>
              <a:t>连大人都很容易摔跤的人际关系</a:t>
            </a:r>
            <a:endParaRPr lang="zh-CN" altLang="en-US" sz="1000" dirty="0"/>
          </a:p>
          <a:p>
            <a:r>
              <a:rPr lang="zh-CN" altLang="en-US" sz="1000" dirty="0"/>
              <a:t>不擅长</a:t>
            </a:r>
            <a:r>
              <a:rPr lang="en-US" altLang="zh-CN" sz="1000" dirty="0"/>
              <a:t>“</a:t>
            </a:r>
            <a:r>
              <a:rPr lang="zh-CN" altLang="en-US" sz="1000" dirty="0"/>
              <a:t>理解他人情绪</a:t>
            </a:r>
            <a:r>
              <a:rPr lang="en-US" altLang="zh-CN" sz="1000" dirty="0"/>
              <a:t>”</a:t>
            </a:r>
            <a:r>
              <a:rPr lang="zh-CN" altLang="en-US" sz="1000" dirty="0"/>
              <a:t>和</a:t>
            </a:r>
            <a:r>
              <a:rPr lang="en-US" altLang="zh-CN" sz="1000" dirty="0"/>
              <a:t>“</a:t>
            </a:r>
            <a:r>
              <a:rPr lang="zh-CN" altLang="en-US" sz="1000" dirty="0"/>
              <a:t>情绪控制</a:t>
            </a:r>
            <a:r>
              <a:rPr lang="en-US" altLang="zh-CN" sz="1000" dirty="0"/>
              <a:t>”</a:t>
            </a:r>
            <a:endParaRPr lang="en-US" altLang="zh-CN" sz="1000" dirty="0"/>
          </a:p>
          <a:p>
            <a:r>
              <a:rPr lang="zh-CN" altLang="en-US" sz="1000" dirty="0"/>
              <a:t>案例</a:t>
            </a:r>
            <a:r>
              <a:rPr lang="en-US" altLang="zh-CN" sz="1000" dirty="0"/>
              <a:t>3</a:t>
            </a:r>
            <a:r>
              <a:rPr lang="zh-CN" altLang="en-US" sz="1000" dirty="0"/>
              <a:t>：「无法理解别人感受，导致冲突」</a:t>
            </a:r>
            <a:endParaRPr lang="zh-CN" altLang="en-US" sz="1000" dirty="0"/>
          </a:p>
          <a:p>
            <a:r>
              <a:rPr lang="zh-CN" altLang="en-US" sz="1000" dirty="0"/>
              <a:t>案例</a:t>
            </a:r>
            <a:r>
              <a:rPr lang="en-US" altLang="zh-CN" sz="1000" dirty="0"/>
              <a:t>4</a:t>
            </a:r>
            <a:r>
              <a:rPr lang="zh-CN" altLang="en-US" sz="1000" dirty="0"/>
              <a:t>：「一下子就暴怒」</a:t>
            </a:r>
            <a:endParaRPr lang="zh-CN" altLang="en-US" sz="1000" dirty="0"/>
          </a:p>
          <a:p>
            <a:r>
              <a:rPr lang="zh-CN" altLang="en-US" sz="1000" dirty="0"/>
              <a:t>歪曲的自我评价是怎么产生的？</a:t>
            </a:r>
            <a:endParaRPr lang="zh-CN" altLang="en-US" sz="1000" dirty="0"/>
          </a:p>
          <a:p>
            <a:r>
              <a:rPr lang="zh-CN" altLang="en-US" sz="1000" dirty="0"/>
              <a:t>案例</a:t>
            </a:r>
            <a:r>
              <a:rPr lang="en-US" altLang="zh-CN" sz="1000" dirty="0"/>
              <a:t>5</a:t>
            </a:r>
            <a:r>
              <a:rPr lang="zh-CN" altLang="en-US" sz="1000" dirty="0"/>
              <a:t>：「把自己不喜欢别人对自己做的事，做给别人却毫不在意」</a:t>
            </a:r>
            <a:endParaRPr lang="zh-CN" altLang="en-US" sz="1000" dirty="0"/>
          </a:p>
          <a:p>
            <a:endParaRPr lang="en-US" altLang="zh-CN" sz="1000" dirty="0"/>
          </a:p>
          <a:p>
            <a:r>
              <a:rPr lang="zh-CN" altLang="en-US" sz="1000" dirty="0"/>
              <a:t>对话能力不足，无法建立平等关系</a:t>
            </a:r>
            <a:endParaRPr lang="zh-CN" altLang="en-US" sz="1000" dirty="0"/>
          </a:p>
          <a:p>
            <a:r>
              <a:rPr lang="zh-CN" altLang="en-US" sz="1000" dirty="0"/>
              <a:t>案例</a:t>
            </a:r>
            <a:r>
              <a:rPr lang="en-US" altLang="zh-CN" sz="1000" dirty="0"/>
              <a:t>6</a:t>
            </a:r>
            <a:r>
              <a:rPr lang="zh-CN" altLang="en-US" sz="1000" dirty="0"/>
              <a:t>：「无法拒绝别人」</a:t>
            </a:r>
            <a:endParaRPr lang="zh-CN" altLang="en-US" sz="1000" dirty="0"/>
          </a:p>
          <a:p>
            <a:r>
              <a:rPr lang="zh-CN" altLang="en-US" sz="1000" dirty="0"/>
              <a:t>因为缺乏弹性，能做的选择变少</a:t>
            </a:r>
            <a:endParaRPr lang="zh-CN" altLang="en-US" sz="1000" dirty="0"/>
          </a:p>
          <a:p>
            <a:r>
              <a:rPr lang="zh-CN" altLang="en-US" sz="1000" dirty="0"/>
              <a:t>案例</a:t>
            </a:r>
            <a:r>
              <a:rPr lang="en-US" altLang="zh-CN" sz="1000" dirty="0"/>
              <a:t>7</a:t>
            </a:r>
            <a:r>
              <a:rPr lang="zh-CN" altLang="en-US" sz="1000" dirty="0"/>
              <a:t>：「一旦认定某件事就无法修正」</a:t>
            </a:r>
            <a:endParaRPr lang="zh-CN" altLang="en-US" sz="1000" dirty="0"/>
          </a:p>
          <a:p>
            <a:endParaRPr lang="en-US" altLang="zh-CN" sz="1000" dirty="0"/>
          </a:p>
          <a:p>
            <a:r>
              <a:rPr lang="en-US" altLang="zh-CN" sz="1000" dirty="0"/>
              <a:t>3 </a:t>
            </a:r>
            <a:r>
              <a:rPr lang="zh-CN" altLang="en-US" sz="1000" dirty="0"/>
              <a:t>身体能力弱</a:t>
            </a:r>
            <a:endParaRPr lang="zh-CN" altLang="en-US" sz="1000" dirty="0"/>
          </a:p>
          <a:p>
            <a:endParaRPr lang="en-US" altLang="zh-CN" sz="1000" dirty="0"/>
          </a:p>
          <a:p>
            <a:r>
              <a:rPr lang="zh-CN" altLang="en-US" sz="1000" dirty="0"/>
              <a:t>影响日常生活的</a:t>
            </a:r>
            <a:r>
              <a:rPr lang="en-US" altLang="zh-CN" sz="1000" dirty="0"/>
              <a:t>“</a:t>
            </a:r>
            <a:r>
              <a:rPr lang="zh-CN" altLang="en-US" sz="1000" dirty="0"/>
              <a:t>身体笨拙</a:t>
            </a:r>
            <a:r>
              <a:rPr lang="en-US" altLang="zh-CN" sz="1000" dirty="0"/>
              <a:t>”</a:t>
            </a:r>
            <a:endParaRPr lang="en-US" altLang="zh-CN" sz="1000" dirty="0"/>
          </a:p>
          <a:p>
            <a:r>
              <a:rPr lang="zh-CN" altLang="en-US" sz="1000" dirty="0"/>
              <a:t>笨拙往往很容易被周围发现</a:t>
            </a:r>
            <a:endParaRPr lang="zh-CN" altLang="en-US" sz="1000" dirty="0"/>
          </a:p>
          <a:p>
            <a:r>
              <a:rPr lang="zh-CN" altLang="en-US" sz="1000" dirty="0"/>
              <a:t>无法按照脑中想象来操控身体</a:t>
            </a:r>
            <a:endParaRPr lang="zh-CN" altLang="en-US" sz="1000" dirty="0"/>
          </a:p>
          <a:p>
            <a:r>
              <a:rPr lang="zh-CN" altLang="en-US" sz="1000" dirty="0"/>
              <a:t>案例</a:t>
            </a:r>
            <a:r>
              <a:rPr lang="en-US" altLang="zh-CN" sz="1000" dirty="0"/>
              <a:t>8</a:t>
            </a:r>
            <a:r>
              <a:rPr lang="zh-CN" altLang="en-US" sz="1000" dirty="0"/>
              <a:t>：「运动很差，团体运动特别困难」</a:t>
            </a:r>
            <a:endParaRPr lang="zh-CN" altLang="en-US" sz="1000" dirty="0"/>
          </a:p>
          <a:p>
            <a:r>
              <a:rPr lang="zh-CN" altLang="en-US" sz="1000" dirty="0"/>
              <a:t>手部不灵活，比别人慢</a:t>
            </a:r>
            <a:endParaRPr lang="zh-CN" altLang="en-US" sz="1000" dirty="0"/>
          </a:p>
          <a:p>
            <a:r>
              <a:rPr lang="zh-CN" altLang="en-US" sz="1000" dirty="0"/>
              <a:t>案例</a:t>
            </a:r>
            <a:r>
              <a:rPr lang="en-US" altLang="zh-CN" sz="1000" dirty="0"/>
              <a:t>9</a:t>
            </a:r>
            <a:r>
              <a:rPr lang="zh-CN" altLang="en-US" sz="1000" dirty="0"/>
              <a:t>：「手不灵巧，做事情要花更多时间」</a:t>
            </a:r>
            <a:endParaRPr lang="zh-CN" altLang="en-US" sz="1000" dirty="0"/>
          </a:p>
          <a:p>
            <a:r>
              <a:rPr lang="zh-CN" altLang="en-US" sz="1000" dirty="0"/>
              <a:t>无法掌控力度，容易引发冲突</a:t>
            </a:r>
            <a:endParaRPr lang="zh-CN" altLang="en-US" sz="1000" dirty="0"/>
          </a:p>
          <a:p>
            <a:r>
              <a:rPr lang="zh-CN" altLang="en-US" sz="1000" dirty="0"/>
              <a:t>案例：「因为无法控制力道而惹怒别人」</a:t>
            </a:r>
            <a:endParaRPr lang="zh-CN" altLang="en-US" sz="1000" dirty="0"/>
          </a:p>
          <a:p>
            <a:endParaRPr lang="en-US" altLang="zh-CN" sz="1000" dirty="0"/>
          </a:p>
          <a:p>
            <a:r>
              <a:rPr lang="zh-CN" altLang="en-US" sz="1000" dirty="0"/>
              <a:t>身体笨拙最终会导致</a:t>
            </a:r>
            <a:r>
              <a:rPr lang="en-US" altLang="zh-CN" sz="1000" dirty="0"/>
              <a:t>“</a:t>
            </a:r>
            <a:r>
              <a:rPr lang="zh-CN" altLang="en-US" sz="1000" dirty="0"/>
              <a:t>社会适应困难</a:t>
            </a:r>
            <a:r>
              <a:rPr lang="en-US" altLang="zh-CN" sz="1000" dirty="0"/>
              <a:t>”</a:t>
            </a:r>
            <a:endParaRPr lang="en-US" altLang="zh-CN" sz="1000" dirty="0"/>
          </a:p>
        </p:txBody>
      </p:sp>
      <p:pic>
        <p:nvPicPr>
          <p:cNvPr id="12" name="図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1320" y="135255"/>
            <a:ext cx="823595" cy="1190625"/>
          </a:xfrm>
          <a:prstGeom prst="rect">
            <a:avLst/>
          </a:prstGeom>
        </p:spPr>
      </p:pic>
      <p:sp>
        <p:nvSpPr>
          <p:cNvPr id="2" name="スライド番号プレースホルダー 1"/>
          <p:cNvSpPr>
            <a:spLocks noGrp="1"/>
          </p:cNvSpPr>
          <p:nvPr>
            <p:ph type="sldNum" sz="quarter" idx="12"/>
          </p:nvPr>
        </p:nvSpPr>
        <p:spPr/>
        <p:txBody>
          <a:bodyPr/>
          <a:lstStyle/>
          <a:p>
            <a:fld id="{99B83112-4C17-44BA-8537-65F135E43707}" type="slidenum">
              <a:rPr kumimoji="1" lang="ja-JP" altLang="en-US" smtClean="0"/>
            </a:fld>
            <a:endParaRPr kumimoji="1" lang="ja-JP" altLang="en-US" dirty="0"/>
          </a:p>
        </p:txBody>
      </p:sp>
      <p:sp>
        <p:nvSpPr>
          <p:cNvPr id="8" name="テキスト ボックス 7"/>
          <p:cNvSpPr txBox="1"/>
          <p:nvPr/>
        </p:nvSpPr>
        <p:spPr>
          <a:xfrm>
            <a:off x="3256586" y="913337"/>
            <a:ext cx="1891176" cy="276999"/>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ja-JP" sz="1200" b="1" dirty="0">
                <a:solidFill>
                  <a:srgbClr val="FF0000"/>
                </a:solidFill>
                <a:highlight>
                  <a:srgbClr val="FFFF00"/>
                </a:highlight>
              </a:rPr>
              <a:t>30,000 copies</a:t>
            </a:r>
            <a:endParaRPr lang="en-US" altLang="zh-CN" sz="1200" b="1" dirty="0">
              <a:solidFill>
                <a:srgbClr val="FF0000"/>
              </a:solidFill>
              <a:highlight>
                <a:srgbClr val="FFFF00"/>
              </a:highlight>
            </a:endParaRPr>
          </a:p>
        </p:txBody>
      </p:sp>
      <p:sp>
        <p:nvSpPr>
          <p:cNvPr id="10" name="テキスト ボックス 9"/>
          <p:cNvSpPr txBox="1"/>
          <p:nvPr/>
        </p:nvSpPr>
        <p:spPr>
          <a:xfrm>
            <a:off x="4257038" y="605398"/>
            <a:ext cx="1807213" cy="306705"/>
          </a:xfrm>
          <a:prstGeom prst="rect">
            <a:avLst/>
          </a:prstGeom>
          <a:solidFill>
            <a:schemeClr val="accent1"/>
          </a:solid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ctr"/>
            <a:r>
              <a:rPr lang="en-US" altLang="zh-TW" b="1" dirty="0">
                <a:solidFill>
                  <a:schemeClr val="bg1"/>
                </a:solidFill>
              </a:rPr>
              <a:t>chapter</a:t>
            </a:r>
            <a:endParaRPr lang="en-US" altLang="zh-TW" b="1" dirty="0">
              <a:solidFill>
                <a:schemeClr val="bg1"/>
              </a:solidFill>
            </a:endParaRPr>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447473" y="135221"/>
            <a:ext cx="3292928" cy="118364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不器用な子どもがしあわせになる育て方</a:t>
            </a:r>
            <a:r>
              <a:rPr kumimoji="1" lang="en-US" altLang="ja-JP" sz="700" dirty="0">
                <a:latin typeface="Meiryo UI" panose="020B0604030504040204" pitchFamily="50" charset="-128"/>
                <a:ea typeface="Meiryo UI" panose="020B0604030504040204" pitchFamily="50" charset="-128"/>
              </a:rPr>
              <a:t>』</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800" dirty="0"/>
              <a:t>978-4-7612-7502-0</a:t>
            </a:r>
            <a:endParaRPr lang="en-US" altLang="ja-JP" sz="8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宮口 幸治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価格</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1,500</a:t>
            </a:r>
            <a:r>
              <a:rPr kumimoji="1" lang="ja-JP" altLang="en-US" sz="700" dirty="0">
                <a:latin typeface="Meiryo UI" panose="020B0604030504040204" pitchFamily="50" charset="-128"/>
                <a:ea typeface="Meiryo UI" panose="020B0604030504040204" pitchFamily="50" charset="-128"/>
              </a:rPr>
              <a:t>円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発行年月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2020</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7</a:t>
            </a:r>
            <a:r>
              <a:rPr kumimoji="1" lang="ja-JP" altLang="en-US" sz="700" dirty="0">
                <a:latin typeface="Meiryo UI" panose="020B0604030504040204" pitchFamily="50" charset="-128"/>
                <a:ea typeface="Meiryo UI" panose="020B0604030504040204" pitchFamily="50" charset="-128"/>
              </a:rPr>
              <a:t>月</a:t>
            </a:r>
            <a:endParaRPr kumimoji="1" lang="en-US" altLang="ja-JP" sz="700" dirty="0">
              <a:latin typeface="Meiryo UI" panose="020B0604030504040204" pitchFamily="50" charset="-128"/>
              <a:ea typeface="Meiryo UI" panose="020B0604030504040204" pitchFamily="50" charset="-128"/>
            </a:endParaRPr>
          </a:p>
        </p:txBody>
      </p:sp>
      <p:sp>
        <p:nvSpPr>
          <p:cNvPr id="7" name="テキスト ボックス 6"/>
          <p:cNvSpPr txBox="1"/>
          <p:nvPr/>
        </p:nvSpPr>
        <p:spPr>
          <a:xfrm>
            <a:off x="0" y="1426845"/>
            <a:ext cx="6858000" cy="793940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000" dirty="0"/>
              <a:t>3 </a:t>
            </a:r>
            <a:r>
              <a:rPr lang="zh-CN" altLang="en-US" sz="1000" dirty="0"/>
              <a:t>小时候活得辛苦的孩子，长大后会变成怎样的大人？</a:t>
            </a:r>
            <a:endParaRPr lang="zh-CN" altLang="en-US" sz="1000" dirty="0"/>
          </a:p>
          <a:p>
            <a:endParaRPr lang="en-US" altLang="zh-CN" sz="1000" dirty="0"/>
          </a:p>
          <a:p>
            <a:r>
              <a:rPr lang="zh-CN" altLang="en-US" sz="1000" dirty="0"/>
              <a:t>长大后就容易被遗忘的</a:t>
            </a:r>
            <a:r>
              <a:rPr lang="en-US" altLang="zh-CN" sz="1000" dirty="0"/>
              <a:t>“</a:t>
            </a:r>
            <a:r>
              <a:rPr lang="zh-CN" altLang="en-US" sz="1000" dirty="0"/>
              <a:t>麻烦型大人</a:t>
            </a:r>
            <a:r>
              <a:rPr lang="en-US" altLang="zh-CN" sz="1000" dirty="0"/>
              <a:t>”</a:t>
            </a:r>
            <a:endParaRPr lang="en-US" altLang="zh-CN" sz="1000" dirty="0"/>
          </a:p>
          <a:p>
            <a:r>
              <a:rPr lang="zh-CN" altLang="en-US" sz="1000" dirty="0"/>
              <a:t>明明是</a:t>
            </a:r>
            <a:r>
              <a:rPr lang="en-US" altLang="zh-CN" sz="1000" dirty="0"/>
              <a:t>“</a:t>
            </a:r>
            <a:r>
              <a:rPr lang="zh-CN" altLang="en-US" sz="1000" dirty="0"/>
              <a:t>年纪不小的大人</a:t>
            </a:r>
            <a:r>
              <a:rPr lang="en-US" altLang="zh-CN" sz="1000" dirty="0"/>
              <a:t>”</a:t>
            </a:r>
            <a:r>
              <a:rPr lang="zh-CN" altLang="en-US" sz="1000" dirty="0"/>
              <a:t>了，却总是不断惹麻烦</a:t>
            </a:r>
            <a:endParaRPr lang="zh-CN" altLang="en-US" sz="1000" dirty="0"/>
          </a:p>
          <a:p>
            <a:endParaRPr lang="en-US" altLang="zh-CN" sz="1000" dirty="0"/>
          </a:p>
          <a:p>
            <a:r>
              <a:rPr lang="zh-CN" altLang="en-US" sz="1000" dirty="0"/>
              <a:t>只要没有出事，看起来和普通人没什么差别</a:t>
            </a:r>
            <a:endParaRPr lang="zh-CN" altLang="en-US" sz="1000" dirty="0"/>
          </a:p>
          <a:p>
            <a:r>
              <a:rPr lang="zh-CN" altLang="en-US" sz="1000" dirty="0"/>
              <a:t>监狱里也有很多曾经</a:t>
            </a:r>
            <a:r>
              <a:rPr lang="en-US" altLang="zh-CN" sz="1000" dirty="0"/>
              <a:t>“</a:t>
            </a:r>
            <a:r>
              <a:rPr lang="zh-CN" altLang="en-US" sz="1000" dirty="0"/>
              <a:t>活得辛苦</a:t>
            </a:r>
            <a:r>
              <a:rPr lang="en-US" altLang="zh-CN" sz="1000" dirty="0"/>
              <a:t>”</a:t>
            </a:r>
            <a:r>
              <a:rPr lang="zh-CN" altLang="en-US" sz="1000" dirty="0"/>
              <a:t>的孩子</a:t>
            </a:r>
            <a:endParaRPr lang="zh-CN" altLang="en-US" sz="1000" dirty="0"/>
          </a:p>
          <a:p>
            <a:r>
              <a:rPr lang="zh-CN" altLang="en-US" sz="1000" dirty="0"/>
              <a:t>案例：「在监狱里才第一次意识到</a:t>
            </a:r>
            <a:r>
              <a:rPr lang="en-US" altLang="zh-CN" sz="1000" dirty="0"/>
              <a:t>‘</a:t>
            </a:r>
            <a:r>
              <a:rPr lang="zh-CN" altLang="en-US" sz="1000" dirty="0"/>
              <a:t>活得辛苦</a:t>
            </a:r>
            <a:r>
              <a:rPr lang="en-US" altLang="zh-CN" sz="1000" dirty="0"/>
              <a:t>’</a:t>
            </a:r>
            <a:r>
              <a:rPr lang="zh-CN" altLang="en-US" sz="1000" dirty="0"/>
              <a:t>」</a:t>
            </a:r>
            <a:endParaRPr lang="zh-CN" altLang="en-US" sz="1000" dirty="0"/>
          </a:p>
          <a:p>
            <a:r>
              <a:rPr lang="zh-CN" altLang="en-US" sz="1000" dirty="0"/>
              <a:t>得不到理解，孩子的伤会更深</a:t>
            </a:r>
            <a:endParaRPr lang="zh-CN" altLang="en-US" sz="1000" dirty="0"/>
          </a:p>
          <a:p>
            <a:r>
              <a:rPr lang="zh-CN" altLang="en-US" sz="1000" dirty="0"/>
              <a:t>小时候活得辛苦的孩子长大后可能走向犯罪</a:t>
            </a:r>
            <a:endParaRPr lang="zh-CN" altLang="en-US" sz="1000" dirty="0"/>
          </a:p>
          <a:p>
            <a:r>
              <a:rPr lang="zh-CN" altLang="en-US" sz="1000" dirty="0"/>
              <a:t>被霸凌的受害经历也可能通向非行</a:t>
            </a:r>
            <a:endParaRPr lang="zh-CN" altLang="en-US" sz="1000" dirty="0"/>
          </a:p>
          <a:p>
            <a:r>
              <a:rPr lang="zh-CN" altLang="en-US" sz="1000" dirty="0"/>
              <a:t>案例：「因为曾遭受霸凌，结果</a:t>
            </a:r>
            <a:r>
              <a:rPr lang="en-US" altLang="zh-CN" sz="1000" dirty="0"/>
              <a:t>……</a:t>
            </a:r>
            <a:r>
              <a:rPr lang="zh-CN" altLang="en-US" sz="1000" dirty="0"/>
              <a:t>」</a:t>
            </a:r>
            <a:endParaRPr lang="zh-CN" altLang="en-US" sz="1000" dirty="0"/>
          </a:p>
          <a:p>
            <a:endParaRPr lang="en-US" altLang="zh-CN" sz="1000" dirty="0"/>
          </a:p>
          <a:p>
            <a:r>
              <a:rPr lang="en-US" altLang="zh-CN" sz="1000" dirty="0"/>
              <a:t>“</a:t>
            </a:r>
            <a:r>
              <a:rPr lang="zh-CN" altLang="en-US" sz="1000" dirty="0"/>
              <a:t>活得辛苦</a:t>
            </a:r>
            <a:r>
              <a:rPr lang="en-US" altLang="zh-CN" sz="1000" dirty="0"/>
              <a:t>”</a:t>
            </a:r>
            <a:r>
              <a:rPr lang="zh-CN" altLang="en-US" sz="1000" dirty="0"/>
              <a:t>的灰色地带儿童</a:t>
            </a:r>
            <a:endParaRPr lang="zh-CN" altLang="en-US" sz="1000" dirty="0"/>
          </a:p>
          <a:p>
            <a:r>
              <a:rPr lang="en-US" altLang="zh-CN" sz="1000" dirty="0"/>
              <a:t>“</a:t>
            </a:r>
            <a:r>
              <a:rPr lang="zh-CN" altLang="en-US" sz="1000" dirty="0"/>
              <a:t>灰色地带</a:t>
            </a:r>
            <a:r>
              <a:rPr lang="en-US" altLang="zh-CN" sz="1000" dirty="0"/>
              <a:t>”</a:t>
            </a:r>
            <a:r>
              <a:rPr lang="zh-CN" altLang="en-US" sz="1000" dirty="0"/>
              <a:t>就是过去的</a:t>
            </a:r>
            <a:r>
              <a:rPr lang="en-US" altLang="zh-CN" sz="1000" dirty="0"/>
              <a:t>“</a:t>
            </a:r>
            <a:r>
              <a:rPr lang="zh-CN" altLang="en-US" sz="1000" dirty="0"/>
              <a:t>轻度智能障碍者</a:t>
            </a:r>
            <a:r>
              <a:rPr lang="en-US" altLang="zh-CN" sz="1000" dirty="0"/>
              <a:t>”</a:t>
            </a:r>
            <a:endParaRPr lang="en-US" altLang="zh-CN" sz="1000" dirty="0"/>
          </a:p>
          <a:p>
            <a:r>
              <a:rPr lang="zh-CN" altLang="en-US" sz="1000" dirty="0"/>
              <a:t>关于</a:t>
            </a:r>
            <a:r>
              <a:rPr lang="en-US" altLang="zh-CN" sz="1000" dirty="0"/>
              <a:t>“</a:t>
            </a:r>
            <a:r>
              <a:rPr lang="zh-CN" altLang="en-US" sz="1000" dirty="0"/>
              <a:t>轻度</a:t>
            </a:r>
            <a:r>
              <a:rPr lang="en-US" altLang="zh-CN" sz="1000" dirty="0"/>
              <a:t>”“</a:t>
            </a:r>
            <a:r>
              <a:rPr lang="zh-CN" altLang="en-US" sz="1000" dirty="0"/>
              <a:t>灰色地带</a:t>
            </a:r>
            <a:r>
              <a:rPr lang="en-US" altLang="zh-CN" sz="1000" dirty="0"/>
              <a:t>”</a:t>
            </a:r>
            <a:r>
              <a:rPr lang="zh-CN" altLang="en-US" sz="1000" dirty="0"/>
              <a:t>的误解</a:t>
            </a:r>
            <a:endParaRPr lang="zh-CN" altLang="en-US" sz="1000" dirty="0"/>
          </a:p>
          <a:p>
            <a:endParaRPr lang="en-US" altLang="zh-CN" sz="1000" dirty="0"/>
          </a:p>
          <a:p>
            <a:r>
              <a:rPr lang="en-US" altLang="zh-CN" sz="1000" dirty="0"/>
              <a:t>4 </a:t>
            </a:r>
            <a:r>
              <a:rPr lang="zh-CN" altLang="en-US" sz="1000" dirty="0"/>
              <a:t>给笨拙的孩子的两个简单礼物</a:t>
            </a:r>
            <a:endParaRPr lang="zh-CN" altLang="en-US" sz="1000" dirty="0"/>
          </a:p>
          <a:p>
            <a:endParaRPr lang="en-US" altLang="zh-CN" sz="1000" dirty="0"/>
          </a:p>
          <a:p>
            <a:r>
              <a:rPr lang="zh-CN" altLang="en-US" sz="1000" dirty="0"/>
              <a:t>因为笨拙的孩子而诞生的</a:t>
            </a:r>
            <a:r>
              <a:rPr lang="en-US" altLang="zh-CN" sz="1000" dirty="0"/>
              <a:t>“</a:t>
            </a:r>
            <a:r>
              <a:rPr lang="zh-CN" altLang="en-US" sz="1000" dirty="0"/>
              <a:t>认知训练（</a:t>
            </a:r>
            <a:r>
              <a:rPr lang="en-US" altLang="zh-CN" sz="1000" dirty="0"/>
              <a:t>Cog-Tr</a:t>
            </a:r>
            <a:r>
              <a:rPr lang="en-US" altLang="en-US" sz="1000" dirty="0"/>
              <a:t>é</a:t>
            </a:r>
            <a:r>
              <a:rPr lang="zh-CN" altLang="en-US" sz="1000" dirty="0"/>
              <a:t>）</a:t>
            </a:r>
            <a:r>
              <a:rPr lang="en-US" altLang="zh-CN" sz="1000" dirty="0"/>
              <a:t>”</a:t>
            </a:r>
            <a:endParaRPr lang="en-US" altLang="zh-CN" sz="1000" dirty="0"/>
          </a:p>
          <a:p>
            <a:r>
              <a:rPr lang="zh-CN" altLang="en-US" sz="1000" dirty="0"/>
              <a:t>在不断挫折中开发出来的认知训练</a:t>
            </a:r>
            <a:endParaRPr lang="zh-CN" altLang="en-US" sz="1000" dirty="0"/>
          </a:p>
          <a:p>
            <a:r>
              <a:rPr lang="en-US" altLang="zh-CN" sz="1000" dirty="0"/>
              <a:t>“</a:t>
            </a:r>
            <a:r>
              <a:rPr lang="zh-CN" altLang="en-US" sz="1000" dirty="0"/>
              <a:t>活得辛苦</a:t>
            </a:r>
            <a:r>
              <a:rPr lang="en-US" altLang="zh-CN" sz="1000" dirty="0"/>
              <a:t>”</a:t>
            </a:r>
            <a:r>
              <a:rPr lang="zh-CN" altLang="en-US" sz="1000" dirty="0"/>
              <a:t>的孩子真正向大人寻求的是什么？</a:t>
            </a:r>
            <a:endParaRPr lang="zh-CN" altLang="en-US" sz="1000" dirty="0"/>
          </a:p>
          <a:p>
            <a:r>
              <a:rPr lang="zh-CN" altLang="en-US" sz="1000" dirty="0"/>
              <a:t>倾听孩子心底的声音</a:t>
            </a:r>
            <a:endParaRPr lang="zh-CN" altLang="en-US" sz="1000" dirty="0"/>
          </a:p>
          <a:p>
            <a:endParaRPr lang="en-US" altLang="zh-CN" sz="1000" dirty="0"/>
          </a:p>
          <a:p>
            <a:r>
              <a:rPr lang="zh-CN" altLang="en-US" sz="1000" dirty="0"/>
              <a:t>大人能为</a:t>
            </a:r>
            <a:r>
              <a:rPr lang="en-US" altLang="zh-CN" sz="1000" dirty="0"/>
              <a:t>“</a:t>
            </a:r>
            <a:r>
              <a:rPr lang="zh-CN" altLang="en-US" sz="1000" dirty="0"/>
              <a:t>遇到困难的孩子</a:t>
            </a:r>
            <a:r>
              <a:rPr lang="en-US" altLang="zh-CN" sz="1000" dirty="0"/>
              <a:t>”</a:t>
            </a:r>
            <a:r>
              <a:rPr lang="zh-CN" altLang="en-US" sz="1000" dirty="0"/>
              <a:t>做的事</a:t>
            </a:r>
            <a:endParaRPr lang="zh-CN" altLang="en-US" sz="1000" dirty="0"/>
          </a:p>
          <a:p>
            <a:r>
              <a:rPr lang="zh-CN" altLang="en-US" sz="1000" dirty="0"/>
              <a:t>让孩子安心的大人，是最基本的支撑</a:t>
            </a:r>
            <a:endParaRPr lang="zh-CN" altLang="en-US" sz="1000" dirty="0"/>
          </a:p>
          <a:p>
            <a:r>
              <a:rPr lang="zh-CN" altLang="en-US" sz="1000" dirty="0"/>
              <a:t>在不安时，有一个</a:t>
            </a:r>
            <a:r>
              <a:rPr lang="en-US" altLang="zh-CN" sz="1000" dirty="0"/>
              <a:t>“</a:t>
            </a:r>
            <a:r>
              <a:rPr lang="zh-CN" altLang="en-US" sz="1000" dirty="0"/>
              <a:t>愿意靠近的存在</a:t>
            </a:r>
            <a:r>
              <a:rPr lang="en-US" altLang="zh-CN" sz="1000" dirty="0"/>
              <a:t>”</a:t>
            </a:r>
            <a:r>
              <a:rPr lang="zh-CN" altLang="en-US" sz="1000" dirty="0"/>
              <a:t>非常重要</a:t>
            </a:r>
            <a:endParaRPr lang="zh-CN" altLang="en-US" sz="1000" dirty="0"/>
          </a:p>
          <a:p>
            <a:r>
              <a:rPr lang="zh-CN" altLang="en-US" sz="1000" dirty="0"/>
              <a:t>帮助孩子发挥能力的</a:t>
            </a:r>
            <a:r>
              <a:rPr lang="en-US" altLang="zh-CN" sz="1000" dirty="0"/>
              <a:t>“</a:t>
            </a:r>
            <a:r>
              <a:rPr lang="zh-CN" altLang="en-US" sz="1000" dirty="0"/>
              <a:t>陪跑者</a:t>
            </a:r>
            <a:r>
              <a:rPr lang="en-US" altLang="zh-CN" sz="1000" dirty="0"/>
              <a:t>”</a:t>
            </a:r>
            <a:endParaRPr lang="en-US" altLang="zh-CN" sz="1000" dirty="0"/>
          </a:p>
          <a:p>
            <a:r>
              <a:rPr lang="zh-CN" altLang="en-US" sz="1000" dirty="0"/>
              <a:t>即使如此，家长也会不安</a:t>
            </a:r>
            <a:r>
              <a:rPr lang="en-US" altLang="zh-CN" sz="1000" dirty="0"/>
              <a:t>……</a:t>
            </a:r>
            <a:endParaRPr lang="en-US" altLang="zh-CN" sz="1000" dirty="0"/>
          </a:p>
          <a:p>
            <a:r>
              <a:rPr lang="zh-CN" altLang="en-US" sz="1000" dirty="0"/>
              <a:t>为了成为孩子的</a:t>
            </a:r>
            <a:r>
              <a:rPr lang="en-US" altLang="zh-CN" sz="1000" dirty="0"/>
              <a:t>“</a:t>
            </a:r>
            <a:r>
              <a:rPr lang="zh-CN" altLang="en-US" sz="1000" dirty="0"/>
              <a:t>安心基底</a:t>
            </a:r>
            <a:r>
              <a:rPr lang="en-US" altLang="zh-CN" sz="1000" dirty="0"/>
              <a:t>”</a:t>
            </a:r>
            <a:r>
              <a:rPr lang="zh-CN" altLang="en-US" sz="1000" dirty="0"/>
              <a:t>与</a:t>
            </a:r>
            <a:r>
              <a:rPr lang="en-US" altLang="zh-CN" sz="1000" dirty="0"/>
              <a:t>“</a:t>
            </a:r>
            <a:r>
              <a:rPr lang="zh-CN" altLang="en-US" sz="1000" dirty="0"/>
              <a:t>陪跑者</a:t>
            </a:r>
            <a:r>
              <a:rPr lang="en-US" altLang="zh-CN" sz="1000" dirty="0"/>
              <a:t>”</a:t>
            </a:r>
            <a:endParaRPr lang="en-US" altLang="zh-CN" sz="1000" dirty="0"/>
          </a:p>
          <a:p>
            <a:endParaRPr lang="en-US" altLang="zh-CN" sz="1000" dirty="0"/>
          </a:p>
          <a:p>
            <a:r>
              <a:rPr lang="en-US" altLang="zh-CN" sz="1000" dirty="0"/>
              <a:t>5 </a:t>
            </a:r>
            <a:r>
              <a:rPr lang="zh-CN" altLang="en-US" sz="1000" dirty="0"/>
              <a:t>和孩子一起开始做认知训练（</a:t>
            </a:r>
            <a:r>
              <a:rPr lang="en-US" altLang="zh-CN" sz="1000" dirty="0"/>
              <a:t>Cog-Tr</a:t>
            </a:r>
            <a:r>
              <a:rPr lang="en-US" altLang="en-US" sz="1000" dirty="0"/>
              <a:t>é</a:t>
            </a:r>
            <a:r>
              <a:rPr lang="zh-CN" altLang="en-US" sz="1000" dirty="0"/>
              <a:t>）！</a:t>
            </a:r>
            <a:endParaRPr lang="zh-CN" altLang="en-US" sz="1000" dirty="0"/>
          </a:p>
          <a:p>
            <a:endParaRPr lang="en-US" altLang="zh-CN" sz="1000" dirty="0"/>
          </a:p>
          <a:p>
            <a:r>
              <a:rPr lang="zh-CN" altLang="en-US" sz="1000" dirty="0"/>
              <a:t>开始</a:t>
            </a:r>
            <a:r>
              <a:rPr lang="en-US" altLang="zh-CN" sz="1000" dirty="0"/>
              <a:t> Cog-Tr</a:t>
            </a:r>
            <a:r>
              <a:rPr lang="en-US" altLang="en-US" sz="1000" dirty="0"/>
              <a:t>é</a:t>
            </a:r>
            <a:r>
              <a:rPr lang="en-US" altLang="zh-CN" sz="1000" dirty="0"/>
              <a:t> </a:t>
            </a:r>
            <a:r>
              <a:rPr lang="zh-CN" altLang="en-US" sz="1000" dirty="0"/>
              <a:t>的准备</a:t>
            </a:r>
            <a:endParaRPr lang="zh-CN" altLang="en-US" sz="1000" dirty="0"/>
          </a:p>
          <a:p>
            <a:r>
              <a:rPr lang="zh-CN" altLang="en-US" sz="1000" dirty="0"/>
              <a:t>用</a:t>
            </a:r>
            <a:r>
              <a:rPr lang="en-US" altLang="zh-CN" sz="1000" dirty="0"/>
              <a:t> Cog-Tr</a:t>
            </a:r>
            <a:r>
              <a:rPr lang="en-US" altLang="en-US" sz="1000" dirty="0"/>
              <a:t>é</a:t>
            </a:r>
            <a:r>
              <a:rPr lang="en-US" altLang="zh-CN" sz="1000" dirty="0"/>
              <a:t> </a:t>
            </a:r>
            <a:r>
              <a:rPr lang="zh-CN" altLang="en-US" sz="1000" dirty="0"/>
              <a:t>来提升</a:t>
            </a:r>
            <a:r>
              <a:rPr lang="en-US" altLang="zh-CN" sz="1000" dirty="0"/>
              <a:t>“</a:t>
            </a:r>
            <a:r>
              <a:rPr lang="zh-CN" altLang="en-US" sz="1000" dirty="0"/>
              <a:t>认知力</a:t>
            </a:r>
            <a:r>
              <a:rPr lang="en-US" altLang="zh-CN" sz="1000" dirty="0"/>
              <a:t>”</a:t>
            </a:r>
            <a:endParaRPr lang="en-US" altLang="zh-CN" sz="1000" dirty="0"/>
          </a:p>
          <a:p>
            <a:r>
              <a:rPr lang="zh-CN" altLang="en-US" sz="1000" dirty="0"/>
              <a:t>训练前，请先回顾你自己的想法</a:t>
            </a:r>
            <a:endParaRPr lang="zh-CN" altLang="en-US" sz="1000" dirty="0"/>
          </a:p>
          <a:p>
            <a:r>
              <a:rPr lang="zh-CN" altLang="en-US" sz="1000" dirty="0"/>
              <a:t>培养理解能力与柔软的心</a:t>
            </a:r>
            <a:endParaRPr lang="zh-CN" altLang="en-US" sz="1000" dirty="0"/>
          </a:p>
          <a:p>
            <a:r>
              <a:rPr lang="zh-CN" altLang="en-US" sz="1000" dirty="0"/>
              <a:t>每天</a:t>
            </a:r>
            <a:r>
              <a:rPr lang="en-US" altLang="zh-CN" sz="1000" dirty="0"/>
              <a:t>5</a:t>
            </a:r>
            <a:r>
              <a:rPr lang="zh-CN" altLang="en-US" sz="1000" dirty="0"/>
              <a:t>分钟的</a:t>
            </a:r>
            <a:r>
              <a:rPr lang="en-US" altLang="zh-CN" sz="1000" dirty="0"/>
              <a:t> Cog-Tr</a:t>
            </a:r>
            <a:r>
              <a:rPr lang="en-US" altLang="en-US" sz="1000" dirty="0"/>
              <a:t>é</a:t>
            </a:r>
            <a:endParaRPr lang="en-US" altLang="en-US" sz="1000" dirty="0"/>
          </a:p>
          <a:p>
            <a:endParaRPr lang="en-US" altLang="zh-CN" sz="1000" dirty="0"/>
          </a:p>
          <a:p>
            <a:r>
              <a:rPr lang="zh-CN" altLang="en-US" sz="1000" dirty="0"/>
              <a:t>提升</a:t>
            </a:r>
            <a:r>
              <a:rPr lang="en-US" altLang="zh-CN" sz="1000" dirty="0"/>
              <a:t>“</a:t>
            </a:r>
            <a:r>
              <a:rPr lang="zh-CN" altLang="en-US" sz="1000" dirty="0"/>
              <a:t>认知力</a:t>
            </a:r>
            <a:r>
              <a:rPr lang="en-US" altLang="zh-CN" sz="1000" dirty="0"/>
              <a:t>”</a:t>
            </a:r>
            <a:r>
              <a:rPr lang="zh-CN" altLang="en-US" sz="1000" dirty="0"/>
              <a:t>的训练</a:t>
            </a:r>
            <a:endParaRPr lang="zh-CN" altLang="en-US" sz="1000" dirty="0"/>
          </a:p>
          <a:p>
            <a:endParaRPr lang="en-US" altLang="zh-CN" sz="1000" dirty="0"/>
          </a:p>
          <a:p>
            <a:r>
              <a:rPr lang="zh-CN" altLang="en-US" sz="1000" dirty="0"/>
              <a:t>提升听力理解</a:t>
            </a:r>
            <a:r>
              <a:rPr lang="en-US" altLang="en-US" sz="1000" dirty="0"/>
              <a:t>①</a:t>
            </a:r>
            <a:r>
              <a:rPr lang="zh-CN" altLang="en-US" sz="1000" dirty="0"/>
              <a:t>：最初与</a:t>
            </a:r>
            <a:r>
              <a:rPr lang="en-US" altLang="zh-CN" sz="1000" dirty="0"/>
              <a:t>“</a:t>
            </a:r>
            <a:r>
              <a:rPr lang="zh-CN" altLang="en-US" sz="1000" dirty="0"/>
              <a:t>碰</a:t>
            </a:r>
            <a:r>
              <a:rPr lang="en-US" altLang="zh-CN" sz="1000" dirty="0"/>
              <a:t>”</a:t>
            </a:r>
            <a:endParaRPr lang="en-US" altLang="zh-CN" sz="1000" dirty="0"/>
          </a:p>
          <a:p>
            <a:r>
              <a:rPr lang="zh-CN" altLang="en-US" sz="1000" dirty="0"/>
              <a:t>提升听力理解</a:t>
            </a:r>
            <a:r>
              <a:rPr lang="en-US" altLang="en-US" sz="1000" dirty="0"/>
              <a:t>②</a:t>
            </a:r>
            <a:r>
              <a:rPr lang="zh-CN" altLang="en-US" sz="1000" dirty="0"/>
              <a:t>：哪个最重要？</a:t>
            </a:r>
            <a:endParaRPr lang="zh-CN" altLang="en-US" sz="1000" dirty="0"/>
          </a:p>
          <a:p>
            <a:r>
              <a:rPr lang="zh-CN" altLang="en-US" sz="1000" dirty="0"/>
              <a:t>提升专注力</a:t>
            </a:r>
            <a:r>
              <a:rPr lang="en-US" altLang="en-US" sz="1000" dirty="0"/>
              <a:t>①</a:t>
            </a:r>
            <a:r>
              <a:rPr lang="zh-CN" altLang="en-US" sz="1000" dirty="0"/>
              <a:t>：总结</a:t>
            </a:r>
            <a:endParaRPr lang="zh-CN" altLang="en-US" sz="1000" dirty="0"/>
          </a:p>
          <a:p>
            <a:r>
              <a:rPr lang="zh-CN" altLang="en-US" sz="1000" dirty="0"/>
              <a:t>提升专注力</a:t>
            </a:r>
            <a:r>
              <a:rPr lang="en-US" altLang="en-US" sz="1000" dirty="0"/>
              <a:t>②</a:t>
            </a:r>
            <a:r>
              <a:rPr lang="zh-CN" altLang="en-US" sz="1000" dirty="0"/>
              <a:t>：来数苹果</a:t>
            </a:r>
            <a:r>
              <a:rPr lang="en-US" altLang="en-US" sz="1000" dirty="0"/>
              <a:t>①</a:t>
            </a:r>
            <a:r>
              <a:rPr lang="zh-CN" altLang="en-US" sz="1000" dirty="0"/>
              <a:t>〜</a:t>
            </a:r>
            <a:r>
              <a:rPr lang="en-US" altLang="en-US" sz="1000" dirty="0"/>
              <a:t>②</a:t>
            </a:r>
            <a:endParaRPr lang="en-US" altLang="en-US" sz="1000" dirty="0"/>
          </a:p>
          <a:p>
            <a:r>
              <a:rPr lang="zh-CN" altLang="en-US" sz="1000" dirty="0"/>
              <a:t>提升专注力</a:t>
            </a:r>
            <a:r>
              <a:rPr lang="en-US" altLang="en-US" sz="1000" dirty="0"/>
              <a:t>③</a:t>
            </a:r>
            <a:r>
              <a:rPr lang="zh-CN" altLang="en-US" sz="1000" dirty="0"/>
              <a:t>：寻找计算</a:t>
            </a:r>
            <a:r>
              <a:rPr lang="en-US" altLang="en-US" sz="1000" dirty="0"/>
              <a:t>①</a:t>
            </a:r>
            <a:r>
              <a:rPr lang="zh-CN" altLang="en-US" sz="1000" dirty="0"/>
              <a:t>〜</a:t>
            </a:r>
            <a:r>
              <a:rPr lang="en-US" altLang="zh-CN" sz="1000" dirty="0"/>
              <a:t>Θ</a:t>
            </a:r>
            <a:endParaRPr lang="en-US" altLang="zh-CN" sz="1000" dirty="0"/>
          </a:p>
          <a:p>
            <a:r>
              <a:rPr lang="zh-CN" altLang="en-US" sz="1000" dirty="0"/>
              <a:t>提升观察力</a:t>
            </a:r>
            <a:r>
              <a:rPr lang="en-US" altLang="en-US" sz="1000" dirty="0"/>
              <a:t>①</a:t>
            </a:r>
            <a:r>
              <a:rPr lang="zh-CN" altLang="en-US" sz="1000" dirty="0"/>
              <a:t>：连点成线</a:t>
            </a:r>
            <a:endParaRPr lang="zh-CN" altLang="en-US" sz="1000" dirty="0"/>
          </a:p>
          <a:p>
            <a:r>
              <a:rPr lang="zh-CN" altLang="en-US" sz="1000" dirty="0"/>
              <a:t>提升观察力</a:t>
            </a:r>
            <a:r>
              <a:rPr lang="en-US" altLang="en-US" sz="1000" dirty="0"/>
              <a:t>②</a:t>
            </a:r>
            <a:r>
              <a:rPr lang="zh-CN" altLang="en-US" sz="1000" dirty="0"/>
              <a:t>：找形状</a:t>
            </a:r>
            <a:endParaRPr lang="zh-CN" altLang="en-US" sz="1000" dirty="0"/>
          </a:p>
          <a:p>
            <a:r>
              <a:rPr lang="zh-CN" altLang="en-US" sz="1000" dirty="0"/>
              <a:t>提升观察力</a:t>
            </a:r>
            <a:r>
              <a:rPr lang="en-US" altLang="en-US" sz="1000" dirty="0"/>
              <a:t>③</a:t>
            </a:r>
            <a:r>
              <a:rPr lang="zh-CN" altLang="en-US" sz="1000" dirty="0"/>
              <a:t>：哪张图相同？</a:t>
            </a:r>
            <a:endParaRPr lang="zh-CN" altLang="en-US" sz="1000" dirty="0"/>
          </a:p>
          <a:p>
            <a:r>
              <a:rPr lang="zh-CN" altLang="en-US" sz="1000" dirty="0"/>
              <a:t>提升逻辑性</a:t>
            </a:r>
            <a:r>
              <a:rPr lang="en-US" altLang="en-US" sz="1000" dirty="0"/>
              <a:t>①</a:t>
            </a:r>
            <a:r>
              <a:rPr lang="zh-CN" altLang="en-US" sz="1000" dirty="0"/>
              <a:t>：图章</a:t>
            </a:r>
            <a:endParaRPr lang="zh-CN" altLang="en-US" sz="1000" dirty="0"/>
          </a:p>
          <a:p>
            <a:r>
              <a:rPr lang="zh-CN" altLang="en-US" sz="1000" dirty="0"/>
              <a:t>提升逻辑性</a:t>
            </a:r>
            <a:r>
              <a:rPr lang="en-US" altLang="en-US" sz="1000" dirty="0"/>
              <a:t>②</a:t>
            </a:r>
            <a:r>
              <a:rPr lang="zh-CN" altLang="en-US" sz="1000" dirty="0"/>
              <a:t>：名次决胜</a:t>
            </a:r>
            <a:endParaRPr lang="zh-CN" altLang="en-US" sz="1000" dirty="0"/>
          </a:p>
        </p:txBody>
      </p:sp>
      <p:pic>
        <p:nvPicPr>
          <p:cNvPr id="12" name="図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1320" y="135255"/>
            <a:ext cx="823595" cy="1190625"/>
          </a:xfrm>
          <a:prstGeom prst="rect">
            <a:avLst/>
          </a:prstGeom>
        </p:spPr>
      </p:pic>
      <p:sp>
        <p:nvSpPr>
          <p:cNvPr id="2" name="スライド番号プレースホルダー 1"/>
          <p:cNvSpPr>
            <a:spLocks noGrp="1"/>
          </p:cNvSpPr>
          <p:nvPr>
            <p:ph type="sldNum" sz="quarter" idx="12"/>
          </p:nvPr>
        </p:nvSpPr>
        <p:spPr/>
        <p:txBody>
          <a:bodyPr/>
          <a:lstStyle/>
          <a:p>
            <a:fld id="{99B83112-4C17-44BA-8537-65F135E43707}" type="slidenum">
              <a:rPr kumimoji="1" lang="ja-JP" altLang="en-US" smtClean="0"/>
            </a:fld>
            <a:endParaRPr kumimoji="1" lang="ja-JP" altLang="en-US" dirty="0"/>
          </a:p>
        </p:txBody>
      </p:sp>
      <p:sp>
        <p:nvSpPr>
          <p:cNvPr id="8" name="テキスト ボックス 7"/>
          <p:cNvSpPr txBox="1"/>
          <p:nvPr/>
        </p:nvSpPr>
        <p:spPr>
          <a:xfrm>
            <a:off x="3256586" y="913337"/>
            <a:ext cx="1891176" cy="276999"/>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ja-JP" sz="1200" b="1" dirty="0">
                <a:solidFill>
                  <a:srgbClr val="FF0000"/>
                </a:solidFill>
                <a:highlight>
                  <a:srgbClr val="FFFF00"/>
                </a:highlight>
              </a:rPr>
              <a:t>30,000 copies</a:t>
            </a:r>
            <a:endParaRPr lang="en-US" altLang="zh-CN" sz="1200" b="1" dirty="0">
              <a:solidFill>
                <a:srgbClr val="FF0000"/>
              </a:solidFill>
              <a:highlight>
                <a:srgbClr val="FFFF00"/>
              </a:highlight>
            </a:endParaRPr>
          </a:p>
        </p:txBody>
      </p:sp>
      <p:sp>
        <p:nvSpPr>
          <p:cNvPr id="10" name="テキスト ボックス 9"/>
          <p:cNvSpPr txBox="1"/>
          <p:nvPr/>
        </p:nvSpPr>
        <p:spPr>
          <a:xfrm>
            <a:off x="4257038" y="605398"/>
            <a:ext cx="1807213" cy="306705"/>
          </a:xfrm>
          <a:prstGeom prst="rect">
            <a:avLst/>
          </a:prstGeom>
          <a:solidFill>
            <a:schemeClr val="accent1"/>
          </a:solid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ctr"/>
            <a:r>
              <a:rPr lang="en-US" altLang="zh-TW" b="1" dirty="0">
                <a:solidFill>
                  <a:schemeClr val="bg1"/>
                </a:solidFill>
              </a:rPr>
              <a:t>chapter</a:t>
            </a:r>
            <a:endParaRPr lang="en-US" altLang="zh-TW" b="1" dirty="0">
              <a:solidFill>
                <a:schemeClr val="bg1"/>
              </a:solidFill>
            </a:endParaRPr>
          </a:p>
        </p:txBody>
      </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447473" y="135221"/>
            <a:ext cx="3292928" cy="118364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不器用な子どもがしあわせになる育て方</a:t>
            </a:r>
            <a:r>
              <a:rPr kumimoji="1" lang="en-US" altLang="ja-JP" sz="700" dirty="0">
                <a:latin typeface="Meiryo UI" panose="020B0604030504040204" pitchFamily="50" charset="-128"/>
                <a:ea typeface="Meiryo UI" panose="020B0604030504040204" pitchFamily="50" charset="-128"/>
              </a:rPr>
              <a:t>』</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800" dirty="0"/>
              <a:t>978-4-7612-7502-0</a:t>
            </a:r>
            <a:endParaRPr lang="en-US" altLang="ja-JP" sz="8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宮口 幸治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価格</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1,500</a:t>
            </a:r>
            <a:r>
              <a:rPr kumimoji="1" lang="ja-JP" altLang="en-US" sz="700" dirty="0">
                <a:latin typeface="Meiryo UI" panose="020B0604030504040204" pitchFamily="50" charset="-128"/>
                <a:ea typeface="Meiryo UI" panose="020B0604030504040204" pitchFamily="50" charset="-128"/>
              </a:rPr>
              <a:t>円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発行年月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2020</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7</a:t>
            </a:r>
            <a:r>
              <a:rPr kumimoji="1" lang="ja-JP" altLang="en-US" sz="700" dirty="0">
                <a:latin typeface="Meiryo UI" panose="020B0604030504040204" pitchFamily="50" charset="-128"/>
                <a:ea typeface="Meiryo UI" panose="020B0604030504040204" pitchFamily="50" charset="-128"/>
              </a:rPr>
              <a:t>月</a:t>
            </a:r>
            <a:endParaRPr kumimoji="1" lang="en-US" altLang="ja-JP" sz="700" dirty="0">
              <a:latin typeface="Meiryo UI" panose="020B0604030504040204" pitchFamily="50" charset="-128"/>
              <a:ea typeface="Meiryo UI" panose="020B0604030504040204" pitchFamily="50" charset="-128"/>
            </a:endParaRPr>
          </a:p>
        </p:txBody>
      </p:sp>
      <p:sp>
        <p:nvSpPr>
          <p:cNvPr id="7" name="テキスト ボックス 6"/>
          <p:cNvSpPr txBox="1"/>
          <p:nvPr/>
        </p:nvSpPr>
        <p:spPr>
          <a:xfrm>
            <a:off x="0" y="1426845"/>
            <a:ext cx="6858000" cy="455422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dirty="0"/>
              <a:t>提升</a:t>
            </a:r>
            <a:r>
              <a:rPr lang="en-US" altLang="zh-CN" sz="1000" dirty="0"/>
              <a:t>“</a:t>
            </a:r>
            <a:r>
              <a:rPr lang="zh-CN" altLang="en-US" sz="1000" dirty="0"/>
              <a:t>人际力</a:t>
            </a:r>
            <a:r>
              <a:rPr lang="en-US" altLang="zh-CN" sz="1000" dirty="0"/>
              <a:t>”</a:t>
            </a:r>
            <a:r>
              <a:rPr lang="zh-CN" altLang="en-US" sz="1000" dirty="0"/>
              <a:t>的训练</a:t>
            </a:r>
            <a:endParaRPr lang="zh-CN" altLang="en-US" sz="1000" dirty="0"/>
          </a:p>
          <a:p>
            <a:endParaRPr lang="en-US" altLang="zh-CN" sz="1000" dirty="0"/>
          </a:p>
          <a:p>
            <a:r>
              <a:rPr lang="zh-CN" altLang="en-US" sz="1000" dirty="0"/>
              <a:t>认识自己</a:t>
            </a:r>
            <a:r>
              <a:rPr lang="en-US" altLang="en-US" sz="1000" dirty="0"/>
              <a:t>①</a:t>
            </a:r>
            <a:r>
              <a:rPr lang="zh-CN" altLang="en-US" sz="1000" dirty="0"/>
              <a:t>：高低起伏地图</a:t>
            </a:r>
            <a:endParaRPr lang="zh-CN" altLang="en-US" sz="1000" dirty="0"/>
          </a:p>
          <a:p>
            <a:r>
              <a:rPr lang="zh-CN" altLang="en-US" sz="1000" dirty="0"/>
              <a:t>认识自己</a:t>
            </a:r>
            <a:r>
              <a:rPr lang="en-US" altLang="en-US" sz="1000" dirty="0"/>
              <a:t>②</a:t>
            </a:r>
            <a:r>
              <a:rPr lang="zh-CN" altLang="en-US" sz="1000" dirty="0"/>
              <a:t>：时间差日记</a:t>
            </a:r>
            <a:endParaRPr lang="zh-CN" altLang="en-US" sz="1000" dirty="0"/>
          </a:p>
          <a:p>
            <a:r>
              <a:rPr lang="zh-CN" altLang="en-US" sz="1000" dirty="0"/>
              <a:t>情绪控制</a:t>
            </a:r>
            <a:r>
              <a:rPr lang="en-US" altLang="en-US" sz="1000" dirty="0"/>
              <a:t>①</a:t>
            </a:r>
            <a:r>
              <a:rPr lang="zh-CN" altLang="en-US" sz="1000" dirty="0"/>
              <a:t>：这些人是什么心情？</a:t>
            </a:r>
            <a:endParaRPr lang="zh-CN" altLang="en-US" sz="1000" dirty="0"/>
          </a:p>
          <a:p>
            <a:r>
              <a:rPr lang="zh-CN" altLang="en-US" sz="1000" dirty="0"/>
              <a:t>情绪控制</a:t>
            </a:r>
            <a:r>
              <a:rPr lang="en-US" altLang="en-US" sz="1000" dirty="0"/>
              <a:t>②</a:t>
            </a:r>
            <a:r>
              <a:rPr lang="zh-CN" altLang="en-US" sz="1000" dirty="0"/>
              <a:t>：换个角度想</a:t>
            </a:r>
            <a:endParaRPr lang="zh-CN" altLang="en-US" sz="1000" dirty="0"/>
          </a:p>
          <a:p>
            <a:r>
              <a:rPr lang="zh-CN" altLang="en-US" sz="1000" dirty="0"/>
              <a:t>情绪控制</a:t>
            </a:r>
            <a:r>
              <a:rPr lang="en-US" altLang="en-US" sz="1000" dirty="0"/>
              <a:t>③</a:t>
            </a:r>
            <a:r>
              <a:rPr lang="zh-CN" altLang="en-US" sz="1000" dirty="0"/>
              <a:t>：烦恼咨询</a:t>
            </a:r>
            <a:endParaRPr lang="zh-CN" altLang="en-US" sz="1000" dirty="0"/>
          </a:p>
          <a:p>
            <a:r>
              <a:rPr lang="zh-CN" altLang="en-US" sz="1000" dirty="0"/>
              <a:t>危险察觉：哪里有危险？</a:t>
            </a:r>
            <a:endParaRPr lang="zh-CN" altLang="en-US" sz="1000" dirty="0"/>
          </a:p>
          <a:p>
            <a:r>
              <a:rPr lang="zh-CN" altLang="en-US" sz="1000" dirty="0"/>
              <a:t>人际礼仪：请求方法、道歉方式、拒绝方式</a:t>
            </a:r>
            <a:endParaRPr lang="zh-CN" altLang="en-US" sz="1000" dirty="0"/>
          </a:p>
          <a:p>
            <a:r>
              <a:rPr lang="zh-CN" altLang="en-US" sz="1000" dirty="0"/>
              <a:t>问题解决</a:t>
            </a:r>
            <a:r>
              <a:rPr lang="en-US" altLang="en-US" sz="1000" dirty="0"/>
              <a:t>①</a:t>
            </a:r>
            <a:r>
              <a:rPr lang="zh-CN" altLang="en-US" sz="1000" dirty="0"/>
              <a:t>：解决问题（结果已确定的情况）</a:t>
            </a:r>
            <a:endParaRPr lang="zh-CN" altLang="en-US" sz="1000" dirty="0"/>
          </a:p>
          <a:p>
            <a:r>
              <a:rPr lang="zh-CN" altLang="en-US" sz="1000" dirty="0"/>
              <a:t>问题解决</a:t>
            </a:r>
            <a:r>
              <a:rPr lang="en-US" altLang="en-US" sz="1000" dirty="0"/>
              <a:t>②</a:t>
            </a:r>
            <a:r>
              <a:rPr lang="zh-CN" altLang="en-US" sz="1000" dirty="0"/>
              <a:t>：解决问题（今后该怎么做？）</a:t>
            </a:r>
            <a:endParaRPr lang="zh-CN" altLang="en-US" sz="1000" dirty="0"/>
          </a:p>
          <a:p>
            <a:r>
              <a:rPr lang="zh-CN" altLang="en-US" sz="1000" dirty="0"/>
              <a:t>问题解决</a:t>
            </a:r>
            <a:r>
              <a:rPr lang="en-US" altLang="en-US" sz="1000" dirty="0"/>
              <a:t>③</a:t>
            </a:r>
            <a:r>
              <a:rPr lang="zh-CN" altLang="en-US" sz="1000" dirty="0"/>
              <a:t>：解决问题（结果尚未确定的情况）</a:t>
            </a:r>
            <a:endParaRPr lang="zh-CN" altLang="en-US" sz="1000" dirty="0"/>
          </a:p>
          <a:p>
            <a:endParaRPr lang="en-US" altLang="zh-CN" sz="1000" dirty="0"/>
          </a:p>
          <a:p>
            <a:r>
              <a:rPr lang="zh-CN" altLang="en-US" sz="1000" dirty="0"/>
              <a:t>制作</a:t>
            </a:r>
            <a:r>
              <a:rPr lang="en-US" altLang="zh-CN" sz="1000" dirty="0"/>
              <a:t> Cog-Tr</a:t>
            </a:r>
            <a:r>
              <a:rPr lang="en-US" altLang="en-US" sz="1000" dirty="0"/>
              <a:t>é</a:t>
            </a:r>
            <a:r>
              <a:rPr lang="en-US" altLang="zh-CN" sz="1000" dirty="0"/>
              <a:t> </a:t>
            </a:r>
            <a:r>
              <a:rPr lang="zh-CN" altLang="en-US" sz="1000" dirty="0"/>
              <a:t>训练棒</a:t>
            </a:r>
            <a:endParaRPr lang="zh-CN" altLang="en-US" sz="1000" dirty="0"/>
          </a:p>
          <a:p>
            <a:r>
              <a:rPr lang="zh-CN" altLang="en-US" sz="1000" dirty="0"/>
              <a:t>提升</a:t>
            </a:r>
            <a:r>
              <a:rPr lang="en-US" altLang="zh-CN" sz="1000" dirty="0"/>
              <a:t>“</a:t>
            </a:r>
            <a:r>
              <a:rPr lang="zh-CN" altLang="en-US" sz="1000" dirty="0"/>
              <a:t>身体能力</a:t>
            </a:r>
            <a:r>
              <a:rPr lang="en-US" altLang="zh-CN" sz="1000" dirty="0"/>
              <a:t>”</a:t>
            </a:r>
            <a:r>
              <a:rPr lang="zh-CN" altLang="en-US" sz="1000" dirty="0"/>
              <a:t>的训练</a:t>
            </a:r>
            <a:endParaRPr lang="zh-CN" altLang="en-US" sz="1000" dirty="0"/>
          </a:p>
          <a:p>
            <a:endParaRPr lang="en-US" altLang="zh-CN" sz="1000" dirty="0"/>
          </a:p>
          <a:p>
            <a:r>
              <a:rPr lang="zh-CN" altLang="en-US" sz="1000" dirty="0"/>
              <a:t>提升身体意象</a:t>
            </a:r>
            <a:r>
              <a:rPr lang="en-US" altLang="en-US" sz="1000" dirty="0"/>
              <a:t>①</a:t>
            </a:r>
            <a:r>
              <a:rPr lang="zh-CN" altLang="en-US" sz="1000" dirty="0"/>
              <a:t>：棒子旋转</a:t>
            </a:r>
            <a:endParaRPr lang="zh-CN" altLang="en-US" sz="1000" dirty="0"/>
          </a:p>
          <a:p>
            <a:r>
              <a:rPr lang="zh-CN" altLang="en-US" sz="1000" dirty="0"/>
              <a:t>提升身体意象</a:t>
            </a:r>
            <a:r>
              <a:rPr lang="en-US" altLang="en-US" sz="1000" dirty="0"/>
              <a:t>②</a:t>
            </a:r>
            <a:r>
              <a:rPr lang="zh-CN" altLang="en-US" sz="1000" dirty="0"/>
              <a:t>：棒子传递</a:t>
            </a:r>
            <a:endParaRPr lang="zh-CN" altLang="en-US" sz="1000" dirty="0"/>
          </a:p>
          <a:p>
            <a:r>
              <a:rPr lang="zh-CN" altLang="en-US" sz="1000" dirty="0"/>
              <a:t>提升身体意象</a:t>
            </a:r>
            <a:r>
              <a:rPr lang="en-US" altLang="en-US" sz="1000" dirty="0"/>
              <a:t>③</a:t>
            </a:r>
            <a:r>
              <a:rPr lang="zh-CN" altLang="en-US" sz="1000" dirty="0"/>
              <a:t>：单脚站立</a:t>
            </a:r>
            <a:endParaRPr lang="zh-CN" altLang="en-US" sz="1000" dirty="0"/>
          </a:p>
          <a:p>
            <a:r>
              <a:rPr lang="zh-CN" altLang="en-US" sz="1000" dirty="0"/>
              <a:t>协调运动（粗大）</a:t>
            </a:r>
            <a:r>
              <a:rPr lang="en-US" altLang="en-US" sz="1000" dirty="0"/>
              <a:t>①</a:t>
            </a:r>
            <a:r>
              <a:rPr lang="zh-CN" altLang="en-US" sz="1000" dirty="0"/>
              <a:t>：棒子回转</a:t>
            </a:r>
            <a:endParaRPr lang="zh-CN" altLang="en-US" sz="1000" dirty="0"/>
          </a:p>
          <a:p>
            <a:r>
              <a:rPr lang="zh-CN" altLang="en-US" sz="1000" dirty="0"/>
              <a:t>协调运动（粗大）</a:t>
            </a:r>
            <a:r>
              <a:rPr lang="en-US" altLang="en-US" sz="1000" dirty="0"/>
              <a:t>②</a:t>
            </a:r>
            <a:r>
              <a:rPr lang="zh-CN" altLang="en-US" sz="1000" dirty="0"/>
              <a:t>：棒子接住</a:t>
            </a:r>
            <a:endParaRPr lang="zh-CN" altLang="en-US" sz="1000" dirty="0"/>
          </a:p>
          <a:p>
            <a:r>
              <a:rPr lang="zh-CN" altLang="en-US" sz="1000" dirty="0"/>
              <a:t>协调运动（精细）</a:t>
            </a:r>
            <a:r>
              <a:rPr lang="en-US" altLang="en-US" sz="1000" dirty="0"/>
              <a:t>①</a:t>
            </a:r>
            <a:r>
              <a:rPr lang="zh-CN" altLang="en-US" sz="1000" dirty="0"/>
              <a:t>：网球堆叠</a:t>
            </a:r>
            <a:endParaRPr lang="zh-CN" altLang="en-US" sz="1000" dirty="0"/>
          </a:p>
          <a:p>
            <a:r>
              <a:rPr lang="zh-CN" altLang="en-US" sz="1000" dirty="0"/>
              <a:t>协调运动（精细）</a:t>
            </a:r>
            <a:r>
              <a:rPr lang="en-US" altLang="en-US" sz="1000" dirty="0"/>
              <a:t>②</a:t>
            </a:r>
            <a:r>
              <a:rPr lang="zh-CN" altLang="en-US" sz="1000" dirty="0"/>
              <a:t>：牙签堆叠</a:t>
            </a:r>
            <a:endParaRPr lang="zh-CN" altLang="en-US" sz="1000" dirty="0"/>
          </a:p>
          <a:p>
            <a:r>
              <a:rPr lang="zh-CN" altLang="en-US" sz="1000" dirty="0"/>
              <a:t>协调运动（精细）</a:t>
            </a:r>
            <a:r>
              <a:rPr lang="en-US" altLang="en-US" sz="1000" dirty="0"/>
              <a:t>③</a:t>
            </a:r>
            <a:r>
              <a:rPr lang="zh-CN" altLang="en-US" sz="1000" dirty="0"/>
              <a:t>：撕纸</a:t>
            </a:r>
            <a:endParaRPr lang="zh-CN" altLang="en-US" sz="1000" dirty="0"/>
          </a:p>
          <a:p>
            <a:r>
              <a:rPr lang="zh-CN" altLang="en-US" sz="1000" dirty="0"/>
              <a:t>身体模仿</a:t>
            </a:r>
            <a:r>
              <a:rPr lang="en-US" altLang="en-US" sz="1000" dirty="0"/>
              <a:t>①</a:t>
            </a:r>
            <a:r>
              <a:rPr lang="zh-CN" altLang="en-US" sz="1000" dirty="0"/>
              <a:t>：静止模仿</a:t>
            </a:r>
            <a:endParaRPr lang="zh-CN" altLang="en-US" sz="1000" dirty="0"/>
          </a:p>
          <a:p>
            <a:r>
              <a:rPr lang="zh-CN" altLang="en-US" sz="1000" dirty="0"/>
              <a:t>身体模仿</a:t>
            </a:r>
            <a:r>
              <a:rPr lang="en-US" altLang="en-US" sz="1000" dirty="0"/>
              <a:t>②</a:t>
            </a:r>
            <a:r>
              <a:rPr lang="zh-CN" altLang="en-US" sz="1000" dirty="0"/>
              <a:t>：时间差模仿</a:t>
            </a:r>
            <a:endParaRPr lang="zh-CN" altLang="en-US" sz="1000" dirty="0"/>
          </a:p>
          <a:p>
            <a:endParaRPr lang="en-US" altLang="zh-CN" sz="1000" dirty="0"/>
          </a:p>
          <a:p>
            <a:r>
              <a:rPr lang="zh-CN" altLang="en-US" sz="1000" dirty="0"/>
              <a:t>想进一步投入</a:t>
            </a:r>
            <a:r>
              <a:rPr lang="en-US" altLang="zh-CN" sz="1000" dirty="0"/>
              <a:t> Cog-Tr</a:t>
            </a:r>
            <a:r>
              <a:rPr lang="en-US" altLang="en-US" sz="1000" dirty="0"/>
              <a:t>é</a:t>
            </a:r>
            <a:r>
              <a:rPr lang="en-US" altLang="zh-CN" sz="1000" dirty="0"/>
              <a:t> </a:t>
            </a:r>
            <a:r>
              <a:rPr lang="zh-CN" altLang="en-US" sz="1000" dirty="0"/>
              <a:t>时推荐的教材</a:t>
            </a:r>
            <a:endParaRPr lang="zh-CN" altLang="en-US" sz="1000" dirty="0"/>
          </a:p>
          <a:p>
            <a:r>
              <a:rPr lang="zh-CN" altLang="en-US" sz="1000" dirty="0"/>
              <a:t>本书特典：</a:t>
            </a:r>
            <a:r>
              <a:rPr lang="en-US" altLang="zh-CN" sz="1000" dirty="0"/>
              <a:t>Cog-Tr</a:t>
            </a:r>
            <a:r>
              <a:rPr lang="en-US" altLang="en-US" sz="1000" dirty="0"/>
              <a:t>é</a:t>
            </a:r>
            <a:r>
              <a:rPr lang="en-US" altLang="zh-CN" sz="1000" dirty="0"/>
              <a:t> </a:t>
            </a:r>
            <a:r>
              <a:rPr lang="zh-CN" altLang="en-US" sz="1000" dirty="0"/>
              <a:t>训练工作表</a:t>
            </a:r>
            <a:endParaRPr lang="zh-CN" altLang="en-US" sz="1000" dirty="0"/>
          </a:p>
        </p:txBody>
      </p:sp>
      <p:pic>
        <p:nvPicPr>
          <p:cNvPr id="12" name="図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1320" y="135255"/>
            <a:ext cx="823595" cy="1190625"/>
          </a:xfrm>
          <a:prstGeom prst="rect">
            <a:avLst/>
          </a:prstGeom>
        </p:spPr>
      </p:pic>
      <p:sp>
        <p:nvSpPr>
          <p:cNvPr id="2" name="スライド番号プレースホルダー 1"/>
          <p:cNvSpPr>
            <a:spLocks noGrp="1"/>
          </p:cNvSpPr>
          <p:nvPr>
            <p:ph type="sldNum" sz="quarter" idx="12"/>
          </p:nvPr>
        </p:nvSpPr>
        <p:spPr/>
        <p:txBody>
          <a:bodyPr/>
          <a:lstStyle/>
          <a:p>
            <a:fld id="{99B83112-4C17-44BA-8537-65F135E43707}" type="slidenum">
              <a:rPr kumimoji="1" lang="ja-JP" altLang="en-US" smtClean="0"/>
            </a:fld>
            <a:endParaRPr kumimoji="1" lang="ja-JP" altLang="en-US" dirty="0"/>
          </a:p>
        </p:txBody>
      </p:sp>
      <p:sp>
        <p:nvSpPr>
          <p:cNvPr id="8" name="テキスト ボックス 7"/>
          <p:cNvSpPr txBox="1"/>
          <p:nvPr/>
        </p:nvSpPr>
        <p:spPr>
          <a:xfrm>
            <a:off x="3256586" y="913337"/>
            <a:ext cx="1891176" cy="276999"/>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ja-JP" sz="1200" b="1" dirty="0">
                <a:solidFill>
                  <a:srgbClr val="FF0000"/>
                </a:solidFill>
                <a:highlight>
                  <a:srgbClr val="FFFF00"/>
                </a:highlight>
              </a:rPr>
              <a:t>30,000 copies</a:t>
            </a:r>
            <a:endParaRPr lang="en-US" altLang="zh-CN" sz="1200" b="1" dirty="0">
              <a:solidFill>
                <a:srgbClr val="FF0000"/>
              </a:solidFill>
              <a:highlight>
                <a:srgbClr val="FFFF00"/>
              </a:highlight>
            </a:endParaRPr>
          </a:p>
        </p:txBody>
      </p:sp>
      <p:sp>
        <p:nvSpPr>
          <p:cNvPr id="10" name="テキスト ボックス 9"/>
          <p:cNvSpPr txBox="1"/>
          <p:nvPr/>
        </p:nvSpPr>
        <p:spPr>
          <a:xfrm>
            <a:off x="4257038" y="605398"/>
            <a:ext cx="1807213" cy="306705"/>
          </a:xfrm>
          <a:prstGeom prst="rect">
            <a:avLst/>
          </a:prstGeom>
          <a:solidFill>
            <a:schemeClr val="accent1"/>
          </a:solid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ctr"/>
            <a:r>
              <a:rPr lang="en-US" altLang="zh-TW" b="1" dirty="0">
                <a:solidFill>
                  <a:schemeClr val="bg1"/>
                </a:solidFill>
              </a:rPr>
              <a:t>chapter</a:t>
            </a:r>
            <a:endParaRPr lang="en-US" altLang="zh-TW" b="1" dirty="0">
              <a:solidFill>
                <a:schemeClr val="bg1"/>
              </a:solidFill>
            </a:endParaRPr>
          </a:p>
        </p:txBody>
      </p:sp>
      <p:sp>
        <p:nvSpPr>
          <p:cNvPr id="3" name="テキスト ボックス 9"/>
          <p:cNvSpPr txBox="1"/>
          <p:nvPr/>
        </p:nvSpPr>
        <p:spPr>
          <a:xfrm>
            <a:off x="2447288" y="6082908"/>
            <a:ext cx="1807213" cy="306705"/>
          </a:xfrm>
          <a:prstGeom prst="rect">
            <a:avLst/>
          </a:prstGeom>
          <a:solidFill>
            <a:schemeClr val="accent1"/>
          </a:solid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ctr"/>
            <a:r>
              <a:rPr lang="en-US" altLang="zh-TW" b="1" dirty="0">
                <a:solidFill>
                  <a:schemeClr val="bg1"/>
                </a:solidFill>
              </a:rPr>
              <a:t>author</a:t>
            </a:r>
            <a:endParaRPr lang="en-US" altLang="zh-TW" b="1" dirty="0">
              <a:solidFill>
                <a:schemeClr val="bg1"/>
              </a:solidFill>
            </a:endParaRPr>
          </a:p>
        </p:txBody>
      </p:sp>
      <p:sp>
        <p:nvSpPr>
          <p:cNvPr id="4" name="テキスト ボックス 6"/>
          <p:cNvSpPr txBox="1"/>
          <p:nvPr/>
        </p:nvSpPr>
        <p:spPr>
          <a:xfrm>
            <a:off x="83185" y="6490970"/>
            <a:ext cx="6858000" cy="28613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200" dirty="0"/>
              <a:t>医学博士，儿童精神科医师（儿童心理专科医生）、日本精神神经学会专科医师、临床心理师、公认心理师。</a:t>
            </a:r>
            <a:endParaRPr lang="zh-CN" altLang="en-US" sz="1200" dirty="0"/>
          </a:p>
          <a:p>
            <a:r>
              <a:rPr lang="zh-CN" altLang="en-US" sz="1200" dirty="0"/>
              <a:t>现任立命馆大学产业社会学部、研究生院人类科学研究科教授。</a:t>
            </a:r>
            <a:endParaRPr lang="zh-CN" altLang="en-US" sz="1200" dirty="0"/>
          </a:p>
          <a:p>
            <a:endParaRPr lang="en-US" altLang="zh-CN" sz="1200" dirty="0"/>
          </a:p>
          <a:p>
            <a:r>
              <a:rPr lang="zh-CN" altLang="en-US" sz="1200" dirty="0"/>
              <a:t>毕业于京都大学工学部，曾在建设咨询公司工作，之后毕业于神户大学医学部医学科。历任神户大学医学部附属医院精神神经科、大阪府立精神医疗中心、法务省宫川医疗少年院、交野女子学院医务科科长等职务，自</a:t>
            </a:r>
            <a:r>
              <a:rPr lang="en-US" altLang="zh-CN" sz="1200" dirty="0"/>
              <a:t> 2016 </a:t>
            </a:r>
            <a:r>
              <a:rPr lang="zh-CN" altLang="en-US" sz="1200" dirty="0"/>
              <a:t>年起担任立命馆大学教授。</a:t>
            </a:r>
            <a:endParaRPr lang="zh-CN" altLang="en-US" sz="1200" dirty="0"/>
          </a:p>
          <a:p>
            <a:endParaRPr lang="en-US" altLang="zh-CN" sz="1200" dirty="0"/>
          </a:p>
          <a:p>
            <a:r>
              <a:rPr lang="zh-CN" altLang="en-US" sz="1200" dirty="0"/>
              <a:t>作为儿童精神科医，他主持了从教育、医疗、心理、福祉多角度支援</a:t>
            </a:r>
            <a:r>
              <a:rPr lang="en-US" altLang="zh-CN" sz="1200" dirty="0"/>
              <a:t>“</a:t>
            </a:r>
            <a:r>
              <a:rPr lang="zh-CN" altLang="en-US" sz="1200" dirty="0"/>
              <a:t>遇到困难的孩子</a:t>
            </a:r>
            <a:r>
              <a:rPr lang="en-US" altLang="zh-CN" sz="1200" dirty="0"/>
              <a:t>”</a:t>
            </a:r>
            <a:r>
              <a:rPr lang="zh-CN" altLang="en-US" sz="1200" dirty="0"/>
              <a:t>的团体</a:t>
            </a:r>
            <a:r>
              <a:rPr lang="en-US" altLang="zh-CN" sz="1200" dirty="0"/>
              <a:t>——“</a:t>
            </a:r>
            <a:r>
              <a:rPr lang="zh-CN" altLang="en-US" sz="1200" dirty="0"/>
              <a:t>日本</a:t>
            </a:r>
            <a:r>
              <a:rPr lang="en-US" altLang="zh-CN" sz="1200" dirty="0"/>
              <a:t> COG-TR </a:t>
            </a:r>
            <a:r>
              <a:rPr lang="zh-CN" altLang="en-US" sz="1200" dirty="0"/>
              <a:t>学会</a:t>
            </a:r>
            <a:r>
              <a:rPr lang="en-US" altLang="zh-CN" sz="1200" dirty="0"/>
              <a:t>”</a:t>
            </a:r>
            <a:r>
              <a:rPr lang="zh-CN" altLang="en-US" sz="1200" dirty="0"/>
              <a:t>，并在全国范围内为教师举办专业培训。</a:t>
            </a:r>
            <a:endParaRPr lang="zh-CN" altLang="en-US" sz="1200" dirty="0"/>
          </a:p>
          <a:p>
            <a:endParaRPr lang="en-US" altLang="zh-CN" sz="1200" dirty="0"/>
          </a:p>
          <a:p>
            <a:r>
              <a:rPr lang="zh-CN" altLang="en-US" sz="1200" dirty="0"/>
              <a:t>主要著作包括突破</a:t>
            </a:r>
            <a:r>
              <a:rPr lang="en-US" altLang="zh-CN" sz="1200" dirty="0"/>
              <a:t> 50 </a:t>
            </a:r>
            <a:r>
              <a:rPr lang="zh-CN" altLang="en-US" sz="1200" dirty="0"/>
              <a:t>万册的畅销书《切不好蛋糕的非行少年们》（新潮社），以及《支援课堂上</a:t>
            </a:r>
            <a:r>
              <a:rPr lang="en-US" altLang="zh-CN" sz="1200" dirty="0"/>
              <a:t>“</a:t>
            </a:r>
            <a:r>
              <a:rPr lang="zh-CN" altLang="en-US" sz="1200" dirty="0"/>
              <a:t>遇到困难的孩子</a:t>
            </a:r>
            <a:r>
              <a:rPr lang="en-US" altLang="zh-CN" sz="1200" dirty="0"/>
              <a:t>”</a:t>
            </a:r>
            <a:r>
              <a:rPr lang="zh-CN" altLang="en-US" sz="1200" dirty="0"/>
              <a:t>的七个线索》（明石书店）、《为了</a:t>
            </a:r>
            <a:r>
              <a:rPr lang="en-US" altLang="zh-CN" sz="1200" dirty="0"/>
              <a:t>“</a:t>
            </a:r>
            <a:r>
              <a:rPr lang="zh-CN" altLang="en-US" sz="1200" dirty="0"/>
              <a:t>看、听、想象</a:t>
            </a:r>
            <a:r>
              <a:rPr lang="en-US" altLang="zh-CN" sz="1200" dirty="0"/>
              <a:t>”</a:t>
            </a:r>
            <a:r>
              <a:rPr lang="zh-CN" altLang="en-US" sz="1200" dirty="0"/>
              <a:t>而设计的认知功能强化训练》（三轮书店）、《每天</a:t>
            </a:r>
            <a:r>
              <a:rPr lang="en-US" altLang="zh-CN" sz="1200" dirty="0"/>
              <a:t> 5 </a:t>
            </a:r>
            <a:r>
              <a:rPr lang="zh-CN" altLang="en-US" sz="1200" dirty="0"/>
              <a:t>分钟！课堂上可用的</a:t>
            </a:r>
            <a:r>
              <a:rPr lang="en-US" altLang="zh-CN" sz="1200" dirty="0"/>
              <a:t> Cog-Tr</a:t>
            </a:r>
            <a:r>
              <a:rPr lang="en-US" altLang="en-US" sz="1200" dirty="0"/>
              <a:t>é</a:t>
            </a:r>
            <a:r>
              <a:rPr lang="en-US" altLang="zh-CN" sz="1200" dirty="0"/>
              <a:t> </a:t>
            </a:r>
            <a:r>
              <a:rPr lang="zh-CN" altLang="en-US" sz="1200" dirty="0"/>
              <a:t>支援训练（</a:t>
            </a:r>
            <a:r>
              <a:rPr lang="en-US" altLang="zh-CN" sz="1200" dirty="0"/>
              <a:t>122 </a:t>
            </a:r>
            <a:r>
              <a:rPr lang="zh-CN" altLang="en-US" sz="1200" dirty="0"/>
              <a:t>项认知训练）》（东洋馆出版社）等多部著作。</a:t>
            </a:r>
            <a:endParaRPr lang="zh-CN" altLang="en-US" sz="12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AI</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ライフハック</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978-4-7612-7876-2</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たてばやし</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淳</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312p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405890"/>
            <a:ext cx="6821170" cy="609282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用</a:t>
            </a:r>
            <a:r>
              <a:rPr lang="en-US" altLang="zh-CN" sz="1000" i="0" dirty="0">
                <a:effectLst/>
              </a:rPr>
              <a:t>AI</a:t>
            </a:r>
            <a:r>
              <a:rPr lang="zh-CN" altLang="en-US" sz="1000" i="0" dirty="0">
                <a:effectLst/>
              </a:rPr>
              <a:t>打造</a:t>
            </a:r>
            <a:r>
              <a:rPr lang="en-US" altLang="zh-CN" sz="1000" i="0" dirty="0">
                <a:effectLst/>
              </a:rPr>
              <a:t>“</a:t>
            </a:r>
            <a:r>
              <a:rPr lang="zh-CN" altLang="en-US" sz="1000" i="0" dirty="0">
                <a:effectLst/>
              </a:rPr>
              <a:t>自动持续</a:t>
            </a:r>
            <a:r>
              <a:rPr lang="en-US" altLang="zh-CN" sz="1000" i="0" dirty="0">
                <a:effectLst/>
              </a:rPr>
              <a:t>”</a:t>
            </a:r>
            <a:r>
              <a:rPr lang="zh-CN" altLang="en-US" sz="1000" i="0" dirty="0">
                <a:effectLst/>
              </a:rPr>
              <a:t>的环境</a:t>
            </a:r>
            <a:endParaRPr lang="zh-CN" altLang="en-US" sz="1000" i="0" dirty="0">
              <a:effectLst/>
            </a:endParaRPr>
          </a:p>
          <a:p>
            <a:r>
              <a:rPr lang="zh-CN" altLang="en-US" sz="1000" i="0" dirty="0">
                <a:effectLst/>
              </a:rPr>
              <a:t>即使不拼命努力，也能自然坚持下去</a:t>
            </a:r>
            <a:endParaRPr lang="zh-CN" altLang="en-US" sz="1000" i="0" dirty="0">
              <a:effectLst/>
            </a:endParaRPr>
          </a:p>
          <a:p>
            <a:endParaRPr lang="en-US" altLang="zh-CN" sz="1000" i="0" dirty="0">
              <a:effectLst/>
            </a:endParaRPr>
          </a:p>
          <a:p>
            <a:r>
              <a:rPr lang="zh-CN" altLang="en-US" sz="1000" i="0" dirty="0">
                <a:effectLst/>
              </a:rPr>
              <a:t>我以前无论学英语还是运动，永远坚持不了多久。</a:t>
            </a:r>
            <a:endParaRPr lang="zh-CN" altLang="en-US" sz="1000" i="0" dirty="0">
              <a:effectLst/>
            </a:endParaRPr>
          </a:p>
          <a:p>
            <a:endParaRPr lang="en-US" altLang="zh-CN" sz="1000" i="0" dirty="0">
              <a:effectLst/>
            </a:endParaRPr>
          </a:p>
          <a:p>
            <a:r>
              <a:rPr lang="zh-CN" altLang="en-US" sz="1000" i="0" dirty="0">
                <a:effectLst/>
              </a:rPr>
              <a:t>但在开始借助</a:t>
            </a:r>
            <a:r>
              <a:rPr lang="en-US" altLang="zh-CN" sz="1000" i="0" dirty="0">
                <a:effectLst/>
              </a:rPr>
              <a:t>AI</a:t>
            </a:r>
            <a:r>
              <a:rPr lang="zh-CN" altLang="en-US" sz="1000" i="0" dirty="0">
                <a:effectLst/>
              </a:rPr>
              <a:t>之后，一切发生了改变。</a:t>
            </a:r>
            <a:endParaRPr lang="zh-CN" altLang="en-US" sz="1000" i="0" dirty="0">
              <a:effectLst/>
            </a:endParaRPr>
          </a:p>
          <a:p>
            <a:endParaRPr lang="en-US" altLang="zh-CN" sz="1000" i="0" dirty="0">
              <a:effectLst/>
            </a:endParaRPr>
          </a:p>
          <a:p>
            <a:r>
              <a:rPr lang="zh-CN" altLang="en-US" sz="1000" i="0" dirty="0">
                <a:effectLst/>
              </a:rPr>
              <a:t>我让</a:t>
            </a:r>
            <a:r>
              <a:rPr lang="en-US" altLang="zh-CN" sz="1000" i="0" dirty="0">
                <a:effectLst/>
              </a:rPr>
              <a:t>AI</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帮我制定计划</a:t>
            </a:r>
            <a:endParaRPr lang="zh-CN" altLang="en-US" sz="1000" i="0" dirty="0">
              <a:effectLst/>
            </a:endParaRPr>
          </a:p>
          <a:p>
            <a:r>
              <a:rPr lang="zh-CN" altLang="en-US" sz="1000" i="0" dirty="0">
                <a:effectLst/>
              </a:rPr>
              <a:t>每天提醒我</a:t>
            </a:r>
            <a:endParaRPr lang="zh-CN" altLang="en-US" sz="1000" i="0" dirty="0">
              <a:effectLst/>
            </a:endParaRPr>
          </a:p>
          <a:p>
            <a:r>
              <a:rPr lang="zh-CN" altLang="en-US" sz="1000" i="0" dirty="0">
                <a:effectLst/>
              </a:rPr>
              <a:t>遇到问题时即时咨询</a:t>
            </a:r>
            <a:endParaRPr lang="zh-CN" altLang="en-US" sz="1000" i="0" dirty="0">
              <a:effectLst/>
            </a:endParaRPr>
          </a:p>
          <a:p>
            <a:endParaRPr lang="en-US" altLang="zh-CN" sz="1000" i="0" dirty="0">
              <a:effectLst/>
            </a:endParaRPr>
          </a:p>
          <a:p>
            <a:r>
              <a:rPr lang="zh-CN" altLang="en-US" sz="1000" i="0" dirty="0">
                <a:effectLst/>
              </a:rPr>
              <a:t>结果：</a:t>
            </a:r>
            <a:endParaRPr lang="zh-CN" altLang="en-US" sz="1000" i="0" dirty="0">
              <a:effectLst/>
            </a:endParaRPr>
          </a:p>
          <a:p>
            <a:endParaRPr lang="en-US" altLang="zh-CN" sz="1000" i="0" dirty="0">
              <a:effectLst/>
            </a:endParaRPr>
          </a:p>
          <a:p>
            <a:r>
              <a:rPr lang="zh-CN" altLang="en-US" sz="1000" i="0" dirty="0">
                <a:effectLst/>
              </a:rPr>
              <a:t>英语学习坚持了一年以上</a:t>
            </a:r>
            <a:endParaRPr lang="zh-CN" altLang="en-US" sz="1000" i="0" dirty="0">
              <a:effectLst/>
            </a:endParaRPr>
          </a:p>
          <a:p>
            <a:r>
              <a:rPr lang="zh-CN" altLang="en-US" sz="1000" i="0" dirty="0">
                <a:effectLst/>
              </a:rPr>
              <a:t>健身持续进行，并成功减重约</a:t>
            </a:r>
            <a:r>
              <a:rPr lang="en-US" altLang="zh-CN" sz="1000" i="0" dirty="0">
                <a:effectLst/>
              </a:rPr>
              <a:t>2</a:t>
            </a:r>
            <a:r>
              <a:rPr lang="zh-CN" altLang="en-US" sz="1000" i="0" dirty="0">
                <a:effectLst/>
              </a:rPr>
              <a:t>公斤</a:t>
            </a:r>
            <a:endParaRPr lang="zh-CN" altLang="en-US" sz="1000" i="0" dirty="0">
              <a:effectLst/>
            </a:endParaRPr>
          </a:p>
          <a:p>
            <a:endParaRPr lang="en-US" altLang="zh-CN" sz="1000" i="0" dirty="0">
              <a:effectLst/>
            </a:endParaRPr>
          </a:p>
          <a:p>
            <a:r>
              <a:rPr lang="zh-CN" altLang="en-US" sz="1000" i="0" dirty="0">
                <a:effectLst/>
              </a:rPr>
              <a:t>很多人三分钟热度，最大的原因其实不是懒。</a:t>
            </a:r>
            <a:endParaRPr lang="zh-CN" altLang="en-US" sz="1000" i="0" dirty="0">
              <a:effectLst/>
            </a:endParaRPr>
          </a:p>
          <a:p>
            <a:endParaRPr lang="en-US" altLang="zh-CN" sz="1000" i="0" dirty="0">
              <a:effectLst/>
            </a:endParaRPr>
          </a:p>
          <a:p>
            <a:r>
              <a:rPr lang="zh-CN" altLang="en-US" sz="1000" i="0" dirty="0">
                <a:effectLst/>
              </a:rPr>
              <a:t>而是：</a:t>
            </a:r>
            <a:endParaRPr lang="zh-CN" altLang="en-US" sz="1000" i="0" dirty="0">
              <a:effectLst/>
            </a:endParaRPr>
          </a:p>
          <a:p>
            <a:endParaRPr lang="en-US" altLang="zh-CN" sz="1000" i="0" dirty="0">
              <a:effectLst/>
            </a:endParaRPr>
          </a:p>
          <a:p>
            <a:r>
              <a:rPr lang="zh-CN" altLang="en-US" sz="1000" i="0" dirty="0">
                <a:effectLst/>
              </a:rPr>
              <a:t>在忙碌和疲惫的时候，</a:t>
            </a:r>
            <a:endParaRPr lang="zh-CN" altLang="en-US" sz="1000" i="0" dirty="0">
              <a:effectLst/>
            </a:endParaRPr>
          </a:p>
          <a:p>
            <a:r>
              <a:rPr lang="zh-CN" altLang="en-US" sz="1000" i="0" dirty="0">
                <a:effectLst/>
              </a:rPr>
              <a:t>连</a:t>
            </a:r>
            <a:r>
              <a:rPr lang="en-US" altLang="zh-CN" sz="1000" i="0" dirty="0">
                <a:effectLst/>
              </a:rPr>
              <a:t>“</a:t>
            </a:r>
            <a:r>
              <a:rPr lang="zh-CN" altLang="en-US" sz="1000" i="0" dirty="0">
                <a:effectLst/>
              </a:rPr>
              <a:t>打开</a:t>
            </a:r>
            <a:r>
              <a:rPr lang="en-US" altLang="zh-CN" sz="1000" i="0" dirty="0">
                <a:effectLst/>
              </a:rPr>
              <a:t>AI”</a:t>
            </a:r>
            <a:r>
              <a:rPr lang="zh-CN" altLang="en-US" sz="1000" i="0" dirty="0">
                <a:effectLst/>
              </a:rPr>
              <a:t>这件事本身都懒得做。</a:t>
            </a:r>
            <a:endParaRPr lang="zh-CN" altLang="en-US" sz="1000" i="0" dirty="0">
              <a:effectLst/>
            </a:endParaRPr>
          </a:p>
          <a:p>
            <a:endParaRPr lang="en-US" altLang="zh-CN" sz="1000" i="0" dirty="0">
              <a:effectLst/>
            </a:endParaRPr>
          </a:p>
          <a:p>
            <a:r>
              <a:rPr lang="zh-CN" altLang="en-US" sz="1000" i="0" dirty="0">
                <a:effectLst/>
              </a:rPr>
              <a:t>所以真正重要的，不是意志力，</a:t>
            </a:r>
            <a:endParaRPr lang="zh-CN" altLang="en-US" sz="1000" i="0" dirty="0">
              <a:effectLst/>
            </a:endParaRPr>
          </a:p>
          <a:p>
            <a:r>
              <a:rPr lang="zh-CN" altLang="en-US" sz="1000" i="0" dirty="0">
                <a:effectLst/>
              </a:rPr>
              <a:t>而是</a:t>
            </a:r>
            <a:r>
              <a:rPr lang="en-US" altLang="zh-CN" sz="1000" i="0" dirty="0">
                <a:effectLst/>
              </a:rPr>
              <a:t>“</a:t>
            </a:r>
            <a:r>
              <a:rPr lang="zh-CN" altLang="en-US" sz="1000" i="0" dirty="0">
                <a:effectLst/>
              </a:rPr>
              <a:t>机制</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让</a:t>
            </a:r>
            <a:r>
              <a:rPr lang="en-US" altLang="zh-CN" sz="1000" i="0" dirty="0">
                <a:effectLst/>
              </a:rPr>
              <a:t>AI</a:t>
            </a:r>
            <a:r>
              <a:rPr lang="zh-CN" altLang="en-US" sz="1000" i="0" dirty="0">
                <a:effectLst/>
              </a:rPr>
              <a:t>帮你：</a:t>
            </a:r>
            <a:endParaRPr lang="zh-CN" altLang="en-US" sz="1000" i="0" dirty="0">
              <a:effectLst/>
            </a:endParaRPr>
          </a:p>
          <a:p>
            <a:endParaRPr lang="en-US" altLang="zh-CN" sz="1000" i="0" dirty="0">
              <a:effectLst/>
            </a:endParaRPr>
          </a:p>
          <a:p>
            <a:r>
              <a:rPr lang="zh-CN" altLang="en-US" sz="1000" i="0" dirty="0">
                <a:effectLst/>
              </a:rPr>
              <a:t>制定计划</a:t>
            </a:r>
            <a:endParaRPr lang="zh-CN" altLang="en-US" sz="1000" i="0" dirty="0">
              <a:effectLst/>
            </a:endParaRPr>
          </a:p>
          <a:p>
            <a:r>
              <a:rPr lang="zh-CN" altLang="en-US" sz="1000" i="0" dirty="0">
                <a:effectLst/>
              </a:rPr>
              <a:t>主动提醒</a:t>
            </a:r>
            <a:endParaRPr lang="zh-CN" altLang="en-US" sz="1000" i="0" dirty="0">
              <a:effectLst/>
            </a:endParaRPr>
          </a:p>
          <a:p>
            <a:r>
              <a:rPr lang="zh-CN" altLang="en-US" sz="1000" i="0" dirty="0">
                <a:effectLst/>
              </a:rPr>
              <a:t>成为专属顾问</a:t>
            </a:r>
            <a:endParaRPr lang="zh-CN" altLang="en-US" sz="1000" i="0" dirty="0">
              <a:effectLst/>
            </a:endParaRPr>
          </a:p>
          <a:p>
            <a:endParaRPr lang="en-US" altLang="zh-CN" sz="1000" i="0" dirty="0">
              <a:effectLst/>
            </a:endParaRPr>
          </a:p>
          <a:p>
            <a:r>
              <a:rPr lang="zh-CN" altLang="en-US" sz="1000" i="0" dirty="0">
                <a:effectLst/>
              </a:rPr>
              <a:t>建立一种</a:t>
            </a:r>
            <a:r>
              <a:rPr lang="en-US" altLang="zh-CN" sz="1000" i="0" dirty="0">
                <a:effectLst/>
              </a:rPr>
              <a:t>“</a:t>
            </a:r>
            <a:r>
              <a:rPr lang="zh-CN" altLang="en-US" sz="1000" i="0" dirty="0">
                <a:effectLst/>
              </a:rPr>
              <a:t>即使自己不努力，也能自然持续</a:t>
            </a:r>
            <a:r>
              <a:rPr lang="en-US" altLang="zh-CN" sz="1000" i="0" dirty="0">
                <a:effectLst/>
              </a:rPr>
              <a:t>”</a:t>
            </a:r>
            <a:r>
              <a:rPr lang="zh-CN" altLang="en-US" sz="1000" i="0" dirty="0">
                <a:effectLst/>
              </a:rPr>
              <a:t>的环境。</a:t>
            </a:r>
            <a:endParaRPr lang="zh-CN" altLang="en-US" sz="1000" i="0" dirty="0">
              <a:effectLst/>
            </a:endParaRPr>
          </a:p>
          <a:p>
            <a:endParaRPr lang="zh-CN" altLang="en-US" sz="1000" i="0" dirty="0">
              <a:effectLst/>
            </a:endParaRPr>
          </a:p>
          <a:p>
            <a:endParaRPr lang="zh-CN" altLang="en-US" sz="1000" i="0" dirty="0">
              <a:effectLst/>
            </a:endParaRPr>
          </a:p>
          <a:p>
            <a:endParaRPr lang="zh-CN" altLang="en-US" sz="1000" i="0" dirty="0">
              <a:effectLst/>
            </a:endParaRPr>
          </a:p>
          <a:p>
            <a:r>
              <a:rPr lang="zh-CN" altLang="en-US" sz="1000" i="0" dirty="0">
                <a:effectLst/>
              </a:rPr>
              <a:t>（接下页）</a:t>
            </a:r>
            <a:endParaRPr lang="zh-CN" altLang="en-US" sz="1000" i="0" dirty="0">
              <a:effectLst/>
            </a:endParaRPr>
          </a:p>
        </p:txBody>
      </p:sp>
      <p:pic>
        <p:nvPicPr>
          <p:cNvPr id="3" name="图片 2"/>
          <p:cNvPicPr>
            <a:picLocks noChangeAspect="1"/>
          </p:cNvPicPr>
          <p:nvPr/>
        </p:nvPicPr>
        <p:blipFill>
          <a:blip r:embed="rId1"/>
          <a:stretch>
            <a:fillRect/>
          </a:stretch>
        </p:blipFill>
        <p:spPr>
          <a:xfrm>
            <a:off x="304800" y="134620"/>
            <a:ext cx="840740" cy="117856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2"/>
          <a:stretch>
            <a:fillRect/>
          </a:stretch>
        </p:blipFill>
        <p:spPr>
          <a:xfrm>
            <a:off x="304800" y="7591425"/>
            <a:ext cx="2875915" cy="2178050"/>
          </a:xfrm>
          <a:prstGeom prst="rect">
            <a:avLst/>
          </a:prstGeom>
        </p:spPr>
      </p:pic>
      <p:pic>
        <p:nvPicPr>
          <p:cNvPr id="4" name="图片 3"/>
          <p:cNvPicPr>
            <a:picLocks noChangeAspect="1"/>
          </p:cNvPicPr>
          <p:nvPr/>
        </p:nvPicPr>
        <p:blipFill>
          <a:blip r:embed="rId3"/>
          <a:stretch>
            <a:fillRect/>
          </a:stretch>
        </p:blipFill>
        <p:spPr>
          <a:xfrm>
            <a:off x="3618230" y="7408545"/>
            <a:ext cx="2899410" cy="2287270"/>
          </a:xfrm>
          <a:prstGeom prst="rect">
            <a:avLst/>
          </a:prstGeom>
        </p:spPr>
      </p:pic>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447473" y="135221"/>
            <a:ext cx="3292928" cy="1183640"/>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書名</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不器用な子どもがしあわせになる育て方</a:t>
            </a:r>
            <a:r>
              <a:rPr kumimoji="1" lang="en-US" altLang="ja-JP" sz="700" dirty="0">
                <a:latin typeface="Meiryo UI" panose="020B0604030504040204" pitchFamily="50" charset="-128"/>
                <a:ea typeface="Meiryo UI" panose="020B0604030504040204" pitchFamily="50" charset="-128"/>
              </a:rPr>
              <a:t>』</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【ISBN】</a:t>
            </a:r>
            <a:endParaRPr kumimoji="1" lang="en-US" altLang="ja-JP" sz="700" b="1" dirty="0">
              <a:latin typeface="Meiryo UI" panose="020B0604030504040204" pitchFamily="50" charset="-128"/>
              <a:ea typeface="Meiryo UI" panose="020B0604030504040204" pitchFamily="50" charset="-128"/>
            </a:endParaRPr>
          </a:p>
          <a:p>
            <a:r>
              <a:rPr lang="en-US" altLang="ja-JP" sz="800" dirty="0"/>
              <a:t>978-4-7612-7502-0</a:t>
            </a:r>
            <a:endParaRPr lang="en-US" altLang="ja-JP" sz="800" dirty="0"/>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著者</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ja-JP" altLang="en-US" sz="700" dirty="0">
                <a:latin typeface="Meiryo UI" panose="020B0604030504040204" pitchFamily="50" charset="-128"/>
                <a:ea typeface="Meiryo UI" panose="020B0604030504040204" pitchFamily="50" charset="-128"/>
              </a:rPr>
              <a:t>宮口 幸治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価格</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1,500</a:t>
            </a:r>
            <a:r>
              <a:rPr kumimoji="1" lang="ja-JP" altLang="en-US" sz="700" dirty="0">
                <a:latin typeface="Meiryo UI" panose="020B0604030504040204" pitchFamily="50" charset="-128"/>
                <a:ea typeface="Meiryo UI" panose="020B0604030504040204" pitchFamily="50" charset="-128"/>
              </a:rPr>
              <a:t>円                         </a:t>
            </a:r>
            <a:endParaRPr kumimoji="1" lang="en-US" altLang="ja-JP" sz="700" dirty="0">
              <a:latin typeface="Meiryo UI" panose="020B0604030504040204" pitchFamily="50" charset="-128"/>
              <a:ea typeface="Meiryo UI" panose="020B0604030504040204" pitchFamily="50" charset="-128"/>
            </a:endParaRPr>
          </a:p>
          <a:p>
            <a:r>
              <a:rPr kumimoji="1" lang="en-US" altLang="ja-JP" sz="700" b="1" dirty="0">
                <a:latin typeface="Meiryo UI" panose="020B0604030504040204" pitchFamily="50" charset="-128"/>
                <a:ea typeface="Meiryo UI" panose="020B0604030504040204" pitchFamily="50" charset="-128"/>
              </a:rPr>
              <a:t>【</a:t>
            </a:r>
            <a:r>
              <a:rPr kumimoji="1" lang="ja-JP" altLang="en-US" sz="700" b="1" dirty="0">
                <a:latin typeface="Meiryo UI" panose="020B0604030504040204" pitchFamily="50" charset="-128"/>
                <a:ea typeface="Meiryo UI" panose="020B0604030504040204" pitchFamily="50" charset="-128"/>
              </a:rPr>
              <a:t>発行年月</a:t>
            </a:r>
            <a:r>
              <a:rPr kumimoji="1" lang="en-US" altLang="ja-JP" sz="700" b="1" dirty="0">
                <a:latin typeface="Meiryo UI" panose="020B0604030504040204" pitchFamily="50" charset="-128"/>
                <a:ea typeface="Meiryo UI" panose="020B0604030504040204" pitchFamily="50" charset="-128"/>
              </a:rPr>
              <a:t>】</a:t>
            </a:r>
            <a:endParaRPr kumimoji="1" lang="en-US" altLang="ja-JP" sz="700" b="1" dirty="0">
              <a:latin typeface="Meiryo UI" panose="020B0604030504040204" pitchFamily="50" charset="-128"/>
              <a:ea typeface="Meiryo UI" panose="020B0604030504040204" pitchFamily="50" charset="-128"/>
            </a:endParaRPr>
          </a:p>
          <a:p>
            <a:r>
              <a:rPr kumimoji="1" lang="en-US" altLang="ja-JP" sz="700" dirty="0">
                <a:latin typeface="Meiryo UI" panose="020B0604030504040204" pitchFamily="50" charset="-128"/>
                <a:ea typeface="Meiryo UI" panose="020B0604030504040204" pitchFamily="50" charset="-128"/>
              </a:rPr>
              <a:t>2020</a:t>
            </a:r>
            <a:r>
              <a:rPr kumimoji="1" lang="ja-JP" altLang="en-US" sz="700" dirty="0">
                <a:latin typeface="Meiryo UI" panose="020B0604030504040204" pitchFamily="50" charset="-128"/>
                <a:ea typeface="Meiryo UI" panose="020B0604030504040204" pitchFamily="50" charset="-128"/>
              </a:rPr>
              <a:t>年</a:t>
            </a:r>
            <a:r>
              <a:rPr kumimoji="1" lang="en-US" altLang="ja-JP" sz="700" dirty="0">
                <a:latin typeface="Meiryo UI" panose="020B0604030504040204" pitchFamily="50" charset="-128"/>
                <a:ea typeface="Meiryo UI" panose="020B0604030504040204" pitchFamily="50" charset="-128"/>
              </a:rPr>
              <a:t>7</a:t>
            </a:r>
            <a:r>
              <a:rPr kumimoji="1" lang="ja-JP" altLang="en-US" sz="700" dirty="0">
                <a:latin typeface="Meiryo UI" panose="020B0604030504040204" pitchFamily="50" charset="-128"/>
                <a:ea typeface="Meiryo UI" panose="020B0604030504040204" pitchFamily="50" charset="-128"/>
              </a:rPr>
              <a:t>月</a:t>
            </a:r>
            <a:endParaRPr kumimoji="1" lang="en-US" altLang="ja-JP" sz="700" dirty="0">
              <a:latin typeface="Meiryo UI" panose="020B0604030504040204" pitchFamily="50" charset="-128"/>
              <a:ea typeface="Meiryo UI" panose="020B0604030504040204" pitchFamily="50" charset="-128"/>
            </a:endParaRPr>
          </a:p>
        </p:txBody>
      </p:sp>
      <p:pic>
        <p:nvPicPr>
          <p:cNvPr id="12" name="図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1320" y="135255"/>
            <a:ext cx="823595" cy="1190625"/>
          </a:xfrm>
          <a:prstGeom prst="rect">
            <a:avLst/>
          </a:prstGeom>
        </p:spPr>
      </p:pic>
      <p:sp>
        <p:nvSpPr>
          <p:cNvPr id="2" name="スライド番号プレースホルダー 1"/>
          <p:cNvSpPr>
            <a:spLocks noGrp="1"/>
          </p:cNvSpPr>
          <p:nvPr>
            <p:ph type="sldNum" sz="quarter" idx="12"/>
          </p:nvPr>
        </p:nvSpPr>
        <p:spPr/>
        <p:txBody>
          <a:bodyPr/>
          <a:lstStyle/>
          <a:p>
            <a:fld id="{99B83112-4C17-44BA-8537-65F135E43707}" type="slidenum">
              <a:rPr kumimoji="1" lang="ja-JP" altLang="en-US" smtClean="0"/>
            </a:fld>
            <a:endParaRPr kumimoji="1" lang="ja-JP" altLang="en-US" dirty="0"/>
          </a:p>
        </p:txBody>
      </p:sp>
      <p:sp>
        <p:nvSpPr>
          <p:cNvPr id="8" name="テキスト ボックス 7"/>
          <p:cNvSpPr txBox="1"/>
          <p:nvPr/>
        </p:nvSpPr>
        <p:spPr>
          <a:xfrm>
            <a:off x="3256586" y="913337"/>
            <a:ext cx="1891176" cy="276999"/>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ja-JP" sz="1200" b="1" dirty="0">
                <a:solidFill>
                  <a:srgbClr val="FF0000"/>
                </a:solidFill>
                <a:highlight>
                  <a:srgbClr val="FFFF00"/>
                </a:highlight>
              </a:rPr>
              <a:t>30,000 copies</a:t>
            </a:r>
            <a:endParaRPr lang="en-US" altLang="zh-CN" sz="1200" b="1" dirty="0">
              <a:solidFill>
                <a:srgbClr val="FF0000"/>
              </a:solidFill>
              <a:highlight>
                <a:srgbClr val="FFFF00"/>
              </a:highlight>
            </a:endParaRPr>
          </a:p>
        </p:txBody>
      </p:sp>
      <p:sp>
        <p:nvSpPr>
          <p:cNvPr id="3" name="テキスト ボックス 9"/>
          <p:cNvSpPr txBox="1"/>
          <p:nvPr/>
        </p:nvSpPr>
        <p:spPr>
          <a:xfrm>
            <a:off x="2447288" y="6082908"/>
            <a:ext cx="1807213" cy="521970"/>
          </a:xfrm>
          <a:prstGeom prst="rect">
            <a:avLst/>
          </a:prstGeom>
          <a:solidFill>
            <a:schemeClr val="accent1"/>
          </a:solid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pPr algn="ctr"/>
            <a:r>
              <a:rPr lang="zh-CN" altLang="en-US" b="1" dirty="0">
                <a:solidFill>
                  <a:schemeClr val="bg1"/>
                </a:solidFill>
              </a:rPr>
              <a:t>不会切蛋糕的犯罪少年的繁体和简体版</a:t>
            </a:r>
            <a:endParaRPr lang="zh-CN" altLang="en-US" b="1" dirty="0">
              <a:solidFill>
                <a:schemeClr val="bg1"/>
              </a:solidFill>
            </a:endParaRPr>
          </a:p>
        </p:txBody>
      </p:sp>
      <p:sp>
        <p:nvSpPr>
          <p:cNvPr id="4" name="テキスト ボックス 6"/>
          <p:cNvSpPr txBox="1"/>
          <p:nvPr/>
        </p:nvSpPr>
        <p:spPr>
          <a:xfrm>
            <a:off x="83185" y="1692275"/>
            <a:ext cx="6858000" cy="7372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dirty="0"/>
              <a:t>该书作者就是在日本创下</a:t>
            </a:r>
            <a:r>
              <a:rPr lang="en-US" altLang="zh-CN" dirty="0"/>
              <a:t>70</a:t>
            </a:r>
            <a:r>
              <a:rPr lang="zh-CN" altLang="en-US" dirty="0"/>
              <a:t>万册的《不会切蛋糕的犯罪少年》的人。这本</a:t>
            </a:r>
            <a:r>
              <a:rPr lang="zh-CN" altLang="en-US" dirty="0">
                <a:sym typeface="+mn-ea"/>
              </a:rPr>
              <a:t>《不会切蛋糕的非行少年们》获得了</a:t>
            </a:r>
            <a:r>
              <a:rPr lang="en-US" altLang="zh-CN" dirty="0">
                <a:sym typeface="+mn-ea"/>
              </a:rPr>
              <a:t>2020</a:t>
            </a:r>
            <a:r>
              <a:rPr lang="zh-CN" altLang="en-US" dirty="0">
                <a:sym typeface="+mn-ea"/>
              </a:rPr>
              <a:t>年的新书大赏。</a:t>
            </a:r>
            <a:r>
              <a:rPr lang="zh-CN" altLang="en-US" dirty="0"/>
              <a:t>而他的同系列书更是创下了</a:t>
            </a:r>
            <a:r>
              <a:rPr lang="en-US" altLang="zh-CN" dirty="0"/>
              <a:t>170</a:t>
            </a:r>
            <a:r>
              <a:rPr lang="zh-CN" altLang="en-US" dirty="0"/>
              <a:t>万的销量！</a:t>
            </a:r>
            <a:endParaRPr lang="zh-CN" altLang="en-US" dirty="0"/>
          </a:p>
        </p:txBody>
      </p:sp>
      <p:pic>
        <p:nvPicPr>
          <p:cNvPr id="5" name="图片 4"/>
          <p:cNvPicPr>
            <a:picLocks noChangeAspect="1"/>
          </p:cNvPicPr>
          <p:nvPr/>
        </p:nvPicPr>
        <p:blipFill>
          <a:blip r:embed="rId2"/>
          <a:stretch>
            <a:fillRect/>
          </a:stretch>
        </p:blipFill>
        <p:spPr>
          <a:xfrm>
            <a:off x="83185" y="2500630"/>
            <a:ext cx="3495040" cy="1882140"/>
          </a:xfrm>
          <a:prstGeom prst="rect">
            <a:avLst/>
          </a:prstGeom>
        </p:spPr>
      </p:pic>
      <p:pic>
        <p:nvPicPr>
          <p:cNvPr id="9" name="图片 8"/>
          <p:cNvPicPr>
            <a:picLocks noChangeAspect="1"/>
          </p:cNvPicPr>
          <p:nvPr/>
        </p:nvPicPr>
        <p:blipFill>
          <a:blip r:embed="rId3"/>
          <a:stretch>
            <a:fillRect/>
          </a:stretch>
        </p:blipFill>
        <p:spPr>
          <a:xfrm>
            <a:off x="3483610" y="2748915"/>
            <a:ext cx="3279775" cy="1370965"/>
          </a:xfrm>
          <a:prstGeom prst="rect">
            <a:avLst/>
          </a:prstGeom>
        </p:spPr>
      </p:pic>
      <p:pic>
        <p:nvPicPr>
          <p:cNvPr id="11" name="图片 10"/>
          <p:cNvPicPr>
            <a:picLocks noChangeAspect="1"/>
          </p:cNvPicPr>
          <p:nvPr/>
        </p:nvPicPr>
        <p:blipFill>
          <a:blip r:embed="rId4"/>
          <a:stretch>
            <a:fillRect/>
          </a:stretch>
        </p:blipFill>
        <p:spPr>
          <a:xfrm>
            <a:off x="3963035" y="4119880"/>
            <a:ext cx="1925955" cy="1815465"/>
          </a:xfrm>
          <a:prstGeom prst="rect">
            <a:avLst/>
          </a:prstGeom>
        </p:spPr>
      </p:pic>
      <p:pic>
        <p:nvPicPr>
          <p:cNvPr id="13" name="图片 12"/>
          <p:cNvPicPr>
            <a:picLocks noChangeAspect="1"/>
          </p:cNvPicPr>
          <p:nvPr/>
        </p:nvPicPr>
        <p:blipFill>
          <a:blip r:embed="rId5"/>
          <a:stretch>
            <a:fillRect/>
          </a:stretch>
        </p:blipFill>
        <p:spPr>
          <a:xfrm>
            <a:off x="195580" y="3811905"/>
            <a:ext cx="2574925" cy="1990090"/>
          </a:xfrm>
          <a:prstGeom prst="rect">
            <a:avLst/>
          </a:prstGeom>
        </p:spPr>
      </p:pic>
      <p:pic>
        <p:nvPicPr>
          <p:cNvPr id="14" name="图片 13"/>
          <p:cNvPicPr>
            <a:picLocks noChangeAspect="1"/>
          </p:cNvPicPr>
          <p:nvPr/>
        </p:nvPicPr>
        <p:blipFill>
          <a:blip r:embed="rId6"/>
          <a:stretch>
            <a:fillRect/>
          </a:stretch>
        </p:blipFill>
        <p:spPr>
          <a:xfrm>
            <a:off x="195580" y="6885305"/>
            <a:ext cx="4049395" cy="2676525"/>
          </a:xfrm>
          <a:prstGeom prst="rect">
            <a:avLst/>
          </a:prstGeom>
        </p:spPr>
      </p:pic>
      <p:pic>
        <p:nvPicPr>
          <p:cNvPr id="15" name="图片 14"/>
          <p:cNvPicPr>
            <a:picLocks noChangeAspect="1"/>
          </p:cNvPicPr>
          <p:nvPr/>
        </p:nvPicPr>
        <p:blipFill>
          <a:blip r:embed="rId7"/>
          <a:stretch>
            <a:fillRect/>
          </a:stretch>
        </p:blipFill>
        <p:spPr>
          <a:xfrm>
            <a:off x="4680585" y="6985000"/>
            <a:ext cx="1391285" cy="2085975"/>
          </a:xfrm>
          <a:prstGeom prst="rect">
            <a:avLst/>
          </a:prstGeom>
        </p:spPr>
      </p:pic>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658360" cy="1692910"/>
          </a:xfrm>
          <a:prstGeom prst="rect">
            <a:avLst/>
          </a:prstGeom>
          <a:noFill/>
        </p:spPr>
        <p:txBody>
          <a:bodyPr wrap="square" rtlCol="0">
            <a:no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「戦略」</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では</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もう</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勝</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てない</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戦</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わずに</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選</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ばれる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会社</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創</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方法</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a:t>
            </a:r>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08-3</a:t>
            </a:r>
            <a:endPar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大脇順樹</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6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400p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508125"/>
            <a:ext cx="6821170" cy="83858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战略失效时代</a:t>
            </a:r>
            <a:r>
              <a:rPr lang="en-US" altLang="zh-CN" sz="1100" i="0" dirty="0">
                <a:effectLst/>
              </a:rPr>
              <a:t>--</a:t>
            </a:r>
            <a:r>
              <a:rPr lang="zh-CN" altLang="en-US" sz="1100" i="0" dirty="0">
                <a:effectLst/>
              </a:rPr>
              <a:t>为什么未来最强的公司，不再靠竞争取胜。</a:t>
            </a:r>
            <a:r>
              <a:rPr lang="en-US" altLang="zh-CN" sz="1100" i="0" dirty="0">
                <a:effectLst/>
              </a:rPr>
              <a:t>AI</a:t>
            </a:r>
            <a:r>
              <a:rPr lang="zh-CN" altLang="en-US" sz="1100" i="0" dirty="0">
                <a:effectLst/>
              </a:rPr>
              <a:t>时代企业增长的新逻辑。为什么有些公司总会被选择，穿越不确定时代的新经营逻辑</a:t>
            </a:r>
            <a:endParaRPr lang="zh-CN" altLang="en-US" sz="1100" i="0" dirty="0">
              <a:effectLst/>
            </a:endParaRPr>
          </a:p>
          <a:p>
            <a:endParaRPr lang="zh-CN" altLang="en-US" sz="1100" i="0" dirty="0">
              <a:effectLst/>
            </a:endParaRPr>
          </a:p>
          <a:p>
            <a:r>
              <a:rPr lang="zh-CN" altLang="en-US" sz="1100" i="0" dirty="0">
                <a:effectLst/>
              </a:rPr>
              <a:t>本书是一部重新思考企业经营本质的作品。作者指出，过去企业依赖</a:t>
            </a:r>
            <a:r>
              <a:rPr lang="en-US" altLang="zh-CN" sz="1100" i="0" dirty="0">
                <a:effectLst/>
              </a:rPr>
              <a:t>“</a:t>
            </a:r>
            <a:r>
              <a:rPr lang="zh-CN" altLang="en-US" sz="1100" i="0" dirty="0">
                <a:effectLst/>
              </a:rPr>
              <a:t>战略</a:t>
            </a:r>
            <a:r>
              <a:rPr lang="en-US" altLang="zh-CN" sz="1100" i="0" dirty="0">
                <a:effectLst/>
              </a:rPr>
              <a:t>”</a:t>
            </a:r>
            <a:r>
              <a:rPr lang="zh-CN" altLang="en-US" sz="1100" i="0" dirty="0">
                <a:effectLst/>
              </a:rPr>
              <a:t>获得竞争优势的时代，正在逐渐走向终点。传统战略思想源于战争逻辑，其核心是</a:t>
            </a:r>
            <a:r>
              <a:rPr lang="en-US" altLang="zh-CN" sz="1100" i="0" dirty="0">
                <a:effectLst/>
              </a:rPr>
              <a:t>“</a:t>
            </a:r>
            <a:r>
              <a:rPr lang="zh-CN" altLang="en-US" sz="1100" i="0" dirty="0">
                <a:effectLst/>
              </a:rPr>
              <a:t>战胜敌人</a:t>
            </a:r>
            <a:r>
              <a:rPr lang="en-US" altLang="zh-CN" sz="1100" i="0" dirty="0">
                <a:effectLst/>
              </a:rPr>
              <a:t>”</a:t>
            </a:r>
            <a:r>
              <a:rPr lang="zh-CN" altLang="en-US" sz="1100" i="0" dirty="0">
                <a:effectLst/>
              </a:rPr>
              <a:t>，即在市场中击败竞争对手。然而，在市场快速变化、</a:t>
            </a:r>
            <a:r>
              <a:rPr lang="en-US" altLang="zh-CN" sz="1100" i="0" dirty="0">
                <a:effectLst/>
              </a:rPr>
              <a:t>AI</a:t>
            </a:r>
            <a:r>
              <a:rPr lang="zh-CN" altLang="en-US" sz="1100" i="0" dirty="0">
                <a:effectLst/>
              </a:rPr>
              <a:t>普及、消费者需求不断变化的今天，企业已经很难明确</a:t>
            </a:r>
            <a:r>
              <a:rPr lang="en-US" altLang="zh-CN" sz="1100" i="0" dirty="0">
                <a:effectLst/>
              </a:rPr>
              <a:t>“</a:t>
            </a:r>
            <a:r>
              <a:rPr lang="zh-CN" altLang="en-US" sz="1100" i="0" dirty="0">
                <a:effectLst/>
              </a:rPr>
              <a:t>谁才是真正的竞争者</a:t>
            </a:r>
            <a:r>
              <a:rPr lang="en-US" altLang="zh-CN" sz="1100" i="0" dirty="0">
                <a:effectLst/>
              </a:rPr>
              <a:t>”</a:t>
            </a:r>
            <a:r>
              <a:rPr lang="zh-CN" altLang="en-US" sz="1100" i="0" dirty="0">
                <a:effectLst/>
              </a:rPr>
              <a:t>。甚至，市场本身都有可能突然消失。在这种环境下，继续执着于竞争与资源集中，反而会让企业失去方向。</a:t>
            </a:r>
            <a:endParaRPr lang="zh-CN" altLang="en-US" sz="1100" i="0" dirty="0">
              <a:effectLst/>
            </a:endParaRPr>
          </a:p>
          <a:p>
            <a:endParaRPr lang="en-US" altLang="zh-CN" sz="1100" i="0" dirty="0">
              <a:effectLst/>
            </a:endParaRPr>
          </a:p>
          <a:p>
            <a:r>
              <a:rPr lang="zh-CN" altLang="en-US" sz="1100" i="0" dirty="0">
                <a:effectLst/>
              </a:rPr>
              <a:t>作者因此提出，与其思考</a:t>
            </a:r>
            <a:r>
              <a:rPr lang="en-US" altLang="zh-CN" sz="1100" i="0" dirty="0">
                <a:effectLst/>
              </a:rPr>
              <a:t>“</a:t>
            </a:r>
            <a:r>
              <a:rPr lang="zh-CN" altLang="en-US" sz="1100" i="0" dirty="0">
                <a:effectLst/>
              </a:rPr>
              <a:t>如何战胜别人</a:t>
            </a:r>
            <a:r>
              <a:rPr lang="en-US" altLang="zh-CN" sz="1100" i="0" dirty="0">
                <a:effectLst/>
              </a:rPr>
              <a:t>”</a:t>
            </a:r>
            <a:r>
              <a:rPr lang="zh-CN" altLang="en-US" sz="1100" i="0" dirty="0">
                <a:effectLst/>
              </a:rPr>
              <a:t>，不如思考</a:t>
            </a:r>
            <a:r>
              <a:rPr lang="en-US" altLang="zh-CN" sz="1100" i="0" dirty="0">
                <a:effectLst/>
              </a:rPr>
              <a:t>“</a:t>
            </a:r>
            <a:r>
              <a:rPr lang="zh-CN" altLang="en-US" sz="1100" i="0" dirty="0">
                <a:effectLst/>
              </a:rPr>
              <a:t>怎样成为被人自然选择的公司</a:t>
            </a:r>
            <a:r>
              <a:rPr lang="en-US" altLang="zh-CN" sz="1100" i="0" dirty="0">
                <a:effectLst/>
              </a:rPr>
              <a:t>”</a:t>
            </a:r>
            <a:r>
              <a:rPr lang="zh-CN" altLang="en-US" sz="1100" i="0" dirty="0">
                <a:effectLst/>
              </a:rPr>
              <a:t>。未来真正强大的企业，并不是最会竞争的企业，而是那些能够持续被客户、员工与合作伙伴主动选择的企业。围绕这一观点，本书提出了三个核心关键词：用户幸福（</a:t>
            </a:r>
            <a:r>
              <a:rPr lang="en-US" altLang="zh-CN" sz="1100" i="0" dirty="0">
                <a:effectLst/>
              </a:rPr>
              <a:t>User Happiness</a:t>
            </a:r>
            <a:r>
              <a:rPr lang="zh-CN" altLang="en-US" sz="1100" i="0" dirty="0">
                <a:effectLst/>
              </a:rPr>
              <a:t>）、法人器量，以及</a:t>
            </a:r>
            <a:r>
              <a:rPr lang="en-US" altLang="zh-CN" sz="1100" i="0" dirty="0">
                <a:effectLst/>
              </a:rPr>
              <a:t>C-IDLA</a:t>
            </a:r>
            <a:r>
              <a:rPr lang="zh-CN" altLang="en-US" sz="1100" i="0" dirty="0">
                <a:effectLst/>
              </a:rPr>
              <a:t>式的试错进化能力。</a:t>
            </a:r>
            <a:endParaRPr lang="zh-CN" altLang="en-US" sz="1100" i="0" dirty="0">
              <a:effectLst/>
            </a:endParaRPr>
          </a:p>
          <a:p>
            <a:endParaRPr lang="en-US" altLang="zh-CN" sz="1100" i="0" dirty="0">
              <a:effectLst/>
            </a:endParaRPr>
          </a:p>
          <a:p>
            <a:r>
              <a:rPr lang="zh-CN" altLang="en-US" sz="1100" i="0" dirty="0">
                <a:effectLst/>
              </a:rPr>
              <a:t>首先，作者认为，企业必须从</a:t>
            </a:r>
            <a:r>
              <a:rPr lang="en-US" altLang="zh-CN" sz="1100" i="0" dirty="0">
                <a:effectLst/>
              </a:rPr>
              <a:t>“</a:t>
            </a:r>
            <a:r>
              <a:rPr lang="zh-CN" altLang="en-US" sz="1100" i="0" dirty="0">
                <a:effectLst/>
              </a:rPr>
              <a:t>顾客满意</a:t>
            </a:r>
            <a:r>
              <a:rPr lang="en-US" altLang="zh-CN" sz="1100" i="0" dirty="0">
                <a:effectLst/>
              </a:rPr>
              <a:t>”</a:t>
            </a:r>
            <a:r>
              <a:rPr lang="zh-CN" altLang="en-US" sz="1100" i="0" dirty="0">
                <a:effectLst/>
              </a:rPr>
              <a:t>升级到</a:t>
            </a:r>
            <a:r>
              <a:rPr lang="en-US" altLang="zh-CN" sz="1100" i="0" dirty="0">
                <a:effectLst/>
              </a:rPr>
              <a:t>“</a:t>
            </a:r>
            <a:r>
              <a:rPr lang="zh-CN" altLang="en-US" sz="1100" i="0" dirty="0">
                <a:effectLst/>
              </a:rPr>
              <a:t>用户幸福</a:t>
            </a:r>
            <a:r>
              <a:rPr lang="en-US" altLang="zh-CN" sz="1100" i="0" dirty="0">
                <a:effectLst/>
              </a:rPr>
              <a:t>”</a:t>
            </a:r>
            <a:r>
              <a:rPr lang="zh-CN" altLang="en-US" sz="1100" i="0" dirty="0">
                <a:effectLst/>
              </a:rPr>
              <a:t>。过去企业强调</a:t>
            </a:r>
            <a:r>
              <a:rPr lang="en-US" altLang="zh-CN" sz="1100" i="0" dirty="0">
                <a:effectLst/>
              </a:rPr>
              <a:t>CS</a:t>
            </a:r>
            <a:r>
              <a:rPr lang="zh-CN" altLang="en-US" sz="1100" i="0" dirty="0">
                <a:effectLst/>
              </a:rPr>
              <a:t>，即满足客户需求，但在</a:t>
            </a:r>
            <a:r>
              <a:rPr lang="en-US" altLang="zh-CN" sz="1100" i="0" dirty="0">
                <a:effectLst/>
              </a:rPr>
              <a:t>AI</a:t>
            </a:r>
            <a:r>
              <a:rPr lang="zh-CN" altLang="en-US" sz="1100" i="0" dirty="0">
                <a:effectLst/>
              </a:rPr>
              <a:t>时代，仅仅满足需求已经成为基础能力。随着算法越来越精准，消费者真正追求的，将不再只是功能和价格，而是体验、安心感以及精神上的共鸣。也就是说，人们购买的不只是商品，而是</a:t>
            </a:r>
            <a:r>
              <a:rPr lang="en-US" altLang="zh-CN" sz="1100" i="0" dirty="0">
                <a:effectLst/>
              </a:rPr>
              <a:t>“</a:t>
            </a:r>
            <a:r>
              <a:rPr lang="zh-CN" altLang="en-US" sz="1100" i="0" dirty="0">
                <a:effectLst/>
              </a:rPr>
              <a:t>世界观</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书中以多家企业为例，说明那些在成熟市场中依然持续成长的公司，往往不是因为战略更强，而是因为能够带给客户梦想、希望与安心。例如相机连锁企业</a:t>
            </a:r>
            <a:r>
              <a:rPr lang="en-US" altLang="zh-CN" sz="1100" i="0" dirty="0">
                <a:effectLst/>
              </a:rPr>
              <a:t>“</a:t>
            </a:r>
            <a:r>
              <a:rPr lang="ja-JP" altLang="en-US" sz="1100" i="0" dirty="0">
                <a:effectLst/>
              </a:rPr>
              <a:t>サトーカメラ</a:t>
            </a:r>
            <a:r>
              <a:rPr lang="en-US" altLang="zh-CN" sz="1100" i="0" dirty="0">
                <a:effectLst/>
              </a:rPr>
              <a:t>”</a:t>
            </a:r>
            <a:r>
              <a:rPr lang="zh-CN" altLang="en-US" sz="1100" i="0" dirty="0">
                <a:effectLst/>
              </a:rPr>
              <a:t>，并不只是销售产品，而是通过细致沟通，与顾客一起思考</a:t>
            </a:r>
            <a:r>
              <a:rPr lang="en-US" altLang="zh-CN" sz="1100" i="0" dirty="0">
                <a:effectLst/>
              </a:rPr>
              <a:t>“</a:t>
            </a:r>
            <a:r>
              <a:rPr lang="zh-CN" altLang="en-US" sz="1100" i="0" dirty="0">
                <a:effectLst/>
              </a:rPr>
              <a:t>真正想拍摄的人生</a:t>
            </a:r>
            <a:r>
              <a:rPr lang="en-US" altLang="zh-CN" sz="1100" i="0" dirty="0">
                <a:effectLst/>
              </a:rPr>
              <a:t>”</a:t>
            </a:r>
            <a:r>
              <a:rPr lang="zh-CN" altLang="en-US" sz="1100" i="0" dirty="0">
                <a:effectLst/>
              </a:rPr>
              <a:t>。顾客因此获得的不只是相机，更是一种被理解的感受。作者认为，这种超越交易关系的连接，才是未来商业真正的竞争力。</a:t>
            </a:r>
            <a:endParaRPr lang="zh-CN" altLang="en-US" sz="1100" i="0" dirty="0">
              <a:effectLst/>
            </a:endParaRPr>
          </a:p>
          <a:p>
            <a:endParaRPr lang="en-US" altLang="zh-CN" sz="1100" i="0" dirty="0">
              <a:effectLst/>
            </a:endParaRPr>
          </a:p>
          <a:p>
            <a:r>
              <a:rPr lang="zh-CN" altLang="en-US" sz="1100" i="0" dirty="0">
                <a:effectLst/>
              </a:rPr>
              <a:t>其次，作者提出</a:t>
            </a:r>
            <a:r>
              <a:rPr lang="en-US" altLang="zh-CN" sz="1100" i="0" dirty="0">
                <a:effectLst/>
              </a:rPr>
              <a:t>“</a:t>
            </a:r>
            <a:r>
              <a:rPr lang="zh-CN" altLang="en-US" sz="1100" i="0" dirty="0">
                <a:effectLst/>
              </a:rPr>
              <a:t>扩大法人器量</a:t>
            </a:r>
            <a:r>
              <a:rPr lang="en-US" altLang="zh-CN" sz="1100" i="0" dirty="0">
                <a:effectLst/>
              </a:rPr>
              <a:t>”</a:t>
            </a:r>
            <a:r>
              <a:rPr lang="zh-CN" altLang="en-US" sz="1100" i="0" dirty="0">
                <a:effectLst/>
              </a:rPr>
              <a:t>的概念。他认为，公司不仅是组织，更像拥有性格与气度的</a:t>
            </a:r>
            <a:r>
              <a:rPr lang="en-US" altLang="zh-CN" sz="1100" i="0" dirty="0">
                <a:effectLst/>
              </a:rPr>
              <a:t>“</a:t>
            </a:r>
            <a:r>
              <a:rPr lang="zh-CN" altLang="en-US" sz="1100" i="0" dirty="0">
                <a:effectLst/>
              </a:rPr>
              <a:t>法人</a:t>
            </a:r>
            <a:r>
              <a:rPr lang="en-US" altLang="zh-CN" sz="1100" i="0" dirty="0">
                <a:effectLst/>
              </a:rPr>
              <a:t>”</a:t>
            </a:r>
            <a:r>
              <a:rPr lang="zh-CN" altLang="en-US" sz="1100" i="0" dirty="0">
                <a:effectLst/>
              </a:rPr>
              <a:t>。真正优秀的企业，会不断打破自身固有的常识，努力发挥员工、客户与合作伙伴的潜能。很多企业之所以停滞，并不是因为缺少战略，而是因为管理者被自己的经验和价值观束缚，无法看见别人的可能性。</a:t>
            </a:r>
            <a:endParaRPr lang="zh-CN" altLang="en-US" sz="1100" i="0" dirty="0">
              <a:effectLst/>
            </a:endParaRPr>
          </a:p>
          <a:p>
            <a:endParaRPr lang="en-US" altLang="zh-CN" sz="1100" i="0" dirty="0">
              <a:effectLst/>
            </a:endParaRPr>
          </a:p>
          <a:p>
            <a:r>
              <a:rPr lang="zh-CN" altLang="en-US" sz="1100" i="0" dirty="0">
                <a:effectLst/>
              </a:rPr>
              <a:t>作者特别强调，在变化剧烈的时代，</a:t>
            </a:r>
            <a:r>
              <a:rPr lang="en-US" altLang="zh-CN" sz="1100" i="0" dirty="0">
                <a:effectLst/>
              </a:rPr>
              <a:t>“</a:t>
            </a:r>
            <a:r>
              <a:rPr lang="zh-CN" altLang="en-US" sz="1100" i="0" dirty="0">
                <a:effectLst/>
              </a:rPr>
              <a:t>过于坚持自己的正确</a:t>
            </a:r>
            <a:r>
              <a:rPr lang="en-US" altLang="zh-CN" sz="1100" i="0" dirty="0">
                <a:effectLst/>
              </a:rPr>
              <a:t>”</a:t>
            </a:r>
            <a:r>
              <a:rPr lang="zh-CN" altLang="en-US" sz="1100" i="0" dirty="0">
                <a:effectLst/>
              </a:rPr>
              <a:t>反而是一种风险。企业如果只相信过去成功的方法，就容易错失新的机会。相反，那些愿意倾听、愿意改变、愿意接受多样价值观的企业，更容易形成一种</a:t>
            </a:r>
            <a:r>
              <a:rPr lang="en-US" altLang="zh-CN" sz="1100" i="0" dirty="0">
                <a:effectLst/>
              </a:rPr>
              <a:t>“</a:t>
            </a:r>
            <a:r>
              <a:rPr lang="zh-CN" altLang="en-US" sz="1100" i="0" dirty="0">
                <a:effectLst/>
              </a:rPr>
              <a:t>流向自己</a:t>
            </a:r>
            <a:r>
              <a:rPr lang="en-US" altLang="zh-CN" sz="1100" i="0" dirty="0">
                <a:effectLst/>
              </a:rPr>
              <a:t>”</a:t>
            </a:r>
            <a:r>
              <a:rPr lang="zh-CN" altLang="en-US" sz="1100" i="0" dirty="0">
                <a:effectLst/>
              </a:rPr>
              <a:t>的力量</a:t>
            </a:r>
            <a:r>
              <a:rPr lang="en-US" altLang="zh-CN" sz="1100" i="0" dirty="0">
                <a:effectLst/>
              </a:rPr>
              <a:t>——</a:t>
            </a:r>
            <a:r>
              <a:rPr lang="zh-CN" altLang="en-US" sz="1100" i="0" dirty="0">
                <a:effectLst/>
              </a:rPr>
              <a:t>客户会优先想到它，合作伙伴愿意主动支持它，员工也能在其中成长。</a:t>
            </a:r>
            <a:endParaRPr lang="zh-CN" altLang="en-US" sz="1100" i="0" dirty="0">
              <a:effectLst/>
            </a:endParaRPr>
          </a:p>
          <a:p>
            <a:endParaRPr lang="en-US" altLang="zh-CN" sz="1100" i="0" dirty="0">
              <a:effectLst/>
            </a:endParaRPr>
          </a:p>
          <a:p>
            <a:r>
              <a:rPr lang="zh-CN" altLang="en-US" sz="1100" i="0" dirty="0">
                <a:effectLst/>
              </a:rPr>
              <a:t>本书还非常重视员工的</a:t>
            </a:r>
            <a:r>
              <a:rPr lang="en-US" altLang="zh-CN" sz="1100" i="0" dirty="0">
                <a:effectLst/>
              </a:rPr>
              <a:t>“</a:t>
            </a:r>
            <a:r>
              <a:rPr lang="zh-CN" altLang="en-US" sz="1100" i="0" dirty="0">
                <a:effectLst/>
              </a:rPr>
              <a:t>骄傲感</a:t>
            </a:r>
            <a:r>
              <a:rPr lang="en-US" altLang="zh-CN" sz="1100" i="0" dirty="0">
                <a:effectLst/>
              </a:rPr>
              <a:t>”</a:t>
            </a:r>
            <a:r>
              <a:rPr lang="zh-CN" altLang="en-US" sz="1100" i="0" dirty="0">
                <a:effectLst/>
              </a:rPr>
              <a:t>。作者认为，企业品质最终来自员工是否真正认同自己的工作意义。当员工感受到自己的工作能够帮助别人、创造价值时，就会产生强烈的主体性与责任感。相比单纯用绩效和制度管理，真正优秀的企业更重视帮助员工建立对工作的自豪感与成长感。</a:t>
            </a:r>
            <a:endParaRPr lang="zh-CN" altLang="en-US" sz="1100" i="0" dirty="0">
              <a:effectLst/>
            </a:endParaRPr>
          </a:p>
          <a:p>
            <a:endParaRPr lang="en-US" altLang="zh-CN" sz="1100" i="0" dirty="0">
              <a:effectLst/>
            </a:endParaRPr>
          </a:p>
          <a:p>
            <a:r>
              <a:rPr lang="zh-CN" altLang="en-US" sz="1100" i="0" dirty="0">
                <a:effectLst/>
              </a:rPr>
              <a:t>在组织运作方法上，作者提出了</a:t>
            </a:r>
            <a:r>
              <a:rPr lang="en-US" altLang="zh-CN" sz="1100" i="0" dirty="0">
                <a:effectLst/>
              </a:rPr>
              <a:t>“C-IDLA”</a:t>
            </a:r>
            <a:r>
              <a:rPr lang="zh-CN" altLang="en-US" sz="1100" i="0" dirty="0">
                <a:effectLst/>
              </a:rPr>
              <a:t>这一全新的试错模式，用来取代传统</a:t>
            </a:r>
            <a:r>
              <a:rPr lang="en-US" altLang="zh-CN" sz="1100" i="0" dirty="0">
                <a:effectLst/>
              </a:rPr>
              <a:t>PDCA</a:t>
            </a:r>
            <a:r>
              <a:rPr lang="zh-CN" altLang="en-US" sz="1100" i="0" dirty="0">
                <a:effectLst/>
              </a:rPr>
              <a:t>。过去企业强调计划、执行、检查与改善，但在没有标准答案的时代，</a:t>
            </a:r>
            <a:r>
              <a:rPr lang="en-US" altLang="zh-CN" sz="1100" i="0" dirty="0">
                <a:effectLst/>
              </a:rPr>
              <a:t>“</a:t>
            </a:r>
            <a:r>
              <a:rPr lang="zh-CN" altLang="en-US" sz="1100" i="0" dirty="0">
                <a:effectLst/>
              </a:rPr>
              <a:t>先制定完美计划</a:t>
            </a:r>
            <a:r>
              <a:rPr lang="en-US" altLang="zh-CN" sz="1100" i="0" dirty="0">
                <a:effectLst/>
              </a:rPr>
              <a:t>”</a:t>
            </a:r>
            <a:r>
              <a:rPr lang="zh-CN" altLang="en-US" sz="1100" i="0" dirty="0">
                <a:effectLst/>
              </a:rPr>
              <a:t>已经越来越困难。因此，比起计划本身，更重要的是先明确</a:t>
            </a:r>
            <a:r>
              <a:rPr lang="en-US" altLang="zh-CN" sz="1100" i="0" dirty="0">
                <a:effectLst/>
              </a:rPr>
              <a:t>“</a:t>
            </a:r>
            <a:r>
              <a:rPr lang="zh-CN" altLang="en-US" sz="1100" i="0" dirty="0">
                <a:effectLst/>
              </a:rPr>
              <a:t>想创造怎样的未来</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en-US" altLang="zh-CN" sz="1100" i="0" dirty="0">
                <a:effectLst/>
              </a:rPr>
              <a:t>C-IDLA</a:t>
            </a:r>
            <a:r>
              <a:rPr lang="zh-CN" altLang="en-US" sz="1100" i="0" dirty="0">
                <a:effectLst/>
              </a:rPr>
              <a:t>强调以目标图景为中心，通过行动不断学习，在试错中积累能力。作者尤其强调，</a:t>
            </a:r>
            <a:r>
              <a:rPr lang="en-US" altLang="zh-CN" sz="1100" i="0" dirty="0">
                <a:effectLst/>
              </a:rPr>
              <a:t>“</a:t>
            </a:r>
            <a:r>
              <a:rPr lang="zh-CN" altLang="en-US" sz="1100" i="0" dirty="0">
                <a:effectLst/>
              </a:rPr>
              <a:t>失败</a:t>
            </a:r>
            <a:r>
              <a:rPr lang="en-US" altLang="zh-CN" sz="1100" i="0" dirty="0">
                <a:effectLst/>
              </a:rPr>
              <a:t>”</a:t>
            </a:r>
            <a:r>
              <a:rPr lang="zh-CN" altLang="en-US" sz="1100" i="0" dirty="0">
                <a:effectLst/>
              </a:rPr>
              <a:t>不应成为组织中的核心概念。真正重要的，不是结果是否完美，而是通过行动获得了什么新的能力。企业应该关注员工</a:t>
            </a:r>
            <a:r>
              <a:rPr lang="en-US" altLang="zh-CN" sz="1100" i="0" dirty="0">
                <a:effectLst/>
              </a:rPr>
              <a:t>“</a:t>
            </a:r>
            <a:r>
              <a:rPr lang="zh-CN" altLang="en-US" sz="1100" i="0" dirty="0">
                <a:effectLst/>
              </a:rPr>
              <a:t>长出了怎样的实力</a:t>
            </a:r>
            <a:r>
              <a:rPr lang="en-US" altLang="zh-CN" sz="1100" i="0" dirty="0">
                <a:effectLst/>
              </a:rPr>
              <a:t>”</a:t>
            </a:r>
            <a:r>
              <a:rPr lang="zh-CN" altLang="en-US" sz="1100" i="0" dirty="0">
                <a:effectLst/>
              </a:rPr>
              <a:t>，而不是只盯着数字结果。因为只有允许试错，人们才敢于挑战未知，也才能真正产生创造力。</a:t>
            </a:r>
            <a:endParaRPr lang="zh-CN" altLang="en-US" sz="1100" i="0" dirty="0">
              <a:effectLst/>
            </a:endParaRPr>
          </a:p>
          <a:p>
            <a:endParaRPr lang="en-US" altLang="zh-CN" sz="1100" i="0" dirty="0">
              <a:effectLst/>
            </a:endParaRPr>
          </a:p>
          <a:p>
            <a:r>
              <a:rPr lang="zh-CN" altLang="en-US" sz="1100" i="0" dirty="0">
                <a:effectLst/>
              </a:rPr>
              <a:t>此外，作者还提出，在未来，</a:t>
            </a:r>
            <a:r>
              <a:rPr lang="en-US" altLang="zh-CN" sz="1100" i="0" dirty="0">
                <a:effectLst/>
              </a:rPr>
              <a:t>“</a:t>
            </a:r>
            <a:r>
              <a:rPr lang="zh-CN" altLang="en-US" sz="1100" i="0" dirty="0">
                <a:effectLst/>
              </a:rPr>
              <a:t>信用</a:t>
            </a:r>
            <a:r>
              <a:rPr lang="en-US" altLang="zh-CN" sz="1100" i="0" dirty="0">
                <a:effectLst/>
              </a:rPr>
              <a:t>”</a:t>
            </a:r>
            <a:r>
              <a:rPr lang="zh-CN" altLang="en-US" sz="1100" i="0" dirty="0">
                <a:effectLst/>
              </a:rPr>
              <a:t>会比</a:t>
            </a:r>
            <a:r>
              <a:rPr lang="en-US" altLang="zh-CN" sz="1100" i="0" dirty="0">
                <a:effectLst/>
              </a:rPr>
              <a:t>“</a:t>
            </a:r>
            <a:r>
              <a:rPr lang="zh-CN" altLang="en-US" sz="1100" i="0" dirty="0">
                <a:effectLst/>
              </a:rPr>
              <a:t>信赖</a:t>
            </a:r>
            <a:r>
              <a:rPr lang="en-US" altLang="zh-CN" sz="1100" i="0" dirty="0">
                <a:effectLst/>
              </a:rPr>
              <a:t>”</a:t>
            </a:r>
            <a:r>
              <a:rPr lang="zh-CN" altLang="en-US" sz="1100" i="0" dirty="0">
                <a:effectLst/>
              </a:rPr>
              <a:t>更加重要。企业不仅要让别人觉得可靠，更要在日常细节中持续展现稳定品质。从客户接点、组织沟通到人才招聘，每一个细微互动都会累积企业的信用。所谓</a:t>
            </a:r>
            <a:r>
              <a:rPr lang="en-US" altLang="zh-CN" sz="1100" i="0" dirty="0">
                <a:effectLst/>
              </a:rPr>
              <a:t>“</a:t>
            </a:r>
            <a:r>
              <a:rPr lang="zh-CN" altLang="en-US" sz="1100" i="0" dirty="0">
                <a:effectLst/>
              </a:rPr>
              <a:t>微观经营效率化</a:t>
            </a:r>
            <a:r>
              <a:rPr lang="en-US" altLang="zh-CN" sz="1100" i="0" dirty="0">
                <a:effectLst/>
              </a:rPr>
              <a:t>”</a:t>
            </a:r>
            <a:r>
              <a:rPr lang="zh-CN" altLang="en-US" sz="1100" i="0" dirty="0">
                <a:effectLst/>
              </a:rPr>
              <a:t>，就是通过提高这些细节质量，让组织稳定地产生信任与价值。</a:t>
            </a:r>
            <a:endParaRPr lang="zh-CN" altLang="en-US" sz="1100" i="0" dirty="0">
              <a:effectLst/>
            </a:endParaRPr>
          </a:p>
          <a:p>
            <a:endParaRPr lang="en-US" altLang="zh-CN" sz="1100" i="0" dirty="0">
              <a:effectLst/>
            </a:endParaRPr>
          </a:p>
          <a:p>
            <a:r>
              <a:rPr lang="zh-CN" altLang="en-US" sz="1100" i="0" dirty="0">
                <a:effectLst/>
              </a:rPr>
              <a:t>总体而言，这本书并不是一本传统经营战略书，而是一种关于未来企业的新经营哲学。作者认为，未来真正被选择的企业，不是最擅长竞争的企业，而是最能够给予人安心感、成长感与共鸣感的企业。在一个</a:t>
            </a:r>
            <a:r>
              <a:rPr lang="en-US" altLang="zh-CN" sz="1100" i="0" dirty="0">
                <a:effectLst/>
              </a:rPr>
              <a:t>“</a:t>
            </a:r>
            <a:r>
              <a:rPr lang="zh-CN" altLang="en-US" sz="1100" i="0" dirty="0">
                <a:effectLst/>
              </a:rPr>
              <a:t>正确答案</a:t>
            </a:r>
            <a:r>
              <a:rPr lang="en-US" altLang="zh-CN" sz="1100" i="0" dirty="0">
                <a:effectLst/>
              </a:rPr>
              <a:t>”</a:t>
            </a:r>
            <a:r>
              <a:rPr lang="zh-CN" altLang="en-US" sz="1100" i="0" dirty="0">
                <a:effectLst/>
              </a:rPr>
              <a:t>不断消失的时代，企业真正需要建立的，不再是竞争优势，而是一种让人愿意长期追随的世界观。</a:t>
            </a:r>
            <a:endParaRPr lang="zh-CN" altLang="en-US" sz="1100" i="0" dirty="0">
              <a:effectLst/>
            </a:endParaRPr>
          </a:p>
        </p:txBody>
      </p:sp>
      <p:pic>
        <p:nvPicPr>
          <p:cNvPr id="3" name="图片 2"/>
          <p:cNvPicPr>
            <a:picLocks noChangeAspect="1"/>
          </p:cNvPicPr>
          <p:nvPr/>
        </p:nvPicPr>
        <p:blipFill>
          <a:blip r:embed="rId1"/>
          <a:stretch>
            <a:fillRect/>
          </a:stretch>
        </p:blipFill>
        <p:spPr>
          <a:xfrm>
            <a:off x="563245" y="33655"/>
            <a:ext cx="746125" cy="1059180"/>
          </a:xfrm>
          <a:prstGeom prst="rect">
            <a:avLst/>
          </a:prstGeom>
        </p:spPr>
      </p:pic>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658360" cy="1692910"/>
          </a:xfrm>
          <a:prstGeom prst="rect">
            <a:avLst/>
          </a:prstGeom>
          <a:noFill/>
        </p:spPr>
        <p:txBody>
          <a:bodyPr wrap="square" rtlCol="0">
            <a:no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「戦略」</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では</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もう</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勝</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てない</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戦</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わずに</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選</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ばれる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会社</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創</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方法</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a:t>
            </a:r>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08-3</a:t>
            </a:r>
            <a:endPar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大脇順樹</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6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400p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508125"/>
            <a:ext cx="6821170" cy="83858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从八个侧面思考当下正在发生的环境变化</a:t>
            </a:r>
            <a:endParaRPr lang="zh-CN" altLang="en-US" sz="1100" i="0" dirty="0">
              <a:effectLst/>
            </a:endParaRPr>
          </a:p>
          <a:p>
            <a:endParaRPr lang="en-US" altLang="zh-CN" sz="1100" i="0" dirty="0">
              <a:effectLst/>
            </a:endParaRPr>
          </a:p>
          <a:p>
            <a:r>
              <a:rPr lang="zh-CN" altLang="en-US" sz="1100" i="0" dirty="0">
                <a:effectLst/>
              </a:rPr>
              <a:t>如今，商务人士所处的环境正发生着剧烈变化。过去那种</a:t>
            </a:r>
            <a:r>
              <a:rPr lang="en-US" altLang="zh-CN" sz="1100" i="0" dirty="0">
                <a:effectLst/>
              </a:rPr>
              <a:t>“</a:t>
            </a:r>
            <a:r>
              <a:rPr lang="zh-CN" altLang="en-US" sz="1100" i="0" dirty="0">
                <a:effectLst/>
              </a:rPr>
              <a:t>一辈子在同一家公司工作</a:t>
            </a:r>
            <a:r>
              <a:rPr lang="en-US" altLang="zh-CN" sz="1100" i="0" dirty="0">
                <a:effectLst/>
              </a:rPr>
              <a:t>”</a:t>
            </a:r>
            <a:r>
              <a:rPr lang="zh-CN" altLang="en-US" sz="1100" i="0" dirty="0">
                <a:effectLst/>
              </a:rPr>
              <a:t>的前提，已经几乎不复存在。不仅如此，曾经人们深信</a:t>
            </a:r>
            <a:r>
              <a:rPr lang="en-US" altLang="zh-CN" sz="1100" i="0" dirty="0">
                <a:effectLst/>
              </a:rPr>
              <a:t>“</a:t>
            </a:r>
            <a:r>
              <a:rPr lang="zh-CN" altLang="en-US" sz="1100" i="0" dirty="0">
                <a:effectLst/>
              </a:rPr>
              <a:t>进入这家公司</a:t>
            </a:r>
            <a:r>
              <a:rPr lang="en-US" altLang="zh-CN" sz="1100" i="0" dirty="0">
                <a:effectLst/>
              </a:rPr>
              <a:t>”“</a:t>
            </a:r>
            <a:r>
              <a:rPr lang="zh-CN" altLang="en-US" sz="1100" i="0" dirty="0">
                <a:effectLst/>
              </a:rPr>
              <a:t>从事这个职业就能高枕无忧</a:t>
            </a:r>
            <a:r>
              <a:rPr lang="en-US" altLang="zh-CN" sz="1100" i="0" dirty="0">
                <a:effectLst/>
              </a:rPr>
              <a:t>”</a:t>
            </a:r>
            <a:r>
              <a:rPr lang="zh-CN" altLang="en-US" sz="1100" i="0" dirty="0">
                <a:effectLst/>
              </a:rPr>
              <a:t>的时代，也正在慢慢终结。</a:t>
            </a:r>
            <a:endParaRPr lang="zh-CN" altLang="en-US" sz="1100" i="0" dirty="0">
              <a:effectLst/>
            </a:endParaRPr>
          </a:p>
          <a:p>
            <a:endParaRPr lang="en-US" altLang="zh-CN" sz="1100" i="0" dirty="0">
              <a:effectLst/>
            </a:endParaRPr>
          </a:p>
          <a:p>
            <a:r>
              <a:rPr lang="zh-CN" altLang="en-US" sz="1100" i="0" dirty="0">
                <a:effectLst/>
              </a:rPr>
              <a:t>例如，过去被认为</a:t>
            </a:r>
            <a:r>
              <a:rPr lang="en-US" altLang="zh-CN" sz="1100" i="0" dirty="0">
                <a:effectLst/>
              </a:rPr>
              <a:t>“</a:t>
            </a:r>
            <a:r>
              <a:rPr lang="zh-CN" altLang="en-US" sz="1100" i="0" dirty="0">
                <a:effectLst/>
              </a:rPr>
              <a:t>一生稳定</a:t>
            </a:r>
            <a:r>
              <a:rPr lang="en-US" altLang="zh-CN" sz="1100" i="0" dirty="0">
                <a:effectLst/>
              </a:rPr>
              <a:t>”</a:t>
            </a:r>
            <a:r>
              <a:rPr lang="zh-CN" altLang="en-US" sz="1100" i="0" dirty="0">
                <a:effectLst/>
              </a:rPr>
              <a:t>的执业律师，其平均收入在</a:t>
            </a:r>
            <a:r>
              <a:rPr lang="en-US" altLang="zh-CN" sz="1100" i="0" dirty="0">
                <a:effectLst/>
              </a:rPr>
              <a:t>1985</a:t>
            </a:r>
            <a:r>
              <a:rPr lang="zh-CN" altLang="en-US" sz="1100" i="0" dirty="0">
                <a:effectLst/>
              </a:rPr>
              <a:t>年约为</a:t>
            </a:r>
            <a:r>
              <a:rPr lang="en-US" altLang="zh-CN" sz="1100" i="0" dirty="0">
                <a:effectLst/>
              </a:rPr>
              <a:t>2200</a:t>
            </a:r>
            <a:r>
              <a:rPr lang="zh-CN" altLang="en-US" sz="1100" i="0" dirty="0">
                <a:effectLst/>
              </a:rPr>
              <a:t>万日元，到了</a:t>
            </a:r>
            <a:r>
              <a:rPr lang="en-US" altLang="zh-CN" sz="1100" i="0" dirty="0">
                <a:effectLst/>
              </a:rPr>
              <a:t>2005</a:t>
            </a:r>
            <a:r>
              <a:rPr lang="zh-CN" altLang="en-US" sz="1100" i="0" dirty="0">
                <a:effectLst/>
              </a:rPr>
              <a:t>年降至</a:t>
            </a:r>
            <a:r>
              <a:rPr lang="en-US" altLang="zh-CN" sz="1100" i="0" dirty="0">
                <a:effectLst/>
              </a:rPr>
              <a:t>1200</a:t>
            </a:r>
            <a:r>
              <a:rPr lang="zh-CN" altLang="en-US" sz="1100" i="0" dirty="0">
                <a:effectLst/>
              </a:rPr>
              <a:t>万日元，</a:t>
            </a:r>
            <a:r>
              <a:rPr lang="en-US" altLang="zh-CN" sz="1100" i="0" dirty="0">
                <a:effectLst/>
              </a:rPr>
              <a:t>2015</a:t>
            </a:r>
            <a:r>
              <a:rPr lang="zh-CN" altLang="en-US" sz="1100" i="0" dirty="0">
                <a:effectLst/>
              </a:rPr>
              <a:t>年进一步下降到</a:t>
            </a:r>
            <a:r>
              <a:rPr lang="en-US" altLang="zh-CN" sz="1100" i="0" dirty="0">
                <a:effectLst/>
              </a:rPr>
              <a:t>660</a:t>
            </a:r>
            <a:r>
              <a:rPr lang="zh-CN" altLang="en-US" sz="1100" i="0" dirty="0">
                <a:effectLst/>
              </a:rPr>
              <a:t>万日元，而到了</a:t>
            </a:r>
            <a:r>
              <a:rPr lang="en-US" altLang="zh-CN" sz="1100" i="0" dirty="0">
                <a:effectLst/>
              </a:rPr>
              <a:t>2019</a:t>
            </a:r>
            <a:r>
              <a:rPr lang="zh-CN" altLang="en-US" sz="1100" i="0" dirty="0">
                <a:effectLst/>
              </a:rPr>
              <a:t>年，更是跌至</a:t>
            </a:r>
            <a:r>
              <a:rPr lang="en-US" altLang="zh-CN" sz="1100" i="0" dirty="0">
                <a:effectLst/>
              </a:rPr>
              <a:t>480</a:t>
            </a:r>
            <a:r>
              <a:rPr lang="zh-CN" altLang="en-US" sz="1100" i="0" dirty="0">
                <a:effectLst/>
              </a:rPr>
              <a:t>万日元。也就是说，我们已经进入了一个</a:t>
            </a:r>
            <a:r>
              <a:rPr lang="en-US" altLang="zh-CN" sz="1100" i="0" dirty="0">
                <a:effectLst/>
              </a:rPr>
              <a:t>“</a:t>
            </a:r>
            <a:r>
              <a:rPr lang="zh-CN" altLang="en-US" sz="1100" i="0" dirty="0">
                <a:effectLst/>
              </a:rPr>
              <a:t>仅凭资格和技术已无法立足</a:t>
            </a:r>
            <a:r>
              <a:rPr lang="en-US" altLang="zh-CN" sz="1100" i="0" dirty="0">
                <a:effectLst/>
              </a:rPr>
              <a:t>”</a:t>
            </a:r>
            <a:r>
              <a:rPr lang="zh-CN" altLang="en-US" sz="1100" i="0" dirty="0">
                <a:effectLst/>
              </a:rPr>
              <a:t>的时代。</a:t>
            </a:r>
            <a:endParaRPr lang="zh-CN" altLang="en-US" sz="1100" i="0" dirty="0">
              <a:effectLst/>
            </a:endParaRPr>
          </a:p>
          <a:p>
            <a:endParaRPr lang="en-US" altLang="zh-CN" sz="1100" i="0" dirty="0">
              <a:effectLst/>
            </a:endParaRPr>
          </a:p>
          <a:p>
            <a:r>
              <a:rPr lang="zh-CN" altLang="en-US" sz="1100" i="0" dirty="0">
                <a:effectLst/>
              </a:rPr>
              <a:t>本书将围绕这样的环境变化，提出作者对于</a:t>
            </a:r>
            <a:r>
              <a:rPr lang="en-US" altLang="zh-CN" sz="1100" i="0" dirty="0">
                <a:effectLst/>
              </a:rPr>
              <a:t>“</a:t>
            </a:r>
            <a:r>
              <a:rPr lang="zh-CN" altLang="en-US" sz="1100" i="0" dirty="0">
                <a:effectLst/>
              </a:rPr>
              <a:t>企业与个人应培养怎样的能力，才能成为被市场压倒性选择的存在</a:t>
            </a:r>
            <a:r>
              <a:rPr lang="en-US" altLang="zh-CN" sz="1100" i="0" dirty="0">
                <a:effectLst/>
              </a:rPr>
              <a:t>”</a:t>
            </a:r>
            <a:r>
              <a:rPr lang="zh-CN" altLang="en-US" sz="1100" i="0" dirty="0">
                <a:effectLst/>
              </a:rPr>
              <a:t>的一些思考与假设。在此之前，作者首先从八个方面，分析自己所观察到的时代变化。</a:t>
            </a:r>
            <a:endParaRPr lang="zh-CN" altLang="en-US" sz="1100" i="0" dirty="0">
              <a:effectLst/>
            </a:endParaRPr>
          </a:p>
          <a:p>
            <a:endParaRPr lang="en-US" altLang="zh-CN" sz="1100" i="0" dirty="0">
              <a:effectLst/>
            </a:endParaRPr>
          </a:p>
          <a:p>
            <a:r>
              <a:rPr lang="zh-CN" altLang="en-US" sz="1100" i="0" dirty="0">
                <a:effectLst/>
              </a:rPr>
              <a:t>购买行为的变化（第一种变化）</a:t>
            </a:r>
            <a:endParaRPr lang="zh-CN" altLang="en-US" sz="1100" i="0" dirty="0">
              <a:effectLst/>
            </a:endParaRPr>
          </a:p>
          <a:p>
            <a:endParaRPr lang="en-US" altLang="zh-CN" sz="1100" i="0" dirty="0">
              <a:effectLst/>
            </a:endParaRPr>
          </a:p>
          <a:p>
            <a:r>
              <a:rPr lang="zh-CN" altLang="en-US" sz="1100" i="0" dirty="0">
                <a:effectLst/>
              </a:rPr>
              <a:t>首先值得关注的，是人们消费行为的变化。</a:t>
            </a:r>
            <a:endParaRPr lang="zh-CN" altLang="en-US" sz="1100" i="0" dirty="0">
              <a:effectLst/>
            </a:endParaRPr>
          </a:p>
          <a:p>
            <a:endParaRPr lang="en-US" altLang="zh-CN" sz="1100" i="0" dirty="0">
              <a:effectLst/>
            </a:endParaRPr>
          </a:p>
          <a:p>
            <a:r>
              <a:rPr lang="zh-CN" altLang="en-US" sz="1100" i="0" dirty="0">
                <a:effectLst/>
              </a:rPr>
              <a:t>与十多年前相比，人们究竟开始为什么买单？未来又会如何变化？企业若能够对这种趋势形成自己的判断，就更容易找到未来的发展方向。</a:t>
            </a:r>
            <a:endParaRPr lang="zh-CN" altLang="en-US" sz="1100" i="0" dirty="0">
              <a:effectLst/>
            </a:endParaRPr>
          </a:p>
          <a:p>
            <a:endParaRPr lang="en-US" altLang="zh-CN" sz="1100" i="0" dirty="0">
              <a:effectLst/>
            </a:endParaRPr>
          </a:p>
          <a:p>
            <a:r>
              <a:rPr lang="zh-CN" altLang="en-US" sz="1100" i="0" dirty="0">
                <a:effectLst/>
              </a:rPr>
              <a:t>过去，人们购买的是</a:t>
            </a:r>
            <a:r>
              <a:rPr lang="en-US" altLang="zh-CN" sz="1100" i="0" dirty="0">
                <a:effectLst/>
              </a:rPr>
              <a:t>“</a:t>
            </a:r>
            <a:r>
              <a:rPr lang="zh-CN" altLang="en-US" sz="1100" i="0" dirty="0">
                <a:effectLst/>
              </a:rPr>
              <a:t>商品</a:t>
            </a:r>
            <a:r>
              <a:rPr lang="en-US" altLang="zh-CN" sz="1100" i="0" dirty="0">
                <a:effectLst/>
              </a:rPr>
              <a:t>”</a:t>
            </a:r>
            <a:r>
              <a:rPr lang="zh-CN" altLang="en-US" sz="1100" i="0" dirty="0">
                <a:effectLst/>
              </a:rPr>
              <a:t>；如今，人们越来越多地购买</a:t>
            </a:r>
            <a:r>
              <a:rPr lang="en-US" altLang="zh-CN" sz="1100" i="0" dirty="0">
                <a:effectLst/>
              </a:rPr>
              <a:t>“</a:t>
            </a:r>
            <a:r>
              <a:rPr lang="zh-CN" altLang="en-US" sz="1100" i="0" dirty="0">
                <a:effectLst/>
              </a:rPr>
              <a:t>体验</a:t>
            </a:r>
            <a:r>
              <a:rPr lang="en-US" altLang="zh-CN" sz="1100" i="0" dirty="0">
                <a:effectLst/>
              </a:rPr>
              <a:t>”“</a:t>
            </a:r>
            <a:r>
              <a:rPr lang="zh-CN" altLang="en-US" sz="1100" i="0" dirty="0">
                <a:effectLst/>
              </a:rPr>
              <a:t>经历</a:t>
            </a:r>
            <a:r>
              <a:rPr lang="en-US" altLang="zh-CN" sz="1100" i="0" dirty="0">
                <a:effectLst/>
              </a:rPr>
              <a:t>”“</a:t>
            </a:r>
            <a:r>
              <a:rPr lang="zh-CN" altLang="en-US" sz="1100" i="0" dirty="0">
                <a:effectLst/>
              </a:rPr>
              <a:t>空间</a:t>
            </a:r>
            <a:r>
              <a:rPr lang="en-US" altLang="zh-CN" sz="1100" i="0" dirty="0">
                <a:effectLst/>
              </a:rPr>
              <a:t>”</a:t>
            </a:r>
            <a:r>
              <a:rPr lang="zh-CN" altLang="en-US" sz="1100" i="0" dirty="0">
                <a:effectLst/>
              </a:rPr>
              <a:t>，甚至是</a:t>
            </a:r>
            <a:r>
              <a:rPr lang="en-US" altLang="zh-CN" sz="1100" i="0" dirty="0">
                <a:effectLst/>
              </a:rPr>
              <a:t>“</a:t>
            </a:r>
            <a:r>
              <a:rPr lang="zh-CN" altLang="en-US" sz="1100" i="0" dirty="0">
                <a:effectLst/>
              </a:rPr>
              <a:t>世界观</a:t>
            </a:r>
            <a:r>
              <a:rPr lang="en-US" altLang="zh-CN" sz="1100" i="0" dirty="0">
                <a:effectLst/>
              </a:rPr>
              <a:t>”</a:t>
            </a:r>
            <a:r>
              <a:rPr lang="zh-CN" altLang="en-US" sz="1100" i="0" dirty="0">
                <a:effectLst/>
              </a:rPr>
              <a:t>。这一点，相信很多人都已经切身感受到。</a:t>
            </a:r>
            <a:endParaRPr lang="zh-CN" altLang="en-US" sz="1100" i="0" dirty="0">
              <a:effectLst/>
            </a:endParaRPr>
          </a:p>
          <a:p>
            <a:endParaRPr lang="en-US" altLang="zh-CN" sz="1100" i="0" dirty="0">
              <a:effectLst/>
            </a:endParaRPr>
          </a:p>
          <a:p>
            <a:r>
              <a:rPr lang="zh-CN" altLang="en-US" sz="1100" i="0" dirty="0">
                <a:effectLst/>
              </a:rPr>
              <a:t>在流媒体和</a:t>
            </a:r>
            <a:r>
              <a:rPr lang="en-US" altLang="zh-CN" sz="1100" i="0" dirty="0">
                <a:effectLst/>
              </a:rPr>
              <a:t>YouTube</a:t>
            </a:r>
            <a:r>
              <a:rPr lang="zh-CN" altLang="en-US" sz="1100" i="0" dirty="0">
                <a:effectLst/>
              </a:rPr>
              <a:t>尚未普及之前，音乐人主要通过发行</a:t>
            </a:r>
            <a:r>
              <a:rPr lang="en-US" altLang="zh-CN" sz="1100" i="0" dirty="0">
                <a:effectLst/>
              </a:rPr>
              <a:t>CD</a:t>
            </a:r>
            <a:r>
              <a:rPr lang="zh-CN" altLang="en-US" sz="1100" i="0" dirty="0">
                <a:effectLst/>
              </a:rPr>
              <a:t>来发布作品，并通过演唱会促进唱片销量。但现在，</a:t>
            </a:r>
            <a:r>
              <a:rPr lang="en-US" altLang="zh-CN" sz="1100" i="0" dirty="0">
                <a:effectLst/>
              </a:rPr>
              <a:t>CD</a:t>
            </a:r>
            <a:r>
              <a:rPr lang="zh-CN" altLang="en-US" sz="1100" i="0" dirty="0">
                <a:effectLst/>
              </a:rPr>
              <a:t>几乎已经卖不动了，而演唱会门票却往往一开售就瞬间售罄。因为如今人们真正购买的，不只是音乐本身，而是演唱会这个</a:t>
            </a:r>
            <a:r>
              <a:rPr lang="en-US" altLang="zh-CN" sz="1100" i="0" dirty="0">
                <a:effectLst/>
              </a:rPr>
              <a:t>“</a:t>
            </a:r>
            <a:r>
              <a:rPr lang="zh-CN" altLang="en-US" sz="1100" i="0" dirty="0">
                <a:effectLst/>
              </a:rPr>
              <a:t>空间</a:t>
            </a:r>
            <a:r>
              <a:rPr lang="en-US" altLang="zh-CN" sz="1100" i="0" dirty="0">
                <a:effectLst/>
              </a:rPr>
              <a:t>”</a:t>
            </a:r>
            <a:r>
              <a:rPr lang="zh-CN" altLang="en-US" sz="1100" i="0" dirty="0">
                <a:effectLst/>
              </a:rPr>
              <a:t>，以及艺人所呈现出的</a:t>
            </a:r>
            <a:r>
              <a:rPr lang="en-US" altLang="zh-CN" sz="1100" i="0" dirty="0">
                <a:effectLst/>
              </a:rPr>
              <a:t>“</a:t>
            </a:r>
            <a:r>
              <a:rPr lang="zh-CN" altLang="en-US" sz="1100" i="0" dirty="0">
                <a:effectLst/>
              </a:rPr>
              <a:t>世界观</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作者正是通过一次音乐体验，更深刻地意识到了这一变化</a:t>
            </a:r>
            <a:r>
              <a:rPr lang="en-US" altLang="zh-CN" sz="1100" i="0" dirty="0">
                <a:effectLst/>
              </a:rPr>
              <a:t>——</a:t>
            </a:r>
            <a:r>
              <a:rPr lang="zh-CN" altLang="en-US" sz="1100" i="0" dirty="0">
                <a:effectLst/>
              </a:rPr>
              <a:t>那就是观看日本组合</a:t>
            </a:r>
            <a:r>
              <a:rPr lang="en-US" altLang="zh-CN" sz="1100" i="0" dirty="0">
                <a:effectLst/>
              </a:rPr>
              <a:t>Perfume</a:t>
            </a:r>
            <a:r>
              <a:rPr lang="zh-CN" altLang="en-US" sz="1100" i="0" dirty="0">
                <a:effectLst/>
              </a:rPr>
              <a:t>的演唱会。</a:t>
            </a:r>
            <a:endParaRPr lang="zh-CN" altLang="en-US" sz="1100" i="0" dirty="0">
              <a:effectLst/>
            </a:endParaRPr>
          </a:p>
          <a:p>
            <a:endParaRPr lang="en-US" altLang="zh-CN" sz="1100" i="0" dirty="0">
              <a:effectLst/>
            </a:endParaRPr>
          </a:p>
          <a:p>
            <a:r>
              <a:rPr lang="zh-CN" altLang="en-US" sz="1100" i="0" dirty="0">
                <a:effectLst/>
              </a:rPr>
              <a:t>此前，一位每年观看数十场演出的创作者朋友曾让作者印象深刻地说过：</a:t>
            </a:r>
            <a:r>
              <a:rPr lang="en-US" altLang="zh-CN" sz="1100" i="0" dirty="0">
                <a:effectLst/>
              </a:rPr>
              <a:t>“Perfume</a:t>
            </a:r>
            <a:r>
              <a:rPr lang="zh-CN" altLang="en-US" sz="1100" i="0" dirty="0">
                <a:effectLst/>
              </a:rPr>
              <a:t>特别擅长营造空间感。</a:t>
            </a:r>
            <a:r>
              <a:rPr lang="en-US" altLang="zh-CN" sz="1100" i="0" dirty="0">
                <a:effectLst/>
              </a:rPr>
              <a:t>”</a:t>
            </a:r>
            <a:r>
              <a:rPr lang="zh-CN" altLang="en-US" sz="1100" i="0" dirty="0">
                <a:effectLst/>
              </a:rPr>
              <a:t>后来，作者在一位喜欢</a:t>
            </a:r>
            <a:r>
              <a:rPr lang="en-US" altLang="zh-CN" sz="1100" i="0" dirty="0">
                <a:effectLst/>
              </a:rPr>
              <a:t>Perfume</a:t>
            </a:r>
            <a:r>
              <a:rPr lang="zh-CN" altLang="en-US" sz="1100" i="0" dirty="0">
                <a:effectLst/>
              </a:rPr>
              <a:t>十多年的年轻朋友邀请下，亲自去体验了她们的现场演出。</a:t>
            </a:r>
            <a:endParaRPr lang="zh-CN" altLang="en-US" sz="1100" i="0" dirty="0">
              <a:effectLst/>
            </a:endParaRPr>
          </a:p>
          <a:p>
            <a:endParaRPr lang="en-US" altLang="zh-CN" sz="1100" i="0" dirty="0">
              <a:effectLst/>
            </a:endParaRPr>
          </a:p>
          <a:p>
            <a:r>
              <a:rPr lang="en-US" altLang="zh-CN" sz="1100" i="0" dirty="0">
                <a:effectLst/>
              </a:rPr>
              <a:t>Perfume</a:t>
            </a:r>
            <a:r>
              <a:rPr lang="zh-CN" altLang="en-US" sz="1100" i="0" dirty="0">
                <a:effectLst/>
              </a:rPr>
              <a:t>不仅表演出色，还通过各种舞台设计与互动，让从孩子到年长者的观众都能乐在其中。更令人惊讶的是粉丝群体的广泛性。粉丝们不仅在现场交流，在网络上、在线下聚会中，也会与不同年龄、不同国家的人建立联系，从中获得各种新的发现与乐趣。</a:t>
            </a:r>
            <a:endParaRPr lang="zh-CN" altLang="en-US" sz="1100" i="0" dirty="0">
              <a:effectLst/>
            </a:endParaRPr>
          </a:p>
          <a:p>
            <a:endParaRPr lang="en-US" altLang="zh-CN" sz="1100" i="0" dirty="0">
              <a:effectLst/>
            </a:endParaRPr>
          </a:p>
          <a:p>
            <a:r>
              <a:rPr lang="zh-CN" altLang="en-US" sz="1100" i="0" dirty="0">
                <a:effectLst/>
              </a:rPr>
              <a:t>而最让作者震撼的，是</a:t>
            </a:r>
            <a:r>
              <a:rPr lang="en-US" altLang="zh-CN" sz="1100" i="0" dirty="0">
                <a:effectLst/>
              </a:rPr>
              <a:t>Perfume</a:t>
            </a:r>
            <a:r>
              <a:rPr lang="zh-CN" altLang="en-US" sz="1100" i="0" dirty="0">
                <a:effectLst/>
              </a:rPr>
              <a:t>与粉丝之间那种</a:t>
            </a:r>
            <a:r>
              <a:rPr lang="en-US" altLang="zh-CN" sz="1100" i="0" dirty="0">
                <a:effectLst/>
              </a:rPr>
              <a:t>“</a:t>
            </a:r>
            <a:r>
              <a:rPr lang="zh-CN" altLang="en-US" sz="1100" i="0" dirty="0">
                <a:effectLst/>
              </a:rPr>
              <a:t>共同创造现场氛围</a:t>
            </a:r>
            <a:r>
              <a:rPr lang="en-US" altLang="zh-CN" sz="1100" i="0" dirty="0">
                <a:effectLst/>
              </a:rPr>
              <a:t>”</a:t>
            </a:r>
            <a:r>
              <a:rPr lang="zh-CN" altLang="en-US" sz="1100" i="0" dirty="0">
                <a:effectLst/>
              </a:rPr>
              <a:t>的一体感。</a:t>
            </a:r>
            <a:endParaRPr lang="zh-CN" altLang="en-US" sz="1100" i="0" dirty="0">
              <a:effectLst/>
            </a:endParaRPr>
          </a:p>
          <a:p>
            <a:endParaRPr lang="en-US" altLang="zh-CN" sz="1100" i="0" dirty="0">
              <a:effectLst/>
            </a:endParaRPr>
          </a:p>
          <a:p>
            <a:r>
              <a:rPr lang="zh-CN" altLang="en-US" sz="1100" i="0" dirty="0">
                <a:effectLst/>
              </a:rPr>
              <a:t>这种一体感不仅体现在掌声与欢呼中，更体现在许多日常细节里。比如，演唱会结束后，场馆周围几乎看不到垃圾。即便有垃圾，也总会有人自然地捡起来，让现场保持整洁。那种秩序感与舒适感，令人印象深刻。</a:t>
            </a:r>
            <a:endParaRPr lang="zh-CN" altLang="en-US" sz="1100" i="0" dirty="0">
              <a:effectLst/>
            </a:endParaRPr>
          </a:p>
          <a:p>
            <a:endParaRPr lang="zh-CN" altLang="en-US" sz="1100" i="0" dirty="0">
              <a:effectLst/>
            </a:endParaRPr>
          </a:p>
          <a:p>
            <a:r>
              <a:rPr lang="zh-CN" altLang="en-US" sz="1100" dirty="0">
                <a:effectLst/>
                <a:sym typeface="+mn-ea"/>
              </a:rPr>
              <a:t>入场时，人们也不会无序拥挤，而是自觉排队，秩序井然，甚至几乎不需要保安维持秩序。整个过程让人感到十分舒服。</a:t>
            </a:r>
            <a:endParaRPr lang="zh-CN" altLang="en-US" sz="1100" i="0" dirty="0">
              <a:effectLst/>
            </a:endParaRPr>
          </a:p>
          <a:p>
            <a:endParaRPr lang="en-US" altLang="zh-CN" sz="1100" i="0" dirty="0">
              <a:effectLst/>
            </a:endParaRPr>
          </a:p>
          <a:p>
            <a:r>
              <a:rPr lang="zh-CN" altLang="en-US" sz="1100" dirty="0">
                <a:effectLst/>
                <a:sym typeface="+mn-ea"/>
              </a:rPr>
              <a:t>演出过程中，坐在作者旁边、边挥手边跟着音乐摇摆的一位年轻女性，在结束离场时，还特意对他说：</a:t>
            </a:r>
            <a:r>
              <a:rPr lang="en-US" altLang="zh-CN" sz="1100" dirty="0">
                <a:effectLst/>
                <a:sym typeface="+mn-ea"/>
              </a:rPr>
              <a:t>“</a:t>
            </a:r>
            <a:r>
              <a:rPr lang="zh-CN" altLang="en-US" sz="1100" dirty="0">
                <a:effectLst/>
                <a:sym typeface="+mn-ea"/>
              </a:rPr>
              <a:t>如果刚才打扰到您了，真的很抱歉。</a:t>
            </a:r>
            <a:r>
              <a:rPr lang="en-US" altLang="zh-CN" sz="1100" dirty="0">
                <a:effectLst/>
                <a:sym typeface="+mn-ea"/>
              </a:rPr>
              <a:t>”</a:t>
            </a:r>
            <a:endParaRPr lang="en-US" altLang="zh-CN" sz="1100" i="0" dirty="0">
              <a:effectLst/>
            </a:endParaRPr>
          </a:p>
          <a:p>
            <a:endParaRPr lang="zh-CN" altLang="en-US" sz="1100" i="0" dirty="0">
              <a:effectLst/>
            </a:endParaRPr>
          </a:p>
          <a:p>
            <a:endParaRPr lang="en-US" altLang="zh-CN" sz="1100" i="0" dirty="0">
              <a:effectLst/>
            </a:endParaRPr>
          </a:p>
          <a:p>
            <a:endParaRPr lang="zh-CN" altLang="en-US" sz="1100" i="0" dirty="0">
              <a:effectLst/>
            </a:endParaRPr>
          </a:p>
        </p:txBody>
      </p:sp>
      <p:pic>
        <p:nvPicPr>
          <p:cNvPr id="3" name="图片 2"/>
          <p:cNvPicPr>
            <a:picLocks noChangeAspect="1"/>
          </p:cNvPicPr>
          <p:nvPr/>
        </p:nvPicPr>
        <p:blipFill>
          <a:blip r:embed="rId1"/>
          <a:stretch>
            <a:fillRect/>
          </a:stretch>
        </p:blipFill>
        <p:spPr>
          <a:xfrm>
            <a:off x="563245" y="33655"/>
            <a:ext cx="746125" cy="1059180"/>
          </a:xfrm>
          <a:prstGeom prst="rect">
            <a:avLst/>
          </a:prstGeom>
        </p:spPr>
      </p:pic>
      <p:sp>
        <p:nvSpPr>
          <p:cNvPr id="5" name="角丸四角形 7"/>
          <p:cNvSpPr/>
          <p:nvPr/>
        </p:nvSpPr>
        <p:spPr>
          <a:xfrm>
            <a:off x="2801574" y="101749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658360" cy="1692910"/>
          </a:xfrm>
          <a:prstGeom prst="rect">
            <a:avLst/>
          </a:prstGeom>
          <a:noFill/>
        </p:spPr>
        <p:txBody>
          <a:bodyPr wrap="square" rtlCol="0">
            <a:no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「戦略」</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では</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もう</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勝</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てない</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戦</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わずに</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選</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ばれる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会社</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創</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方法</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a:t>
            </a:r>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08-3</a:t>
            </a:r>
            <a:endPar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大脇順樹</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6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400p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287780"/>
            <a:ext cx="682117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endParaRPr lang="en-US" altLang="zh-CN" sz="1100" i="0" dirty="0">
              <a:effectLst/>
            </a:endParaRPr>
          </a:p>
          <a:p>
            <a:r>
              <a:rPr lang="zh-CN" altLang="en-US" sz="1100" dirty="0">
                <a:effectLst/>
                <a:sym typeface="+mn-ea"/>
              </a:rPr>
              <a:t>在</a:t>
            </a:r>
            <a:r>
              <a:rPr lang="en-US" altLang="zh-CN" sz="1100" dirty="0">
                <a:effectLst/>
                <a:sym typeface="+mn-ea"/>
              </a:rPr>
              <a:t>Perfume</a:t>
            </a:r>
            <a:r>
              <a:rPr lang="zh-CN" altLang="en-US" sz="1100" dirty="0">
                <a:effectLst/>
                <a:sym typeface="+mn-ea"/>
              </a:rPr>
              <a:t>的演唱会上，跟着音乐跳跃、挥手本来就是再自然不过的事。但即便如此，人们依然会自然地顾及周围的人。作者认为，这正体现了这个场域特有的氛围。</a:t>
            </a:r>
            <a:endParaRPr lang="zh-CN" altLang="en-US" sz="1100" i="0" dirty="0">
              <a:effectLst/>
            </a:endParaRPr>
          </a:p>
          <a:p>
            <a:endParaRPr lang="en-US" altLang="zh-CN" sz="1100" i="0" dirty="0">
              <a:effectLst/>
            </a:endParaRPr>
          </a:p>
          <a:p>
            <a:r>
              <a:rPr lang="zh-CN" altLang="en-US" sz="1100" dirty="0">
                <a:effectLst/>
                <a:sym typeface="+mn-ea"/>
              </a:rPr>
              <a:t>朋友告诉作者，</a:t>
            </a:r>
            <a:r>
              <a:rPr lang="en-US" altLang="zh-CN" sz="1100" dirty="0">
                <a:effectLst/>
                <a:sym typeface="+mn-ea"/>
              </a:rPr>
              <a:t>Perfume</a:t>
            </a:r>
            <a:r>
              <a:rPr lang="zh-CN" altLang="en-US" sz="1100" dirty="0">
                <a:effectLst/>
                <a:sym typeface="+mn-ea"/>
              </a:rPr>
              <a:t>在成名前经历了很长时间的默默努力。成员们一直都非常认真地对待工作人员，对每一个人都会礼貌问候，也始终重视人与人之间的相处方式。粉丝们正是被这种态度所吸引，也因此愿意共同维护这种文化与氛围。</a:t>
            </a:r>
            <a:endParaRPr lang="zh-CN" altLang="en-US" sz="1100" i="0" dirty="0">
              <a:effectLst/>
            </a:endParaRPr>
          </a:p>
          <a:p>
            <a:endParaRPr lang="en-US" altLang="zh-CN" sz="1100" i="0" dirty="0">
              <a:effectLst/>
            </a:endParaRPr>
          </a:p>
          <a:p>
            <a:r>
              <a:rPr lang="zh-CN" altLang="en-US" sz="1100" dirty="0">
                <a:effectLst/>
                <a:sym typeface="+mn-ea"/>
              </a:rPr>
              <a:t>作者认为，正因为</a:t>
            </a:r>
            <a:r>
              <a:rPr lang="en-US" altLang="zh-CN" sz="1100" dirty="0">
                <a:effectLst/>
                <a:sym typeface="+mn-ea"/>
              </a:rPr>
              <a:t>Perfume</a:t>
            </a:r>
            <a:r>
              <a:rPr lang="zh-CN" altLang="en-US" sz="1100" dirty="0">
                <a:effectLst/>
                <a:sym typeface="+mn-ea"/>
              </a:rPr>
              <a:t>拥有坚定而鲜明的价值观与世界观，粉丝们才不仅仅是</a:t>
            </a:r>
            <a:r>
              <a:rPr lang="en-US" altLang="zh-CN" sz="1100" dirty="0">
                <a:effectLst/>
                <a:sym typeface="+mn-ea"/>
              </a:rPr>
              <a:t>“</a:t>
            </a:r>
            <a:r>
              <a:rPr lang="zh-CN" altLang="en-US" sz="1100" dirty="0">
                <a:effectLst/>
                <a:sym typeface="+mn-ea"/>
              </a:rPr>
              <a:t>消费她们的音乐</a:t>
            </a:r>
            <a:r>
              <a:rPr lang="en-US" altLang="zh-CN" sz="1100" dirty="0">
                <a:effectLst/>
                <a:sym typeface="+mn-ea"/>
              </a:rPr>
              <a:t>”</a:t>
            </a:r>
            <a:r>
              <a:rPr lang="zh-CN" altLang="en-US" sz="1100" dirty="0">
                <a:effectLst/>
                <a:sym typeface="+mn-ea"/>
              </a:rPr>
              <a:t>，而是真心想要支持她们。</a:t>
            </a:r>
            <a:endParaRPr lang="zh-CN" altLang="en-US" sz="1100" i="0" dirty="0">
              <a:effectLst/>
            </a:endParaRPr>
          </a:p>
          <a:p>
            <a:endParaRPr lang="en-US" altLang="zh-CN" sz="1100" i="0" dirty="0">
              <a:effectLst/>
            </a:endParaRPr>
          </a:p>
          <a:p>
            <a:r>
              <a:rPr lang="en-US" altLang="zh-CN" sz="1100" dirty="0">
                <a:effectLst/>
                <a:sym typeface="+mn-ea"/>
              </a:rPr>
              <a:t>2025</a:t>
            </a:r>
            <a:r>
              <a:rPr lang="zh-CN" altLang="en-US" sz="1100" dirty="0">
                <a:effectLst/>
                <a:sym typeface="+mn-ea"/>
              </a:rPr>
              <a:t>年</a:t>
            </a:r>
            <a:r>
              <a:rPr lang="en-US" altLang="zh-CN" sz="1100" dirty="0">
                <a:effectLst/>
                <a:sym typeface="+mn-ea"/>
              </a:rPr>
              <a:t>9</a:t>
            </a:r>
            <a:r>
              <a:rPr lang="zh-CN" altLang="en-US" sz="1100" dirty="0">
                <a:effectLst/>
                <a:sym typeface="+mn-ea"/>
              </a:rPr>
              <a:t>月</a:t>
            </a:r>
            <a:r>
              <a:rPr lang="en-US" altLang="zh-CN" sz="1100" dirty="0">
                <a:effectLst/>
                <a:sym typeface="+mn-ea"/>
              </a:rPr>
              <a:t>23</a:t>
            </a:r>
            <a:r>
              <a:rPr lang="zh-CN" altLang="en-US" sz="1100" dirty="0">
                <a:effectLst/>
                <a:sym typeface="+mn-ea"/>
              </a:rPr>
              <a:t>日，在</a:t>
            </a:r>
            <a:r>
              <a:rPr lang="en-US" altLang="zh-CN" sz="1100" dirty="0">
                <a:effectLst/>
                <a:sym typeface="+mn-ea"/>
              </a:rPr>
              <a:t>Perfume</a:t>
            </a:r>
            <a:r>
              <a:rPr lang="zh-CN" altLang="en-US" sz="1100" dirty="0">
                <a:effectLst/>
                <a:sym typeface="+mn-ea"/>
              </a:rPr>
              <a:t>进入</a:t>
            </a:r>
            <a:r>
              <a:rPr lang="en-US" altLang="zh-CN" sz="1100" dirty="0">
                <a:effectLst/>
                <a:sym typeface="+mn-ea"/>
              </a:rPr>
              <a:t>“</a:t>
            </a:r>
            <a:r>
              <a:rPr lang="zh-CN" altLang="en-US" sz="1100" dirty="0">
                <a:effectLst/>
                <a:sym typeface="+mn-ea"/>
              </a:rPr>
              <a:t>冷冻睡眠（活动暂停）</a:t>
            </a:r>
            <a:r>
              <a:rPr lang="en-US" altLang="zh-CN" sz="1100" dirty="0">
                <a:effectLst/>
                <a:sym typeface="+mn-ea"/>
              </a:rPr>
              <a:t>”</a:t>
            </a:r>
            <a:r>
              <a:rPr lang="zh-CN" altLang="en-US" sz="1100" dirty="0">
                <a:effectLst/>
                <a:sym typeface="+mn-ea"/>
              </a:rPr>
              <a:t>前的重要演唱会上，作者也与那位朋友一起到场。虽然这是一次类似</a:t>
            </a:r>
            <a:r>
              <a:rPr lang="en-US" altLang="zh-CN" sz="1100" dirty="0">
                <a:effectLst/>
                <a:sym typeface="+mn-ea"/>
              </a:rPr>
              <a:t>“</a:t>
            </a:r>
            <a:r>
              <a:rPr lang="zh-CN" altLang="en-US" sz="1100" dirty="0">
                <a:effectLst/>
                <a:sym typeface="+mn-ea"/>
              </a:rPr>
              <a:t>暂停活动</a:t>
            </a:r>
            <a:r>
              <a:rPr lang="en-US" altLang="zh-CN" sz="1100" dirty="0">
                <a:effectLst/>
                <a:sym typeface="+mn-ea"/>
              </a:rPr>
              <a:t>”</a:t>
            </a:r>
            <a:r>
              <a:rPr lang="zh-CN" altLang="en-US" sz="1100" dirty="0">
                <a:effectLst/>
                <a:sym typeface="+mn-ea"/>
              </a:rPr>
              <a:t>的节点，但</a:t>
            </a:r>
            <a:r>
              <a:rPr lang="en-US" altLang="zh-CN" sz="1100" dirty="0">
                <a:effectLst/>
                <a:sym typeface="+mn-ea"/>
              </a:rPr>
              <a:t>Perfume</a:t>
            </a:r>
            <a:r>
              <a:rPr lang="zh-CN" altLang="en-US" sz="1100" dirty="0">
                <a:effectLst/>
                <a:sym typeface="+mn-ea"/>
              </a:rPr>
              <a:t>并没有把它包装成煽情的商业营销，而是将这一主题自然融入专辑世界观之中。朋友感慨道：</a:t>
            </a:r>
            <a:r>
              <a:rPr lang="en-US" altLang="zh-CN" sz="1100" dirty="0">
                <a:effectLst/>
                <a:sym typeface="+mn-ea"/>
              </a:rPr>
              <a:t>“</a:t>
            </a:r>
            <a:r>
              <a:rPr lang="zh-CN" altLang="en-US" sz="1100" dirty="0">
                <a:effectLst/>
                <a:sym typeface="+mn-ea"/>
              </a:rPr>
              <a:t>她们并没有把这件事变成悲伤的离别，而是让人觉得，这是面向未来的积极决定。</a:t>
            </a:r>
            <a:r>
              <a:rPr lang="en-US" altLang="zh-CN" sz="1100" dirty="0">
                <a:effectLst/>
                <a:sym typeface="+mn-ea"/>
              </a:rPr>
              <a:t>”</a:t>
            </a:r>
            <a:endParaRPr lang="en-US" altLang="zh-CN" sz="1100" i="0" dirty="0">
              <a:effectLst/>
            </a:endParaRPr>
          </a:p>
          <a:p>
            <a:endParaRPr lang="en-US" altLang="zh-CN" sz="1100" i="0" dirty="0">
              <a:effectLst/>
            </a:endParaRPr>
          </a:p>
          <a:p>
            <a:r>
              <a:rPr lang="zh-CN" altLang="en-US" sz="1100" dirty="0">
                <a:effectLst/>
                <a:sym typeface="+mn-ea"/>
              </a:rPr>
              <a:t>实际上，从成员西脇绫香（</a:t>
            </a:r>
            <a:r>
              <a:rPr lang="ja-JP" altLang="en-US" sz="1100" dirty="0">
                <a:effectLst/>
                <a:sym typeface="+mn-ea"/>
              </a:rPr>
              <a:t>あ</a:t>
            </a:r>
            <a:r>
              <a:rPr lang="zh-CN" altLang="en-US" sz="1100" dirty="0">
                <a:effectLst/>
                <a:sym typeface="+mn-ea"/>
              </a:rPr>
              <a:t>～</a:t>
            </a:r>
            <a:r>
              <a:rPr lang="ja-JP" altLang="en-US" sz="1100" dirty="0">
                <a:effectLst/>
                <a:sym typeface="+mn-ea"/>
              </a:rPr>
              <a:t>ちゃん</a:t>
            </a:r>
            <a:r>
              <a:rPr lang="zh-CN" altLang="en-US" sz="1100" dirty="0">
                <a:effectLst/>
                <a:sym typeface="+mn-ea"/>
              </a:rPr>
              <a:t>）的发言中，也能感受到一种</a:t>
            </a:r>
            <a:r>
              <a:rPr lang="en-US" altLang="zh-CN" sz="1100" dirty="0">
                <a:effectLst/>
                <a:sym typeface="+mn-ea"/>
              </a:rPr>
              <a:t>“</a:t>
            </a:r>
            <a:r>
              <a:rPr lang="zh-CN" altLang="en-US" sz="1100" dirty="0">
                <a:effectLst/>
                <a:sym typeface="+mn-ea"/>
              </a:rPr>
              <a:t>不让粉丝不安</a:t>
            </a:r>
            <a:r>
              <a:rPr lang="en-US" altLang="zh-CN" sz="1100" dirty="0">
                <a:effectLst/>
                <a:sym typeface="+mn-ea"/>
              </a:rPr>
              <a:t>”“</a:t>
            </a:r>
            <a:r>
              <a:rPr lang="zh-CN" altLang="en-US" sz="1100" dirty="0">
                <a:effectLst/>
                <a:sym typeface="+mn-ea"/>
              </a:rPr>
              <a:t>未来一定还能再见</a:t>
            </a:r>
            <a:r>
              <a:rPr lang="en-US" altLang="zh-CN" sz="1100" dirty="0">
                <a:effectLst/>
                <a:sym typeface="+mn-ea"/>
              </a:rPr>
              <a:t>”</a:t>
            </a:r>
            <a:r>
              <a:rPr lang="zh-CN" altLang="en-US" sz="1100" dirty="0">
                <a:effectLst/>
                <a:sym typeface="+mn-ea"/>
              </a:rPr>
              <a:t>的态度。这种姿态，让作者深受触动。</a:t>
            </a:r>
            <a:endParaRPr lang="zh-CN" altLang="en-US" sz="1100" dirty="0">
              <a:effectLst/>
              <a:sym typeface="+mn-ea"/>
            </a:endParaRPr>
          </a:p>
          <a:p>
            <a:endParaRPr lang="zh-CN" altLang="en-US" sz="1100" i="0" dirty="0">
              <a:effectLst/>
            </a:endParaRPr>
          </a:p>
          <a:p>
            <a:r>
              <a:rPr lang="zh-CN" altLang="en-US" sz="1100" i="0" dirty="0">
                <a:effectLst/>
              </a:rPr>
              <a:t>书中还介绍了栃木县著名相机连锁店</a:t>
            </a:r>
            <a:r>
              <a:rPr lang="en-US" altLang="zh-CN" sz="1100" i="0" dirty="0">
                <a:effectLst/>
              </a:rPr>
              <a:t>“</a:t>
            </a:r>
            <a:r>
              <a:rPr lang="zh-CN" altLang="en-US" sz="1100" i="0" dirty="0">
                <a:effectLst/>
              </a:rPr>
              <a:t>佐藤相机（</a:t>
            </a:r>
            <a:r>
              <a:rPr lang="ja-JP" altLang="en-US" sz="1100" i="0" dirty="0">
                <a:effectLst/>
              </a:rPr>
              <a:t>サトーカメラ</a:t>
            </a:r>
            <a:r>
              <a:rPr lang="zh-CN" altLang="en-US" sz="1100" i="0" dirty="0">
                <a:effectLst/>
              </a:rPr>
              <a:t>）</a:t>
            </a:r>
            <a:r>
              <a:rPr lang="en-US" altLang="zh-CN" sz="1100" i="0" dirty="0">
                <a:effectLst/>
              </a:rPr>
              <a:t>”</a:t>
            </a:r>
            <a:r>
              <a:rPr lang="zh-CN" altLang="en-US" sz="1100" i="0" dirty="0">
                <a:effectLst/>
              </a:rPr>
              <a:t>的案例。</a:t>
            </a:r>
            <a:endParaRPr lang="zh-CN" altLang="en-US" sz="1100" i="0" dirty="0">
              <a:effectLst/>
            </a:endParaRPr>
          </a:p>
          <a:p>
            <a:endParaRPr lang="en-US" altLang="zh-CN" sz="1100" i="0" dirty="0">
              <a:effectLst/>
            </a:endParaRPr>
          </a:p>
          <a:p>
            <a:r>
              <a:rPr lang="zh-CN" altLang="en-US" sz="1100" i="0" dirty="0">
                <a:effectLst/>
              </a:rPr>
              <a:t>这家公司长期向销售人员强调一个问题：</a:t>
            </a:r>
            <a:r>
              <a:rPr lang="en-US" altLang="zh-CN" sz="1100" i="0" dirty="0">
                <a:effectLst/>
              </a:rPr>
              <a:t>“</a:t>
            </a:r>
            <a:r>
              <a:rPr lang="zh-CN" altLang="en-US" sz="1100" i="0" dirty="0">
                <a:effectLst/>
              </a:rPr>
              <a:t>如果顾客是你最好的朋友，你还会推荐这台相机吗？</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即便顾客已经明确表示</a:t>
            </a:r>
            <a:r>
              <a:rPr lang="en-US" altLang="zh-CN" sz="1100" i="0" dirty="0">
                <a:effectLst/>
              </a:rPr>
              <a:t>“</a:t>
            </a:r>
            <a:r>
              <a:rPr lang="zh-CN" altLang="en-US" sz="1100" i="0" dirty="0">
                <a:effectLst/>
              </a:rPr>
              <a:t>我想买这台</a:t>
            </a:r>
            <a:r>
              <a:rPr lang="en-US" altLang="zh-CN" sz="1100" i="0" dirty="0">
                <a:effectLst/>
              </a:rPr>
              <a:t>”</a:t>
            </a:r>
            <a:r>
              <a:rPr lang="zh-CN" altLang="en-US" sz="1100" i="0" dirty="0">
                <a:effectLst/>
              </a:rPr>
              <a:t>，店员也会耐心询问：想拍什么、平时如何使用、未来想记录怎样的场景，然后才推荐真正适合的产品。有时甚至会故意推荐别的机型。</a:t>
            </a:r>
            <a:endParaRPr lang="zh-CN" altLang="en-US" sz="1100" i="0" dirty="0">
              <a:effectLst/>
            </a:endParaRPr>
          </a:p>
          <a:p>
            <a:endParaRPr lang="en-US" altLang="zh-CN" sz="1100" i="0" dirty="0">
              <a:effectLst/>
            </a:endParaRPr>
          </a:p>
          <a:p>
            <a:r>
              <a:rPr lang="zh-CN" altLang="en-US" sz="1100" i="0" dirty="0">
                <a:effectLst/>
              </a:rPr>
              <a:t>为了让顾客真正满意，他们还会让顾客反复试拍不同机型，直到完全认可为止。甚至购买后一个月内还允许更换。</a:t>
            </a:r>
            <a:endParaRPr lang="zh-CN" altLang="en-US" sz="1100" i="0" dirty="0">
              <a:effectLst/>
            </a:endParaRPr>
          </a:p>
          <a:p>
            <a:endParaRPr lang="en-US" altLang="zh-CN" sz="1100" i="0" dirty="0">
              <a:effectLst/>
            </a:endParaRPr>
          </a:p>
          <a:p>
            <a:r>
              <a:rPr lang="zh-CN" altLang="en-US" sz="1100" i="0" dirty="0">
                <a:effectLst/>
              </a:rPr>
              <a:t>佐藤相机始终坚持一种态度：</a:t>
            </a:r>
            <a:r>
              <a:rPr lang="en-US" altLang="zh-CN" sz="1100" i="0" dirty="0">
                <a:effectLst/>
              </a:rPr>
              <a:t>“</a:t>
            </a:r>
            <a:r>
              <a:rPr lang="zh-CN" altLang="en-US" sz="1100" i="0" dirty="0">
                <a:effectLst/>
              </a:rPr>
              <a:t>如果是会长期相处的人，你还会这样推荐吗？</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有一天，一位三十多岁的男性为了给孩子拍照来到店里，他的父亲也一同前来。聊天过程中，老人笑着说：</a:t>
            </a:r>
            <a:r>
              <a:rPr lang="en-US" altLang="zh-CN" sz="1100" i="0" dirty="0">
                <a:effectLst/>
              </a:rPr>
              <a:t>“</a:t>
            </a:r>
            <a:r>
              <a:rPr lang="zh-CN" altLang="en-US" sz="1100" i="0" dirty="0">
                <a:effectLst/>
              </a:rPr>
              <a:t>我去年退休了，现在最大的乐趣就是看孙子的脸。</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店员便邀请他尝试数码摄影。老人一开始说</a:t>
            </a:r>
            <a:r>
              <a:rPr lang="en-US" altLang="zh-CN" sz="1100" i="0" dirty="0">
                <a:effectLst/>
              </a:rPr>
              <a:t>“</a:t>
            </a:r>
            <a:r>
              <a:rPr lang="zh-CN" altLang="en-US" sz="1100" i="0" dirty="0">
                <a:effectLst/>
              </a:rPr>
              <a:t>我不会用</a:t>
            </a:r>
            <a:r>
              <a:rPr lang="en-US" altLang="zh-CN" sz="1100" i="0" dirty="0">
                <a:effectLst/>
              </a:rPr>
              <a:t>”</a:t>
            </a:r>
            <a:r>
              <a:rPr lang="zh-CN" altLang="en-US" sz="1100" i="0" dirty="0">
                <a:effectLst/>
              </a:rPr>
              <a:t>，但店员告诉他：</a:t>
            </a:r>
            <a:r>
              <a:rPr lang="en-US" altLang="zh-CN" sz="1100" i="0" dirty="0">
                <a:effectLst/>
              </a:rPr>
              <a:t>“</a:t>
            </a:r>
            <a:r>
              <a:rPr lang="zh-CN" altLang="en-US" sz="1100" i="0" dirty="0">
                <a:effectLst/>
              </a:rPr>
              <a:t>不会的话，随时来店里，我们会教您。</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结果，这位老人不仅买了相机，还几乎每天都来店里学习。后来，他的摄影技术越来越好，甚至在地方摄影比赛中获奖，还开设了教孩子摄影的课堂。</a:t>
            </a:r>
            <a:endParaRPr lang="zh-CN" altLang="en-US" sz="1100" i="0" dirty="0">
              <a:effectLst/>
            </a:endParaRPr>
          </a:p>
          <a:p>
            <a:endParaRPr lang="en-US" altLang="zh-CN" sz="1100" i="0" dirty="0">
              <a:effectLst/>
            </a:endParaRPr>
          </a:p>
          <a:p>
            <a:r>
              <a:rPr lang="zh-CN" altLang="en-US" sz="1100" i="0" dirty="0">
                <a:effectLst/>
              </a:rPr>
              <a:t>原本退休后有些失落的他，如今重新变得充满活力。妻子甚至感慨：</a:t>
            </a:r>
            <a:r>
              <a:rPr lang="en-US" altLang="zh-CN" sz="1100" i="0" dirty="0">
                <a:effectLst/>
              </a:rPr>
              <a:t>“</a:t>
            </a:r>
            <a:r>
              <a:rPr lang="zh-CN" altLang="en-US" sz="1100" i="0" dirty="0">
                <a:effectLst/>
              </a:rPr>
              <a:t>是佐藤相机改变了他的生活。</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因此，全国各地的人都会慕名前往佐藤相机。因为他们卖的并不只是相机，而是通过相机这一工具，让顾客发现自己的可能性，让人生变得更加丰富。</a:t>
            </a:r>
            <a:endParaRPr lang="zh-CN" altLang="en-US" sz="1100" i="0" dirty="0">
              <a:effectLst/>
            </a:endParaRPr>
          </a:p>
          <a:p>
            <a:endParaRPr lang="en-US" altLang="zh-CN" sz="1100" i="0" dirty="0">
              <a:effectLst/>
            </a:endParaRPr>
          </a:p>
          <a:p>
            <a:r>
              <a:rPr lang="zh-CN" altLang="en-US" sz="1100" i="0" dirty="0">
                <a:effectLst/>
              </a:rPr>
              <a:t>作者最后提到，</a:t>
            </a:r>
            <a:r>
              <a:rPr lang="en-US" altLang="zh-CN" sz="1100" i="0" dirty="0">
                <a:effectLst/>
              </a:rPr>
              <a:t>“</a:t>
            </a:r>
            <a:r>
              <a:rPr lang="zh-CN" altLang="en-US" sz="1100" i="0" dirty="0">
                <a:effectLst/>
              </a:rPr>
              <a:t>观光</a:t>
            </a:r>
            <a:r>
              <a:rPr lang="en-US" altLang="zh-CN" sz="1100" i="0" dirty="0">
                <a:effectLst/>
              </a:rPr>
              <a:t>”</a:t>
            </a:r>
            <a:r>
              <a:rPr lang="zh-CN" altLang="en-US" sz="1100" i="0" dirty="0">
                <a:effectLst/>
              </a:rPr>
              <a:t>一词的本义，其实是</a:t>
            </a:r>
            <a:r>
              <a:rPr lang="en-US" altLang="zh-CN" sz="1100" i="0" dirty="0">
                <a:effectLst/>
              </a:rPr>
              <a:t>“</a:t>
            </a:r>
            <a:r>
              <a:rPr lang="zh-CN" altLang="en-US" sz="1100" i="0" dirty="0">
                <a:effectLst/>
              </a:rPr>
              <a:t>去看光</a:t>
            </a:r>
            <a:r>
              <a:rPr lang="en-US" altLang="zh-CN" sz="1100" i="0" dirty="0">
                <a:effectLst/>
              </a:rPr>
              <a:t>”</a:t>
            </a:r>
            <a:r>
              <a:rPr lang="zh-CN" altLang="en-US" sz="1100" i="0" dirty="0">
                <a:effectLst/>
              </a:rPr>
              <a:t>。过去交通不便，人们通过旅行获得新的发现，改变对世界的理解，内心也因此变得更加丰盈。</a:t>
            </a:r>
            <a:endParaRPr lang="zh-CN" altLang="en-US" sz="1100" i="0" dirty="0">
              <a:effectLst/>
            </a:endParaRPr>
          </a:p>
          <a:p>
            <a:endParaRPr lang="en-US" altLang="zh-CN" sz="1100" i="0" dirty="0">
              <a:effectLst/>
            </a:endParaRPr>
          </a:p>
          <a:p>
            <a:r>
              <a:rPr lang="zh-CN" altLang="en-US" sz="1100" i="0" dirty="0">
                <a:effectLst/>
              </a:rPr>
              <a:t>而无论是观看</a:t>
            </a:r>
            <a:r>
              <a:rPr lang="en-US" altLang="zh-CN" sz="1100" i="0" dirty="0">
                <a:effectLst/>
              </a:rPr>
              <a:t>Perfume</a:t>
            </a:r>
            <a:r>
              <a:rPr lang="zh-CN" altLang="en-US" sz="1100" i="0" dirty="0">
                <a:effectLst/>
              </a:rPr>
              <a:t>演唱会，还是造访佐藤相机，本质上都像是一种</a:t>
            </a:r>
            <a:r>
              <a:rPr lang="en-US" altLang="zh-CN" sz="1100" i="0" dirty="0">
                <a:effectLst/>
              </a:rPr>
              <a:t>“</a:t>
            </a:r>
            <a:r>
              <a:rPr lang="zh-CN" altLang="en-US" sz="1100" i="0" dirty="0">
                <a:effectLst/>
              </a:rPr>
              <a:t>旅行</a:t>
            </a:r>
            <a:r>
              <a:rPr lang="en-US" altLang="zh-CN" sz="1100" i="0" dirty="0">
                <a:effectLst/>
              </a:rPr>
              <a:t>”</a:t>
            </a:r>
            <a:r>
              <a:rPr lang="zh-CN" altLang="en-US" sz="1100" i="0" dirty="0">
                <a:effectLst/>
              </a:rPr>
              <a:t>。人们通过购买体验、空间与世界观，打开自己的感性，也让自己的内心变得更加丰富。</a:t>
            </a:r>
            <a:endParaRPr lang="zh-CN" altLang="en-US" sz="1100" i="0" dirty="0">
              <a:effectLst/>
            </a:endParaRPr>
          </a:p>
        </p:txBody>
      </p:sp>
      <p:pic>
        <p:nvPicPr>
          <p:cNvPr id="3" name="图片 2"/>
          <p:cNvPicPr>
            <a:picLocks noChangeAspect="1"/>
          </p:cNvPicPr>
          <p:nvPr/>
        </p:nvPicPr>
        <p:blipFill>
          <a:blip r:embed="rId1"/>
          <a:stretch>
            <a:fillRect/>
          </a:stretch>
        </p:blipFill>
        <p:spPr>
          <a:xfrm>
            <a:off x="563245" y="33655"/>
            <a:ext cx="746125" cy="1059180"/>
          </a:xfrm>
          <a:prstGeom prst="rect">
            <a:avLst/>
          </a:prstGeom>
        </p:spPr>
      </p:pic>
      <p:sp>
        <p:nvSpPr>
          <p:cNvPr id="5" name="角丸四角形 7"/>
          <p:cNvSpPr/>
          <p:nvPr/>
        </p:nvSpPr>
        <p:spPr>
          <a:xfrm>
            <a:off x="2801574" y="101749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658360" cy="1692910"/>
          </a:xfrm>
          <a:prstGeom prst="rect">
            <a:avLst/>
          </a:prstGeom>
          <a:noFill/>
        </p:spPr>
        <p:txBody>
          <a:bodyPr wrap="square" rtlCol="0">
            <a:no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「戦略」</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では</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もう</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勝</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てない</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戦</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わずに</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選</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ばれる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会社</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創</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方法</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a:t>
            </a:r>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08-3</a:t>
            </a:r>
            <a:endPar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大脇順樹</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6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400p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287780"/>
            <a:ext cx="6821170" cy="70319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小小的行动，也能创造</a:t>
            </a:r>
            <a:r>
              <a:rPr lang="en-US" altLang="zh-CN" sz="1100" i="0" dirty="0">
                <a:effectLst/>
              </a:rPr>
              <a:t>“</a:t>
            </a:r>
            <a:r>
              <a:rPr lang="zh-CN" altLang="en-US" sz="1100" i="0" dirty="0">
                <a:effectLst/>
              </a:rPr>
              <a:t>流向自己</a:t>
            </a:r>
            <a:r>
              <a:rPr lang="en-US" altLang="zh-CN" sz="1100" i="0" dirty="0">
                <a:effectLst/>
              </a:rPr>
              <a:t>”</a:t>
            </a:r>
            <a:r>
              <a:rPr lang="zh-CN" altLang="en-US" sz="1100" i="0" dirty="0">
                <a:effectLst/>
              </a:rPr>
              <a:t>的力量</a:t>
            </a:r>
            <a:endParaRPr lang="zh-CN" altLang="en-US" sz="1100" i="0" dirty="0">
              <a:effectLst/>
            </a:endParaRPr>
          </a:p>
          <a:p>
            <a:endParaRPr lang="en-US" altLang="zh-CN" sz="1100" i="0" dirty="0">
              <a:effectLst/>
            </a:endParaRPr>
          </a:p>
          <a:p>
            <a:r>
              <a:rPr lang="zh-CN" altLang="en-US" sz="1100" i="0" dirty="0">
                <a:effectLst/>
              </a:rPr>
              <a:t>这里，我想分享一个自己亲身经历的故事，它让我深刻体会到，</a:t>
            </a:r>
            <a:r>
              <a:rPr lang="en-US" altLang="zh-CN" sz="1100" i="0" dirty="0">
                <a:effectLst/>
              </a:rPr>
              <a:t>“</a:t>
            </a:r>
            <a:r>
              <a:rPr lang="zh-CN" altLang="en-US" sz="1100" i="0" dirty="0">
                <a:effectLst/>
              </a:rPr>
              <a:t>用户幸福（</a:t>
            </a:r>
            <a:r>
              <a:rPr lang="en-US" altLang="zh-CN" sz="1100" i="0" dirty="0">
                <a:effectLst/>
              </a:rPr>
              <a:t>UH</a:t>
            </a:r>
            <a:r>
              <a:rPr lang="zh-CN" altLang="en-US" sz="1100" i="0" dirty="0">
                <a:effectLst/>
              </a:rPr>
              <a:t>）</a:t>
            </a:r>
            <a:r>
              <a:rPr lang="en-US" altLang="zh-CN" sz="1100" i="0" dirty="0">
                <a:effectLst/>
              </a:rPr>
              <a:t>”</a:t>
            </a:r>
            <a:r>
              <a:rPr lang="zh-CN" altLang="en-US" sz="1100" i="0" dirty="0">
                <a:effectLst/>
              </a:rPr>
              <a:t>究竟是如何为一个人创造机会与连接的。</a:t>
            </a:r>
            <a:endParaRPr lang="zh-CN" altLang="en-US" sz="1100" i="0" dirty="0">
              <a:effectLst/>
            </a:endParaRPr>
          </a:p>
          <a:p>
            <a:endParaRPr lang="en-US" altLang="zh-CN" sz="1100" i="0" dirty="0">
              <a:effectLst/>
            </a:endParaRPr>
          </a:p>
          <a:p>
            <a:r>
              <a:rPr lang="en-US" altLang="zh-CN" sz="1100" i="0" dirty="0">
                <a:effectLst/>
              </a:rPr>
              <a:t>1986</a:t>
            </a:r>
            <a:r>
              <a:rPr lang="zh-CN" altLang="en-US" sz="1100" i="0" dirty="0">
                <a:effectLst/>
              </a:rPr>
              <a:t>年，我进入</a:t>
            </a:r>
            <a:r>
              <a:rPr lang="en-US" altLang="zh-CN" sz="1100" i="0" dirty="0">
                <a:effectLst/>
              </a:rPr>
              <a:t>Recruit</a:t>
            </a:r>
            <a:r>
              <a:rPr lang="zh-CN" altLang="en-US" sz="1100" i="0" dirty="0">
                <a:effectLst/>
              </a:rPr>
              <a:t>公司，被分配到名古屋分公司从事招聘广告销售工作。但最初的一两年，我是一个彻底卖不出去东西的销售员。</a:t>
            </a:r>
            <a:endParaRPr lang="zh-CN" altLang="en-US" sz="1100" i="0" dirty="0">
              <a:effectLst/>
            </a:endParaRPr>
          </a:p>
          <a:p>
            <a:endParaRPr lang="en-US" altLang="zh-CN" sz="1100" i="0" dirty="0">
              <a:effectLst/>
            </a:endParaRPr>
          </a:p>
          <a:p>
            <a:r>
              <a:rPr lang="zh-CN" altLang="en-US" sz="1100" i="0" dirty="0">
                <a:effectLst/>
              </a:rPr>
              <a:t>无论拜访多少家公司、去多少次，都毫无成果。我甚至觉得自己根本没有销售天赋，开始认真考虑辞职。</a:t>
            </a:r>
            <a:endParaRPr lang="zh-CN" altLang="en-US" sz="1100" i="0" dirty="0">
              <a:effectLst/>
            </a:endParaRPr>
          </a:p>
          <a:p>
            <a:endParaRPr lang="en-US" altLang="zh-CN" sz="1100" i="0" dirty="0">
              <a:effectLst/>
            </a:endParaRPr>
          </a:p>
          <a:p>
            <a:r>
              <a:rPr lang="zh-CN" altLang="en-US" sz="1100" i="0" dirty="0">
                <a:effectLst/>
              </a:rPr>
              <a:t>就在那个时候，我忽然想到：</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反正都打算辞职了，那至少在离开之前，对每一个遇见的人，尽自己所能做一点什么吧。</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这，也成为后来我</a:t>
            </a:r>
            <a:r>
              <a:rPr lang="en-US" altLang="zh-CN" sz="1100" i="0" dirty="0">
                <a:effectLst/>
              </a:rPr>
              <a:t>“</a:t>
            </a:r>
            <a:r>
              <a:rPr lang="zh-CN" altLang="en-US" sz="1100" i="0" dirty="0">
                <a:effectLst/>
              </a:rPr>
              <a:t>为眼前的人带去梦想、希望与安心</a:t>
            </a:r>
            <a:r>
              <a:rPr lang="en-US" altLang="zh-CN" sz="1100" i="0" dirty="0">
                <a:effectLst/>
              </a:rPr>
              <a:t>”</a:t>
            </a:r>
            <a:r>
              <a:rPr lang="zh-CN" altLang="en-US" sz="1100" i="0" dirty="0">
                <a:effectLst/>
              </a:rPr>
              <a:t>这一思想的原点。</a:t>
            </a:r>
            <a:endParaRPr lang="zh-CN" altLang="en-US" sz="1100" i="0" dirty="0">
              <a:effectLst/>
            </a:endParaRPr>
          </a:p>
          <a:p>
            <a:endParaRPr lang="en-US" altLang="zh-CN" sz="1100" i="0" dirty="0">
              <a:effectLst/>
            </a:endParaRPr>
          </a:p>
          <a:p>
            <a:r>
              <a:rPr lang="zh-CN" altLang="en-US" sz="1100" i="0" dirty="0">
                <a:effectLst/>
              </a:rPr>
              <a:t>当时，我能想到的事情其实非常微不足道。最早开始做的一件事，就是在商谈结束后，把桌上的茶杯整理到桌边，方便工作人员收拾。</a:t>
            </a:r>
            <a:endParaRPr lang="zh-CN" altLang="en-US" sz="1100" i="0" dirty="0">
              <a:effectLst/>
            </a:endParaRPr>
          </a:p>
          <a:p>
            <a:endParaRPr lang="en-US" altLang="zh-CN" sz="1100" i="0" dirty="0">
              <a:effectLst/>
            </a:endParaRPr>
          </a:p>
          <a:p>
            <a:r>
              <a:rPr lang="zh-CN" altLang="en-US" sz="1100" i="0" dirty="0">
                <a:effectLst/>
              </a:rPr>
              <a:t>坦白说，因为那时的自己实在太失败了，我也只能想到这种程度的小事。</a:t>
            </a:r>
            <a:endParaRPr lang="zh-CN" altLang="en-US" sz="1100" i="0" dirty="0">
              <a:effectLst/>
            </a:endParaRPr>
          </a:p>
          <a:p>
            <a:endParaRPr lang="en-US" altLang="zh-CN" sz="1100" i="0" dirty="0">
              <a:effectLst/>
            </a:endParaRPr>
          </a:p>
          <a:p>
            <a:r>
              <a:rPr lang="en-US" altLang="zh-CN" sz="1100" i="0" dirty="0">
                <a:effectLst/>
              </a:rPr>
              <a:t>1986</a:t>
            </a:r>
            <a:r>
              <a:rPr lang="zh-CN" altLang="en-US" sz="1100" i="0" dirty="0">
                <a:effectLst/>
              </a:rPr>
              <a:t>年，日本企业的商务会谈通常会有很多人陪同出席。会谈结束后，前台人员需要一个个收拾茶杯，看上去总是很辛苦。</a:t>
            </a:r>
            <a:endParaRPr lang="zh-CN" altLang="en-US" sz="1100" i="0" dirty="0">
              <a:effectLst/>
            </a:endParaRPr>
          </a:p>
          <a:p>
            <a:endParaRPr lang="en-US" altLang="zh-CN" sz="1100" i="0" dirty="0">
              <a:effectLst/>
            </a:endParaRPr>
          </a:p>
          <a:p>
            <a:r>
              <a:rPr lang="zh-CN" altLang="en-US" sz="1100" i="0" dirty="0">
                <a:effectLst/>
              </a:rPr>
              <a:t>于是，无论去哪个公司，我都会在离开前主动把茶杯集中整理好。</a:t>
            </a:r>
            <a:endParaRPr lang="zh-CN" altLang="en-US" sz="1100" i="0" dirty="0">
              <a:effectLst/>
            </a:endParaRPr>
          </a:p>
          <a:p>
            <a:endParaRPr lang="en-US" altLang="zh-CN" sz="1100" i="0" dirty="0">
              <a:effectLst/>
            </a:endParaRPr>
          </a:p>
          <a:p>
            <a:r>
              <a:rPr lang="zh-CN" altLang="en-US" sz="1100" i="0" dirty="0">
                <a:effectLst/>
              </a:rPr>
              <a:t>渐渐地，越来越多前台工作人员会对我说：</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谢谢您，大脇先生，真的帮了我们很大的忙。</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甚至还有其他员工告诉我：</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前台的人都说，多亏了您，她们轻松很多。</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开始有人主动向别人提起我了。</a:t>
            </a:r>
            <a:endParaRPr lang="zh-CN" altLang="en-US" sz="1100" i="0" dirty="0">
              <a:effectLst/>
            </a:endParaRPr>
          </a:p>
          <a:p>
            <a:endParaRPr lang="en-US" altLang="zh-CN" sz="1100" i="0" dirty="0">
              <a:effectLst/>
            </a:endParaRPr>
          </a:p>
          <a:p>
            <a:r>
              <a:rPr lang="zh-CN" altLang="en-US" sz="1100" i="0" dirty="0">
                <a:effectLst/>
              </a:rPr>
              <a:t>虽然只是很小的事情，但当我开始持续做这些</a:t>
            </a:r>
            <a:r>
              <a:rPr lang="en-US" altLang="zh-CN" sz="1100" i="0" dirty="0">
                <a:effectLst/>
              </a:rPr>
              <a:t>“</a:t>
            </a:r>
            <a:r>
              <a:rPr lang="zh-CN" altLang="en-US" sz="1100" i="0" dirty="0">
                <a:effectLst/>
              </a:rPr>
              <a:t>能为别人多做一点</a:t>
            </a:r>
            <a:r>
              <a:rPr lang="en-US" altLang="zh-CN" sz="1100" i="0" dirty="0">
                <a:effectLst/>
              </a:rPr>
              <a:t>”</a:t>
            </a:r>
            <a:r>
              <a:rPr lang="zh-CN" altLang="en-US" sz="1100" i="0" dirty="0">
                <a:effectLst/>
              </a:rPr>
              <a:t>的行为后，不可思议的事情发生了</a:t>
            </a:r>
            <a:r>
              <a:rPr lang="en-US" altLang="zh-CN" sz="1100" i="0" dirty="0">
                <a:effectLst/>
              </a:rPr>
              <a:t>——</a:t>
            </a:r>
            <a:r>
              <a:rPr lang="zh-CN" altLang="en-US" sz="1100" i="0" dirty="0">
                <a:effectLst/>
              </a:rPr>
              <a:t>客户主动来找我咨询的机会越来越多，那些咨询又慢慢变成了商谈，我的业绩也一点点提升起来。</a:t>
            </a:r>
            <a:endParaRPr lang="zh-CN" altLang="en-US" sz="1100" i="0" dirty="0">
              <a:effectLst/>
            </a:endParaRPr>
          </a:p>
          <a:p>
            <a:endParaRPr lang="en-US" altLang="zh-CN" sz="1100" i="0" dirty="0">
              <a:effectLst/>
            </a:endParaRPr>
          </a:p>
          <a:p>
            <a:r>
              <a:rPr lang="zh-CN" altLang="en-US" sz="1100" i="0" dirty="0">
                <a:effectLst/>
              </a:rPr>
              <a:t>我第一次感受到：</a:t>
            </a:r>
            <a:endParaRPr lang="zh-CN" altLang="en-US" sz="1100" i="0" dirty="0">
              <a:effectLst/>
            </a:endParaRPr>
          </a:p>
          <a:p>
            <a:r>
              <a:rPr lang="en-US" altLang="zh-CN" sz="1100" i="0" dirty="0">
                <a:effectLst/>
              </a:rPr>
              <a:t>“</a:t>
            </a:r>
            <a:r>
              <a:rPr lang="zh-CN" altLang="en-US" sz="1100" i="0" dirty="0">
                <a:effectLst/>
              </a:rPr>
              <a:t>想为眼前的人做些什么</a:t>
            </a:r>
            <a:r>
              <a:rPr lang="en-US" altLang="zh-CN" sz="1100" i="0" dirty="0">
                <a:effectLst/>
              </a:rPr>
              <a:t>”</a:t>
            </a:r>
            <a:r>
              <a:rPr lang="zh-CN" altLang="en-US" sz="1100" i="0" dirty="0">
                <a:effectLst/>
              </a:rPr>
              <a:t>这种姿态，真的会形成一种</a:t>
            </a:r>
            <a:r>
              <a:rPr lang="en-US" altLang="zh-CN" sz="1100" i="0" dirty="0">
                <a:effectLst/>
              </a:rPr>
              <a:t>“</a:t>
            </a:r>
            <a:r>
              <a:rPr lang="zh-CN" altLang="en-US" sz="1100" i="0" dirty="0">
                <a:effectLst/>
              </a:rPr>
              <a:t>流向自己</a:t>
            </a:r>
            <a:r>
              <a:rPr lang="en-US" altLang="zh-CN" sz="1100" i="0" dirty="0">
                <a:effectLst/>
              </a:rPr>
              <a:t>”</a:t>
            </a:r>
            <a:r>
              <a:rPr lang="zh-CN" altLang="en-US" sz="1100" i="0" dirty="0">
                <a:effectLst/>
              </a:rPr>
              <a:t>的力量。</a:t>
            </a:r>
            <a:endParaRPr lang="zh-CN" altLang="en-US" sz="1100" i="0" dirty="0">
              <a:effectLst/>
            </a:endParaRPr>
          </a:p>
        </p:txBody>
      </p:sp>
      <p:pic>
        <p:nvPicPr>
          <p:cNvPr id="3" name="图片 2"/>
          <p:cNvPicPr>
            <a:picLocks noChangeAspect="1"/>
          </p:cNvPicPr>
          <p:nvPr/>
        </p:nvPicPr>
        <p:blipFill>
          <a:blip r:embed="rId1"/>
          <a:stretch>
            <a:fillRect/>
          </a:stretch>
        </p:blipFill>
        <p:spPr>
          <a:xfrm>
            <a:off x="563245" y="33655"/>
            <a:ext cx="746125" cy="1059180"/>
          </a:xfrm>
          <a:prstGeom prst="rect">
            <a:avLst/>
          </a:prstGeom>
        </p:spPr>
      </p:pic>
      <p:sp>
        <p:nvSpPr>
          <p:cNvPr id="2" name="角丸四角形 7"/>
          <p:cNvSpPr/>
          <p:nvPr/>
        </p:nvSpPr>
        <p:spPr>
          <a:xfrm>
            <a:off x="2801574" y="101749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658360" cy="1692910"/>
          </a:xfrm>
          <a:prstGeom prst="rect">
            <a:avLst/>
          </a:prstGeom>
          <a:noFill/>
        </p:spPr>
        <p:txBody>
          <a:bodyPr wrap="square" rtlCol="0">
            <a:no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「戦略」</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では</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もう</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勝</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てない</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戦</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わずに</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選</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ばれる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会社</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創</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方法</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a:t>
            </a:r>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08-3</a:t>
            </a:r>
            <a:endPar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大脇順樹</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6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400p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287780"/>
            <a:ext cx="6821170" cy="83858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十多年后，我已经成为一名三十多岁的年轻咨询顾问。有一次，一位销售人员带来了一个竞标项目，需要三家公司提案竞争。</a:t>
            </a:r>
            <a:endParaRPr lang="zh-CN" altLang="en-US" sz="1100" i="0" dirty="0">
              <a:effectLst/>
            </a:endParaRPr>
          </a:p>
          <a:p>
            <a:endParaRPr lang="en-US" altLang="zh-CN" sz="1100" i="0" dirty="0">
              <a:effectLst/>
            </a:endParaRPr>
          </a:p>
          <a:p>
            <a:r>
              <a:rPr lang="zh-CN" altLang="en-US" sz="1100" i="0" dirty="0">
                <a:effectLst/>
              </a:rPr>
              <a:t>那时的我还只是新人，虽然拼命准备方案，但现在回想起来，内容其实并不成熟，逻辑也不够清晰。那是一场让我非常不甘心的提案。</a:t>
            </a:r>
            <a:endParaRPr lang="zh-CN" altLang="en-US" sz="1100" i="0" dirty="0">
              <a:effectLst/>
            </a:endParaRPr>
          </a:p>
          <a:p>
            <a:endParaRPr lang="en-US" altLang="zh-CN" sz="1100" i="0" dirty="0">
              <a:effectLst/>
            </a:endParaRPr>
          </a:p>
          <a:p>
            <a:r>
              <a:rPr lang="zh-CN" altLang="en-US" sz="1100" i="0" dirty="0">
                <a:effectLst/>
              </a:rPr>
              <a:t>然而，之后那家公司的社长却亲自打电话给我，说：</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我想把项目交给你来做。</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我忍不住坦白：</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虽然我已经非常努力了，但老实说，这次提案我自己都觉得还有很多不足。您真的听懂我讲的内容了吗？</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社长笑着回答：</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完全没听懂。</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我更加困惑：</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那</a:t>
            </a:r>
            <a:r>
              <a:rPr lang="en-US" altLang="zh-CN" sz="1100" i="0" dirty="0">
                <a:effectLst/>
              </a:rPr>
              <a:t>……</a:t>
            </a:r>
            <a:r>
              <a:rPr lang="zh-CN" altLang="en-US" sz="1100" i="0" dirty="0">
                <a:effectLst/>
              </a:rPr>
              <a:t>是因为我的报价最便宜吗？</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a:t>
            </a:r>
            <a:r>
              <a:rPr lang="zh-CN" altLang="en-US" sz="1100" i="0" dirty="0">
                <a:effectLst/>
              </a:rPr>
              <a:t>不是，你是最贵的。</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a:t>
            </a:r>
            <a:r>
              <a:rPr lang="zh-CN" altLang="en-US" sz="1100" i="0" dirty="0">
                <a:effectLst/>
              </a:rPr>
              <a:t>那为什么会选择我呢？</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社长回答：</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因为前台那位女性说，你很好。</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我非常震惊。</a:t>
            </a:r>
            <a:endParaRPr lang="zh-CN" altLang="en-US" sz="1100" i="0" dirty="0">
              <a:effectLst/>
            </a:endParaRPr>
          </a:p>
          <a:p>
            <a:endParaRPr lang="en-US" altLang="zh-CN" sz="1100" i="0" dirty="0">
              <a:effectLst/>
            </a:endParaRPr>
          </a:p>
          <a:p>
            <a:r>
              <a:rPr lang="zh-CN" altLang="en-US" sz="1100" i="0" dirty="0">
                <a:effectLst/>
              </a:rPr>
              <a:t>我和那位前台小姐，其实也只不过打过两次招呼而已。</a:t>
            </a:r>
            <a:endParaRPr lang="zh-CN" altLang="en-US" sz="1100" i="0" dirty="0">
              <a:effectLst/>
            </a:endParaRPr>
          </a:p>
          <a:p>
            <a:endParaRPr lang="en-US" altLang="zh-CN" sz="1100" i="0" dirty="0">
              <a:effectLst/>
            </a:endParaRPr>
          </a:p>
          <a:p>
            <a:r>
              <a:rPr lang="zh-CN" altLang="en-US" sz="1100" i="0" dirty="0">
                <a:effectLst/>
              </a:rPr>
              <a:t>后来才知道，她其实是公司的创业成员之一。她对社长说：</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每次会谈结束后，只有大脇先生会考虑到我的工作，把茶杯整理好。我觉得，这样的人一定会认真做好工作。</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社长还补充了一句：</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她看人很准。</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之后，我拼尽全力重新打磨方案，借助许多人的帮助，终于完成了项目。第二年，那家公司创造了历史最高利润，并成功上市。</a:t>
            </a:r>
            <a:endParaRPr lang="zh-CN" altLang="en-US" sz="1100" i="0" dirty="0">
              <a:effectLst/>
            </a:endParaRPr>
          </a:p>
          <a:p>
            <a:endParaRPr lang="en-US" altLang="zh-CN" sz="1100" i="0" dirty="0">
              <a:effectLst/>
            </a:endParaRPr>
          </a:p>
          <a:p>
            <a:r>
              <a:rPr lang="zh-CN" altLang="en-US" sz="1100" i="0" dirty="0">
                <a:effectLst/>
              </a:rPr>
              <a:t>后来我才知道，社长真正看重的，并不仅仅是方案本身，而是我的</a:t>
            </a:r>
            <a:r>
              <a:rPr lang="en-US" altLang="zh-CN" sz="1100" i="0" dirty="0">
                <a:effectLst/>
              </a:rPr>
              <a:t>“</a:t>
            </a:r>
            <a:r>
              <a:rPr lang="zh-CN" altLang="en-US" sz="1100" i="0" dirty="0">
                <a:effectLst/>
              </a:rPr>
              <a:t>姿态</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endParaRPr lang="zh-CN" altLang="en-US" sz="1100" i="0" dirty="0">
              <a:effectLst/>
            </a:endParaRPr>
          </a:p>
        </p:txBody>
      </p:sp>
      <p:pic>
        <p:nvPicPr>
          <p:cNvPr id="3" name="图片 2"/>
          <p:cNvPicPr>
            <a:picLocks noChangeAspect="1"/>
          </p:cNvPicPr>
          <p:nvPr/>
        </p:nvPicPr>
        <p:blipFill>
          <a:blip r:embed="rId1"/>
          <a:stretch>
            <a:fillRect/>
          </a:stretch>
        </p:blipFill>
        <p:spPr>
          <a:xfrm>
            <a:off x="563245" y="33655"/>
            <a:ext cx="746125" cy="1059180"/>
          </a:xfrm>
          <a:prstGeom prst="rect">
            <a:avLst/>
          </a:prstGeom>
        </p:spPr>
      </p:pic>
      <p:sp>
        <p:nvSpPr>
          <p:cNvPr id="2" name="角丸四角形 7"/>
          <p:cNvSpPr/>
          <p:nvPr/>
        </p:nvSpPr>
        <p:spPr>
          <a:xfrm>
            <a:off x="2801574" y="101749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779780"/>
            <a:ext cx="6821170" cy="88938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effectLst/>
                <a:sym typeface="+mn-ea"/>
              </a:rPr>
              <a:t>几年后，他又邀请我陪同前往上海，参与一个足以影响公司未来的重要项目。我担心公司不会报销费用，于是主动表示：</a:t>
            </a:r>
            <a:endParaRPr lang="zh-CN" altLang="en-US" sz="1100" i="0" dirty="0">
              <a:effectLst/>
            </a:endParaRPr>
          </a:p>
          <a:p>
            <a:endParaRPr lang="en-US" altLang="zh-CN" sz="1100" i="0" dirty="0">
              <a:effectLst/>
            </a:endParaRPr>
          </a:p>
          <a:p>
            <a:r>
              <a:rPr lang="en-US" altLang="zh-CN" sz="1100" dirty="0">
                <a:effectLst/>
                <a:sym typeface="+mn-ea"/>
              </a:rPr>
              <a:t>“</a:t>
            </a:r>
            <a:r>
              <a:rPr lang="zh-CN" altLang="en-US" sz="1100" dirty="0">
                <a:effectLst/>
                <a:sym typeface="+mn-ea"/>
              </a:rPr>
              <a:t>我自己承担费用也没关系。</a:t>
            </a:r>
            <a:r>
              <a:rPr lang="en-US" altLang="zh-CN" sz="1100" dirty="0">
                <a:effectLst/>
                <a:sym typeface="+mn-ea"/>
              </a:rPr>
              <a:t>”</a:t>
            </a:r>
            <a:endParaRPr lang="en-US" altLang="zh-CN" sz="1100" i="0" dirty="0">
              <a:effectLst/>
            </a:endParaRPr>
          </a:p>
          <a:p>
            <a:endParaRPr lang="en-US" altLang="zh-CN" sz="1100" i="0" dirty="0">
              <a:effectLst/>
            </a:endParaRPr>
          </a:p>
          <a:p>
            <a:r>
              <a:rPr lang="zh-CN" altLang="en-US" sz="1100" dirty="0">
                <a:effectLst/>
                <a:sym typeface="+mn-ea"/>
              </a:rPr>
              <a:t>社长对此非常惊讶。</a:t>
            </a:r>
            <a:endParaRPr lang="zh-CN" altLang="en-US" sz="1100" i="0" dirty="0">
              <a:effectLst/>
            </a:endParaRPr>
          </a:p>
          <a:p>
            <a:endParaRPr lang="en-US" altLang="zh-CN" sz="1100" i="0" dirty="0">
              <a:effectLst/>
            </a:endParaRPr>
          </a:p>
          <a:p>
            <a:r>
              <a:rPr lang="zh-CN" altLang="en-US" sz="1100" dirty="0">
                <a:effectLst/>
                <a:sym typeface="+mn-ea"/>
              </a:rPr>
              <a:t>而那次经历，也成为我人生中极其宝贵的财富。</a:t>
            </a:r>
            <a:endParaRPr lang="zh-CN" altLang="en-US" sz="1100" i="0" dirty="0">
              <a:effectLst/>
            </a:endParaRPr>
          </a:p>
          <a:p>
            <a:endParaRPr lang="en-US" altLang="zh-CN" sz="1100" i="0" dirty="0">
              <a:effectLst/>
            </a:endParaRPr>
          </a:p>
          <a:p>
            <a:r>
              <a:rPr lang="zh-CN" altLang="en-US" sz="1100" dirty="0">
                <a:effectLst/>
                <a:sym typeface="+mn-ea"/>
              </a:rPr>
              <a:t>又过了几年，他突然联系我，专程来到我居住的热海。他告诉我，自己身患重病，即将接受手术。</a:t>
            </a:r>
            <a:endParaRPr lang="zh-CN" altLang="en-US" sz="1100" i="0" dirty="0">
              <a:effectLst/>
            </a:endParaRPr>
          </a:p>
          <a:p>
            <a:endParaRPr lang="en-US" altLang="zh-CN" sz="1100" i="0" dirty="0">
              <a:effectLst/>
            </a:endParaRPr>
          </a:p>
          <a:p>
            <a:r>
              <a:rPr lang="zh-CN" altLang="en-US" sz="1100" dirty="0">
                <a:effectLst/>
                <a:sym typeface="+mn-ea"/>
              </a:rPr>
              <a:t>他说，在手术前，特别想和我一起喝一杯。</a:t>
            </a:r>
            <a:endParaRPr lang="zh-CN" altLang="en-US" sz="1100" i="0" dirty="0">
              <a:effectLst/>
            </a:endParaRPr>
          </a:p>
          <a:p>
            <a:endParaRPr lang="en-US" altLang="zh-CN" sz="1100" i="0" dirty="0">
              <a:effectLst/>
            </a:endParaRPr>
          </a:p>
          <a:p>
            <a:r>
              <a:rPr lang="zh-CN" altLang="en-US" sz="1100" dirty="0">
                <a:effectLst/>
                <a:sym typeface="+mn-ea"/>
              </a:rPr>
              <a:t>那天，我们在一家以炸竹荚鱼闻名的小居酒屋里，聊了很多重要的话题。他还告诉我，如果手术顺利，未来想创办一家新公司、开启新的事业。</a:t>
            </a:r>
            <a:endParaRPr lang="zh-CN" altLang="en-US" sz="1100" i="0" dirty="0">
              <a:effectLst/>
            </a:endParaRPr>
          </a:p>
          <a:p>
            <a:endParaRPr lang="en-US" altLang="zh-CN" sz="1100" i="0" dirty="0">
              <a:effectLst/>
            </a:endParaRPr>
          </a:p>
          <a:p>
            <a:r>
              <a:rPr lang="zh-CN" altLang="en-US" sz="1100" dirty="0">
                <a:effectLst/>
                <a:sym typeface="+mn-ea"/>
              </a:rPr>
              <a:t>而最近，时隔多年后，他又突然联系我：</a:t>
            </a:r>
            <a:endParaRPr lang="zh-CN" altLang="en-US" sz="1100" i="0" dirty="0">
              <a:effectLst/>
            </a:endParaRPr>
          </a:p>
          <a:p>
            <a:endParaRPr lang="en-US" altLang="zh-CN" sz="1100" i="0" dirty="0">
              <a:effectLst/>
            </a:endParaRPr>
          </a:p>
          <a:p>
            <a:r>
              <a:rPr lang="en-US" altLang="zh-CN" sz="1100" dirty="0">
                <a:effectLst/>
                <a:sym typeface="+mn-ea"/>
              </a:rPr>
              <a:t>“</a:t>
            </a:r>
            <a:r>
              <a:rPr lang="zh-CN" altLang="en-US" sz="1100" dirty="0">
                <a:effectLst/>
                <a:sym typeface="+mn-ea"/>
              </a:rPr>
              <a:t>最近还好吗？事业终于开始步入正轨了，我想和你聊聊。</a:t>
            </a:r>
            <a:r>
              <a:rPr lang="en-US" altLang="zh-CN" sz="1100" dirty="0">
                <a:effectLst/>
                <a:sym typeface="+mn-ea"/>
              </a:rPr>
              <a:t>”</a:t>
            </a:r>
            <a:endParaRPr lang="en-US" altLang="zh-CN" sz="1100" i="0" dirty="0">
              <a:effectLst/>
            </a:endParaRPr>
          </a:p>
          <a:p>
            <a:endParaRPr lang="en-US" altLang="zh-CN" sz="1100" i="0" dirty="0">
              <a:effectLst/>
            </a:endParaRPr>
          </a:p>
          <a:p>
            <a:r>
              <a:rPr lang="zh-CN" altLang="en-US" sz="1100" dirty="0">
                <a:effectLst/>
                <a:sym typeface="+mn-ea"/>
              </a:rPr>
              <a:t>电话里的声音，充满了活力。</a:t>
            </a:r>
            <a:endParaRPr lang="zh-CN" altLang="en-US" sz="1100" i="0" dirty="0">
              <a:effectLst/>
            </a:endParaRPr>
          </a:p>
          <a:p>
            <a:endParaRPr lang="en-US" altLang="zh-CN" sz="1100" i="0" dirty="0">
              <a:effectLst/>
            </a:endParaRPr>
          </a:p>
          <a:p>
            <a:r>
              <a:rPr lang="zh-CN" altLang="en-US" sz="1100" dirty="0">
                <a:effectLst/>
                <a:sym typeface="+mn-ea"/>
              </a:rPr>
              <a:t>现在，我们已经再次开始新的合作。</a:t>
            </a:r>
            <a:endParaRPr lang="zh-CN" altLang="en-US" sz="1100" dirty="0">
              <a:effectLst/>
              <a:sym typeface="+mn-ea"/>
            </a:endParaRPr>
          </a:p>
          <a:p>
            <a:endParaRPr lang="zh-CN" altLang="en-US" sz="1100" i="0" dirty="0">
              <a:effectLst/>
            </a:endParaRPr>
          </a:p>
          <a:p>
            <a:r>
              <a:rPr lang="zh-CN" altLang="en-US" sz="1100" i="0" dirty="0">
                <a:effectLst/>
              </a:rPr>
              <a:t>这一切的起点，其实只是一个非常小的动作。</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反正都准备辞职了，那就尽量为眼前的人做一点什么吧。</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正是这样一个念头，开启了后来的人生。</a:t>
            </a:r>
            <a:endParaRPr lang="zh-CN" altLang="en-US" sz="1100" i="0" dirty="0">
              <a:effectLst/>
            </a:endParaRPr>
          </a:p>
          <a:p>
            <a:endParaRPr lang="en-US" altLang="zh-CN" sz="1100" i="0" dirty="0">
              <a:effectLst/>
            </a:endParaRPr>
          </a:p>
          <a:p>
            <a:r>
              <a:rPr lang="zh-CN" altLang="en-US" sz="1100" i="0" dirty="0">
                <a:effectLst/>
              </a:rPr>
              <a:t>而持续抱着</a:t>
            </a:r>
            <a:r>
              <a:rPr lang="en-US" altLang="zh-CN" sz="1100" i="0" dirty="0">
                <a:effectLst/>
              </a:rPr>
              <a:t>“</a:t>
            </a:r>
            <a:r>
              <a:rPr lang="zh-CN" altLang="en-US" sz="1100" i="0" dirty="0">
                <a:effectLst/>
              </a:rPr>
              <a:t>为遇见的人带去梦想、希望与安心</a:t>
            </a:r>
            <a:r>
              <a:rPr lang="en-US" altLang="zh-CN" sz="1100" i="0" dirty="0">
                <a:effectLst/>
              </a:rPr>
              <a:t>”</a:t>
            </a:r>
            <a:r>
              <a:rPr lang="zh-CN" altLang="en-US" sz="1100" i="0" dirty="0">
                <a:effectLst/>
              </a:rPr>
              <a:t>的心态，最终为我创造了巨大的人生流动，也让我拥有了今天这样充实而丰富的人生。</a:t>
            </a:r>
            <a:endParaRPr lang="zh-CN" altLang="en-US" sz="1100" i="0" dirty="0">
              <a:effectLst/>
            </a:endParaRPr>
          </a:p>
          <a:p>
            <a:endParaRPr lang="en-US" altLang="zh-CN" sz="1100" i="0" dirty="0">
              <a:effectLst/>
            </a:endParaRPr>
          </a:p>
          <a:p>
            <a:r>
              <a:rPr lang="zh-CN" altLang="en-US" sz="1100" i="0" dirty="0">
                <a:effectLst/>
              </a:rPr>
              <a:t>当然，我也不是圣人，不可能时时刻刻都完美实践</a:t>
            </a:r>
            <a:r>
              <a:rPr lang="en-US" altLang="zh-CN" sz="1100" i="0" dirty="0">
                <a:effectLst/>
              </a:rPr>
              <a:t>“</a:t>
            </a:r>
            <a:r>
              <a:rPr lang="zh-CN" altLang="en-US" sz="1100" i="0" dirty="0">
                <a:effectLst/>
              </a:rPr>
              <a:t>用户幸福</a:t>
            </a:r>
            <a:r>
              <a:rPr lang="en-US" altLang="zh-CN" sz="1100" i="0" dirty="0">
                <a:effectLst/>
              </a:rPr>
              <a:t>”</a:t>
            </a:r>
            <a:r>
              <a:rPr lang="zh-CN" altLang="en-US" sz="1100" i="0" dirty="0">
                <a:effectLst/>
              </a:rPr>
              <a:t>。但只要内心稍微有一点余裕，我都会提醒自己：</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现在，能不能为眼前这个人做点什么？</a:t>
            </a:r>
            <a:r>
              <a:rPr lang="en-US" altLang="zh-CN" sz="1100" i="0" dirty="0">
                <a:effectLst/>
              </a:rPr>
              <a:t>”</a:t>
            </a:r>
            <a:endParaRPr lang="en-US" altLang="zh-CN" sz="1100" i="0" dirty="0">
              <a:effectLst/>
            </a:endParaRPr>
          </a:p>
          <a:p>
            <a:r>
              <a:rPr lang="zh-CN" altLang="en-US" sz="1100" i="0" dirty="0">
                <a:effectLst/>
              </a:rPr>
              <a:t>顺带一提，每次我和客户公司的年轻员工讨论</a:t>
            </a:r>
            <a:r>
              <a:rPr lang="en-US" altLang="zh-CN" sz="1100" i="0" dirty="0">
                <a:effectLst/>
              </a:rPr>
              <a:t>“</a:t>
            </a:r>
            <a:r>
              <a:rPr lang="zh-CN" altLang="en-US" sz="1100" i="0" dirty="0">
                <a:effectLst/>
              </a:rPr>
              <a:t>如何创造属于自己的流向</a:t>
            </a:r>
            <a:r>
              <a:rPr lang="en-US" altLang="zh-CN" sz="1100" i="0" dirty="0">
                <a:effectLst/>
              </a:rPr>
              <a:t>”</a:t>
            </a:r>
            <a:r>
              <a:rPr lang="zh-CN" altLang="en-US" sz="1100" i="0" dirty="0">
                <a:effectLst/>
              </a:rPr>
              <a:t>时，总有人会提到前</a:t>
            </a:r>
            <a:r>
              <a:rPr lang="en-US" altLang="zh-CN" sz="1100" i="0" dirty="0">
                <a:effectLst/>
              </a:rPr>
              <a:t>AKB</a:t>
            </a:r>
            <a:r>
              <a:rPr lang="zh-CN" altLang="en-US" sz="1100" i="0" dirty="0">
                <a:effectLst/>
              </a:rPr>
              <a:t>成员指原莉乃。</a:t>
            </a:r>
            <a:endParaRPr lang="zh-CN" altLang="en-US" sz="1100" i="0" dirty="0">
              <a:effectLst/>
            </a:endParaRPr>
          </a:p>
          <a:p>
            <a:endParaRPr lang="en-US" altLang="zh-CN" sz="1100" i="0" dirty="0">
              <a:effectLst/>
            </a:endParaRPr>
          </a:p>
          <a:p>
            <a:r>
              <a:rPr lang="zh-CN" altLang="en-US" sz="1100" i="0" dirty="0">
                <a:effectLst/>
              </a:rPr>
              <a:t>很多人分享：</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小时候参加握手会时，她认真看着我的眼睛听我讲话，这件事我到现在都忘不了。</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a:t>
            </a:r>
            <a:r>
              <a:rPr lang="zh-CN" altLang="en-US" sz="1100" i="0" dirty="0">
                <a:effectLst/>
              </a:rPr>
              <a:t>我曾在她的</a:t>
            </a:r>
            <a:r>
              <a:rPr lang="en-US" altLang="zh-CN" sz="1100" i="0" dirty="0">
                <a:effectLst/>
              </a:rPr>
              <a:t>Twitter</a:t>
            </a:r>
            <a:r>
              <a:rPr lang="zh-CN" altLang="en-US" sz="1100" i="0" dirty="0">
                <a:effectLst/>
              </a:rPr>
              <a:t>（</a:t>
            </a:r>
            <a:r>
              <a:rPr lang="en-US" altLang="zh-CN" sz="1100" i="0" dirty="0">
                <a:effectLst/>
              </a:rPr>
              <a:t>X</a:t>
            </a:r>
            <a:r>
              <a:rPr lang="zh-CN" altLang="en-US" sz="1100" i="0" dirty="0">
                <a:effectLst/>
              </a:rPr>
              <a:t>）留言，她居然认真回复了我。</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还有媒体行业的人提到：</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即便我当时只是个新人，她也会认真向我打招呼。</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作者认为，正是这些细微却真诚的行为，为她创造了巨大的</a:t>
            </a:r>
            <a:r>
              <a:rPr lang="en-US" altLang="zh-CN" sz="1100" i="0" dirty="0">
                <a:effectLst/>
              </a:rPr>
              <a:t>“</a:t>
            </a:r>
            <a:r>
              <a:rPr lang="zh-CN" altLang="en-US" sz="1100" i="0" dirty="0">
                <a:effectLst/>
              </a:rPr>
              <a:t>流向自己</a:t>
            </a:r>
            <a:r>
              <a:rPr lang="en-US" altLang="zh-CN" sz="1100" i="0" dirty="0">
                <a:effectLst/>
              </a:rPr>
              <a:t>”</a:t>
            </a:r>
            <a:r>
              <a:rPr lang="zh-CN" altLang="en-US" sz="1100" i="0" dirty="0">
                <a:effectLst/>
              </a:rPr>
              <a:t>的力量，而这股力量最终汇聚成今天属于她的人生上升气流。</a:t>
            </a:r>
            <a:endParaRPr lang="zh-CN" altLang="en-US" sz="1100" i="0" dirty="0">
              <a:effectLst/>
            </a:endParaRPr>
          </a:p>
        </p:txBody>
      </p:sp>
      <p:sp>
        <p:nvSpPr>
          <p:cNvPr id="2" name="角丸四角形 7"/>
          <p:cNvSpPr/>
          <p:nvPr/>
        </p:nvSpPr>
        <p:spPr>
          <a:xfrm>
            <a:off x="2801574" y="20914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673735"/>
            <a:ext cx="6821170" cy="923226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序章　</a:t>
            </a:r>
            <a:r>
              <a:rPr lang="en-US" altLang="zh-CN" sz="1100" i="0" dirty="0">
                <a:effectLst/>
              </a:rPr>
              <a:t>“</a:t>
            </a:r>
            <a:r>
              <a:rPr lang="zh-CN" altLang="en-US" sz="1100" i="0" dirty="0">
                <a:effectLst/>
              </a:rPr>
              <a:t>战略</a:t>
            </a:r>
            <a:r>
              <a:rPr lang="en-US" altLang="zh-CN" sz="1100" i="0" dirty="0">
                <a:effectLst/>
              </a:rPr>
              <a:t>”</a:t>
            </a:r>
            <a:r>
              <a:rPr lang="zh-CN" altLang="en-US" sz="1100" i="0" dirty="0">
                <a:effectLst/>
              </a:rPr>
              <a:t>的局限</a:t>
            </a:r>
            <a:endParaRPr lang="zh-CN" altLang="en-US" sz="1100" i="0" dirty="0">
              <a:effectLst/>
            </a:endParaRPr>
          </a:p>
          <a:p>
            <a:endParaRPr lang="en-US" altLang="zh-CN" sz="1100" i="0" dirty="0">
              <a:effectLst/>
            </a:endParaRPr>
          </a:p>
          <a:p>
            <a:r>
              <a:rPr lang="zh-CN" altLang="en-US" sz="1100" i="0" dirty="0">
                <a:effectLst/>
              </a:rPr>
              <a:t>什么是</a:t>
            </a:r>
            <a:r>
              <a:rPr lang="en-US" altLang="zh-CN" sz="1100" i="0" dirty="0">
                <a:effectLst/>
              </a:rPr>
              <a:t>“</a:t>
            </a:r>
            <a:r>
              <a:rPr lang="zh-CN" altLang="en-US" sz="1100" i="0" dirty="0">
                <a:effectLst/>
              </a:rPr>
              <a:t>贯彻用户幸福理念</a:t>
            </a:r>
            <a:r>
              <a:rPr lang="en-US" altLang="zh-CN" sz="1100" i="0" dirty="0">
                <a:effectLst/>
              </a:rPr>
              <a:t>”</a:t>
            </a:r>
            <a:endParaRPr lang="en-US" altLang="zh-CN" sz="1100" i="0" dirty="0">
              <a:effectLst/>
            </a:endParaRPr>
          </a:p>
          <a:p>
            <a:r>
              <a:rPr lang="zh-CN" altLang="en-US" sz="1100" i="0" dirty="0">
                <a:effectLst/>
              </a:rPr>
              <a:t>什么是扩大</a:t>
            </a:r>
            <a:r>
              <a:rPr lang="en-US" altLang="zh-CN" sz="1100" i="0" dirty="0">
                <a:effectLst/>
              </a:rPr>
              <a:t>“</a:t>
            </a:r>
            <a:r>
              <a:rPr lang="zh-CN" altLang="en-US" sz="1100" i="0" dirty="0">
                <a:effectLst/>
              </a:rPr>
              <a:t>法人器量</a:t>
            </a:r>
            <a:r>
              <a:rPr lang="en-US" altLang="zh-CN" sz="1100" i="0" dirty="0">
                <a:effectLst/>
              </a:rPr>
              <a:t>”</a:t>
            </a:r>
            <a:endParaRPr lang="en-US" altLang="zh-CN" sz="1100" i="0" dirty="0">
              <a:effectLst/>
            </a:endParaRPr>
          </a:p>
          <a:p>
            <a:r>
              <a:rPr lang="zh-CN" altLang="en-US" sz="1100" i="0" dirty="0">
                <a:effectLst/>
              </a:rPr>
              <a:t>将试错方式进化为</a:t>
            </a:r>
            <a:r>
              <a:rPr lang="en-US" altLang="zh-CN" sz="1100" i="0" dirty="0">
                <a:effectLst/>
              </a:rPr>
              <a:t>“C-IDLA”</a:t>
            </a:r>
            <a:endParaRPr lang="en-US" altLang="zh-CN" sz="1100" i="0" dirty="0">
              <a:effectLst/>
            </a:endParaRPr>
          </a:p>
          <a:p>
            <a:r>
              <a:rPr lang="zh-CN" altLang="en-US" sz="1100" i="0" dirty="0">
                <a:effectLst/>
              </a:rPr>
              <a:t>通过</a:t>
            </a:r>
            <a:r>
              <a:rPr lang="en-US" altLang="zh-CN" sz="1100" i="0" dirty="0">
                <a:effectLst/>
              </a:rPr>
              <a:t>“</a:t>
            </a:r>
            <a:r>
              <a:rPr lang="zh-CN" altLang="en-US" sz="1100" i="0" dirty="0">
                <a:effectLst/>
              </a:rPr>
              <a:t>世界观经营</a:t>
            </a:r>
            <a:r>
              <a:rPr lang="en-US" altLang="zh-CN" sz="1100" i="0" dirty="0">
                <a:effectLst/>
              </a:rPr>
              <a:t>”</a:t>
            </a:r>
            <a:r>
              <a:rPr lang="zh-CN" altLang="en-US" sz="1100" i="0" dirty="0">
                <a:effectLst/>
              </a:rPr>
              <a:t>，打造被压倒性选择的公司</a:t>
            </a:r>
            <a:endParaRPr lang="zh-CN" altLang="en-US" sz="1100" i="0" dirty="0">
              <a:effectLst/>
            </a:endParaRPr>
          </a:p>
          <a:p>
            <a:endParaRPr lang="en-US" altLang="zh-CN" sz="1100" i="0" dirty="0">
              <a:effectLst/>
            </a:endParaRPr>
          </a:p>
          <a:p>
            <a:r>
              <a:rPr lang="zh-CN" altLang="en-US" sz="1100" i="0" dirty="0">
                <a:effectLst/>
              </a:rPr>
              <a:t>第一章　当下正在发生的环境变化</a:t>
            </a:r>
            <a:endParaRPr lang="zh-CN" altLang="en-US" sz="1100" i="0" dirty="0">
              <a:effectLst/>
            </a:endParaRPr>
          </a:p>
          <a:p>
            <a:endParaRPr lang="en-US" altLang="zh-CN" sz="1100" i="0" dirty="0">
              <a:effectLst/>
            </a:endParaRPr>
          </a:p>
          <a:p>
            <a:r>
              <a:rPr lang="zh-CN" altLang="en-US" sz="1100" i="0" dirty="0">
                <a:effectLst/>
              </a:rPr>
              <a:t>从八个侧面思考正在发生的环境变化</a:t>
            </a:r>
            <a:endParaRPr lang="zh-CN" altLang="en-US" sz="1100" i="0" dirty="0">
              <a:effectLst/>
            </a:endParaRPr>
          </a:p>
          <a:p>
            <a:endParaRPr lang="en-US" altLang="zh-CN" sz="1100" i="0" dirty="0">
              <a:effectLst/>
            </a:endParaRPr>
          </a:p>
          <a:p>
            <a:r>
              <a:rPr lang="zh-CN" altLang="en-US" sz="1100" i="0" dirty="0">
                <a:effectLst/>
              </a:rPr>
              <a:t>购买行为的变化（第一个变化）</a:t>
            </a:r>
            <a:endParaRPr lang="zh-CN" altLang="en-US" sz="1100" i="0" dirty="0">
              <a:effectLst/>
            </a:endParaRPr>
          </a:p>
          <a:p>
            <a:r>
              <a:rPr lang="zh-CN" altLang="en-US" sz="1100" i="0" dirty="0">
                <a:effectLst/>
              </a:rPr>
              <a:t>客户接触点的变化（第二个变化）</a:t>
            </a:r>
            <a:endParaRPr lang="zh-CN" altLang="en-US" sz="1100" i="0" dirty="0">
              <a:effectLst/>
            </a:endParaRPr>
          </a:p>
          <a:p>
            <a:r>
              <a:rPr lang="zh-CN" altLang="en-US" sz="1100" i="0" dirty="0">
                <a:effectLst/>
              </a:rPr>
              <a:t>经营方式的变化（第三个变化）</a:t>
            </a:r>
            <a:endParaRPr lang="zh-CN" altLang="en-US" sz="1100" i="0" dirty="0">
              <a:effectLst/>
            </a:endParaRPr>
          </a:p>
          <a:p>
            <a:r>
              <a:rPr lang="en-US" altLang="zh-CN" sz="1100" i="0" dirty="0">
                <a:effectLst/>
              </a:rPr>
              <a:t>“</a:t>
            </a:r>
            <a:r>
              <a:rPr lang="zh-CN" altLang="en-US" sz="1100" i="0" dirty="0">
                <a:effectLst/>
              </a:rPr>
              <a:t>人类工作内容</a:t>
            </a:r>
            <a:r>
              <a:rPr lang="en-US" altLang="zh-CN" sz="1100" i="0" dirty="0">
                <a:effectLst/>
              </a:rPr>
              <a:t>”</a:t>
            </a:r>
            <a:r>
              <a:rPr lang="zh-CN" altLang="en-US" sz="1100" i="0" dirty="0">
                <a:effectLst/>
              </a:rPr>
              <a:t>的变化（第四个变化）</a:t>
            </a:r>
            <a:endParaRPr lang="zh-CN" altLang="en-US" sz="1100" i="0" dirty="0">
              <a:effectLst/>
            </a:endParaRPr>
          </a:p>
          <a:p>
            <a:r>
              <a:rPr lang="zh-CN" altLang="en-US" sz="1100" i="0" dirty="0">
                <a:effectLst/>
              </a:rPr>
              <a:t>沟通方式的变化（第五个变化）</a:t>
            </a:r>
            <a:endParaRPr lang="zh-CN" altLang="en-US" sz="1100" i="0" dirty="0">
              <a:effectLst/>
            </a:endParaRPr>
          </a:p>
          <a:p>
            <a:r>
              <a:rPr lang="zh-CN" altLang="en-US" sz="1100" i="0" dirty="0">
                <a:effectLst/>
              </a:rPr>
              <a:t>雇佣观念的变化（第六个变化）</a:t>
            </a:r>
            <a:endParaRPr lang="zh-CN" altLang="en-US" sz="1100" i="0" dirty="0">
              <a:effectLst/>
            </a:endParaRPr>
          </a:p>
          <a:p>
            <a:r>
              <a:rPr lang="zh-CN" altLang="en-US" sz="1100" i="0" dirty="0">
                <a:effectLst/>
              </a:rPr>
              <a:t>工作者心态的变化（第七个变化）</a:t>
            </a:r>
            <a:endParaRPr lang="zh-CN" altLang="en-US" sz="1100" i="0" dirty="0">
              <a:effectLst/>
            </a:endParaRPr>
          </a:p>
          <a:p>
            <a:r>
              <a:rPr lang="zh-CN" altLang="en-US" sz="1100" i="0" dirty="0">
                <a:effectLst/>
              </a:rPr>
              <a:t>信息质量的变化（第八个变化）</a:t>
            </a:r>
            <a:endParaRPr lang="zh-CN" altLang="en-US" sz="1100" i="0" dirty="0">
              <a:effectLst/>
            </a:endParaRPr>
          </a:p>
          <a:p>
            <a:r>
              <a:rPr lang="zh-CN" altLang="en-US" sz="1100" i="0" dirty="0">
                <a:effectLst/>
              </a:rPr>
              <a:t>第二章　为客户带去梦想、希望与安心的</a:t>
            </a:r>
            <a:r>
              <a:rPr lang="en-US" altLang="zh-CN" sz="1100" i="0" dirty="0">
                <a:effectLst/>
              </a:rPr>
              <a:t>“</a:t>
            </a:r>
            <a:r>
              <a:rPr lang="zh-CN" altLang="en-US" sz="1100" i="0" dirty="0">
                <a:effectLst/>
              </a:rPr>
              <a:t>用户幸福</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什么是</a:t>
            </a:r>
            <a:r>
              <a:rPr lang="en-US" altLang="zh-CN" sz="1100" i="0" dirty="0">
                <a:effectLst/>
              </a:rPr>
              <a:t>“</a:t>
            </a:r>
            <a:r>
              <a:rPr lang="zh-CN" altLang="en-US" sz="1100" i="0" dirty="0">
                <a:effectLst/>
              </a:rPr>
              <a:t>用户幸福</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在饱和市场中创造独特市场并持续成长的</a:t>
            </a:r>
            <a:r>
              <a:rPr lang="en-US" altLang="zh-CN" sz="1100" i="0" dirty="0">
                <a:effectLst/>
              </a:rPr>
              <a:t>“</a:t>
            </a:r>
            <a:r>
              <a:rPr lang="zh-CN" altLang="en-US" sz="1100" i="0" dirty="0">
                <a:effectLst/>
              </a:rPr>
              <a:t>佐藤相机</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认真倾听顾客真正想拍摄的内容与使用需求，共同挑选最适合的一台相机</a:t>
            </a:r>
            <a:endParaRPr lang="zh-CN" altLang="en-US" sz="1100" i="0" dirty="0">
              <a:effectLst/>
            </a:endParaRPr>
          </a:p>
          <a:p>
            <a:endParaRPr lang="en-US" altLang="zh-CN" sz="1100" i="0" dirty="0">
              <a:effectLst/>
            </a:endParaRPr>
          </a:p>
          <a:p>
            <a:r>
              <a:rPr lang="zh-CN" altLang="en-US" sz="1100" i="0" dirty="0">
                <a:effectLst/>
              </a:rPr>
              <a:t>通过</a:t>
            </a:r>
            <a:r>
              <a:rPr lang="en-US" altLang="zh-CN" sz="1100" i="0" dirty="0">
                <a:effectLst/>
              </a:rPr>
              <a:t>“</a:t>
            </a:r>
            <a:r>
              <a:rPr lang="zh-CN" altLang="en-US" sz="1100" i="0" dirty="0">
                <a:effectLst/>
              </a:rPr>
              <a:t>探索相机的时间与空间</a:t>
            </a:r>
            <a:r>
              <a:rPr lang="en-US" altLang="zh-CN" sz="1100" i="0" dirty="0">
                <a:effectLst/>
              </a:rPr>
              <a:t>”</a:t>
            </a:r>
            <a:r>
              <a:rPr lang="zh-CN" altLang="en-US" sz="1100" i="0" dirty="0">
                <a:effectLst/>
              </a:rPr>
              <a:t>，为顾客带去梦想、希望与安心</a:t>
            </a:r>
            <a:endParaRPr lang="zh-CN" altLang="en-US" sz="1100" i="0" dirty="0">
              <a:effectLst/>
            </a:endParaRPr>
          </a:p>
          <a:p>
            <a:endParaRPr lang="en-US" altLang="zh-CN" sz="1100" i="0" dirty="0">
              <a:effectLst/>
            </a:endParaRPr>
          </a:p>
          <a:p>
            <a:r>
              <a:rPr lang="zh-CN" altLang="en-US" sz="1100" i="0" dirty="0">
                <a:effectLst/>
              </a:rPr>
              <a:t>自《诚实房地产》出版后，用户幸福理念开始在房地产行业扩散</a:t>
            </a:r>
            <a:endParaRPr lang="zh-CN" altLang="en-US" sz="1100" i="0" dirty="0">
              <a:effectLst/>
            </a:endParaRPr>
          </a:p>
          <a:p>
            <a:endParaRPr lang="en-US" altLang="zh-CN" sz="1100" i="0" dirty="0">
              <a:effectLst/>
            </a:endParaRPr>
          </a:p>
          <a:p>
            <a:r>
              <a:rPr lang="zh-CN" altLang="en-US" sz="1100" i="0" dirty="0">
                <a:effectLst/>
              </a:rPr>
              <a:t>用户幸福会创造</a:t>
            </a:r>
            <a:r>
              <a:rPr lang="en-US" altLang="zh-CN" sz="1100" i="0" dirty="0">
                <a:effectLst/>
              </a:rPr>
              <a:t>“</a:t>
            </a:r>
            <a:r>
              <a:rPr lang="zh-CN" altLang="en-US" sz="1100" i="0" dirty="0">
                <a:effectLst/>
              </a:rPr>
              <a:t>偶然中的必然</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小小的行动，也能创造流向自己的力量</a:t>
            </a:r>
            <a:endParaRPr lang="zh-CN" altLang="en-US" sz="1100" i="0" dirty="0">
              <a:effectLst/>
            </a:endParaRPr>
          </a:p>
          <a:p>
            <a:endParaRPr lang="en-US" altLang="zh-CN" sz="1100" i="0" dirty="0">
              <a:effectLst/>
            </a:endParaRPr>
          </a:p>
          <a:p>
            <a:r>
              <a:rPr lang="zh-CN" altLang="en-US" sz="1100" i="0" dirty="0">
                <a:effectLst/>
              </a:rPr>
              <a:t>顾客满意（</a:t>
            </a:r>
            <a:r>
              <a:rPr lang="en-US" altLang="zh-CN" sz="1100" i="0" dirty="0">
                <a:effectLst/>
              </a:rPr>
              <a:t>CS</a:t>
            </a:r>
            <a:r>
              <a:rPr lang="zh-CN" altLang="en-US" sz="1100" i="0" dirty="0">
                <a:effectLst/>
              </a:rPr>
              <a:t>）与用户幸福（</a:t>
            </a:r>
            <a:r>
              <a:rPr lang="en-US" altLang="zh-CN" sz="1100" i="0" dirty="0">
                <a:effectLst/>
              </a:rPr>
              <a:t>UH</a:t>
            </a:r>
            <a:r>
              <a:rPr lang="zh-CN" altLang="en-US" sz="1100" i="0" dirty="0">
                <a:effectLst/>
              </a:rPr>
              <a:t>）的区别</a:t>
            </a:r>
            <a:endParaRPr lang="zh-CN" altLang="en-US" sz="1100" i="0" dirty="0">
              <a:effectLst/>
            </a:endParaRPr>
          </a:p>
          <a:p>
            <a:endParaRPr lang="en-US" altLang="zh-CN" sz="1100" i="0" dirty="0">
              <a:effectLst/>
            </a:endParaRPr>
          </a:p>
          <a:p>
            <a:r>
              <a:rPr lang="zh-CN" altLang="en-US" sz="1100" i="0" dirty="0">
                <a:effectLst/>
              </a:rPr>
              <a:t>敢于进入</a:t>
            </a:r>
            <a:r>
              <a:rPr lang="en-US" altLang="zh-CN" sz="1100" i="0" dirty="0">
                <a:effectLst/>
              </a:rPr>
              <a:t>“</a:t>
            </a:r>
            <a:r>
              <a:rPr lang="zh-CN" altLang="en-US" sz="1100" i="0" dirty="0">
                <a:effectLst/>
              </a:rPr>
              <a:t>不区分自己与他人</a:t>
            </a:r>
            <a:r>
              <a:rPr lang="en-US" altLang="zh-CN" sz="1100" i="0" dirty="0">
                <a:effectLst/>
              </a:rPr>
              <a:t>”</a:t>
            </a:r>
            <a:r>
              <a:rPr lang="zh-CN" altLang="en-US" sz="1100" i="0" dirty="0">
                <a:effectLst/>
              </a:rPr>
              <a:t>世界的企业，才能持续成长</a:t>
            </a:r>
            <a:endParaRPr lang="zh-CN" altLang="en-US" sz="1100" i="0" dirty="0">
              <a:effectLst/>
            </a:endParaRPr>
          </a:p>
          <a:p>
            <a:endParaRPr lang="en-US" altLang="zh-CN" sz="1100" i="0" dirty="0">
              <a:effectLst/>
            </a:endParaRPr>
          </a:p>
          <a:p>
            <a:r>
              <a:rPr lang="zh-CN" altLang="en-US" sz="1100" i="0" dirty="0">
                <a:effectLst/>
              </a:rPr>
              <a:t>在</a:t>
            </a:r>
            <a:r>
              <a:rPr lang="en-US" altLang="zh-CN" sz="1100" i="0" dirty="0">
                <a:effectLst/>
              </a:rPr>
              <a:t>AI</a:t>
            </a:r>
            <a:r>
              <a:rPr lang="zh-CN" altLang="en-US" sz="1100" i="0" dirty="0">
                <a:effectLst/>
              </a:rPr>
              <a:t>时代，顾客满意（</a:t>
            </a:r>
            <a:r>
              <a:rPr lang="en-US" altLang="zh-CN" sz="1100" i="0" dirty="0">
                <a:effectLst/>
              </a:rPr>
              <a:t>CS</a:t>
            </a:r>
            <a:r>
              <a:rPr lang="zh-CN" altLang="en-US" sz="1100" i="0" dirty="0">
                <a:effectLst/>
              </a:rPr>
              <a:t>）已经只是基本前提</a:t>
            </a:r>
            <a:endParaRPr lang="zh-CN" altLang="en-US" sz="1100" i="0" dirty="0">
              <a:effectLst/>
            </a:endParaRPr>
          </a:p>
          <a:p>
            <a:endParaRPr lang="en-US" altLang="zh-CN" sz="1100" i="0" dirty="0">
              <a:effectLst/>
            </a:endParaRPr>
          </a:p>
          <a:p>
            <a:r>
              <a:rPr lang="zh-CN" altLang="en-US" sz="1100" i="0" dirty="0">
                <a:effectLst/>
              </a:rPr>
              <a:t>给予对方</a:t>
            </a:r>
            <a:r>
              <a:rPr lang="en-US" altLang="zh-CN" sz="1100" i="0" dirty="0">
                <a:effectLst/>
              </a:rPr>
              <a:t>“</a:t>
            </a:r>
            <a:r>
              <a:rPr lang="zh-CN" altLang="en-US" sz="1100" i="0" dirty="0">
                <a:effectLst/>
              </a:rPr>
              <a:t>未来一定能够获得</a:t>
            </a:r>
            <a:r>
              <a:rPr lang="en-US" altLang="zh-CN" sz="1100" i="0" dirty="0">
                <a:effectLst/>
              </a:rPr>
              <a:t>”</a:t>
            </a:r>
            <a:r>
              <a:rPr lang="zh-CN" altLang="en-US" sz="1100" i="0" dirty="0">
                <a:effectLst/>
              </a:rPr>
              <a:t>的东西</a:t>
            </a:r>
            <a:endParaRPr lang="zh-CN" altLang="en-US" sz="1100" i="0" dirty="0">
              <a:effectLst/>
            </a:endParaRPr>
          </a:p>
          <a:p>
            <a:endParaRPr lang="en-US" altLang="zh-CN" sz="1100" i="0" dirty="0">
              <a:effectLst/>
            </a:endParaRPr>
          </a:p>
          <a:p>
            <a:r>
              <a:rPr lang="zh-CN" altLang="en-US" sz="1100" i="0" dirty="0">
                <a:effectLst/>
              </a:rPr>
              <a:t>人会愿意与真正认真为自己着想的人建立关系</a:t>
            </a:r>
            <a:endParaRPr lang="zh-CN" altLang="en-US" sz="1100" i="0" dirty="0">
              <a:effectLst/>
            </a:endParaRPr>
          </a:p>
          <a:p>
            <a:endParaRPr lang="en-US" altLang="zh-CN" sz="1100" i="0" dirty="0">
              <a:effectLst/>
            </a:endParaRPr>
          </a:p>
          <a:p>
            <a:r>
              <a:rPr lang="en-US" altLang="zh-CN" sz="1100" i="0" dirty="0">
                <a:effectLst/>
              </a:rPr>
              <a:t>“Inter-view</a:t>
            </a:r>
            <a:r>
              <a:rPr lang="zh-CN" altLang="en-US" sz="1100" i="0" dirty="0">
                <a:effectLst/>
              </a:rPr>
              <a:t>（深度对话）</a:t>
            </a:r>
            <a:r>
              <a:rPr lang="en-US" altLang="zh-CN" sz="1100" i="0" dirty="0">
                <a:effectLst/>
              </a:rPr>
              <a:t>”——</a:t>
            </a:r>
            <a:r>
              <a:rPr lang="zh-CN" altLang="en-US" sz="1100" i="0" dirty="0">
                <a:effectLst/>
              </a:rPr>
              <a:t>实践用户幸福的入口技术</a:t>
            </a:r>
            <a:endParaRPr lang="zh-CN" altLang="en-US" sz="1100" i="0" dirty="0">
              <a:effectLst/>
            </a:endParaRPr>
          </a:p>
          <a:p>
            <a:endParaRPr lang="en-US" altLang="zh-CN" sz="1100" i="0" dirty="0">
              <a:effectLst/>
            </a:endParaRPr>
          </a:p>
          <a:p>
            <a:r>
              <a:rPr lang="zh-CN" altLang="en-US" sz="1100" i="0" dirty="0">
                <a:effectLst/>
              </a:rPr>
              <a:t>始终将</a:t>
            </a:r>
            <a:r>
              <a:rPr lang="en-US" altLang="zh-CN" sz="1100" i="0" dirty="0">
                <a:effectLst/>
              </a:rPr>
              <a:t>“</a:t>
            </a:r>
            <a:r>
              <a:rPr lang="zh-CN" altLang="en-US" sz="1100" i="0" dirty="0">
                <a:effectLst/>
              </a:rPr>
              <a:t>用户幸福</a:t>
            </a:r>
            <a:r>
              <a:rPr lang="en-US" altLang="zh-CN" sz="1100" i="0" dirty="0">
                <a:effectLst/>
              </a:rPr>
              <a:t>”</a:t>
            </a:r>
            <a:r>
              <a:rPr lang="zh-CN" altLang="en-US" sz="1100" i="0" dirty="0">
                <a:effectLst/>
              </a:rPr>
              <a:t>作为事业基础的《</a:t>
            </a:r>
            <a:r>
              <a:rPr lang="ja-JP" altLang="en-US" sz="1100" i="0" dirty="0">
                <a:effectLst/>
              </a:rPr>
              <a:t>じゃらん</a:t>
            </a:r>
            <a:r>
              <a:rPr lang="zh-CN" altLang="en-US" sz="1100" i="0" dirty="0">
                <a:effectLst/>
              </a:rPr>
              <a:t>》实践</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从创刊开始就高度重视</a:t>
            </a:r>
            <a:r>
              <a:rPr lang="en-US" altLang="zh-CN" sz="1100" i="0" dirty="0">
                <a:effectLst/>
              </a:rPr>
              <a:t>“</a:t>
            </a:r>
            <a:r>
              <a:rPr lang="zh-CN" altLang="en-US" sz="1100" i="0" dirty="0">
                <a:effectLst/>
              </a:rPr>
              <a:t>用户评价</a:t>
            </a:r>
            <a:r>
              <a:rPr lang="en-US" altLang="zh-CN" sz="1100" i="0" dirty="0">
                <a:effectLst/>
              </a:rPr>
              <a:t>”</a:t>
            </a:r>
            <a:r>
              <a:rPr lang="zh-CN" altLang="en-US" sz="1100" i="0" dirty="0">
                <a:effectLst/>
              </a:rPr>
              <a:t>的真实性</a:t>
            </a:r>
            <a:endParaRPr lang="zh-CN" altLang="en-US" sz="1100" i="0" dirty="0">
              <a:effectLst/>
            </a:endParaRPr>
          </a:p>
          <a:p>
            <a:endParaRPr lang="en-US" altLang="zh-CN" sz="1100" i="0" dirty="0">
              <a:effectLst/>
            </a:endParaRPr>
          </a:p>
          <a:p>
            <a:r>
              <a:rPr lang="zh-CN" altLang="en-US" sz="1100" i="0" dirty="0">
                <a:effectLst/>
              </a:rPr>
              <a:t>探索让顾客与合作设施都能露出笑容的方向</a:t>
            </a:r>
            <a:endParaRPr lang="zh-CN" altLang="en-US" sz="1100" i="0" dirty="0">
              <a:effectLst/>
            </a:endParaRPr>
          </a:p>
          <a:p>
            <a:endParaRPr lang="en-US" altLang="zh-CN" sz="1100" i="0" dirty="0">
              <a:effectLst/>
            </a:endParaRPr>
          </a:p>
          <a:p>
            <a:r>
              <a:rPr lang="zh-CN" altLang="en-US" sz="1100" i="0" dirty="0">
                <a:effectLst/>
              </a:rPr>
              <a:t>超越顾客满意、面向未来的尝试</a:t>
            </a:r>
            <a:r>
              <a:rPr lang="en-US" altLang="zh-CN" sz="1100" i="0" dirty="0">
                <a:effectLst/>
              </a:rPr>
              <a:t>——“</a:t>
            </a:r>
            <a:r>
              <a:rPr lang="ja-JP" altLang="en-US" sz="1100" i="0" dirty="0">
                <a:effectLst/>
              </a:rPr>
              <a:t>じゃらん</a:t>
            </a:r>
            <a:r>
              <a:rPr lang="zh-CN" altLang="en-US" sz="1100" i="0" dirty="0">
                <a:effectLst/>
              </a:rPr>
              <a:t>研究中心</a:t>
            </a:r>
            <a:r>
              <a:rPr lang="en-US" altLang="zh-CN" sz="1100" i="0" dirty="0">
                <a:effectLst/>
              </a:rPr>
              <a:t>”</a:t>
            </a:r>
            <a:r>
              <a:rPr lang="zh-CN" altLang="en-US" sz="1100" i="0" dirty="0">
                <a:effectLst/>
              </a:rPr>
              <a:t>的成立</a:t>
            </a:r>
            <a:endParaRPr lang="zh-CN" altLang="en-US" sz="1100" i="0" dirty="0">
              <a:effectLst/>
            </a:endParaRPr>
          </a:p>
        </p:txBody>
      </p:sp>
      <p:sp>
        <p:nvSpPr>
          <p:cNvPr id="2" name="角丸四角形 7"/>
          <p:cNvSpPr/>
          <p:nvPr/>
        </p:nvSpPr>
        <p:spPr>
          <a:xfrm>
            <a:off x="3091134" y="24025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673735"/>
            <a:ext cx="6821170" cy="7708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第三章　扩大企业作为</a:t>
            </a:r>
            <a:r>
              <a:rPr lang="en-US" altLang="zh-CN" sz="1100" i="0" dirty="0">
                <a:effectLst/>
              </a:rPr>
              <a:t>“</a:t>
            </a:r>
            <a:r>
              <a:rPr lang="zh-CN" altLang="en-US" sz="1100" i="0" dirty="0">
                <a:effectLst/>
              </a:rPr>
              <a:t>法人</a:t>
            </a:r>
            <a:r>
              <a:rPr lang="en-US" altLang="zh-CN" sz="1100" i="0" dirty="0">
                <a:effectLst/>
              </a:rPr>
              <a:t>”</a:t>
            </a:r>
            <a:r>
              <a:rPr lang="zh-CN" altLang="en-US" sz="1100" i="0" dirty="0">
                <a:effectLst/>
              </a:rPr>
              <a:t>的器量</a:t>
            </a:r>
            <a:endParaRPr lang="zh-CN" altLang="en-US" sz="1100" i="0" dirty="0">
              <a:effectLst/>
            </a:endParaRPr>
          </a:p>
          <a:p>
            <a:endParaRPr lang="en-US" altLang="zh-CN" sz="1100" i="0" dirty="0">
              <a:effectLst/>
            </a:endParaRPr>
          </a:p>
          <a:p>
            <a:r>
              <a:rPr lang="zh-CN" altLang="en-US" sz="1100" i="0" dirty="0">
                <a:effectLst/>
              </a:rPr>
              <a:t>质疑自己的常识，打破框架</a:t>
            </a:r>
            <a:endParaRPr lang="zh-CN" altLang="en-US" sz="1100" i="0" dirty="0">
              <a:effectLst/>
            </a:endParaRPr>
          </a:p>
          <a:p>
            <a:r>
              <a:rPr lang="en-US" altLang="zh-CN" sz="1100" i="0" dirty="0">
                <a:effectLst/>
              </a:rPr>
              <a:t>——</a:t>
            </a:r>
            <a:r>
              <a:rPr lang="zh-CN" altLang="en-US" sz="1100" i="0" dirty="0">
                <a:effectLst/>
              </a:rPr>
              <a:t>摆脱</a:t>
            </a:r>
            <a:r>
              <a:rPr lang="en-US" altLang="zh-CN" sz="1100" i="0" dirty="0">
                <a:effectLst/>
              </a:rPr>
              <a:t>“</a:t>
            </a:r>
            <a:r>
              <a:rPr lang="zh-CN" altLang="en-US" sz="1100" i="0" dirty="0">
                <a:effectLst/>
              </a:rPr>
              <a:t>战略框架</a:t>
            </a:r>
            <a:r>
              <a:rPr lang="en-US" altLang="zh-CN" sz="1100" i="0" dirty="0">
                <a:effectLst/>
              </a:rPr>
              <a:t>”</a:t>
            </a:r>
            <a:r>
              <a:rPr lang="zh-CN" altLang="en-US" sz="1100" i="0" dirty="0">
                <a:effectLst/>
              </a:rPr>
              <a:t>所带来的风险</a:t>
            </a:r>
            <a:endParaRPr lang="zh-CN" altLang="en-US" sz="1100" i="0" dirty="0">
              <a:effectLst/>
            </a:endParaRPr>
          </a:p>
          <a:p>
            <a:endParaRPr lang="en-US" altLang="zh-CN" sz="1100" i="0" dirty="0">
              <a:effectLst/>
            </a:endParaRPr>
          </a:p>
          <a:p>
            <a:r>
              <a:rPr lang="zh-CN" altLang="en-US" sz="1100" i="0" dirty="0">
                <a:effectLst/>
              </a:rPr>
              <a:t>突破既有常识，寻找新的可能性</a:t>
            </a:r>
            <a:endParaRPr lang="zh-CN" altLang="en-US" sz="1100" i="0" dirty="0">
              <a:effectLst/>
            </a:endParaRPr>
          </a:p>
          <a:p>
            <a:endParaRPr lang="en-US" altLang="zh-CN" sz="1100" i="0" dirty="0">
              <a:effectLst/>
            </a:endParaRPr>
          </a:p>
          <a:p>
            <a:r>
              <a:rPr lang="zh-CN" altLang="en-US" sz="1100" i="0" dirty="0">
                <a:effectLst/>
              </a:rPr>
              <a:t>定义市场，本身可能就是一种风险</a:t>
            </a:r>
            <a:endParaRPr lang="zh-CN" altLang="en-US" sz="1100" i="0" dirty="0">
              <a:effectLst/>
            </a:endParaRPr>
          </a:p>
          <a:p>
            <a:endParaRPr lang="en-US" altLang="zh-CN" sz="1100" i="0" dirty="0">
              <a:effectLst/>
            </a:endParaRPr>
          </a:p>
          <a:p>
            <a:r>
              <a:rPr lang="zh-CN" altLang="en-US" sz="1100" i="0" dirty="0">
                <a:effectLst/>
              </a:rPr>
              <a:t>重视员工未来、创造公司方向连接点的企业</a:t>
            </a:r>
            <a:endParaRPr lang="zh-CN" altLang="en-US" sz="1100" i="0" dirty="0">
              <a:effectLst/>
            </a:endParaRPr>
          </a:p>
          <a:p>
            <a:endParaRPr lang="en-US" altLang="zh-CN" sz="1100" i="0" dirty="0">
              <a:effectLst/>
            </a:endParaRPr>
          </a:p>
          <a:p>
            <a:r>
              <a:rPr lang="zh-CN" altLang="en-US" sz="1100" i="0" dirty="0">
                <a:effectLst/>
              </a:rPr>
              <a:t>北海道某摄影工作室：专注培养自律型成员</a:t>
            </a:r>
            <a:endParaRPr lang="zh-CN" altLang="en-US" sz="1100" i="0" dirty="0">
              <a:effectLst/>
            </a:endParaRPr>
          </a:p>
          <a:p>
            <a:endParaRPr lang="en-US" altLang="zh-CN" sz="1100" i="0" dirty="0">
              <a:effectLst/>
            </a:endParaRPr>
          </a:p>
          <a:p>
            <a:r>
              <a:rPr lang="en-US" altLang="zh-CN" sz="1100" i="0" dirty="0">
                <a:effectLst/>
              </a:rPr>
              <a:t>Loft</a:t>
            </a:r>
            <a:r>
              <a:rPr lang="zh-CN" altLang="en-US" sz="1100" i="0" dirty="0">
                <a:effectLst/>
              </a:rPr>
              <a:t>如何打破</a:t>
            </a:r>
            <a:r>
              <a:rPr lang="en-US" altLang="zh-CN" sz="1100" i="0" dirty="0">
                <a:effectLst/>
              </a:rPr>
              <a:t>“</a:t>
            </a:r>
            <a:r>
              <a:rPr lang="zh-CN" altLang="en-US" sz="1100" i="0" dirty="0">
                <a:effectLst/>
              </a:rPr>
              <a:t>商品选择应当如此</a:t>
            </a:r>
            <a:r>
              <a:rPr lang="en-US" altLang="zh-CN" sz="1100" i="0" dirty="0">
                <a:effectLst/>
              </a:rPr>
              <a:t>”</a:t>
            </a:r>
            <a:r>
              <a:rPr lang="zh-CN" altLang="en-US" sz="1100" i="0" dirty="0">
                <a:effectLst/>
              </a:rPr>
              <a:t>的既有框架，创造流向自己的力量</a:t>
            </a:r>
            <a:endParaRPr lang="zh-CN" altLang="en-US" sz="1100" i="0" dirty="0">
              <a:effectLst/>
            </a:endParaRPr>
          </a:p>
          <a:p>
            <a:endParaRPr lang="en-US" altLang="zh-CN" sz="1100" i="0" dirty="0">
              <a:effectLst/>
            </a:endParaRPr>
          </a:p>
          <a:p>
            <a:r>
              <a:rPr lang="zh-CN" altLang="en-US" sz="1100" i="0" dirty="0">
                <a:effectLst/>
              </a:rPr>
              <a:t>让顾客在购买当下，以及一年后依然觉得</a:t>
            </a:r>
            <a:r>
              <a:rPr lang="en-US" altLang="zh-CN" sz="1100" i="0" dirty="0">
                <a:effectLst/>
              </a:rPr>
              <a:t>“</a:t>
            </a:r>
            <a:r>
              <a:rPr lang="zh-CN" altLang="en-US" sz="1100" i="0" dirty="0">
                <a:effectLst/>
              </a:rPr>
              <a:t>买得真好</a:t>
            </a:r>
            <a:r>
              <a:rPr lang="en-US" altLang="zh-CN" sz="1100" i="0" dirty="0">
                <a:effectLst/>
              </a:rPr>
              <a:t>”</a:t>
            </a:r>
            <a:r>
              <a:rPr lang="zh-CN" altLang="en-US" sz="1100" i="0" dirty="0">
                <a:effectLst/>
              </a:rPr>
              <a:t>的商品</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坚持，但不被执念束缚</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疫情期间所看到的</a:t>
            </a:r>
            <a:r>
              <a:rPr lang="en-US" altLang="zh-CN" sz="1100" i="0" dirty="0">
                <a:effectLst/>
              </a:rPr>
              <a:t>“</a:t>
            </a:r>
            <a:r>
              <a:rPr lang="zh-CN" altLang="en-US" sz="1100" i="0" dirty="0">
                <a:effectLst/>
              </a:rPr>
              <a:t>大器量经营者</a:t>
            </a:r>
            <a:r>
              <a:rPr lang="en-US" altLang="zh-CN" sz="1100" i="0" dirty="0">
                <a:effectLst/>
              </a:rPr>
              <a:t>”</a:t>
            </a:r>
            <a:r>
              <a:rPr lang="zh-CN" altLang="en-US" sz="1100" i="0" dirty="0">
                <a:effectLst/>
              </a:rPr>
              <a:t>姿态</a:t>
            </a:r>
            <a:endParaRPr lang="zh-CN" altLang="en-US" sz="1100" i="0" dirty="0">
              <a:effectLst/>
            </a:endParaRPr>
          </a:p>
          <a:p>
            <a:endParaRPr lang="en-US" altLang="zh-CN" sz="1100" i="0" dirty="0">
              <a:effectLst/>
            </a:endParaRPr>
          </a:p>
          <a:p>
            <a:r>
              <a:rPr lang="zh-CN" altLang="en-US" sz="1100" i="0" dirty="0">
                <a:effectLst/>
              </a:rPr>
              <a:t>水，总会流向意识更高的地方</a:t>
            </a:r>
            <a:endParaRPr lang="zh-CN" altLang="en-US" sz="1100" i="0" dirty="0">
              <a:effectLst/>
            </a:endParaRPr>
          </a:p>
          <a:p>
            <a:endParaRPr lang="en-US" altLang="zh-CN" sz="1100" i="0" dirty="0">
              <a:effectLst/>
            </a:endParaRPr>
          </a:p>
          <a:p>
            <a:r>
              <a:rPr lang="zh-CN" altLang="en-US" sz="1100" i="0" dirty="0">
                <a:effectLst/>
              </a:rPr>
              <a:t>第四章　员工的</a:t>
            </a:r>
            <a:r>
              <a:rPr lang="en-US" altLang="zh-CN" sz="1100" i="0" dirty="0">
                <a:effectLst/>
              </a:rPr>
              <a:t>“</a:t>
            </a:r>
            <a:r>
              <a:rPr lang="zh-CN" altLang="en-US" sz="1100" i="0" dirty="0">
                <a:effectLst/>
              </a:rPr>
              <a:t>骄傲感</a:t>
            </a:r>
            <a:r>
              <a:rPr lang="en-US" altLang="zh-CN" sz="1100" i="0" dirty="0">
                <a:effectLst/>
              </a:rPr>
              <a:t>”</a:t>
            </a:r>
            <a:r>
              <a:rPr lang="zh-CN" altLang="en-US" sz="1100" i="0" dirty="0">
                <a:effectLst/>
              </a:rPr>
              <a:t>决定企业品质</a:t>
            </a:r>
            <a:endParaRPr lang="zh-CN" altLang="en-US" sz="1100" i="0" dirty="0">
              <a:effectLst/>
            </a:endParaRPr>
          </a:p>
          <a:p>
            <a:endParaRPr lang="en-US" altLang="zh-CN" sz="1100" i="0" dirty="0">
              <a:effectLst/>
            </a:endParaRPr>
          </a:p>
          <a:p>
            <a:r>
              <a:rPr lang="zh-CN" altLang="en-US" sz="1100" i="0" dirty="0">
                <a:effectLst/>
              </a:rPr>
              <a:t>一位重新发现工作意义的女性员工的故事</a:t>
            </a:r>
            <a:endParaRPr lang="zh-CN" altLang="en-US" sz="1100" i="0" dirty="0">
              <a:effectLst/>
            </a:endParaRPr>
          </a:p>
          <a:p>
            <a:endParaRPr lang="en-US" altLang="zh-CN" sz="1100" i="0" dirty="0">
              <a:effectLst/>
            </a:endParaRPr>
          </a:p>
          <a:p>
            <a:r>
              <a:rPr lang="zh-CN" altLang="en-US" sz="1100" i="0" dirty="0">
                <a:effectLst/>
              </a:rPr>
              <a:t>因为顾客的一句话，而重新专注于工作的男性员工</a:t>
            </a:r>
            <a:endParaRPr lang="zh-CN" altLang="en-US" sz="1100" i="0" dirty="0">
              <a:effectLst/>
            </a:endParaRPr>
          </a:p>
          <a:p>
            <a:endParaRPr lang="en-US" altLang="zh-CN" sz="1100" i="0" dirty="0">
              <a:effectLst/>
            </a:endParaRPr>
          </a:p>
          <a:p>
            <a:r>
              <a:rPr lang="zh-CN" altLang="en-US" sz="1100" i="0" dirty="0">
                <a:effectLst/>
              </a:rPr>
              <a:t>拥有工作自豪感的员工越多，企业留存率越高</a:t>
            </a:r>
            <a:endParaRPr lang="zh-CN" altLang="en-US" sz="1100" i="0" dirty="0">
              <a:effectLst/>
            </a:endParaRPr>
          </a:p>
          <a:p>
            <a:endParaRPr lang="en-US" altLang="zh-CN" sz="1100" i="0" dirty="0">
              <a:effectLst/>
            </a:endParaRPr>
          </a:p>
          <a:p>
            <a:r>
              <a:rPr lang="zh-CN" altLang="en-US" sz="1100" i="0" dirty="0">
                <a:effectLst/>
              </a:rPr>
              <a:t>形成</a:t>
            </a:r>
            <a:r>
              <a:rPr lang="en-US" altLang="zh-CN" sz="1100" i="0" dirty="0">
                <a:effectLst/>
              </a:rPr>
              <a:t>“</a:t>
            </a:r>
            <a:r>
              <a:rPr lang="zh-CN" altLang="en-US" sz="1100" i="0" dirty="0">
                <a:effectLst/>
              </a:rPr>
              <a:t>骄傲感</a:t>
            </a:r>
            <a:r>
              <a:rPr lang="en-US" altLang="zh-CN" sz="1100" i="0" dirty="0">
                <a:effectLst/>
              </a:rPr>
              <a:t>”</a:t>
            </a:r>
            <a:r>
              <a:rPr lang="zh-CN" altLang="en-US" sz="1100" i="0" dirty="0">
                <a:effectLst/>
              </a:rPr>
              <a:t>的四个入口：</a:t>
            </a:r>
            <a:endParaRPr lang="zh-CN" altLang="en-US" sz="1100" i="0" dirty="0">
              <a:effectLst/>
            </a:endParaRPr>
          </a:p>
          <a:p>
            <a:endParaRPr lang="en-US" altLang="zh-CN" sz="1100" i="0" dirty="0">
              <a:effectLst/>
            </a:endParaRPr>
          </a:p>
          <a:p>
            <a:r>
              <a:rPr lang="zh-CN" altLang="en-US" sz="1100" i="0" dirty="0">
                <a:effectLst/>
              </a:rPr>
              <a:t>感受到工作的意义</a:t>
            </a:r>
            <a:endParaRPr lang="zh-CN" altLang="en-US" sz="1100" i="0" dirty="0">
              <a:effectLst/>
            </a:endParaRPr>
          </a:p>
          <a:p>
            <a:r>
              <a:rPr lang="zh-CN" altLang="en-US" sz="1100" i="0" dirty="0">
                <a:effectLst/>
              </a:rPr>
              <a:t>因接触一流而产生向往</a:t>
            </a:r>
            <a:endParaRPr lang="zh-CN" altLang="en-US" sz="1100" i="0" dirty="0">
              <a:effectLst/>
            </a:endParaRPr>
          </a:p>
          <a:p>
            <a:r>
              <a:rPr lang="zh-CN" altLang="en-US" sz="1100" i="0" dirty="0">
                <a:effectLst/>
              </a:rPr>
              <a:t>理解持续创造成果的专业人士思维</a:t>
            </a:r>
            <a:endParaRPr lang="zh-CN" altLang="en-US" sz="1100" i="0" dirty="0">
              <a:effectLst/>
            </a:endParaRPr>
          </a:p>
          <a:p>
            <a:r>
              <a:rPr lang="zh-CN" altLang="en-US" sz="1100" i="0" dirty="0">
                <a:effectLst/>
              </a:rPr>
              <a:t>不背叛自己的信念</a:t>
            </a:r>
            <a:endParaRPr lang="zh-CN" altLang="en-US" sz="1100" i="0" dirty="0">
              <a:effectLst/>
            </a:endParaRPr>
          </a:p>
          <a:p>
            <a:endParaRPr lang="en-US" altLang="zh-CN" sz="1100" i="0" dirty="0">
              <a:effectLst/>
            </a:endParaRPr>
          </a:p>
          <a:p>
            <a:r>
              <a:rPr lang="zh-CN" altLang="en-US" sz="1100" i="0" dirty="0">
                <a:effectLst/>
              </a:rPr>
              <a:t>现实中，维持员工</a:t>
            </a:r>
            <a:r>
              <a:rPr lang="en-US" altLang="zh-CN" sz="1100" i="0" dirty="0">
                <a:effectLst/>
              </a:rPr>
              <a:t>“</a:t>
            </a:r>
            <a:r>
              <a:rPr lang="zh-CN" altLang="en-US" sz="1100" i="0" dirty="0">
                <a:effectLst/>
              </a:rPr>
              <a:t>骄傲感</a:t>
            </a:r>
            <a:r>
              <a:rPr lang="en-US" altLang="zh-CN" sz="1100" i="0" dirty="0">
                <a:effectLst/>
              </a:rPr>
              <a:t>”</a:t>
            </a:r>
            <a:r>
              <a:rPr lang="zh-CN" altLang="en-US" sz="1100" i="0" dirty="0">
                <a:effectLst/>
              </a:rPr>
              <a:t>的管理其实极其缺乏</a:t>
            </a:r>
            <a:endParaRPr lang="zh-CN" altLang="en-US" sz="1100" i="0" dirty="0">
              <a:effectLst/>
            </a:endParaRPr>
          </a:p>
          <a:p>
            <a:endParaRPr lang="en-US" altLang="zh-CN" sz="1100" i="0" dirty="0">
              <a:effectLst/>
            </a:endParaRPr>
          </a:p>
          <a:p>
            <a:r>
              <a:rPr lang="zh-CN" altLang="en-US" sz="1100" i="0" dirty="0">
                <a:effectLst/>
              </a:rPr>
              <a:t>让作者开始关注</a:t>
            </a:r>
            <a:r>
              <a:rPr lang="en-US" altLang="zh-CN" sz="1100" i="0" dirty="0">
                <a:effectLst/>
              </a:rPr>
              <a:t>“</a:t>
            </a:r>
            <a:r>
              <a:rPr lang="zh-CN" altLang="en-US" sz="1100" i="0" dirty="0">
                <a:effectLst/>
              </a:rPr>
              <a:t>骄傲感管理</a:t>
            </a:r>
            <a:r>
              <a:rPr lang="en-US" altLang="zh-CN" sz="1100" i="0" dirty="0">
                <a:effectLst/>
              </a:rPr>
              <a:t>”</a:t>
            </a:r>
            <a:r>
              <a:rPr lang="zh-CN" altLang="en-US" sz="1100" i="0" dirty="0">
                <a:effectLst/>
              </a:rPr>
              <a:t>的契机</a:t>
            </a:r>
            <a:endParaRPr lang="zh-CN" altLang="en-US" sz="1100" i="0" dirty="0">
              <a:effectLst/>
            </a:endParaRPr>
          </a:p>
          <a:p>
            <a:endParaRPr lang="en-US" altLang="zh-CN" sz="1100" i="0" dirty="0">
              <a:effectLst/>
            </a:endParaRPr>
          </a:p>
          <a:p>
            <a:r>
              <a:rPr lang="zh-CN" altLang="en-US" sz="1100" i="0" dirty="0">
                <a:effectLst/>
              </a:rPr>
              <a:t>日本知名老牌酒店总经理的留言</a:t>
            </a:r>
            <a:endParaRPr lang="zh-CN" altLang="en-US" sz="1100" i="0" dirty="0">
              <a:effectLst/>
            </a:endParaRPr>
          </a:p>
          <a:p>
            <a:endParaRPr lang="en-US" altLang="zh-CN" sz="1100" i="0" dirty="0">
              <a:effectLst/>
            </a:endParaRPr>
          </a:p>
          <a:p>
            <a:r>
              <a:rPr lang="zh-CN" altLang="en-US" sz="1100" i="0" dirty="0">
                <a:effectLst/>
              </a:rPr>
              <a:t>如果有人会因为不甘心而懊悔，那说明</a:t>
            </a:r>
            <a:r>
              <a:rPr lang="en-US" altLang="zh-CN" sz="1100" i="0" dirty="0">
                <a:effectLst/>
              </a:rPr>
              <a:t>“</a:t>
            </a:r>
            <a:r>
              <a:rPr lang="zh-CN" altLang="en-US" sz="1100" i="0" dirty="0">
                <a:effectLst/>
              </a:rPr>
              <a:t>骄傲感</a:t>
            </a:r>
            <a:r>
              <a:rPr lang="en-US" altLang="zh-CN" sz="1100" i="0" dirty="0">
                <a:effectLst/>
              </a:rPr>
              <a:t>”</a:t>
            </a:r>
            <a:r>
              <a:rPr lang="zh-CN" altLang="en-US" sz="1100" i="0" dirty="0">
                <a:effectLst/>
              </a:rPr>
              <a:t>已经存在于他心中</a:t>
            </a:r>
            <a:endParaRPr lang="zh-CN" altLang="en-US" sz="1100" i="0" dirty="0">
              <a:effectLst/>
            </a:endParaRPr>
          </a:p>
        </p:txBody>
      </p:sp>
      <p:sp>
        <p:nvSpPr>
          <p:cNvPr id="2" name="角丸四角形 7"/>
          <p:cNvSpPr/>
          <p:nvPr/>
        </p:nvSpPr>
        <p:spPr>
          <a:xfrm>
            <a:off x="3091134" y="24025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673735"/>
            <a:ext cx="6821170" cy="7708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第五章　在剧变时代中打造真正有生命力的企业</a:t>
            </a:r>
            <a:r>
              <a:rPr lang="en-US" altLang="zh-CN" sz="1100" i="0" dirty="0">
                <a:effectLst/>
              </a:rPr>
              <a:t>——C-IDLA</a:t>
            </a:r>
            <a:endParaRPr lang="en-US" altLang="zh-CN" sz="1100" i="0" dirty="0">
              <a:effectLst/>
            </a:endParaRPr>
          </a:p>
          <a:p>
            <a:endParaRPr lang="en-US" altLang="zh-CN" sz="1100" i="0" dirty="0">
              <a:effectLst/>
            </a:endParaRPr>
          </a:p>
          <a:p>
            <a:r>
              <a:rPr lang="zh-CN" altLang="en-US" sz="1100" i="0" dirty="0">
                <a:effectLst/>
              </a:rPr>
              <a:t>围绕</a:t>
            </a:r>
            <a:r>
              <a:rPr lang="en-US" altLang="zh-CN" sz="1100" i="0" dirty="0">
                <a:effectLst/>
              </a:rPr>
              <a:t>“</a:t>
            </a:r>
            <a:r>
              <a:rPr lang="zh-CN" altLang="en-US" sz="1100" i="0" dirty="0">
                <a:effectLst/>
              </a:rPr>
              <a:t>想创造怎样的世界</a:t>
            </a:r>
            <a:r>
              <a:rPr lang="en-US" altLang="zh-CN" sz="1100" i="0" dirty="0">
                <a:effectLst/>
              </a:rPr>
              <a:t>”</a:t>
            </a:r>
            <a:r>
              <a:rPr lang="zh-CN" altLang="en-US" sz="1100" i="0" dirty="0">
                <a:effectLst/>
              </a:rPr>
              <a:t>这一目标图景不断试错</a:t>
            </a:r>
            <a:endParaRPr lang="zh-CN" altLang="en-US" sz="1100" i="0" dirty="0">
              <a:effectLst/>
            </a:endParaRPr>
          </a:p>
          <a:p>
            <a:endParaRPr lang="en-US" altLang="zh-CN" sz="1100" i="0" dirty="0">
              <a:effectLst/>
            </a:endParaRPr>
          </a:p>
          <a:p>
            <a:r>
              <a:rPr lang="zh-CN" altLang="en-US" sz="1100" i="0" dirty="0">
                <a:effectLst/>
              </a:rPr>
              <a:t>从</a:t>
            </a:r>
            <a:r>
              <a:rPr lang="en-US" altLang="zh-CN" sz="1100" i="0" dirty="0">
                <a:effectLst/>
              </a:rPr>
              <a:t>“</a:t>
            </a:r>
            <a:r>
              <a:rPr lang="zh-CN" altLang="en-US" sz="1100" i="0" dirty="0">
                <a:effectLst/>
              </a:rPr>
              <a:t>夸奖</a:t>
            </a:r>
            <a:r>
              <a:rPr lang="en-US" altLang="zh-CN" sz="1100" i="0" dirty="0">
                <a:effectLst/>
              </a:rPr>
              <a:t>”</a:t>
            </a:r>
            <a:r>
              <a:rPr lang="zh-CN" altLang="en-US" sz="1100" i="0" dirty="0">
                <a:effectLst/>
              </a:rPr>
              <a:t>转向</a:t>
            </a:r>
            <a:r>
              <a:rPr lang="en-US" altLang="zh-CN" sz="1100" i="0" dirty="0">
                <a:effectLst/>
              </a:rPr>
              <a:t>“</a:t>
            </a:r>
            <a:r>
              <a:rPr lang="zh-CN" altLang="en-US" sz="1100" i="0" dirty="0">
                <a:effectLst/>
              </a:rPr>
              <a:t>认可已经获得的能力</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作者将</a:t>
            </a:r>
            <a:r>
              <a:rPr lang="en-US" altLang="zh-CN" sz="1100" i="0" dirty="0">
                <a:effectLst/>
              </a:rPr>
              <a:t>“</a:t>
            </a:r>
            <a:r>
              <a:rPr lang="zh-CN" altLang="en-US" sz="1100" i="0" dirty="0">
                <a:effectLst/>
              </a:rPr>
              <a:t>获得的能力</a:t>
            </a:r>
            <a:r>
              <a:rPr lang="en-US" altLang="zh-CN" sz="1100" i="0" dirty="0">
                <a:effectLst/>
              </a:rPr>
              <a:t>”</a:t>
            </a:r>
            <a:r>
              <a:rPr lang="zh-CN" altLang="en-US" sz="1100" i="0" dirty="0">
                <a:effectLst/>
              </a:rPr>
              <a:t>称为</a:t>
            </a:r>
            <a:r>
              <a:rPr lang="en-US" altLang="zh-CN" sz="1100" i="0" dirty="0">
                <a:effectLst/>
              </a:rPr>
              <a:t>“</a:t>
            </a:r>
            <a:r>
              <a:rPr lang="zh-CN" altLang="en-US" sz="1100" i="0" dirty="0">
                <a:effectLst/>
              </a:rPr>
              <a:t>信赖点</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关于</a:t>
            </a:r>
            <a:r>
              <a:rPr lang="en-US" altLang="zh-CN" sz="1100" i="0" dirty="0">
                <a:effectLst/>
              </a:rPr>
              <a:t>“</a:t>
            </a:r>
            <a:r>
              <a:rPr lang="zh-CN" altLang="en-US" sz="1100" i="0" dirty="0">
                <a:effectLst/>
              </a:rPr>
              <a:t>信赖点</a:t>
            </a:r>
            <a:r>
              <a:rPr lang="en-US" altLang="zh-CN" sz="1100" i="0" dirty="0">
                <a:effectLst/>
              </a:rPr>
              <a:t>”</a:t>
            </a:r>
            <a:r>
              <a:rPr lang="zh-CN" altLang="en-US" sz="1100" i="0" dirty="0">
                <a:effectLst/>
              </a:rPr>
              <a:t>的作用</a:t>
            </a:r>
            <a:endParaRPr lang="zh-CN" altLang="en-US" sz="1100" i="0" dirty="0">
              <a:effectLst/>
            </a:endParaRPr>
          </a:p>
          <a:p>
            <a:endParaRPr lang="en-US" altLang="zh-CN" sz="1100" i="0" dirty="0">
              <a:effectLst/>
            </a:endParaRPr>
          </a:p>
          <a:p>
            <a:r>
              <a:rPr lang="zh-CN" altLang="en-US" sz="1100" i="0" dirty="0">
                <a:effectLst/>
              </a:rPr>
              <a:t>从最近成长出的能力中看见信赖点</a:t>
            </a:r>
            <a:endParaRPr lang="zh-CN" altLang="en-US" sz="1100" i="0" dirty="0">
              <a:effectLst/>
            </a:endParaRPr>
          </a:p>
          <a:p>
            <a:endParaRPr lang="en-US" altLang="zh-CN" sz="1100" i="0" dirty="0">
              <a:effectLst/>
            </a:endParaRPr>
          </a:p>
          <a:p>
            <a:r>
              <a:rPr lang="zh-CN" altLang="en-US" sz="1100" i="0" dirty="0">
                <a:effectLst/>
              </a:rPr>
              <a:t>从工作中看见信赖点</a:t>
            </a:r>
            <a:endParaRPr lang="zh-CN" altLang="en-US" sz="1100" i="0" dirty="0">
              <a:effectLst/>
            </a:endParaRPr>
          </a:p>
          <a:p>
            <a:endParaRPr lang="en-US" altLang="zh-CN" sz="1100" i="0" dirty="0">
              <a:effectLst/>
            </a:endParaRPr>
          </a:p>
          <a:p>
            <a:r>
              <a:rPr lang="zh-CN" altLang="en-US" sz="1100" i="0" dirty="0">
                <a:effectLst/>
              </a:rPr>
              <a:t>从人生与生活方式中看见信赖点</a:t>
            </a:r>
            <a:endParaRPr lang="zh-CN" altLang="en-US" sz="1100" i="0" dirty="0">
              <a:effectLst/>
            </a:endParaRPr>
          </a:p>
          <a:p>
            <a:endParaRPr lang="en-US" altLang="zh-CN" sz="1100" i="0" dirty="0">
              <a:effectLst/>
            </a:endParaRPr>
          </a:p>
          <a:p>
            <a:r>
              <a:rPr lang="zh-CN" altLang="en-US" sz="1100" i="0" dirty="0">
                <a:effectLst/>
              </a:rPr>
              <a:t>为什么</a:t>
            </a:r>
            <a:r>
              <a:rPr lang="en-US" altLang="zh-CN" sz="1100" i="0" dirty="0">
                <a:effectLst/>
              </a:rPr>
              <a:t>“</a:t>
            </a:r>
            <a:r>
              <a:rPr lang="zh-CN" altLang="en-US" sz="1100" i="0" dirty="0">
                <a:effectLst/>
              </a:rPr>
              <a:t>信赖点</a:t>
            </a:r>
            <a:r>
              <a:rPr lang="en-US" altLang="zh-CN" sz="1100" i="0" dirty="0">
                <a:effectLst/>
              </a:rPr>
              <a:t>”</a:t>
            </a:r>
            <a:r>
              <a:rPr lang="zh-CN" altLang="en-US" sz="1100" i="0" dirty="0">
                <a:effectLst/>
              </a:rPr>
              <a:t>如此重要？</a:t>
            </a:r>
            <a:endParaRPr lang="zh-CN" altLang="en-US" sz="1100" i="0" dirty="0">
              <a:effectLst/>
            </a:endParaRPr>
          </a:p>
          <a:p>
            <a:endParaRPr lang="en-US" altLang="zh-CN" sz="1100" i="0" dirty="0">
              <a:effectLst/>
            </a:endParaRPr>
          </a:p>
          <a:p>
            <a:r>
              <a:rPr lang="zh-CN" altLang="en-US" sz="1100" i="0" dirty="0">
                <a:effectLst/>
              </a:rPr>
              <a:t>打造一个会谈论</a:t>
            </a:r>
            <a:r>
              <a:rPr lang="en-US" altLang="zh-CN" sz="1100" i="0" dirty="0">
                <a:effectLst/>
              </a:rPr>
              <a:t>“</a:t>
            </a:r>
            <a:r>
              <a:rPr lang="zh-CN" altLang="en-US" sz="1100" i="0" dirty="0">
                <a:effectLst/>
              </a:rPr>
              <a:t>成长出的能力</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创造出的成果</a:t>
            </a:r>
            <a:r>
              <a:rPr lang="en-US" altLang="zh-CN" sz="1100" i="0" dirty="0">
                <a:effectLst/>
              </a:rPr>
              <a:t>”</a:t>
            </a:r>
            <a:r>
              <a:rPr lang="zh-CN" altLang="en-US" sz="1100" i="0" dirty="0">
                <a:effectLst/>
              </a:rPr>
              <a:t>的组织</a:t>
            </a:r>
            <a:endParaRPr lang="zh-CN" altLang="en-US" sz="1100" i="0" dirty="0">
              <a:effectLst/>
            </a:endParaRPr>
          </a:p>
          <a:p>
            <a:endParaRPr lang="en-US" altLang="zh-CN" sz="1100" i="0" dirty="0">
              <a:effectLst/>
            </a:endParaRPr>
          </a:p>
          <a:p>
            <a:r>
              <a:rPr lang="zh-CN" altLang="en-US" sz="1100" i="0" dirty="0">
                <a:effectLst/>
              </a:rPr>
              <a:t>剧变时代，比起</a:t>
            </a:r>
            <a:r>
              <a:rPr lang="en-US" altLang="zh-CN" sz="1100" i="0" dirty="0">
                <a:effectLst/>
              </a:rPr>
              <a:t>“</a:t>
            </a:r>
            <a:r>
              <a:rPr lang="zh-CN" altLang="en-US" sz="1100" i="0" dirty="0">
                <a:effectLst/>
              </a:rPr>
              <a:t>经营计划</a:t>
            </a:r>
            <a:r>
              <a:rPr lang="en-US" altLang="zh-CN" sz="1100" i="0" dirty="0">
                <a:effectLst/>
              </a:rPr>
              <a:t>”</a:t>
            </a:r>
            <a:r>
              <a:rPr lang="zh-CN" altLang="en-US" sz="1100" i="0" dirty="0">
                <a:effectLst/>
              </a:rPr>
              <a:t>，更重要的是</a:t>
            </a:r>
            <a:r>
              <a:rPr lang="en-US" altLang="zh-CN" sz="1100" i="0" dirty="0">
                <a:effectLst/>
              </a:rPr>
              <a:t>“</a:t>
            </a:r>
            <a:r>
              <a:rPr lang="zh-CN" altLang="en-US" sz="1100" i="0" dirty="0">
                <a:effectLst/>
              </a:rPr>
              <a:t>经营方针</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经营方针究竟是如何产生的？</a:t>
            </a:r>
            <a:endParaRPr lang="zh-CN" altLang="en-US" sz="1100" i="0" dirty="0">
              <a:effectLst/>
            </a:endParaRPr>
          </a:p>
          <a:p>
            <a:endParaRPr lang="en-US" altLang="zh-CN" sz="1100" i="0" dirty="0">
              <a:effectLst/>
            </a:endParaRPr>
          </a:p>
          <a:p>
            <a:r>
              <a:rPr lang="zh-CN" altLang="en-US" sz="1100" i="0" dirty="0">
                <a:effectLst/>
              </a:rPr>
              <a:t>比起数字目标，更重要的是</a:t>
            </a:r>
            <a:r>
              <a:rPr lang="en-US" altLang="zh-CN" sz="1100" i="0" dirty="0">
                <a:effectLst/>
              </a:rPr>
              <a:t>“</a:t>
            </a:r>
            <a:r>
              <a:rPr lang="zh-CN" altLang="en-US" sz="1100" i="0" dirty="0">
                <a:effectLst/>
              </a:rPr>
              <a:t>目标图景</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KPI</a:t>
            </a:r>
            <a:r>
              <a:rPr lang="zh-CN" altLang="en-US" sz="1100" i="0" dirty="0">
                <a:effectLst/>
              </a:rPr>
              <a:t>真的必要吗？</a:t>
            </a:r>
            <a:endParaRPr lang="zh-CN" altLang="en-US" sz="1100" i="0" dirty="0">
              <a:effectLst/>
            </a:endParaRPr>
          </a:p>
          <a:p>
            <a:endParaRPr lang="en-US" altLang="zh-CN" sz="1100" i="0" dirty="0">
              <a:effectLst/>
            </a:endParaRPr>
          </a:p>
          <a:p>
            <a:r>
              <a:rPr lang="en-US" altLang="zh-CN" sz="1100" i="0" dirty="0">
                <a:effectLst/>
              </a:rPr>
              <a:t>KPI</a:t>
            </a:r>
            <a:r>
              <a:rPr lang="zh-CN" altLang="en-US" sz="1100" i="0" dirty="0">
                <a:effectLst/>
              </a:rPr>
              <a:t>会随着经营环境与业务推进状况不断变化</a:t>
            </a:r>
            <a:endParaRPr lang="zh-CN" altLang="en-US" sz="1100" i="0" dirty="0">
              <a:effectLst/>
            </a:endParaRPr>
          </a:p>
          <a:p>
            <a:endParaRPr lang="en-US" altLang="zh-CN" sz="1100" i="0" dirty="0">
              <a:effectLst/>
            </a:endParaRPr>
          </a:p>
          <a:p>
            <a:r>
              <a:rPr lang="zh-CN" altLang="en-US" sz="1100" i="0" dirty="0">
                <a:effectLst/>
              </a:rPr>
              <a:t>只要持续挑战，就始终是在向前迈进</a:t>
            </a:r>
            <a:endParaRPr lang="zh-CN" altLang="en-US" sz="1100" i="0" dirty="0">
              <a:effectLst/>
            </a:endParaRPr>
          </a:p>
          <a:p>
            <a:endParaRPr lang="en-US" altLang="zh-CN" sz="1100" i="0" dirty="0">
              <a:effectLst/>
            </a:endParaRPr>
          </a:p>
          <a:p>
            <a:r>
              <a:rPr lang="en-US" altLang="zh-CN" sz="1100" i="0" dirty="0">
                <a:effectLst/>
              </a:rPr>
              <a:t>C-IDLA</a:t>
            </a:r>
            <a:r>
              <a:rPr lang="zh-CN" altLang="en-US" sz="1100" i="0" dirty="0">
                <a:effectLst/>
              </a:rPr>
              <a:t>试错模式中的三个规则</a:t>
            </a:r>
            <a:endParaRPr lang="zh-CN" altLang="en-US" sz="1100" i="0" dirty="0">
              <a:effectLst/>
            </a:endParaRPr>
          </a:p>
          <a:p>
            <a:endParaRPr lang="en-US" altLang="zh-CN" sz="1100" i="0" dirty="0">
              <a:effectLst/>
            </a:endParaRPr>
          </a:p>
          <a:p>
            <a:r>
              <a:rPr lang="en-US" altLang="zh-CN" sz="1100" i="0" dirty="0">
                <a:effectLst/>
              </a:rPr>
              <a:t>PDCA</a:t>
            </a:r>
            <a:r>
              <a:rPr lang="zh-CN" altLang="en-US" sz="1100" i="0" dirty="0">
                <a:effectLst/>
              </a:rPr>
              <a:t>与</a:t>
            </a:r>
            <a:r>
              <a:rPr lang="en-US" altLang="zh-CN" sz="1100" i="0" dirty="0">
                <a:effectLst/>
              </a:rPr>
              <a:t>C-IDLA</a:t>
            </a:r>
            <a:r>
              <a:rPr lang="zh-CN" altLang="en-US" sz="1100" i="0" dirty="0">
                <a:effectLst/>
              </a:rPr>
              <a:t>的区别</a:t>
            </a:r>
            <a:endParaRPr lang="zh-CN" altLang="en-US" sz="1100" i="0" dirty="0">
              <a:effectLst/>
            </a:endParaRPr>
          </a:p>
          <a:p>
            <a:endParaRPr lang="en-US" altLang="zh-CN" sz="1100" i="0" dirty="0">
              <a:effectLst/>
            </a:endParaRPr>
          </a:p>
          <a:p>
            <a:r>
              <a:rPr lang="en-US" altLang="zh-CN" sz="1100" i="0" dirty="0">
                <a:effectLst/>
              </a:rPr>
              <a:t>C-IDSA</a:t>
            </a:r>
            <a:r>
              <a:rPr lang="zh-CN" altLang="en-US" sz="1100" i="0" dirty="0">
                <a:effectLst/>
              </a:rPr>
              <a:t>：为</a:t>
            </a:r>
            <a:r>
              <a:rPr lang="en-US" altLang="zh-CN" sz="1100" i="0" dirty="0">
                <a:effectLst/>
              </a:rPr>
              <a:t>Compass</a:t>
            </a:r>
            <a:r>
              <a:rPr lang="zh-CN" altLang="en-US" sz="1100" i="0" dirty="0">
                <a:effectLst/>
              </a:rPr>
              <a:t>（方向感）积累知识与技术</a:t>
            </a:r>
            <a:endParaRPr lang="zh-CN" altLang="en-US" sz="1100" i="0" dirty="0">
              <a:effectLst/>
            </a:endParaRPr>
          </a:p>
          <a:p>
            <a:endParaRPr lang="en-US" altLang="zh-CN" sz="1100" i="0" dirty="0">
              <a:effectLst/>
            </a:endParaRPr>
          </a:p>
          <a:p>
            <a:r>
              <a:rPr lang="zh-CN" altLang="en-US" sz="1100" i="0" dirty="0">
                <a:effectLst/>
              </a:rPr>
              <a:t>让</a:t>
            </a:r>
            <a:r>
              <a:rPr lang="en-US" altLang="zh-CN" sz="1100" i="0" dirty="0">
                <a:effectLst/>
              </a:rPr>
              <a:t>C-IDLA</a:t>
            </a:r>
            <a:r>
              <a:rPr lang="zh-CN" altLang="en-US" sz="1100" i="0" dirty="0">
                <a:effectLst/>
              </a:rPr>
              <a:t>成为日常习惯</a:t>
            </a:r>
            <a:endParaRPr lang="zh-CN" altLang="en-US" sz="1100" i="0" dirty="0">
              <a:effectLst/>
            </a:endParaRPr>
          </a:p>
          <a:p>
            <a:endParaRPr lang="en-US" altLang="zh-CN" sz="1100" i="0" dirty="0">
              <a:effectLst/>
            </a:endParaRPr>
          </a:p>
          <a:p>
            <a:r>
              <a:rPr lang="zh-CN" altLang="en-US" sz="1100" i="0" dirty="0">
                <a:effectLst/>
              </a:rPr>
              <a:t>为了点亮未来而进行</a:t>
            </a:r>
            <a:r>
              <a:rPr lang="en-US" altLang="zh-CN" sz="1100" i="0" dirty="0">
                <a:effectLst/>
              </a:rPr>
              <a:t>“</a:t>
            </a:r>
            <a:r>
              <a:rPr lang="zh-CN" altLang="en-US" sz="1100" i="0" dirty="0">
                <a:effectLst/>
              </a:rPr>
              <a:t>复盘</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高质量复盘，是创造自我肯定感与安心感的入口</a:t>
            </a:r>
            <a:endParaRPr lang="zh-CN" altLang="en-US" sz="1100" i="0" dirty="0">
              <a:effectLst/>
            </a:endParaRPr>
          </a:p>
          <a:p>
            <a:endParaRPr lang="en-US" altLang="zh-CN" sz="1100" i="0" dirty="0">
              <a:effectLst/>
            </a:endParaRPr>
          </a:p>
          <a:p>
            <a:endParaRPr lang="zh-CN" altLang="en-US" sz="1100" i="0" dirty="0">
              <a:effectLst/>
            </a:endParaRPr>
          </a:p>
        </p:txBody>
      </p:sp>
      <p:sp>
        <p:nvSpPr>
          <p:cNvPr id="2" name="角丸四角形 7"/>
          <p:cNvSpPr/>
          <p:nvPr/>
        </p:nvSpPr>
        <p:spPr>
          <a:xfrm>
            <a:off x="3091134" y="24025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AI</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ライフハック</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978-4-7612-7876-2</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たてばやし</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淳</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312p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405890"/>
            <a:ext cx="6821170" cy="80937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打造持续系统的</a:t>
            </a:r>
            <a:r>
              <a:rPr lang="en-US" altLang="zh-CN" sz="1000" i="0" dirty="0">
                <a:effectLst/>
              </a:rPr>
              <a:t>“3</a:t>
            </a:r>
            <a:r>
              <a:rPr lang="zh-CN" altLang="en-US" sz="1000" i="0" dirty="0">
                <a:effectLst/>
              </a:rPr>
              <a:t>个步骤</a:t>
            </a:r>
            <a:r>
              <a:rPr lang="en-US" altLang="zh-CN" sz="1000" i="0" dirty="0">
                <a:effectLst/>
              </a:rPr>
              <a:t>”</a:t>
            </a:r>
            <a:endParaRPr lang="en-US" altLang="zh-CN" sz="1000" i="0" dirty="0">
              <a:effectLst/>
            </a:endParaRPr>
          </a:p>
          <a:p>
            <a:r>
              <a:rPr lang="zh-CN" altLang="en-US" sz="1000" i="0" dirty="0">
                <a:effectLst/>
              </a:rPr>
              <a:t>第一步：让</a:t>
            </a:r>
            <a:r>
              <a:rPr lang="en-US" altLang="zh-CN" sz="1000" i="0" dirty="0">
                <a:effectLst/>
              </a:rPr>
              <a:t>AI“</a:t>
            </a:r>
            <a:r>
              <a:rPr lang="zh-CN" altLang="en-US" sz="1000" i="0" dirty="0">
                <a:effectLst/>
              </a:rPr>
              <a:t>反向提问</a:t>
            </a:r>
            <a:r>
              <a:rPr lang="en-US" altLang="zh-CN" sz="1000" i="0" dirty="0">
                <a:effectLst/>
              </a:rPr>
              <a:t>”</a:t>
            </a:r>
            <a:r>
              <a:rPr lang="zh-CN" altLang="en-US" sz="1000" i="0" dirty="0">
                <a:effectLst/>
              </a:rPr>
              <a:t>，帮你制定计划</a:t>
            </a:r>
            <a:endParaRPr lang="zh-CN" altLang="en-US" sz="1000" i="0" dirty="0">
              <a:effectLst/>
            </a:endParaRPr>
          </a:p>
          <a:p>
            <a:endParaRPr lang="en-US" altLang="zh-CN" sz="1000" i="0" dirty="0">
              <a:effectLst/>
            </a:endParaRPr>
          </a:p>
          <a:p>
            <a:r>
              <a:rPr lang="zh-CN" altLang="en-US" sz="1000" i="0" dirty="0">
                <a:effectLst/>
              </a:rPr>
              <a:t>很多人失败，不是因为没有目标，</a:t>
            </a:r>
            <a:endParaRPr lang="zh-CN" altLang="en-US" sz="1000" i="0" dirty="0">
              <a:effectLst/>
            </a:endParaRPr>
          </a:p>
          <a:p>
            <a:r>
              <a:rPr lang="zh-CN" altLang="en-US" sz="1000" i="0" dirty="0">
                <a:effectLst/>
              </a:rPr>
              <a:t>而是不知道该怎么开始。</a:t>
            </a:r>
            <a:endParaRPr lang="zh-CN" altLang="en-US" sz="1000" i="0" dirty="0">
              <a:effectLst/>
            </a:endParaRPr>
          </a:p>
          <a:p>
            <a:endParaRPr lang="en-US" altLang="zh-CN" sz="1000" i="0" dirty="0">
              <a:effectLst/>
            </a:endParaRPr>
          </a:p>
          <a:p>
            <a:r>
              <a:rPr lang="zh-CN" altLang="en-US" sz="1000" i="0" dirty="0">
                <a:effectLst/>
              </a:rPr>
              <a:t>比如：</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想学英语</a:t>
            </a:r>
            <a:r>
              <a:rPr lang="en-US" altLang="zh-CN" sz="1000" i="0" dirty="0">
                <a:effectLst/>
              </a:rPr>
              <a:t>”</a:t>
            </a:r>
            <a:endParaRPr lang="en-US" altLang="zh-CN" sz="1000" i="0" dirty="0">
              <a:effectLst/>
            </a:endParaRPr>
          </a:p>
          <a:p>
            <a:r>
              <a:rPr lang="en-US" altLang="zh-CN" sz="1000" i="0" dirty="0">
                <a:effectLst/>
              </a:rPr>
              <a:t>“</a:t>
            </a:r>
            <a:r>
              <a:rPr lang="zh-CN" altLang="en-US" sz="1000" i="0" dirty="0">
                <a:effectLst/>
              </a:rPr>
              <a:t>想减肥</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但真正行动时，却不知道第一步做什么。</a:t>
            </a:r>
            <a:endParaRPr lang="zh-CN" altLang="en-US" sz="1000" i="0" dirty="0">
              <a:effectLst/>
            </a:endParaRPr>
          </a:p>
          <a:p>
            <a:endParaRPr lang="en-US" altLang="zh-CN" sz="1000" i="0" dirty="0">
              <a:effectLst/>
            </a:endParaRPr>
          </a:p>
          <a:p>
            <a:r>
              <a:rPr lang="zh-CN" altLang="en-US" sz="1000" i="0" dirty="0">
                <a:effectLst/>
              </a:rPr>
              <a:t>这时，可以直接对</a:t>
            </a:r>
            <a:r>
              <a:rPr lang="en-US" altLang="zh-CN" sz="1000" i="0" dirty="0">
                <a:effectLst/>
              </a:rPr>
              <a:t>AI</a:t>
            </a:r>
            <a:r>
              <a:rPr lang="zh-CN" altLang="en-US" sz="1000" i="0" dirty="0">
                <a:effectLst/>
              </a:rPr>
              <a:t>说：</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请为了帮我实现目标，主动向我提问。</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于是</a:t>
            </a:r>
            <a:r>
              <a:rPr lang="en-US" altLang="zh-CN" sz="1000" i="0" dirty="0">
                <a:effectLst/>
              </a:rPr>
              <a:t>AI</a:t>
            </a:r>
            <a:r>
              <a:rPr lang="zh-CN" altLang="en-US" sz="1000" i="0" dirty="0">
                <a:effectLst/>
              </a:rPr>
              <a:t>就会像教练一样不断反问你：</a:t>
            </a:r>
            <a:endParaRPr lang="zh-CN" altLang="en-US" sz="1000" i="0" dirty="0">
              <a:effectLst/>
            </a:endParaRPr>
          </a:p>
          <a:p>
            <a:endParaRPr lang="en-US" altLang="zh-CN" sz="1000" i="0" dirty="0">
              <a:effectLst/>
            </a:endParaRPr>
          </a:p>
          <a:p>
            <a:r>
              <a:rPr lang="zh-CN" altLang="en-US" sz="1000" i="0" dirty="0">
                <a:effectLst/>
              </a:rPr>
              <a:t>你的时间安排？</a:t>
            </a:r>
            <a:endParaRPr lang="zh-CN" altLang="en-US" sz="1000" i="0" dirty="0">
              <a:effectLst/>
            </a:endParaRPr>
          </a:p>
          <a:p>
            <a:r>
              <a:rPr lang="zh-CN" altLang="en-US" sz="1000" i="0" dirty="0">
                <a:effectLst/>
              </a:rPr>
              <a:t>当前水平？</a:t>
            </a:r>
            <a:endParaRPr lang="zh-CN" altLang="en-US" sz="1000" i="0" dirty="0">
              <a:effectLst/>
            </a:endParaRPr>
          </a:p>
          <a:p>
            <a:r>
              <a:rPr lang="zh-CN" altLang="en-US" sz="1000" i="0" dirty="0">
                <a:effectLst/>
              </a:rPr>
              <a:t>你的目的？</a:t>
            </a:r>
            <a:endParaRPr lang="zh-CN" altLang="en-US" sz="1000" i="0" dirty="0">
              <a:effectLst/>
            </a:endParaRPr>
          </a:p>
          <a:p>
            <a:r>
              <a:rPr lang="zh-CN" altLang="en-US" sz="1000" i="0" dirty="0">
                <a:effectLst/>
              </a:rPr>
              <a:t>你能坚持多久？</a:t>
            </a:r>
            <a:endParaRPr lang="zh-CN" altLang="en-US" sz="1000" i="0" dirty="0">
              <a:effectLst/>
            </a:endParaRPr>
          </a:p>
          <a:p>
            <a:endParaRPr lang="en-US" altLang="zh-CN" sz="1000" i="0" dirty="0">
              <a:effectLst/>
            </a:endParaRPr>
          </a:p>
          <a:p>
            <a:r>
              <a:rPr lang="zh-CN" altLang="en-US" sz="1000" i="0" dirty="0">
                <a:effectLst/>
              </a:rPr>
              <a:t>你只需要回答问题，计划就会自动形成。</a:t>
            </a:r>
            <a:endParaRPr lang="zh-CN" altLang="en-US" sz="1000" i="0" dirty="0">
              <a:effectLst/>
            </a:endParaRPr>
          </a:p>
          <a:p>
            <a:endParaRPr lang="en-US" altLang="zh-CN" sz="1000" i="0" dirty="0">
              <a:effectLst/>
            </a:endParaRPr>
          </a:p>
          <a:p>
            <a:r>
              <a:rPr lang="zh-CN" altLang="en-US" sz="1000" i="0" dirty="0">
                <a:effectLst/>
              </a:rPr>
              <a:t>很多时候，人是因为</a:t>
            </a:r>
            <a:r>
              <a:rPr lang="en-US" altLang="zh-CN" sz="1000" i="0" dirty="0">
                <a:effectLst/>
              </a:rPr>
              <a:t>“</a:t>
            </a:r>
            <a:r>
              <a:rPr lang="zh-CN" altLang="en-US" sz="1000" i="0" dirty="0">
                <a:effectLst/>
              </a:rPr>
              <a:t>自己思考</a:t>
            </a:r>
            <a:r>
              <a:rPr lang="en-US" altLang="zh-CN" sz="1000" i="0" dirty="0">
                <a:effectLst/>
              </a:rPr>
              <a:t>”</a:t>
            </a:r>
            <a:r>
              <a:rPr lang="zh-CN" altLang="en-US" sz="1000" i="0" dirty="0">
                <a:effectLst/>
              </a:rPr>
              <a:t>才停下来的。</a:t>
            </a:r>
            <a:endParaRPr lang="zh-CN" altLang="en-US" sz="1000" i="0" dirty="0">
              <a:effectLst/>
            </a:endParaRPr>
          </a:p>
          <a:p>
            <a:r>
              <a:rPr lang="zh-CN" altLang="en-US" sz="1000" i="0" dirty="0">
                <a:effectLst/>
              </a:rPr>
              <a:t>如果只是</a:t>
            </a:r>
            <a:r>
              <a:rPr lang="en-US" altLang="zh-CN" sz="1000" i="0" dirty="0">
                <a:effectLst/>
              </a:rPr>
              <a:t>“</a:t>
            </a:r>
            <a:r>
              <a:rPr lang="zh-CN" altLang="en-US" sz="1000" i="0" dirty="0">
                <a:effectLst/>
              </a:rPr>
              <a:t>回答问题</a:t>
            </a:r>
            <a:r>
              <a:rPr lang="en-US" altLang="zh-CN" sz="1000" i="0" dirty="0">
                <a:effectLst/>
              </a:rPr>
              <a:t>”</a:t>
            </a:r>
            <a:r>
              <a:rPr lang="zh-CN" altLang="en-US" sz="1000" i="0" dirty="0">
                <a:effectLst/>
              </a:rPr>
              <a:t>，行动反而更容易继续。</a:t>
            </a:r>
            <a:endParaRPr lang="zh-CN" altLang="en-US" sz="1000" i="0" dirty="0">
              <a:effectLst/>
            </a:endParaRPr>
          </a:p>
          <a:p>
            <a:endParaRPr lang="en-US" altLang="zh-CN" sz="1000" i="0" dirty="0">
              <a:effectLst/>
            </a:endParaRPr>
          </a:p>
          <a:p>
            <a:r>
              <a:rPr lang="zh-CN" altLang="en-US" sz="1000" i="0" dirty="0">
                <a:effectLst/>
              </a:rPr>
              <a:t>第二步：用</a:t>
            </a:r>
            <a:r>
              <a:rPr lang="en-US" altLang="zh-CN" sz="1000" i="0" dirty="0">
                <a:effectLst/>
              </a:rPr>
              <a:t>“</a:t>
            </a:r>
            <a:r>
              <a:rPr lang="zh-CN" altLang="en-US" sz="1000" i="0" dirty="0">
                <a:effectLst/>
              </a:rPr>
              <a:t>项目</a:t>
            </a:r>
            <a:r>
              <a:rPr lang="en-US" altLang="zh-CN" sz="1000" i="0" dirty="0">
                <a:effectLst/>
              </a:rPr>
              <a:t>”</a:t>
            </a:r>
            <a:r>
              <a:rPr lang="zh-CN" altLang="en-US" sz="1000" i="0" dirty="0">
                <a:effectLst/>
              </a:rPr>
              <a:t>功能，把</a:t>
            </a:r>
            <a:r>
              <a:rPr lang="en-US" altLang="zh-CN" sz="1000" i="0" dirty="0">
                <a:effectLst/>
              </a:rPr>
              <a:t>AI</a:t>
            </a:r>
            <a:r>
              <a:rPr lang="zh-CN" altLang="en-US" sz="1000" i="0" dirty="0">
                <a:effectLst/>
              </a:rPr>
              <a:t>变成专属顾问</a:t>
            </a:r>
            <a:endParaRPr lang="zh-CN" altLang="en-US" sz="1000" i="0" dirty="0">
              <a:effectLst/>
            </a:endParaRPr>
          </a:p>
          <a:p>
            <a:endParaRPr lang="en-US" altLang="zh-CN" sz="1000" i="0" dirty="0">
              <a:effectLst/>
            </a:endParaRPr>
          </a:p>
          <a:p>
            <a:r>
              <a:rPr lang="zh-CN" altLang="en-US" sz="1000" i="0" dirty="0">
                <a:effectLst/>
              </a:rPr>
              <a:t>和</a:t>
            </a:r>
            <a:r>
              <a:rPr lang="en-US" altLang="zh-CN" sz="1000" i="0" dirty="0">
                <a:effectLst/>
              </a:rPr>
              <a:t>AI</a:t>
            </a:r>
            <a:r>
              <a:rPr lang="zh-CN" altLang="en-US" sz="1000" i="0" dirty="0">
                <a:effectLst/>
              </a:rPr>
              <a:t>交流最麻烦的一点是：</a:t>
            </a:r>
            <a:endParaRPr lang="zh-CN" altLang="en-US" sz="1000" i="0" dirty="0">
              <a:effectLst/>
            </a:endParaRPr>
          </a:p>
          <a:p>
            <a:endParaRPr lang="en-US" altLang="zh-CN" sz="1000" i="0" dirty="0">
              <a:effectLst/>
            </a:endParaRPr>
          </a:p>
          <a:p>
            <a:r>
              <a:rPr lang="zh-CN" altLang="en-US" sz="1000" i="0" dirty="0">
                <a:effectLst/>
              </a:rPr>
              <a:t>每次都要重新解释自己的情况。</a:t>
            </a:r>
            <a:endParaRPr lang="zh-CN" altLang="en-US" sz="1000" i="0" dirty="0">
              <a:effectLst/>
            </a:endParaRPr>
          </a:p>
          <a:p>
            <a:endParaRPr lang="en-US" altLang="zh-CN" sz="1000" i="0" dirty="0">
              <a:effectLst/>
            </a:endParaRPr>
          </a:p>
          <a:p>
            <a:r>
              <a:rPr lang="zh-CN" altLang="en-US" sz="1000" i="0" dirty="0">
                <a:effectLst/>
              </a:rPr>
              <a:t>而</a:t>
            </a:r>
            <a:r>
              <a:rPr lang="en-US" altLang="zh-CN" sz="1000" i="0" dirty="0">
                <a:effectLst/>
              </a:rPr>
              <a:t>ChatGPT</a:t>
            </a:r>
            <a:r>
              <a:rPr lang="zh-CN" altLang="en-US" sz="1000" i="0" dirty="0">
                <a:effectLst/>
              </a:rPr>
              <a:t>的</a:t>
            </a:r>
            <a:r>
              <a:rPr lang="en-US" altLang="zh-CN" sz="1000" i="0" dirty="0">
                <a:effectLst/>
              </a:rPr>
              <a:t>“</a:t>
            </a:r>
            <a:r>
              <a:rPr lang="zh-CN" altLang="en-US" sz="1000" i="0" dirty="0">
                <a:effectLst/>
              </a:rPr>
              <a:t>项目（</a:t>
            </a:r>
            <a:r>
              <a:rPr lang="en-US" altLang="zh-CN" sz="1000" i="0" dirty="0">
                <a:effectLst/>
              </a:rPr>
              <a:t>Project</a:t>
            </a:r>
            <a:r>
              <a:rPr lang="zh-CN" altLang="en-US" sz="1000" i="0" dirty="0">
                <a:effectLst/>
              </a:rPr>
              <a:t>）</a:t>
            </a:r>
            <a:r>
              <a:rPr lang="en-US" altLang="zh-CN" sz="1000" i="0" dirty="0">
                <a:effectLst/>
              </a:rPr>
              <a:t>”</a:t>
            </a:r>
            <a:r>
              <a:rPr lang="zh-CN" altLang="en-US" sz="1000" i="0" dirty="0">
                <a:effectLst/>
              </a:rPr>
              <a:t>功能，</a:t>
            </a:r>
            <a:endParaRPr lang="zh-CN" altLang="en-US" sz="1000" i="0" dirty="0">
              <a:effectLst/>
            </a:endParaRPr>
          </a:p>
          <a:p>
            <a:r>
              <a:rPr lang="zh-CN" altLang="en-US" sz="1000" i="0" dirty="0">
                <a:effectLst/>
              </a:rPr>
              <a:t>正是为了解决这个问题。</a:t>
            </a:r>
            <a:endParaRPr lang="zh-CN" altLang="en-US" sz="1000" i="0" dirty="0">
              <a:effectLst/>
            </a:endParaRPr>
          </a:p>
          <a:p>
            <a:endParaRPr lang="en-US" altLang="zh-CN" sz="1000" i="0" dirty="0">
              <a:effectLst/>
            </a:endParaRPr>
          </a:p>
          <a:p>
            <a:r>
              <a:rPr lang="zh-CN" altLang="en-US" sz="1000" i="0" dirty="0">
                <a:effectLst/>
              </a:rPr>
              <a:t>通过项目功能：</a:t>
            </a:r>
            <a:endParaRPr lang="zh-CN" altLang="en-US" sz="1000" i="0" dirty="0">
              <a:effectLst/>
            </a:endParaRPr>
          </a:p>
          <a:p>
            <a:endParaRPr lang="en-US" altLang="zh-CN" sz="1000" i="0" dirty="0">
              <a:effectLst/>
            </a:endParaRPr>
          </a:p>
          <a:p>
            <a:r>
              <a:rPr lang="zh-CN" altLang="en-US" sz="1000" i="0" dirty="0">
                <a:effectLst/>
              </a:rPr>
              <a:t>可以按主题整理聊天</a:t>
            </a:r>
            <a:endParaRPr lang="zh-CN" altLang="en-US" sz="1000" i="0" dirty="0">
              <a:effectLst/>
            </a:endParaRPr>
          </a:p>
          <a:p>
            <a:r>
              <a:rPr lang="zh-CN" altLang="en-US" sz="1000" i="0" dirty="0">
                <a:effectLst/>
              </a:rPr>
              <a:t>持续积累个人背景信息</a:t>
            </a:r>
            <a:endParaRPr lang="zh-CN" altLang="en-US" sz="1000" i="0" dirty="0">
              <a:effectLst/>
            </a:endParaRPr>
          </a:p>
          <a:p>
            <a:r>
              <a:rPr lang="zh-CN" altLang="en-US" sz="1000" i="0" dirty="0">
                <a:effectLst/>
              </a:rPr>
              <a:t>让</a:t>
            </a:r>
            <a:r>
              <a:rPr lang="en-US" altLang="zh-CN" sz="1000" i="0" dirty="0">
                <a:effectLst/>
              </a:rPr>
              <a:t>AI</a:t>
            </a:r>
            <a:r>
              <a:rPr lang="zh-CN" altLang="en-US" sz="1000" i="0" dirty="0">
                <a:effectLst/>
              </a:rPr>
              <a:t>越来越了解你</a:t>
            </a:r>
            <a:endParaRPr lang="zh-CN" altLang="en-US" sz="1000" i="0" dirty="0">
              <a:effectLst/>
            </a:endParaRPr>
          </a:p>
          <a:p>
            <a:endParaRPr lang="en-US" altLang="zh-CN" sz="1000" i="0" dirty="0">
              <a:effectLst/>
            </a:endParaRPr>
          </a:p>
          <a:p>
            <a:r>
              <a:rPr lang="zh-CN" altLang="en-US" sz="1000" i="0" dirty="0">
                <a:effectLst/>
              </a:rPr>
              <a:t>交流次数越多，</a:t>
            </a:r>
            <a:r>
              <a:rPr lang="en-US" altLang="zh-CN" sz="1000" i="0" dirty="0">
                <a:effectLst/>
              </a:rPr>
              <a:t>AI</a:t>
            </a:r>
            <a:r>
              <a:rPr lang="zh-CN" altLang="en-US" sz="1000" i="0" dirty="0">
                <a:effectLst/>
              </a:rPr>
              <a:t>给出的建议就越精准。</a:t>
            </a:r>
            <a:endParaRPr lang="zh-CN" altLang="en-US" sz="1000" i="0" dirty="0">
              <a:effectLst/>
            </a:endParaRPr>
          </a:p>
          <a:p>
            <a:endParaRPr lang="en-US" altLang="zh-CN" sz="1000" i="0" dirty="0">
              <a:effectLst/>
            </a:endParaRPr>
          </a:p>
          <a:p>
            <a:r>
              <a:rPr lang="zh-CN" altLang="en-US" sz="1000" i="0" dirty="0">
                <a:effectLst/>
              </a:rPr>
              <a:t>作者甚至表示，如今无论工作还是生活，</a:t>
            </a:r>
            <a:endParaRPr lang="zh-CN" altLang="en-US" sz="1000" i="0" dirty="0">
              <a:effectLst/>
            </a:endParaRPr>
          </a:p>
          <a:p>
            <a:r>
              <a:rPr lang="zh-CN" altLang="en-US" sz="1000" i="0" dirty="0">
                <a:effectLst/>
              </a:rPr>
              <a:t>自己都已经离不开这个功能。</a:t>
            </a:r>
            <a:endParaRPr lang="zh-CN" altLang="en-US" sz="1000" i="0" dirty="0">
              <a:effectLst/>
            </a:endParaRPr>
          </a:p>
          <a:p>
            <a:endParaRPr lang="zh-CN" altLang="en-US" sz="1000" i="0" dirty="0">
              <a:effectLst/>
            </a:endParaRPr>
          </a:p>
          <a:p>
            <a:endParaRPr lang="zh-CN" altLang="en-US" sz="1000" i="0" dirty="0">
              <a:effectLst/>
            </a:endParaRPr>
          </a:p>
          <a:p>
            <a:r>
              <a:rPr lang="zh-CN" altLang="en-US" sz="1000" dirty="0">
                <a:effectLst/>
                <a:sym typeface="+mn-ea"/>
              </a:rPr>
              <a:t>（接下页）</a:t>
            </a:r>
            <a:endParaRPr lang="zh-CN" altLang="en-US" sz="1000" i="0" dirty="0">
              <a:effectLst/>
            </a:endParaRPr>
          </a:p>
          <a:p>
            <a:endParaRPr lang="zh-CN" altLang="en-US" sz="1000" i="0" dirty="0">
              <a:effectLst/>
            </a:endParaRPr>
          </a:p>
        </p:txBody>
      </p:sp>
      <p:pic>
        <p:nvPicPr>
          <p:cNvPr id="3" name="图片 2"/>
          <p:cNvPicPr>
            <a:picLocks noChangeAspect="1"/>
          </p:cNvPicPr>
          <p:nvPr/>
        </p:nvPicPr>
        <p:blipFill>
          <a:blip r:embed="rId1"/>
          <a:stretch>
            <a:fillRect/>
          </a:stretch>
        </p:blipFill>
        <p:spPr>
          <a:xfrm>
            <a:off x="304800" y="134620"/>
            <a:ext cx="840740" cy="117856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673735"/>
            <a:ext cx="6821170" cy="8047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第六章　打造能够持续创造成果的企业</a:t>
            </a:r>
            <a:endParaRPr lang="zh-CN" altLang="en-US" sz="1100" i="0" dirty="0">
              <a:effectLst/>
            </a:endParaRPr>
          </a:p>
          <a:p>
            <a:endParaRPr lang="en-US" altLang="zh-CN" sz="1100" i="0" dirty="0">
              <a:effectLst/>
            </a:endParaRPr>
          </a:p>
          <a:p>
            <a:r>
              <a:rPr lang="zh-CN" altLang="en-US" sz="1100" i="0" dirty="0">
                <a:effectLst/>
              </a:rPr>
              <a:t>重建</a:t>
            </a:r>
            <a:r>
              <a:rPr lang="en-US" altLang="zh-CN" sz="1100" i="0" dirty="0">
                <a:effectLst/>
              </a:rPr>
              <a:t>“</a:t>
            </a:r>
            <a:r>
              <a:rPr lang="zh-CN" altLang="en-US" sz="1100" i="0" dirty="0">
                <a:effectLst/>
              </a:rPr>
              <a:t>创业力</a:t>
            </a:r>
            <a:r>
              <a:rPr lang="en-US" altLang="zh-CN" sz="1100" i="0" dirty="0">
                <a:effectLst/>
              </a:rPr>
              <a:t>”</a:t>
            </a:r>
            <a:r>
              <a:rPr lang="zh-CN" altLang="en-US" sz="1100" i="0" dirty="0">
                <a:effectLst/>
              </a:rPr>
              <a:t>，成为涟漪的起点</a:t>
            </a:r>
            <a:endParaRPr lang="zh-CN" altLang="en-US" sz="1100" i="0" dirty="0">
              <a:effectLst/>
            </a:endParaRPr>
          </a:p>
          <a:p>
            <a:endParaRPr lang="en-US" altLang="zh-CN" sz="1100" i="0" dirty="0">
              <a:effectLst/>
            </a:endParaRPr>
          </a:p>
          <a:p>
            <a:r>
              <a:rPr lang="zh-CN" altLang="en-US" sz="1100" i="0" dirty="0">
                <a:effectLst/>
              </a:rPr>
              <a:t>构成</a:t>
            </a:r>
            <a:r>
              <a:rPr lang="en-US" altLang="zh-CN" sz="1100" i="0" dirty="0">
                <a:effectLst/>
              </a:rPr>
              <a:t>“</a:t>
            </a:r>
            <a:r>
              <a:rPr lang="zh-CN" altLang="en-US" sz="1100" i="0" dirty="0">
                <a:effectLst/>
              </a:rPr>
              <a:t>创业力</a:t>
            </a:r>
            <a:r>
              <a:rPr lang="en-US" altLang="zh-CN" sz="1100" i="0" dirty="0">
                <a:effectLst/>
              </a:rPr>
              <a:t>”</a:t>
            </a:r>
            <a:r>
              <a:rPr lang="zh-CN" altLang="en-US" sz="1100" i="0" dirty="0">
                <a:effectLst/>
              </a:rPr>
              <a:t>的核心要素</a:t>
            </a:r>
            <a:endParaRPr lang="zh-CN" altLang="en-US" sz="1100" i="0" dirty="0">
              <a:effectLst/>
            </a:endParaRPr>
          </a:p>
          <a:p>
            <a:endParaRPr lang="en-US" altLang="zh-CN" sz="1100" i="0" dirty="0">
              <a:effectLst/>
            </a:endParaRPr>
          </a:p>
          <a:p>
            <a:r>
              <a:rPr lang="zh-CN" altLang="en-US" sz="1100" i="0" dirty="0">
                <a:effectLst/>
              </a:rPr>
              <a:t>创业力真正发挥时，会发生什么？</a:t>
            </a:r>
            <a:endParaRPr lang="zh-CN" altLang="en-US" sz="1100" i="0" dirty="0">
              <a:effectLst/>
            </a:endParaRPr>
          </a:p>
          <a:p>
            <a:endParaRPr lang="en-US" altLang="zh-CN" sz="1100" i="0" dirty="0">
              <a:effectLst/>
            </a:endParaRPr>
          </a:p>
          <a:p>
            <a:r>
              <a:rPr lang="zh-CN" altLang="en-US" sz="1100" i="0" dirty="0">
                <a:effectLst/>
              </a:rPr>
              <a:t>创业力为何会衰退？</a:t>
            </a:r>
            <a:endParaRPr lang="zh-CN" altLang="en-US" sz="1100" i="0" dirty="0">
              <a:effectLst/>
            </a:endParaRPr>
          </a:p>
          <a:p>
            <a:endParaRPr lang="en-US" altLang="zh-CN" sz="1100" i="0" dirty="0">
              <a:effectLst/>
            </a:endParaRPr>
          </a:p>
          <a:p>
            <a:r>
              <a:rPr lang="zh-CN" altLang="en-US" sz="1100" i="0" dirty="0">
                <a:effectLst/>
              </a:rPr>
              <a:t>为了让团队快速启动而创造的</a:t>
            </a:r>
            <a:r>
              <a:rPr lang="en-US" altLang="zh-CN" sz="1100" i="0" dirty="0">
                <a:effectLst/>
              </a:rPr>
              <a:t>“</a:t>
            </a:r>
            <a:r>
              <a:rPr lang="zh-CN" altLang="en-US" sz="1100" i="0" dirty="0">
                <a:effectLst/>
              </a:rPr>
              <a:t>人生未来曲线</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a:t>
            </a:r>
            <a:r>
              <a:rPr lang="zh-CN" altLang="en-US" sz="1100" i="0" dirty="0">
                <a:effectLst/>
              </a:rPr>
              <a:t>我们彼此太熟悉了</a:t>
            </a:r>
            <a:r>
              <a:rPr lang="en-US" altLang="zh-CN" sz="1100" i="0" dirty="0">
                <a:effectLst/>
              </a:rPr>
              <a:t>”</a:t>
            </a:r>
            <a:r>
              <a:rPr lang="zh-CN" altLang="en-US" sz="1100" i="0" dirty="0">
                <a:effectLst/>
              </a:rPr>
              <a:t>这种惯性，有时反而会成为阻碍</a:t>
            </a:r>
            <a:endParaRPr lang="zh-CN" altLang="en-US" sz="1100" i="0" dirty="0">
              <a:effectLst/>
            </a:endParaRPr>
          </a:p>
          <a:p>
            <a:endParaRPr lang="en-US" altLang="zh-CN" sz="1100" i="0" dirty="0">
              <a:effectLst/>
            </a:endParaRPr>
          </a:p>
          <a:p>
            <a:r>
              <a:rPr lang="zh-CN" altLang="en-US" sz="1100" i="0" dirty="0">
                <a:effectLst/>
              </a:rPr>
              <a:t>有意识地创造</a:t>
            </a:r>
            <a:r>
              <a:rPr lang="en-US" altLang="zh-CN" sz="1100" i="0" dirty="0">
                <a:effectLst/>
              </a:rPr>
              <a:t>“</a:t>
            </a:r>
            <a:r>
              <a:rPr lang="zh-CN" altLang="en-US" sz="1100" i="0" dirty="0">
                <a:effectLst/>
              </a:rPr>
              <a:t>未来创造点</a:t>
            </a:r>
            <a:r>
              <a:rPr lang="en-US" altLang="zh-CN" sz="1100" i="0" dirty="0">
                <a:effectLst/>
              </a:rPr>
              <a:t>”</a:t>
            </a:r>
            <a:r>
              <a:rPr lang="zh-CN" altLang="en-US" sz="1100" i="0" dirty="0">
                <a:effectLst/>
              </a:rPr>
              <a:t>，强化企业核心</a:t>
            </a:r>
            <a:endParaRPr lang="zh-CN" altLang="en-US" sz="1100" i="0" dirty="0">
              <a:effectLst/>
            </a:endParaRPr>
          </a:p>
          <a:p>
            <a:endParaRPr lang="en-US" altLang="zh-CN" sz="1100" i="0" dirty="0">
              <a:effectLst/>
            </a:endParaRPr>
          </a:p>
          <a:p>
            <a:r>
              <a:rPr lang="zh-CN" altLang="en-US" sz="1100" i="0" dirty="0">
                <a:effectLst/>
              </a:rPr>
              <a:t>中坚与中小企业中的</a:t>
            </a:r>
            <a:r>
              <a:rPr lang="en-US" altLang="zh-CN" sz="1100" i="0" dirty="0">
                <a:effectLst/>
              </a:rPr>
              <a:t>“</a:t>
            </a:r>
            <a:r>
              <a:rPr lang="zh-CN" altLang="en-US" sz="1100" i="0" dirty="0">
                <a:effectLst/>
              </a:rPr>
              <a:t>未来创造点</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任何企业都拥有自己的</a:t>
            </a:r>
            <a:r>
              <a:rPr lang="en-US" altLang="zh-CN" sz="1100" i="0" dirty="0">
                <a:effectLst/>
              </a:rPr>
              <a:t>“</a:t>
            </a:r>
            <a:r>
              <a:rPr lang="zh-CN" altLang="en-US" sz="1100" i="0" dirty="0">
                <a:effectLst/>
              </a:rPr>
              <a:t>未来创造点</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如今，比起</a:t>
            </a:r>
            <a:r>
              <a:rPr lang="en-US" altLang="zh-CN" sz="1100" i="0" dirty="0">
                <a:effectLst/>
              </a:rPr>
              <a:t>“</a:t>
            </a:r>
            <a:r>
              <a:rPr lang="zh-CN" altLang="en-US" sz="1100" i="0" dirty="0">
                <a:effectLst/>
              </a:rPr>
              <a:t>信赖</a:t>
            </a:r>
            <a:r>
              <a:rPr lang="en-US" altLang="zh-CN" sz="1100" i="0" dirty="0">
                <a:effectLst/>
              </a:rPr>
              <a:t>”</a:t>
            </a:r>
            <a:r>
              <a:rPr lang="zh-CN" altLang="en-US" sz="1100" i="0" dirty="0">
                <a:effectLst/>
              </a:rPr>
              <a:t>，</a:t>
            </a:r>
            <a:r>
              <a:rPr lang="en-US" altLang="zh-CN" sz="1100" i="0" dirty="0">
                <a:effectLst/>
              </a:rPr>
              <a:t>“</a:t>
            </a:r>
            <a:r>
              <a:rPr lang="zh-CN" altLang="en-US" sz="1100" i="0" dirty="0">
                <a:effectLst/>
              </a:rPr>
              <a:t>信用</a:t>
            </a:r>
            <a:r>
              <a:rPr lang="en-US" altLang="zh-CN" sz="1100" i="0" dirty="0">
                <a:effectLst/>
              </a:rPr>
              <a:t>”</a:t>
            </a:r>
            <a:r>
              <a:rPr lang="zh-CN" altLang="en-US" sz="1100" i="0" dirty="0">
                <a:effectLst/>
              </a:rPr>
              <a:t>变得更加重要</a:t>
            </a:r>
            <a:endParaRPr lang="zh-CN" altLang="en-US" sz="1100" i="0" dirty="0">
              <a:effectLst/>
            </a:endParaRPr>
          </a:p>
          <a:p>
            <a:endParaRPr lang="en-US" altLang="zh-CN" sz="1100" i="0" dirty="0">
              <a:effectLst/>
            </a:endParaRPr>
          </a:p>
          <a:p>
            <a:r>
              <a:rPr lang="zh-CN" altLang="en-US" sz="1100" i="0" dirty="0">
                <a:effectLst/>
              </a:rPr>
              <a:t>第七章　创造企业信赖与信用的关键，在于</a:t>
            </a:r>
            <a:r>
              <a:rPr lang="en-US" altLang="zh-CN" sz="1100" i="0" dirty="0">
                <a:effectLst/>
              </a:rPr>
              <a:t>“</a:t>
            </a:r>
            <a:r>
              <a:rPr lang="zh-CN" altLang="en-US" sz="1100" i="0" dirty="0">
                <a:effectLst/>
              </a:rPr>
              <a:t>微观经营效率化</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通过</a:t>
            </a:r>
            <a:r>
              <a:rPr lang="en-US" altLang="zh-CN" sz="1100" i="0" dirty="0">
                <a:effectLst/>
              </a:rPr>
              <a:t>“</a:t>
            </a:r>
            <a:r>
              <a:rPr lang="zh-CN" altLang="en-US" sz="1100" i="0" dirty="0">
                <a:effectLst/>
              </a:rPr>
              <a:t>微观经营效率化</a:t>
            </a:r>
            <a:r>
              <a:rPr lang="en-US" altLang="zh-CN" sz="1100" i="0" dirty="0">
                <a:effectLst/>
              </a:rPr>
              <a:t>”</a:t>
            </a:r>
            <a:r>
              <a:rPr lang="zh-CN" altLang="en-US" sz="1100" i="0" dirty="0">
                <a:effectLst/>
              </a:rPr>
              <a:t>，稳定组织所创造的品质</a:t>
            </a:r>
            <a:endParaRPr lang="zh-CN" altLang="en-US" sz="1100" i="0" dirty="0">
              <a:effectLst/>
            </a:endParaRPr>
          </a:p>
          <a:p>
            <a:endParaRPr lang="en-US" altLang="zh-CN" sz="1100" i="0" dirty="0">
              <a:effectLst/>
            </a:endParaRPr>
          </a:p>
          <a:p>
            <a:r>
              <a:rPr lang="zh-CN" altLang="en-US" sz="1100" i="0" dirty="0">
                <a:effectLst/>
              </a:rPr>
              <a:t>理解经营效率化的本质</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效率</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效能</a:t>
            </a:r>
            <a:r>
              <a:rPr lang="en-US" altLang="zh-CN" sz="1100" i="0" dirty="0">
                <a:effectLst/>
              </a:rPr>
              <a:t>”</a:t>
            </a:r>
            <a:r>
              <a:rPr lang="zh-CN" altLang="en-US" sz="1100" i="0" dirty="0">
                <a:effectLst/>
              </a:rPr>
              <a:t>完全不同</a:t>
            </a:r>
            <a:endParaRPr lang="zh-CN" altLang="en-US" sz="1100" i="0" dirty="0">
              <a:effectLst/>
            </a:endParaRPr>
          </a:p>
          <a:p>
            <a:endParaRPr lang="en-US" altLang="zh-CN" sz="1100" i="0" dirty="0">
              <a:effectLst/>
            </a:endParaRPr>
          </a:p>
          <a:p>
            <a:r>
              <a:rPr lang="zh-CN" altLang="en-US" sz="1100" i="0" dirty="0">
                <a:effectLst/>
              </a:rPr>
              <a:t>如今，企业真正需要的是</a:t>
            </a:r>
            <a:r>
              <a:rPr lang="en-US" altLang="zh-CN" sz="1100" i="0" dirty="0">
                <a:effectLst/>
              </a:rPr>
              <a:t>“</a:t>
            </a:r>
            <a:r>
              <a:rPr lang="zh-CN" altLang="en-US" sz="1100" i="0" dirty="0">
                <a:effectLst/>
              </a:rPr>
              <a:t>微观经营效率化</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支撑微观经营效率化的</a:t>
            </a:r>
            <a:r>
              <a:rPr lang="en-US" altLang="zh-CN" sz="1100" i="0" dirty="0">
                <a:effectLst/>
              </a:rPr>
              <a:t>“Inter-view”</a:t>
            </a:r>
            <a:r>
              <a:rPr lang="zh-CN" altLang="en-US" sz="1100" i="0" dirty="0">
                <a:effectLst/>
              </a:rPr>
              <a:t>技术</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听取需求（</a:t>
            </a:r>
            <a:r>
              <a:rPr lang="en-US" altLang="zh-CN" sz="1100" i="0" dirty="0">
                <a:effectLst/>
              </a:rPr>
              <a:t>Hearing</a:t>
            </a:r>
            <a:r>
              <a:rPr lang="zh-CN" altLang="en-US" sz="1100" i="0" dirty="0">
                <a:effectLst/>
              </a:rPr>
              <a:t>）</a:t>
            </a:r>
            <a:r>
              <a:rPr lang="en-US" altLang="zh-CN" sz="1100" i="0" dirty="0">
                <a:effectLst/>
              </a:rPr>
              <a:t>”</a:t>
            </a:r>
            <a:r>
              <a:rPr lang="zh-CN" altLang="en-US" sz="1100" i="0" dirty="0">
                <a:effectLst/>
              </a:rPr>
              <a:t>这一概念为何让商务人士如此痛苦</a:t>
            </a:r>
            <a:endParaRPr lang="zh-CN" altLang="en-US" sz="1100" i="0" dirty="0">
              <a:effectLst/>
            </a:endParaRPr>
          </a:p>
          <a:p>
            <a:endParaRPr lang="en-US" altLang="zh-CN" sz="1100" i="0" dirty="0">
              <a:effectLst/>
            </a:endParaRPr>
          </a:p>
          <a:p>
            <a:r>
              <a:rPr lang="zh-CN" altLang="en-US" sz="1100" i="0" dirty="0">
                <a:effectLst/>
              </a:rPr>
              <a:t>通过微观经营效率化，提升客户接触点品质</a:t>
            </a:r>
            <a:endParaRPr lang="zh-CN" altLang="en-US" sz="1100" i="0" dirty="0">
              <a:effectLst/>
            </a:endParaRPr>
          </a:p>
          <a:p>
            <a:endParaRPr lang="en-US" altLang="zh-CN" sz="1100" i="0" dirty="0">
              <a:effectLst/>
            </a:endParaRPr>
          </a:p>
          <a:p>
            <a:r>
              <a:rPr lang="zh-CN" altLang="en-US" sz="1100" i="0" dirty="0">
                <a:effectLst/>
              </a:rPr>
              <a:t>通过</a:t>
            </a:r>
            <a:r>
              <a:rPr lang="en-US" altLang="zh-CN" sz="1100" i="0" dirty="0">
                <a:effectLst/>
              </a:rPr>
              <a:t>“</a:t>
            </a:r>
            <a:r>
              <a:rPr lang="zh-CN" altLang="en-US" sz="1100" i="0" dirty="0">
                <a:effectLst/>
              </a:rPr>
              <a:t>信赖点</a:t>
            </a:r>
            <a:r>
              <a:rPr lang="en-US" altLang="zh-CN" sz="1100" i="0" dirty="0">
                <a:effectLst/>
              </a:rPr>
              <a:t>”</a:t>
            </a:r>
            <a:r>
              <a:rPr lang="zh-CN" altLang="en-US" sz="1100" i="0" dirty="0">
                <a:effectLst/>
              </a:rPr>
              <a:t>这一技术，提高管理质量</a:t>
            </a:r>
            <a:endParaRPr lang="zh-CN" altLang="en-US" sz="1100" i="0" dirty="0">
              <a:effectLst/>
            </a:endParaRPr>
          </a:p>
          <a:p>
            <a:endParaRPr lang="en-US" altLang="zh-CN" sz="1100" i="0" dirty="0">
              <a:effectLst/>
            </a:endParaRPr>
          </a:p>
          <a:p>
            <a:r>
              <a:rPr lang="zh-CN" altLang="en-US" sz="1100" i="0" dirty="0">
                <a:effectLst/>
              </a:rPr>
              <a:t>与歌手</a:t>
            </a:r>
            <a:r>
              <a:rPr lang="en-US" altLang="zh-CN" sz="1100" i="0" dirty="0">
                <a:effectLst/>
              </a:rPr>
              <a:t>“</a:t>
            </a:r>
            <a:r>
              <a:rPr lang="ja-JP" altLang="en-US" sz="1100" i="0" dirty="0">
                <a:effectLst/>
              </a:rPr>
              <a:t>ちゃんみな</a:t>
            </a:r>
            <a:r>
              <a:rPr lang="en-US" altLang="zh-CN" sz="1100" i="0" dirty="0">
                <a:effectLst/>
              </a:rPr>
              <a:t>”</a:t>
            </a:r>
            <a:r>
              <a:rPr lang="zh-CN" altLang="en-US" sz="1100" i="0" dirty="0">
                <a:effectLst/>
              </a:rPr>
              <a:t>的相遇带来的冲击</a:t>
            </a:r>
            <a:endParaRPr lang="zh-CN" altLang="en-US" sz="1100" i="0" dirty="0">
              <a:effectLst/>
            </a:endParaRPr>
          </a:p>
          <a:p>
            <a:endParaRPr lang="en-US" altLang="zh-CN" sz="1100" i="0" dirty="0">
              <a:effectLst/>
            </a:endParaRPr>
          </a:p>
          <a:p>
            <a:r>
              <a:rPr lang="zh-CN" altLang="en-US" sz="1100" i="0" dirty="0">
                <a:effectLst/>
              </a:rPr>
              <a:t>从微观经营效率化视角诞生的</a:t>
            </a:r>
            <a:r>
              <a:rPr lang="en-US" altLang="zh-CN" sz="1100" i="0" dirty="0">
                <a:effectLst/>
              </a:rPr>
              <a:t>“</a:t>
            </a:r>
            <a:r>
              <a:rPr lang="zh-CN" altLang="en-US" sz="1100" i="0" dirty="0">
                <a:effectLst/>
              </a:rPr>
              <a:t>人生未来曲线</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通过微观经营效率化，提高招聘匹配精度</a:t>
            </a:r>
            <a:endParaRPr lang="zh-CN" altLang="en-US" sz="1100" i="0" dirty="0">
              <a:effectLst/>
            </a:endParaRPr>
          </a:p>
          <a:p>
            <a:endParaRPr lang="en-US" altLang="zh-CN" sz="1100" i="0" dirty="0">
              <a:effectLst/>
            </a:endParaRPr>
          </a:p>
          <a:p>
            <a:r>
              <a:rPr lang="zh-CN" altLang="en-US" sz="1100" i="0" dirty="0">
                <a:effectLst/>
              </a:rPr>
              <a:t>后记</a:t>
            </a:r>
            <a:endParaRPr lang="zh-CN" altLang="en-US" sz="1100" i="0" dirty="0">
              <a:effectLst/>
            </a:endParaRPr>
          </a:p>
        </p:txBody>
      </p:sp>
      <p:sp>
        <p:nvSpPr>
          <p:cNvPr id="2" name="角丸四角形 7"/>
          <p:cNvSpPr/>
          <p:nvPr/>
        </p:nvSpPr>
        <p:spPr>
          <a:xfrm>
            <a:off x="3091134" y="24025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658360" cy="1692910"/>
          </a:xfrm>
          <a:prstGeom prst="rect">
            <a:avLst/>
          </a:prstGeom>
          <a:noFill/>
        </p:spPr>
        <p:txBody>
          <a:bodyPr wrap="square" rtlCol="0">
            <a:no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「戦略」</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では</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もう</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勝</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てない</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戦</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わずに</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選</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ばれる</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会社</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創</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る</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方法</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978-4-7612-7808-3</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大脇順樹</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400p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2110740"/>
            <a:ext cx="6821170" cy="330771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毕业于名古屋大学。</a:t>
            </a:r>
            <a:r>
              <a:rPr lang="en-US" altLang="zh-CN" sz="1100" i="0" dirty="0">
                <a:effectLst/>
              </a:rPr>
              <a:t>1986</a:t>
            </a:r>
            <a:r>
              <a:rPr lang="zh-CN" altLang="en-US" sz="1100" i="0" dirty="0">
                <a:effectLst/>
              </a:rPr>
              <a:t>年进入</a:t>
            </a:r>
            <a:r>
              <a:rPr lang="en-US" altLang="zh-CN" sz="1100" i="0" dirty="0">
                <a:effectLst/>
              </a:rPr>
              <a:t>Recruit</a:t>
            </a:r>
            <a:r>
              <a:rPr lang="zh-CN" altLang="en-US" sz="1100" i="0" dirty="0">
                <a:effectLst/>
              </a:rPr>
              <a:t>公司（株式会社</a:t>
            </a:r>
            <a:r>
              <a:rPr lang="ja-JP" altLang="en-US" sz="1100" i="0" dirty="0">
                <a:effectLst/>
              </a:rPr>
              <a:t>リクルート</a:t>
            </a:r>
            <a:r>
              <a:rPr lang="zh-CN" altLang="en-US" sz="1100" i="0" dirty="0">
                <a:effectLst/>
              </a:rPr>
              <a:t>），主要从事新卒招聘领域的业务，为中小企业到大型企业提供广泛的人才招聘支持。任职期间，多次获得公司年度销售</a:t>
            </a:r>
            <a:r>
              <a:rPr lang="en-US" altLang="zh-CN" sz="1100" i="0" dirty="0">
                <a:effectLst/>
              </a:rPr>
              <a:t>MVP</a:t>
            </a:r>
            <a:r>
              <a:rPr lang="zh-CN" altLang="en-US" sz="1100" i="0" dirty="0">
                <a:effectLst/>
              </a:rPr>
              <a:t>。入职第五年时，因销售品质与业绩表现同时受到高度评价，曾作为全体销售代表，在日本武道馆举行的公司年度大会上发表演讲。</a:t>
            </a:r>
            <a:endParaRPr lang="zh-CN" altLang="en-US" sz="1100" i="0" dirty="0">
              <a:effectLst/>
            </a:endParaRPr>
          </a:p>
          <a:p>
            <a:endParaRPr lang="en-US" altLang="zh-CN" sz="1100" i="0" dirty="0">
              <a:effectLst/>
            </a:endParaRPr>
          </a:p>
          <a:p>
            <a:r>
              <a:rPr lang="zh-CN" altLang="en-US" sz="1100" i="0" dirty="0">
                <a:effectLst/>
              </a:rPr>
              <a:t>第六年晋升为经理后，作为创始成员之一，参与了</a:t>
            </a:r>
            <a:r>
              <a:rPr lang="en-US" altLang="zh-CN" sz="1100" i="0" dirty="0">
                <a:effectLst/>
              </a:rPr>
              <a:t>Recruit Communication Engineering</a:t>
            </a:r>
            <a:r>
              <a:rPr lang="zh-CN" altLang="en-US" sz="1100" i="0" dirty="0">
                <a:effectLst/>
              </a:rPr>
              <a:t>（现</a:t>
            </a:r>
            <a:r>
              <a:rPr lang="en-US" altLang="zh-CN" sz="1100" i="0" dirty="0">
                <a:effectLst/>
              </a:rPr>
              <a:t>Recruit Management Solutions CE</a:t>
            </a:r>
            <a:r>
              <a:rPr lang="zh-CN" altLang="en-US" sz="1100" i="0" dirty="0">
                <a:effectLst/>
              </a:rPr>
              <a:t>集团）的创立。从创业初期开始，他便始终坚持以</a:t>
            </a:r>
            <a:r>
              <a:rPr lang="en-US" altLang="zh-CN" sz="1100" i="0" dirty="0">
                <a:effectLst/>
              </a:rPr>
              <a:t>“</a:t>
            </a:r>
            <a:r>
              <a:rPr lang="zh-CN" altLang="en-US" sz="1100" i="0" dirty="0">
                <a:effectLst/>
              </a:rPr>
              <a:t>帮助客户实现业务成果</a:t>
            </a:r>
            <a:r>
              <a:rPr lang="en-US" altLang="zh-CN" sz="1100" i="0" dirty="0">
                <a:effectLst/>
              </a:rPr>
              <a:t>”</a:t>
            </a:r>
            <a:r>
              <a:rPr lang="zh-CN" altLang="en-US" sz="1100" i="0" dirty="0">
                <a:effectLst/>
              </a:rPr>
              <a:t>为核心，为企业创造了卓越业绩。</a:t>
            </a:r>
            <a:endParaRPr lang="zh-CN" altLang="en-US" sz="1100" i="0" dirty="0">
              <a:effectLst/>
            </a:endParaRPr>
          </a:p>
          <a:p>
            <a:endParaRPr lang="en-US" altLang="zh-CN" sz="1100" i="0" dirty="0">
              <a:effectLst/>
            </a:endParaRPr>
          </a:p>
          <a:p>
            <a:r>
              <a:rPr lang="zh-CN" altLang="en-US" sz="1100" i="0" dirty="0">
                <a:effectLst/>
              </a:rPr>
              <a:t>独立创业后，他以</a:t>
            </a:r>
            <a:r>
              <a:rPr lang="en-US" altLang="zh-CN" sz="1100" i="0" dirty="0">
                <a:effectLst/>
              </a:rPr>
              <a:t>“</a:t>
            </a:r>
            <a:r>
              <a:rPr lang="zh-CN" altLang="en-US" sz="1100" i="0" dirty="0">
                <a:effectLst/>
              </a:rPr>
              <a:t>企业变革</a:t>
            </a:r>
            <a:r>
              <a:rPr lang="en-US" altLang="zh-CN" sz="1100" i="0" dirty="0">
                <a:effectLst/>
              </a:rPr>
              <a:t>”“</a:t>
            </a:r>
            <a:r>
              <a:rPr lang="zh-CN" altLang="en-US" sz="1100" i="0" dirty="0">
                <a:effectLst/>
              </a:rPr>
              <a:t>提升销售品质</a:t>
            </a:r>
            <a:r>
              <a:rPr lang="en-US" altLang="zh-CN" sz="1100" i="0" dirty="0">
                <a:effectLst/>
              </a:rPr>
              <a:t>”“</a:t>
            </a:r>
            <a:r>
              <a:rPr lang="zh-CN" altLang="en-US" sz="1100" i="0" dirty="0">
                <a:effectLst/>
              </a:rPr>
              <a:t>从本质上强化招聘能力</a:t>
            </a:r>
            <a:r>
              <a:rPr lang="en-US" altLang="zh-CN" sz="1100" i="0" dirty="0">
                <a:effectLst/>
              </a:rPr>
              <a:t>”</a:t>
            </a:r>
            <a:r>
              <a:rPr lang="zh-CN" altLang="en-US" sz="1100" i="0" dirty="0">
                <a:effectLst/>
              </a:rPr>
              <a:t>为主要方向，长期为由创业者及企业主经营的中坚、中小企业提供持续支援。服务行业涵盖住宅与生活方式相关企业、数据科学企业、汽车销售（新车与二手车）、装修与室内设计企业、公认会计师与税理士事务所、基础设施服务企业、咨询公司以及创意服务企业等多个领域。迄今为止，作为顾问参与支援的企业累计已超过</a:t>
            </a:r>
            <a:r>
              <a:rPr lang="en-US" altLang="zh-CN" sz="1100" i="0" dirty="0">
                <a:effectLst/>
              </a:rPr>
              <a:t>100</a:t>
            </a:r>
            <a:r>
              <a:rPr lang="zh-CN" altLang="en-US" sz="1100" i="0" dirty="0">
                <a:effectLst/>
              </a:rPr>
              <a:t>家。</a:t>
            </a:r>
            <a:endParaRPr lang="zh-CN" altLang="en-US" sz="1100" i="0" dirty="0">
              <a:effectLst/>
            </a:endParaRPr>
          </a:p>
          <a:p>
            <a:endParaRPr lang="en-US" altLang="zh-CN" sz="1100" i="0" dirty="0">
              <a:effectLst/>
            </a:endParaRPr>
          </a:p>
          <a:p>
            <a:r>
              <a:rPr lang="zh-CN" altLang="en-US" sz="1100" i="0" dirty="0">
                <a:effectLst/>
              </a:rPr>
              <a:t>客户企业普遍高度评价他</a:t>
            </a:r>
            <a:r>
              <a:rPr lang="en-US" altLang="zh-CN" sz="1100" i="0" dirty="0">
                <a:effectLst/>
              </a:rPr>
              <a:t>“</a:t>
            </a:r>
            <a:r>
              <a:rPr lang="zh-CN" altLang="en-US" sz="1100" i="0" dirty="0">
                <a:effectLst/>
              </a:rPr>
              <a:t>独特的感性</a:t>
            </a:r>
            <a:r>
              <a:rPr lang="en-US" altLang="zh-CN" sz="1100" i="0" dirty="0">
                <a:effectLst/>
              </a:rPr>
              <a:t>”“</a:t>
            </a:r>
            <a:r>
              <a:rPr lang="zh-CN" altLang="en-US" sz="1100" i="0" dirty="0">
                <a:effectLst/>
              </a:rPr>
              <a:t>将感性语言化的能力</a:t>
            </a:r>
            <a:r>
              <a:rPr lang="en-US" altLang="zh-CN" sz="1100" i="0" dirty="0">
                <a:effectLst/>
              </a:rPr>
              <a:t>”</a:t>
            </a:r>
            <a:r>
              <a:rPr lang="zh-CN" altLang="en-US" sz="1100" i="0" dirty="0">
                <a:effectLst/>
              </a:rPr>
              <a:t>以及</a:t>
            </a:r>
            <a:r>
              <a:rPr lang="en-US" altLang="zh-CN" sz="1100" i="0" dirty="0">
                <a:effectLst/>
              </a:rPr>
              <a:t>“</a:t>
            </a:r>
            <a:r>
              <a:rPr lang="zh-CN" altLang="en-US" sz="1100" i="0" dirty="0">
                <a:effectLst/>
              </a:rPr>
              <a:t>持续创造成果的能力</a:t>
            </a:r>
            <a:r>
              <a:rPr lang="en-US" altLang="zh-CN" sz="1100" i="0" dirty="0">
                <a:effectLst/>
              </a:rPr>
              <a:t>”</a:t>
            </a:r>
            <a:r>
              <a:rPr lang="zh-CN" altLang="en-US" sz="1100" i="0" dirty="0">
                <a:effectLst/>
              </a:rPr>
              <a:t>，因此长期伴走型合作关系较多。他始终坚持的核心理念，是</a:t>
            </a:r>
            <a:r>
              <a:rPr lang="en-US" altLang="zh-CN" sz="1100" i="0" dirty="0">
                <a:effectLst/>
              </a:rPr>
              <a:t>“</a:t>
            </a:r>
            <a:r>
              <a:rPr lang="zh-CN" altLang="en-US" sz="1100" i="0" dirty="0">
                <a:effectLst/>
              </a:rPr>
              <a:t>相信并持续激发人的可能性</a:t>
            </a:r>
            <a:r>
              <a:rPr lang="en-US" altLang="zh-CN" sz="1100" i="0" dirty="0">
                <a:effectLst/>
              </a:rPr>
              <a:t>”</a:t>
            </a:r>
            <a:r>
              <a:rPr lang="zh-CN" altLang="en-US" sz="1100" i="0" dirty="0">
                <a:effectLst/>
              </a:rPr>
              <a:t>，并认为</a:t>
            </a:r>
            <a:r>
              <a:rPr lang="en-US" altLang="zh-CN" sz="1100" i="0" dirty="0">
                <a:effectLst/>
              </a:rPr>
              <a:t>“</a:t>
            </a:r>
            <a:r>
              <a:rPr lang="zh-CN" altLang="en-US" sz="1100" i="0" dirty="0">
                <a:effectLst/>
              </a:rPr>
              <a:t>企业的品质，最终由员工的自豪感所塑造</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同时，他也是</a:t>
            </a:r>
            <a:r>
              <a:rPr lang="en-US" altLang="zh-CN" sz="1100" i="0" dirty="0">
                <a:effectLst/>
              </a:rPr>
              <a:t>“JUN</a:t>
            </a:r>
            <a:r>
              <a:rPr lang="zh-CN" altLang="en-US" sz="1100" i="0" dirty="0">
                <a:effectLst/>
              </a:rPr>
              <a:t>一法则</a:t>
            </a:r>
            <a:r>
              <a:rPr lang="en-US" altLang="zh-CN" sz="1100" i="0" dirty="0">
                <a:effectLst/>
              </a:rPr>
              <a:t>·</a:t>
            </a:r>
            <a:r>
              <a:rPr lang="zh-CN" altLang="en-US" sz="1100" i="0" dirty="0">
                <a:effectLst/>
              </a:rPr>
              <a:t>绿论</a:t>
            </a:r>
            <a:r>
              <a:rPr lang="en-US" altLang="zh-CN" sz="1100" i="0" dirty="0">
                <a:effectLst/>
              </a:rPr>
              <a:t>”</a:t>
            </a:r>
            <a:r>
              <a:rPr lang="zh-CN" altLang="en-US" sz="1100" i="0" dirty="0">
                <a:effectLst/>
              </a:rPr>
              <a:t>研究者。著有《现场革命》（</a:t>
            </a:r>
            <a:r>
              <a:rPr lang="en-US" altLang="zh-CN" sz="1100" i="0" dirty="0">
                <a:effectLst/>
              </a:rPr>
              <a:t>KADOKAWA</a:t>
            </a:r>
            <a:r>
              <a:rPr lang="zh-CN" altLang="en-US" sz="1100" i="0" dirty="0">
                <a:effectLst/>
              </a:rPr>
              <a:t>出版）。</a:t>
            </a:r>
            <a:endParaRPr lang="zh-CN" altLang="en-US" sz="1100" i="0" dirty="0">
              <a:effectLst/>
            </a:endParaRPr>
          </a:p>
        </p:txBody>
      </p:sp>
      <p:pic>
        <p:nvPicPr>
          <p:cNvPr id="3" name="图片 2"/>
          <p:cNvPicPr>
            <a:picLocks noChangeAspect="1"/>
          </p:cNvPicPr>
          <p:nvPr/>
        </p:nvPicPr>
        <p:blipFill>
          <a:blip r:embed="rId1"/>
          <a:stretch>
            <a:fillRect/>
          </a:stretch>
        </p:blipFill>
        <p:spPr>
          <a:xfrm>
            <a:off x="410845" y="33655"/>
            <a:ext cx="1036955" cy="1471930"/>
          </a:xfrm>
          <a:prstGeom prst="rect">
            <a:avLst/>
          </a:prstGeom>
        </p:spPr>
      </p:pic>
      <p:sp>
        <p:nvSpPr>
          <p:cNvPr id="2" name="角丸四角形 7"/>
          <p:cNvSpPr/>
          <p:nvPr/>
        </p:nvSpPr>
        <p:spPr>
          <a:xfrm>
            <a:off x="2801574" y="178330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pic>
        <p:nvPicPr>
          <p:cNvPr id="4" name="图片 3"/>
          <p:cNvPicPr>
            <a:picLocks noChangeAspect="1"/>
          </p:cNvPicPr>
          <p:nvPr/>
        </p:nvPicPr>
        <p:blipFill>
          <a:blip r:embed="rId2"/>
          <a:stretch>
            <a:fillRect/>
          </a:stretch>
        </p:blipFill>
        <p:spPr>
          <a:xfrm>
            <a:off x="3550285" y="6023610"/>
            <a:ext cx="3089275" cy="2486660"/>
          </a:xfrm>
          <a:prstGeom prst="rect">
            <a:avLst/>
          </a:prstGeom>
        </p:spPr>
      </p:pic>
      <p:pic>
        <p:nvPicPr>
          <p:cNvPr id="5" name="图片 4"/>
          <p:cNvPicPr>
            <a:picLocks noChangeAspect="1"/>
          </p:cNvPicPr>
          <p:nvPr/>
        </p:nvPicPr>
        <p:blipFill>
          <a:blip r:embed="rId3"/>
          <a:stretch>
            <a:fillRect/>
          </a:stretch>
        </p:blipFill>
        <p:spPr>
          <a:xfrm>
            <a:off x="224790" y="6023610"/>
            <a:ext cx="3060065" cy="244919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サッカー</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IQ</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高</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める</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サッカーシステム</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完全講座</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978-4-7612-7874-8</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ノーミルク</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佐藤</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5</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732280"/>
            <a:ext cx="6821170" cy="500062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en-US" sz="1100" i="0" dirty="0">
                <a:effectLst/>
              </a:rPr>
              <a:t>④</a:t>
            </a:r>
            <a:r>
              <a:rPr lang="en-US" altLang="zh-CN" sz="1100" i="0" dirty="0">
                <a:effectLst/>
              </a:rPr>
              <a:t> </a:t>
            </a:r>
            <a:r>
              <a:rPr lang="zh-CN" altLang="en-US" sz="1100" i="0" dirty="0">
                <a:effectLst/>
              </a:rPr>
              <a:t>口袋区域（</a:t>
            </a:r>
            <a:r>
              <a:rPr lang="en-US" altLang="zh-CN" sz="1100" i="0" dirty="0">
                <a:effectLst/>
              </a:rPr>
              <a:t>Pocket</a:t>
            </a:r>
            <a:r>
              <a:rPr lang="zh-CN" altLang="en-US" sz="1100" i="0" dirty="0">
                <a:effectLst/>
              </a:rPr>
              <a:t>）：制造进球的</a:t>
            </a:r>
            <a:r>
              <a:rPr lang="en-US" altLang="zh-CN" sz="1100" i="0" dirty="0">
                <a:effectLst/>
              </a:rPr>
              <a:t>“</a:t>
            </a:r>
            <a:r>
              <a:rPr lang="zh-CN" altLang="en-US" sz="1100" i="0" dirty="0">
                <a:effectLst/>
              </a:rPr>
              <a:t>入口</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指的是禁区内靠近底线的深角区域。</a:t>
            </a:r>
            <a:endParaRPr lang="zh-CN" altLang="en-US" sz="1100" i="0" dirty="0">
              <a:effectLst/>
            </a:endParaRPr>
          </a:p>
          <a:p>
            <a:r>
              <a:rPr lang="zh-CN" altLang="en-US" sz="1100" i="0" dirty="0">
                <a:effectLst/>
              </a:rPr>
              <a:t>进攻方经常通过渗透进入这里，被称为</a:t>
            </a:r>
            <a:r>
              <a:rPr lang="en-US" altLang="zh-CN" sz="1100" i="0" dirty="0">
                <a:effectLst/>
              </a:rPr>
              <a:t>“</a:t>
            </a:r>
            <a:r>
              <a:rPr lang="zh-CN" altLang="en-US" sz="1100" i="0" dirty="0">
                <a:effectLst/>
              </a:rPr>
              <a:t>占据口袋</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一旦被对手攻入这个区域，防守方往往只能被动回追。</a:t>
            </a:r>
            <a:endParaRPr lang="zh-CN" altLang="en-US" sz="1100" i="0" dirty="0">
              <a:effectLst/>
            </a:endParaRPr>
          </a:p>
          <a:p>
            <a:r>
              <a:rPr lang="zh-CN" altLang="en-US" sz="1100" i="0" dirty="0">
                <a:effectLst/>
              </a:rPr>
              <a:t>如果此时向对方视野盲区中的队友送出精准传球，就极有可能形成高概率得分机会。</a:t>
            </a:r>
            <a:endParaRPr lang="zh-CN" altLang="en-US" sz="1100" i="0" dirty="0">
              <a:effectLst/>
            </a:endParaRPr>
          </a:p>
          <a:p>
            <a:endParaRPr lang="en-US" altLang="zh-CN" sz="1100" i="0" dirty="0">
              <a:effectLst/>
            </a:endParaRPr>
          </a:p>
          <a:p>
            <a:r>
              <a:rPr lang="en-US" altLang="en-US" sz="1100" i="0" dirty="0">
                <a:effectLst/>
              </a:rPr>
              <a:t>⑤</a:t>
            </a:r>
            <a:r>
              <a:rPr lang="en-US" altLang="zh-CN" sz="1100" i="0" dirty="0">
                <a:effectLst/>
              </a:rPr>
              <a:t> </a:t>
            </a:r>
            <a:r>
              <a:rPr lang="zh-CN" altLang="en-US" sz="1100" i="0" dirty="0">
                <a:effectLst/>
              </a:rPr>
              <a:t>线间空间（</a:t>
            </a:r>
            <a:r>
              <a:rPr lang="en-US" altLang="zh-CN" sz="1100" i="0" dirty="0">
                <a:effectLst/>
              </a:rPr>
              <a:t>Between the Lines</a:t>
            </a:r>
            <a:r>
              <a:rPr lang="zh-CN" altLang="en-US" sz="1100" i="0" dirty="0">
                <a:effectLst/>
              </a:rPr>
              <a:t>）：穿透防线的</a:t>
            </a:r>
            <a:r>
              <a:rPr lang="en-US" altLang="zh-CN" sz="1100" i="0" dirty="0">
                <a:effectLst/>
              </a:rPr>
              <a:t>“</a:t>
            </a:r>
            <a:r>
              <a:rPr lang="zh-CN" altLang="en-US" sz="1100" i="0" dirty="0">
                <a:effectLst/>
              </a:rPr>
              <a:t>缝隙</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这是对方中场线与后防线之间那几米的空间。</a:t>
            </a:r>
            <a:endParaRPr lang="zh-CN" altLang="en-US" sz="1100" i="0" dirty="0">
              <a:effectLst/>
            </a:endParaRPr>
          </a:p>
          <a:p>
            <a:r>
              <a:rPr lang="zh-CN" altLang="en-US" sz="1100" i="0" dirty="0">
                <a:effectLst/>
              </a:rPr>
              <a:t>当防守体系协同不好时，这个空间会被拉大。</a:t>
            </a:r>
            <a:endParaRPr lang="zh-CN" altLang="en-US" sz="1100" i="0" dirty="0">
              <a:effectLst/>
            </a:endParaRPr>
          </a:p>
          <a:p>
            <a:endParaRPr lang="en-US" altLang="zh-CN" sz="1100" i="0" dirty="0">
              <a:effectLst/>
            </a:endParaRPr>
          </a:p>
          <a:p>
            <a:r>
              <a:rPr lang="zh-CN" altLang="en-US" sz="1100" i="0" dirty="0">
                <a:effectLst/>
              </a:rPr>
              <a:t>例如中场上抢，而后防线后撤，这种判断不一致就会形成空隙。</a:t>
            </a:r>
            <a:endParaRPr lang="zh-CN" altLang="en-US" sz="1100" i="0" dirty="0">
              <a:effectLst/>
            </a:endParaRPr>
          </a:p>
          <a:p>
            <a:r>
              <a:rPr lang="zh-CN" altLang="en-US" sz="1100" i="0" dirty="0">
                <a:effectLst/>
              </a:rPr>
              <a:t>对于进攻方来说，只要有人能</a:t>
            </a:r>
            <a:r>
              <a:rPr lang="en-US" altLang="zh-CN" sz="1100" i="0" dirty="0">
                <a:effectLst/>
              </a:rPr>
              <a:t>“</a:t>
            </a:r>
            <a:r>
              <a:rPr lang="zh-CN" altLang="en-US" sz="1100" i="0" dirty="0">
                <a:effectLst/>
              </a:rPr>
              <a:t>潜入</a:t>
            </a:r>
            <a:r>
              <a:rPr lang="en-US" altLang="zh-CN" sz="1100" i="0" dirty="0">
                <a:effectLst/>
              </a:rPr>
              <a:t>”</a:t>
            </a:r>
            <a:r>
              <a:rPr lang="zh-CN" altLang="en-US" sz="1100" i="0" dirty="0">
                <a:effectLst/>
              </a:rPr>
              <a:t>这个区域，就像忍者一样从内部瓦解防守体系，创造决定性机会。</a:t>
            </a:r>
            <a:endParaRPr lang="zh-CN" altLang="en-US" sz="1100" i="0" dirty="0">
              <a:effectLst/>
            </a:endParaRPr>
          </a:p>
          <a:p>
            <a:endParaRPr lang="en-US" altLang="zh-CN" sz="1100" i="0" dirty="0">
              <a:effectLst/>
            </a:endParaRPr>
          </a:p>
          <a:p>
            <a:r>
              <a:rPr lang="en-US" altLang="en-US" sz="1100" i="0" dirty="0">
                <a:effectLst/>
              </a:rPr>
              <a:t>⑥</a:t>
            </a:r>
            <a:r>
              <a:rPr lang="en-US" altLang="zh-CN" sz="1100" i="0" dirty="0">
                <a:effectLst/>
              </a:rPr>
              <a:t> </a:t>
            </a:r>
            <a:r>
              <a:rPr lang="zh-CN" altLang="en-US" sz="1100" i="0" dirty="0">
                <a:effectLst/>
              </a:rPr>
              <a:t>通道（</a:t>
            </a:r>
            <a:r>
              <a:rPr lang="en-US" altLang="zh-CN" sz="1100" i="0" dirty="0">
                <a:effectLst/>
              </a:rPr>
              <a:t>Channel</a:t>
            </a:r>
            <a:r>
              <a:rPr lang="zh-CN" altLang="en-US" sz="1100" i="0" dirty="0">
                <a:effectLst/>
              </a:rPr>
              <a:t>）：撕裂防线的</a:t>
            </a:r>
            <a:r>
              <a:rPr lang="en-US" altLang="zh-CN" sz="1100" i="0" dirty="0">
                <a:effectLst/>
              </a:rPr>
              <a:t>“</a:t>
            </a:r>
            <a:r>
              <a:rPr lang="zh-CN" altLang="en-US" sz="1100" i="0" dirty="0">
                <a:effectLst/>
              </a:rPr>
              <a:t>进攻路线</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指的是中后卫与边后卫之间的空隙。</a:t>
            </a:r>
            <a:endParaRPr lang="zh-CN" altLang="en-US" sz="1100" i="0" dirty="0">
              <a:effectLst/>
            </a:endParaRPr>
          </a:p>
          <a:p>
            <a:r>
              <a:rPr lang="zh-CN" altLang="en-US" sz="1100" i="0" dirty="0">
                <a:effectLst/>
              </a:rPr>
              <a:t>向这个空间高速冲刺，被称为</a:t>
            </a:r>
            <a:r>
              <a:rPr lang="en-US" altLang="zh-CN" sz="1100" i="0" dirty="0">
                <a:effectLst/>
              </a:rPr>
              <a:t>“</a:t>
            </a:r>
            <a:r>
              <a:rPr lang="zh-CN" altLang="en-US" sz="1100" i="0" dirty="0">
                <a:effectLst/>
              </a:rPr>
              <a:t>冲击通道</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如果说</a:t>
            </a:r>
            <a:r>
              <a:rPr lang="en-US" altLang="zh-CN" sz="1100" i="0" dirty="0">
                <a:effectLst/>
              </a:rPr>
              <a:t>“</a:t>
            </a:r>
            <a:r>
              <a:rPr lang="zh-CN" altLang="en-US" sz="1100" i="0" dirty="0">
                <a:effectLst/>
              </a:rPr>
              <a:t>线间空间</a:t>
            </a:r>
            <a:r>
              <a:rPr lang="en-US" altLang="zh-CN" sz="1100" i="0" dirty="0">
                <a:effectLst/>
              </a:rPr>
              <a:t>”</a:t>
            </a:r>
            <a:r>
              <a:rPr lang="zh-CN" altLang="en-US" sz="1100" i="0" dirty="0">
                <a:effectLst/>
              </a:rPr>
              <a:t>是潜入点，那么</a:t>
            </a:r>
            <a:r>
              <a:rPr lang="en-US" altLang="zh-CN" sz="1100" i="0" dirty="0">
                <a:effectLst/>
              </a:rPr>
              <a:t>“</a:t>
            </a:r>
            <a:r>
              <a:rPr lang="zh-CN" altLang="en-US" sz="1100" i="0" dirty="0">
                <a:effectLst/>
              </a:rPr>
              <a:t>通道</a:t>
            </a:r>
            <a:r>
              <a:rPr lang="en-US" altLang="zh-CN" sz="1100" i="0" dirty="0">
                <a:effectLst/>
              </a:rPr>
              <a:t>”</a:t>
            </a:r>
            <a:r>
              <a:rPr lang="zh-CN" altLang="en-US" sz="1100" i="0" dirty="0">
                <a:effectLst/>
              </a:rPr>
              <a:t>就是突破口。</a:t>
            </a:r>
            <a:endParaRPr lang="zh-CN" altLang="en-US" sz="1100" i="0" dirty="0">
              <a:effectLst/>
            </a:endParaRPr>
          </a:p>
          <a:p>
            <a:r>
              <a:rPr lang="zh-CN" altLang="en-US" sz="1100" i="0" dirty="0">
                <a:effectLst/>
              </a:rPr>
              <a:t>当球员高速冲入这个隐形路径时，防线往往会被直接撕裂。</a:t>
            </a:r>
            <a:endParaRPr lang="zh-CN" altLang="en-US" sz="1100" i="0" dirty="0">
              <a:effectLst/>
            </a:endParaRPr>
          </a:p>
          <a:p>
            <a:endParaRPr lang="en-US" altLang="zh-CN" sz="1100" i="0" dirty="0">
              <a:effectLst/>
            </a:endParaRPr>
          </a:p>
          <a:p>
            <a:r>
              <a:rPr lang="zh-CN" altLang="en-US" sz="1100" i="0" dirty="0">
                <a:effectLst/>
              </a:rPr>
              <a:t>掌握这</a:t>
            </a:r>
            <a:r>
              <a:rPr lang="en-US" altLang="zh-CN" sz="1100" i="0" dirty="0">
                <a:effectLst/>
              </a:rPr>
              <a:t>6</a:t>
            </a:r>
            <a:r>
              <a:rPr lang="zh-CN" altLang="en-US" sz="1100" i="0" dirty="0">
                <a:effectLst/>
              </a:rPr>
              <a:t>个关键词，你就拥有了观看足球的</a:t>
            </a:r>
            <a:r>
              <a:rPr lang="en-US" altLang="zh-CN" sz="1100" i="0" dirty="0">
                <a:effectLst/>
              </a:rPr>
              <a:t>“</a:t>
            </a:r>
            <a:r>
              <a:rPr lang="zh-CN" altLang="en-US" sz="1100" i="0" dirty="0">
                <a:effectLst/>
              </a:rPr>
              <a:t>共通语言</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从此，你不再只是凭感觉看球，而是能够用逻辑去理解比赛。</a:t>
            </a:r>
            <a:endParaRPr lang="zh-CN" altLang="en-US" sz="1100" i="0" dirty="0">
              <a:effectLst/>
            </a:endParaRPr>
          </a:p>
          <a:p>
            <a:endParaRPr lang="en-US" altLang="zh-CN" sz="1100" i="0" dirty="0">
              <a:effectLst/>
            </a:endParaRPr>
          </a:p>
          <a:p>
            <a:r>
              <a:rPr lang="zh-CN" altLang="en-US" sz="1100" i="0" dirty="0">
                <a:effectLst/>
              </a:rPr>
              <a:t>当你在解说中听到</a:t>
            </a:r>
            <a:r>
              <a:rPr lang="en-US" altLang="zh-CN" sz="1100" i="0" dirty="0">
                <a:effectLst/>
              </a:rPr>
              <a:t>“</a:t>
            </a:r>
            <a:r>
              <a:rPr lang="zh-CN" altLang="en-US" sz="1100" i="0" dirty="0">
                <a:effectLst/>
              </a:rPr>
              <a:t>成功利用了半空间</a:t>
            </a:r>
            <a:r>
              <a:rPr lang="en-US" altLang="zh-CN" sz="1100" i="0" dirty="0">
                <a:effectLst/>
              </a:rPr>
              <a:t>”</a:t>
            </a:r>
            <a:r>
              <a:rPr lang="zh-CN" altLang="en-US" sz="1100" i="0" dirty="0">
                <a:effectLst/>
              </a:rPr>
              <a:t>时，脑海中能立刻浮现出具体位置与战术意图</a:t>
            </a:r>
            <a:r>
              <a:rPr lang="en-US" altLang="zh-CN" sz="1100" i="0" dirty="0">
                <a:effectLst/>
              </a:rPr>
              <a:t>——</a:t>
            </a:r>
            <a:endParaRPr lang="en-US" altLang="zh-CN" sz="1100" i="0" dirty="0">
              <a:effectLst/>
            </a:endParaRPr>
          </a:p>
          <a:p>
            <a:r>
              <a:rPr lang="zh-CN" altLang="en-US" sz="1100" i="0" dirty="0">
                <a:effectLst/>
              </a:rPr>
              <a:t>那一刻，你已经不再只是普通观众，而是开始迈入</a:t>
            </a:r>
            <a:r>
              <a:rPr lang="en-US" altLang="zh-CN" sz="1100" i="0" dirty="0">
                <a:effectLst/>
              </a:rPr>
              <a:t>“</a:t>
            </a:r>
            <a:r>
              <a:rPr lang="zh-CN" altLang="en-US" sz="1100" i="0" dirty="0">
                <a:effectLst/>
              </a:rPr>
              <a:t>分析者</a:t>
            </a:r>
            <a:r>
              <a:rPr lang="en-US" altLang="zh-CN" sz="1100" i="0" dirty="0">
                <a:effectLst/>
              </a:rPr>
              <a:t>”</a:t>
            </a:r>
            <a:r>
              <a:rPr lang="zh-CN" altLang="en-US" sz="1100" i="0" dirty="0">
                <a:effectLst/>
              </a:rPr>
              <a:t>的领域。</a:t>
            </a:r>
            <a:endParaRPr lang="zh-CN" altLang="en-US" sz="1100" i="0" dirty="0">
              <a:effectLst/>
            </a:endParaRPr>
          </a:p>
        </p:txBody>
      </p:sp>
      <p:pic>
        <p:nvPicPr>
          <p:cNvPr id="3" name="图片 2"/>
          <p:cNvPicPr>
            <a:picLocks noChangeAspect="1"/>
          </p:cNvPicPr>
          <p:nvPr/>
        </p:nvPicPr>
        <p:blipFill>
          <a:blip r:embed="rId1"/>
          <a:stretch>
            <a:fillRect/>
          </a:stretch>
        </p:blipFill>
        <p:spPr>
          <a:xfrm>
            <a:off x="304165" y="88900"/>
            <a:ext cx="968375" cy="139446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2"/>
          <a:stretch>
            <a:fillRect/>
          </a:stretch>
        </p:blipFill>
        <p:spPr>
          <a:xfrm>
            <a:off x="161925" y="7243445"/>
            <a:ext cx="2894965" cy="2225040"/>
          </a:xfrm>
          <a:prstGeom prst="rect">
            <a:avLst/>
          </a:prstGeom>
        </p:spPr>
      </p:pic>
      <p:pic>
        <p:nvPicPr>
          <p:cNvPr id="4" name="图片 3"/>
          <p:cNvPicPr>
            <a:picLocks noChangeAspect="1"/>
          </p:cNvPicPr>
          <p:nvPr/>
        </p:nvPicPr>
        <p:blipFill>
          <a:blip r:embed="rId3"/>
          <a:stretch>
            <a:fillRect/>
          </a:stretch>
        </p:blipFill>
        <p:spPr>
          <a:xfrm>
            <a:off x="3429000" y="7113905"/>
            <a:ext cx="2855595" cy="218249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AI</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ライフハック</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978-4-7612-7876-2</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たてばやし</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淳</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312p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743710"/>
            <a:ext cx="6821170" cy="7539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第三步：让</a:t>
            </a:r>
            <a:r>
              <a:rPr lang="en-US" altLang="zh-CN" sz="1100" i="0" dirty="0">
                <a:effectLst/>
              </a:rPr>
              <a:t>AI</a:t>
            </a:r>
            <a:r>
              <a:rPr lang="zh-CN" altLang="en-US" sz="1100" i="0" dirty="0">
                <a:effectLst/>
              </a:rPr>
              <a:t>主动来提醒你</a:t>
            </a:r>
            <a:endParaRPr lang="zh-CN" altLang="en-US" sz="1100" i="0" dirty="0">
              <a:effectLst/>
            </a:endParaRPr>
          </a:p>
          <a:p>
            <a:endParaRPr lang="en-US" altLang="zh-CN" sz="1100" i="0" dirty="0">
              <a:effectLst/>
            </a:endParaRPr>
          </a:p>
          <a:p>
            <a:r>
              <a:rPr lang="zh-CN" altLang="en-US" sz="1100" i="0" dirty="0">
                <a:effectLst/>
              </a:rPr>
              <a:t>即使计划做好了、顾问也有了，</a:t>
            </a:r>
            <a:endParaRPr lang="zh-CN" altLang="en-US" sz="1100" i="0" dirty="0">
              <a:effectLst/>
            </a:endParaRPr>
          </a:p>
          <a:p>
            <a:r>
              <a:rPr lang="zh-CN" altLang="en-US" sz="1100" i="0" dirty="0">
                <a:effectLst/>
              </a:rPr>
              <a:t>人在疲惫时，还是可能什么都不想做。</a:t>
            </a:r>
            <a:endParaRPr lang="zh-CN" altLang="en-US" sz="1100" i="0" dirty="0">
              <a:effectLst/>
            </a:endParaRPr>
          </a:p>
          <a:p>
            <a:endParaRPr lang="en-US" altLang="zh-CN" sz="1100" i="0" dirty="0">
              <a:effectLst/>
            </a:endParaRPr>
          </a:p>
          <a:p>
            <a:r>
              <a:rPr lang="zh-CN" altLang="en-US" sz="1100" i="0" dirty="0">
                <a:effectLst/>
              </a:rPr>
              <a:t>那怎么办？</a:t>
            </a:r>
            <a:endParaRPr lang="zh-CN" altLang="en-US" sz="1100" i="0" dirty="0">
              <a:effectLst/>
            </a:endParaRPr>
          </a:p>
          <a:p>
            <a:endParaRPr lang="en-US" altLang="zh-CN" sz="1100" i="0" dirty="0">
              <a:effectLst/>
            </a:endParaRPr>
          </a:p>
          <a:p>
            <a:r>
              <a:rPr lang="zh-CN" altLang="en-US" sz="1100" i="0" dirty="0">
                <a:effectLst/>
              </a:rPr>
              <a:t>答案是：</a:t>
            </a:r>
            <a:endParaRPr lang="zh-CN" altLang="en-US" sz="1100" i="0" dirty="0">
              <a:effectLst/>
            </a:endParaRPr>
          </a:p>
          <a:p>
            <a:endParaRPr lang="en-US" altLang="zh-CN" sz="1100" i="0" dirty="0">
              <a:effectLst/>
            </a:endParaRPr>
          </a:p>
          <a:p>
            <a:r>
              <a:rPr lang="zh-CN" altLang="en-US" sz="1100" i="0" dirty="0">
                <a:effectLst/>
              </a:rPr>
              <a:t>让</a:t>
            </a:r>
            <a:r>
              <a:rPr lang="en-US" altLang="zh-CN" sz="1100" i="0" dirty="0">
                <a:effectLst/>
              </a:rPr>
              <a:t>AI</a:t>
            </a:r>
            <a:r>
              <a:rPr lang="zh-CN" altLang="en-US" sz="1100" i="0" dirty="0">
                <a:effectLst/>
              </a:rPr>
              <a:t>主动来找你。</a:t>
            </a:r>
            <a:endParaRPr lang="zh-CN" altLang="en-US" sz="1100" i="0" dirty="0">
              <a:effectLst/>
            </a:endParaRPr>
          </a:p>
          <a:p>
            <a:endParaRPr lang="en-US" altLang="zh-CN" sz="1100" i="0" dirty="0">
              <a:effectLst/>
            </a:endParaRPr>
          </a:p>
          <a:p>
            <a:r>
              <a:rPr lang="zh-CN" altLang="en-US" sz="1100" i="0" dirty="0">
                <a:effectLst/>
              </a:rPr>
              <a:t>通过</a:t>
            </a:r>
            <a:r>
              <a:rPr lang="en-US" altLang="zh-CN" sz="1100" i="0" dirty="0">
                <a:effectLst/>
              </a:rPr>
              <a:t>AI</a:t>
            </a:r>
            <a:r>
              <a:rPr lang="zh-CN" altLang="en-US" sz="1100" i="0" dirty="0">
                <a:effectLst/>
              </a:rPr>
              <a:t>的</a:t>
            </a:r>
            <a:r>
              <a:rPr lang="en-US" altLang="zh-CN" sz="1100" i="0" dirty="0">
                <a:effectLst/>
              </a:rPr>
              <a:t>“</a:t>
            </a:r>
            <a:r>
              <a:rPr lang="zh-CN" altLang="en-US" sz="1100" i="0" dirty="0">
                <a:effectLst/>
              </a:rPr>
              <a:t>任务（</a:t>
            </a:r>
            <a:r>
              <a:rPr lang="en-US" altLang="zh-CN" sz="1100" i="0" dirty="0">
                <a:effectLst/>
              </a:rPr>
              <a:t>Task</a:t>
            </a:r>
            <a:r>
              <a:rPr lang="zh-CN" altLang="en-US" sz="1100" i="0" dirty="0">
                <a:effectLst/>
              </a:rPr>
              <a:t>）</a:t>
            </a:r>
            <a:r>
              <a:rPr lang="en-US" altLang="zh-CN" sz="1100" i="0" dirty="0">
                <a:effectLst/>
              </a:rPr>
              <a:t>”</a:t>
            </a:r>
            <a:r>
              <a:rPr lang="zh-CN" altLang="en-US" sz="1100" i="0" dirty="0">
                <a:effectLst/>
              </a:rPr>
              <a:t>功能，</a:t>
            </a:r>
            <a:endParaRPr lang="zh-CN" altLang="en-US" sz="1100" i="0" dirty="0">
              <a:effectLst/>
            </a:endParaRPr>
          </a:p>
          <a:p>
            <a:r>
              <a:rPr lang="zh-CN" altLang="en-US" sz="1100" i="0" dirty="0">
                <a:effectLst/>
              </a:rPr>
              <a:t>可以设置固定时间通知。</a:t>
            </a:r>
            <a:endParaRPr lang="zh-CN" altLang="en-US" sz="1100" i="0" dirty="0">
              <a:effectLst/>
            </a:endParaRPr>
          </a:p>
          <a:p>
            <a:endParaRPr lang="en-US" altLang="zh-CN" sz="1100" i="0" dirty="0">
              <a:effectLst/>
            </a:endParaRPr>
          </a:p>
          <a:p>
            <a:r>
              <a:rPr lang="zh-CN" altLang="en-US" sz="1100" i="0" dirty="0">
                <a:effectLst/>
              </a:rPr>
              <a:t>通知一来，点一下就能直接开始当天任务。</a:t>
            </a:r>
            <a:endParaRPr lang="zh-CN" altLang="en-US" sz="1100" i="0" dirty="0">
              <a:effectLst/>
            </a:endParaRPr>
          </a:p>
          <a:p>
            <a:endParaRPr lang="en-US" altLang="zh-CN" sz="1100" i="0" dirty="0">
              <a:effectLst/>
            </a:endParaRPr>
          </a:p>
          <a:p>
            <a:r>
              <a:rPr lang="zh-CN" altLang="en-US" sz="1100" i="0" dirty="0">
                <a:effectLst/>
              </a:rPr>
              <a:t>不再依赖</a:t>
            </a:r>
            <a:r>
              <a:rPr lang="en-US" altLang="zh-CN" sz="1100" i="0" dirty="0">
                <a:effectLst/>
              </a:rPr>
              <a:t>“</a:t>
            </a:r>
            <a:r>
              <a:rPr lang="zh-CN" altLang="en-US" sz="1100" i="0" dirty="0">
                <a:effectLst/>
              </a:rPr>
              <a:t>我要努力坚持</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而是让</a:t>
            </a:r>
            <a:r>
              <a:rPr lang="en-US" altLang="zh-CN" sz="1100" i="0" dirty="0">
                <a:effectLst/>
              </a:rPr>
              <a:t>AI</a:t>
            </a:r>
            <a:r>
              <a:rPr lang="zh-CN" altLang="en-US" sz="1100" i="0" dirty="0">
                <a:effectLst/>
              </a:rPr>
              <a:t>帮你制造行动契机。</a:t>
            </a:r>
            <a:endParaRPr lang="zh-CN" altLang="en-US" sz="1100" i="0" dirty="0">
              <a:effectLst/>
            </a:endParaRPr>
          </a:p>
          <a:p>
            <a:endParaRPr lang="en-US" altLang="zh-CN" sz="1100" i="0" dirty="0">
              <a:effectLst/>
            </a:endParaRPr>
          </a:p>
          <a:p>
            <a:r>
              <a:rPr lang="zh-CN" altLang="en-US" sz="1100" i="0" dirty="0">
                <a:effectLst/>
              </a:rPr>
              <a:t>这才是真正能长期持续的方法。</a:t>
            </a:r>
            <a:endParaRPr lang="zh-CN" altLang="en-US" sz="1100" i="0" dirty="0">
              <a:effectLst/>
            </a:endParaRPr>
          </a:p>
          <a:p>
            <a:endParaRPr lang="en-US" altLang="zh-CN" sz="1100" i="0" dirty="0">
              <a:effectLst/>
            </a:endParaRPr>
          </a:p>
          <a:p>
            <a:r>
              <a:rPr lang="zh-CN" altLang="en-US" sz="1100" i="0" dirty="0">
                <a:effectLst/>
              </a:rPr>
              <a:t>不再每天纠结！</a:t>
            </a:r>
            <a:endParaRPr lang="zh-CN" altLang="en-US" sz="1100" i="0" dirty="0">
              <a:effectLst/>
            </a:endParaRPr>
          </a:p>
          <a:p>
            <a:r>
              <a:rPr lang="zh-CN" altLang="en-US" sz="1100" i="0" dirty="0">
                <a:effectLst/>
              </a:rPr>
              <a:t>让</a:t>
            </a:r>
            <a:r>
              <a:rPr lang="en-US" altLang="zh-CN" sz="1100" i="0" dirty="0">
                <a:effectLst/>
              </a:rPr>
              <a:t>AI</a:t>
            </a:r>
            <a:r>
              <a:rPr lang="zh-CN" altLang="en-US" sz="1100" i="0" dirty="0">
                <a:effectLst/>
              </a:rPr>
              <a:t>自动帮你安排日程</a:t>
            </a:r>
            <a:endParaRPr lang="zh-CN" altLang="en-US" sz="1100" i="0" dirty="0">
              <a:effectLst/>
            </a:endParaRPr>
          </a:p>
          <a:p>
            <a:endParaRPr lang="en-US" altLang="zh-CN" sz="1100" i="0" dirty="0">
              <a:effectLst/>
            </a:endParaRPr>
          </a:p>
          <a:p>
            <a:r>
              <a:rPr lang="zh-CN" altLang="en-US" sz="1100" i="0" dirty="0">
                <a:effectLst/>
              </a:rPr>
              <a:t>很多时候，人不是没时间，</a:t>
            </a:r>
            <a:endParaRPr lang="zh-CN" altLang="en-US" sz="1100" i="0" dirty="0">
              <a:effectLst/>
            </a:endParaRPr>
          </a:p>
          <a:p>
            <a:r>
              <a:rPr lang="zh-CN" altLang="en-US" sz="1100" i="0" dirty="0">
                <a:effectLst/>
              </a:rPr>
              <a:t>而是被</a:t>
            </a:r>
            <a:r>
              <a:rPr lang="en-US" altLang="zh-CN" sz="1100" i="0" dirty="0">
                <a:effectLst/>
              </a:rPr>
              <a:t>“</a:t>
            </a:r>
            <a:r>
              <a:rPr lang="zh-CN" altLang="en-US" sz="1100" i="0" dirty="0">
                <a:effectLst/>
              </a:rPr>
              <a:t>该先做什么</a:t>
            </a:r>
            <a:r>
              <a:rPr lang="en-US" altLang="zh-CN" sz="1100" i="0" dirty="0">
                <a:effectLst/>
              </a:rPr>
              <a:t>”</a:t>
            </a:r>
            <a:r>
              <a:rPr lang="zh-CN" altLang="en-US" sz="1100" i="0" dirty="0">
                <a:effectLst/>
              </a:rPr>
              <a:t>耗尽了精力。</a:t>
            </a:r>
            <a:endParaRPr lang="zh-CN" altLang="en-US" sz="1100" i="0" dirty="0">
              <a:effectLst/>
            </a:endParaRPr>
          </a:p>
          <a:p>
            <a:endParaRPr lang="en-US" altLang="zh-CN" sz="1100" i="0" dirty="0">
              <a:effectLst/>
            </a:endParaRPr>
          </a:p>
          <a:p>
            <a:r>
              <a:rPr lang="zh-CN" altLang="en-US" sz="1100" i="0" dirty="0">
                <a:effectLst/>
              </a:rPr>
              <a:t>例如：</a:t>
            </a:r>
            <a:endParaRPr lang="zh-CN" altLang="en-US" sz="1100" i="0" dirty="0">
              <a:effectLst/>
            </a:endParaRPr>
          </a:p>
          <a:p>
            <a:endParaRPr lang="en-US" altLang="zh-CN" sz="1100" i="0" dirty="0">
              <a:effectLst/>
            </a:endParaRPr>
          </a:p>
          <a:p>
            <a:r>
              <a:rPr lang="zh-CN" altLang="en-US" sz="1100" i="0" dirty="0">
                <a:effectLst/>
              </a:rPr>
              <a:t>因为没动力，一直拖延重要工作</a:t>
            </a:r>
            <a:endParaRPr lang="zh-CN" altLang="en-US" sz="1100" i="0" dirty="0">
              <a:effectLst/>
            </a:endParaRPr>
          </a:p>
          <a:p>
            <a:r>
              <a:rPr lang="zh-CN" altLang="en-US" sz="1100" i="0" dirty="0">
                <a:effectLst/>
              </a:rPr>
              <a:t>不知不觉只做喜欢的事</a:t>
            </a:r>
            <a:endParaRPr lang="zh-CN" altLang="en-US" sz="1100" i="0" dirty="0">
              <a:effectLst/>
            </a:endParaRPr>
          </a:p>
          <a:p>
            <a:r>
              <a:rPr lang="zh-CN" altLang="en-US" sz="1100" i="0" dirty="0">
                <a:effectLst/>
              </a:rPr>
              <a:t>任务太多，不知道从哪里开始</a:t>
            </a:r>
            <a:endParaRPr lang="zh-CN" altLang="en-US" sz="1100" i="0" dirty="0">
              <a:effectLst/>
            </a:endParaRPr>
          </a:p>
          <a:p>
            <a:endParaRPr lang="en-US" altLang="zh-CN" sz="1100" i="0" dirty="0">
              <a:effectLst/>
            </a:endParaRPr>
          </a:p>
          <a:p>
            <a:r>
              <a:rPr lang="zh-CN" altLang="en-US" sz="1100" i="0" dirty="0">
                <a:effectLst/>
              </a:rPr>
              <a:t>这种时候，最好的办法就是：</a:t>
            </a:r>
            <a:endParaRPr lang="zh-CN" altLang="en-US" sz="1100" i="0" dirty="0">
              <a:effectLst/>
            </a:endParaRPr>
          </a:p>
          <a:p>
            <a:endParaRPr lang="en-US" altLang="zh-CN" sz="1100" i="0" dirty="0">
              <a:effectLst/>
            </a:endParaRPr>
          </a:p>
          <a:p>
            <a:r>
              <a:rPr lang="zh-CN" altLang="en-US" sz="1100" i="0" dirty="0">
                <a:effectLst/>
              </a:rPr>
              <a:t>让</a:t>
            </a:r>
            <a:r>
              <a:rPr lang="en-US" altLang="zh-CN" sz="1100" i="0" dirty="0">
                <a:effectLst/>
              </a:rPr>
              <a:t>AI</a:t>
            </a:r>
            <a:r>
              <a:rPr lang="zh-CN" altLang="en-US" sz="1100" i="0" dirty="0">
                <a:effectLst/>
              </a:rPr>
              <a:t>担任</a:t>
            </a:r>
            <a:r>
              <a:rPr lang="en-US" altLang="zh-CN" sz="1100" i="0" dirty="0">
                <a:effectLst/>
              </a:rPr>
              <a:t>“</a:t>
            </a:r>
            <a:r>
              <a:rPr lang="zh-CN" altLang="en-US" sz="1100" i="0" dirty="0">
                <a:effectLst/>
              </a:rPr>
              <a:t>总指挥</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由</a:t>
            </a:r>
            <a:r>
              <a:rPr lang="en-US" altLang="zh-CN" sz="1100" i="0" dirty="0">
                <a:effectLst/>
              </a:rPr>
              <a:t>AI</a:t>
            </a:r>
            <a:r>
              <a:rPr lang="zh-CN" altLang="en-US" sz="1100" i="0" dirty="0">
                <a:effectLst/>
              </a:rPr>
              <a:t>来决定：</a:t>
            </a:r>
            <a:endParaRPr lang="zh-CN" altLang="en-US" sz="1100" i="0" dirty="0">
              <a:effectLst/>
            </a:endParaRPr>
          </a:p>
          <a:p>
            <a:endParaRPr lang="en-US" altLang="zh-CN" sz="1100" i="0" dirty="0">
              <a:effectLst/>
            </a:endParaRPr>
          </a:p>
          <a:p>
            <a:r>
              <a:rPr lang="zh-CN" altLang="en-US" sz="1100" i="0" dirty="0">
                <a:effectLst/>
              </a:rPr>
              <a:t>优先级</a:t>
            </a:r>
            <a:endParaRPr lang="zh-CN" altLang="en-US" sz="1100" i="0" dirty="0">
              <a:effectLst/>
            </a:endParaRPr>
          </a:p>
          <a:p>
            <a:r>
              <a:rPr lang="zh-CN" altLang="en-US" sz="1100" i="0" dirty="0">
                <a:effectLst/>
              </a:rPr>
              <a:t>时间分配</a:t>
            </a:r>
            <a:endParaRPr lang="zh-CN" altLang="en-US" sz="1100" i="0" dirty="0">
              <a:effectLst/>
            </a:endParaRPr>
          </a:p>
          <a:p>
            <a:r>
              <a:rPr lang="zh-CN" altLang="en-US" sz="1100" i="0" dirty="0">
                <a:effectLst/>
              </a:rPr>
              <a:t>执行顺序</a:t>
            </a:r>
            <a:endParaRPr lang="zh-CN" altLang="en-US" sz="1100" i="0" dirty="0">
              <a:effectLst/>
            </a:endParaRPr>
          </a:p>
          <a:p>
            <a:endParaRPr lang="en-US" altLang="zh-CN" sz="1100" i="0" dirty="0">
              <a:effectLst/>
            </a:endParaRPr>
          </a:p>
          <a:p>
            <a:r>
              <a:rPr lang="zh-CN" altLang="en-US" sz="1100" i="0" dirty="0">
                <a:effectLst/>
              </a:rPr>
              <a:t>当行动路线已经明确后，人就不会再陷入犹豫。</a:t>
            </a:r>
            <a:endParaRPr lang="zh-CN" altLang="en-US" sz="1100" i="0" dirty="0">
              <a:effectLst/>
            </a:endParaRPr>
          </a:p>
        </p:txBody>
      </p:sp>
      <p:pic>
        <p:nvPicPr>
          <p:cNvPr id="3" name="图片 2"/>
          <p:cNvPicPr>
            <a:picLocks noChangeAspect="1"/>
          </p:cNvPicPr>
          <p:nvPr/>
        </p:nvPicPr>
        <p:blipFill>
          <a:blip r:embed="rId1"/>
          <a:stretch>
            <a:fillRect/>
          </a:stretch>
        </p:blipFill>
        <p:spPr>
          <a:xfrm>
            <a:off x="304800" y="134620"/>
            <a:ext cx="840740" cy="117856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0" y="270510"/>
            <a:ext cx="6821170" cy="974026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视频不再只是</a:t>
            </a:r>
            <a:r>
              <a:rPr lang="en-US" altLang="zh-CN" sz="1100" i="0" dirty="0">
                <a:effectLst/>
              </a:rPr>
              <a:t>“</a:t>
            </a:r>
            <a:r>
              <a:rPr lang="zh-CN" altLang="en-US" sz="1100" i="0" dirty="0">
                <a:effectLst/>
              </a:rPr>
              <a:t>看一遍</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让</a:t>
            </a:r>
            <a:r>
              <a:rPr lang="en-US" altLang="zh-CN" sz="1100" i="0" dirty="0">
                <a:effectLst/>
              </a:rPr>
              <a:t>AI</a:t>
            </a:r>
            <a:r>
              <a:rPr lang="zh-CN" altLang="en-US" sz="1100" i="0" dirty="0">
                <a:effectLst/>
              </a:rPr>
              <a:t>帮你提问、总结视频内容</a:t>
            </a:r>
            <a:endParaRPr lang="zh-CN" altLang="en-US" sz="1100" i="0" dirty="0">
              <a:effectLst/>
            </a:endParaRPr>
          </a:p>
          <a:p>
            <a:r>
              <a:rPr lang="zh-CN" altLang="en-US" sz="1100" i="0" dirty="0">
                <a:effectLst/>
              </a:rPr>
              <a:t>在</a:t>
            </a:r>
            <a:r>
              <a:rPr lang="en-US" altLang="zh-CN" sz="1100" i="0" dirty="0">
                <a:effectLst/>
              </a:rPr>
              <a:t>YouTube</a:t>
            </a:r>
            <a:r>
              <a:rPr lang="zh-CN" altLang="en-US" sz="1100" i="0" dirty="0">
                <a:effectLst/>
              </a:rPr>
              <a:t>上，已经可以直接让</a:t>
            </a:r>
            <a:r>
              <a:rPr lang="en-US" altLang="zh-CN" sz="1100" i="0" dirty="0">
                <a:effectLst/>
              </a:rPr>
              <a:t>AI</a:t>
            </a:r>
            <a:r>
              <a:rPr lang="zh-CN" altLang="en-US" sz="1100" i="0" dirty="0">
                <a:effectLst/>
              </a:rPr>
              <a:t>帮你提问和总结视频了！</a:t>
            </a:r>
            <a:endParaRPr lang="zh-CN" altLang="en-US" sz="1100" i="0" dirty="0">
              <a:effectLst/>
            </a:endParaRPr>
          </a:p>
          <a:p>
            <a:endParaRPr lang="en-US" altLang="zh-CN" sz="1100" i="0" dirty="0">
              <a:effectLst/>
            </a:endParaRPr>
          </a:p>
          <a:p>
            <a:r>
              <a:rPr lang="zh-CN" altLang="en-US" sz="1100" i="0" dirty="0">
                <a:effectLst/>
              </a:rPr>
              <a:t>你是否也有过这样的烦恼？</a:t>
            </a:r>
            <a:endParaRPr lang="zh-CN" altLang="en-US" sz="1100" i="0" dirty="0">
              <a:effectLst/>
            </a:endParaRPr>
          </a:p>
          <a:p>
            <a:endParaRPr lang="en-US" altLang="zh-CN" sz="1100" i="0" dirty="0">
              <a:effectLst/>
            </a:endParaRPr>
          </a:p>
          <a:p>
            <a:r>
              <a:rPr lang="zh-CN" altLang="en-US" sz="1100" i="0" dirty="0">
                <a:effectLst/>
              </a:rPr>
              <a:t>想追热门</a:t>
            </a:r>
            <a:r>
              <a:rPr lang="en-US" altLang="zh-CN" sz="1100" i="0" dirty="0">
                <a:effectLst/>
              </a:rPr>
              <a:t>YouTube</a:t>
            </a:r>
            <a:r>
              <a:rPr lang="zh-CN" altLang="en-US" sz="1100" i="0" dirty="0">
                <a:effectLst/>
              </a:rPr>
              <a:t>视频，却没时间全部看完</a:t>
            </a:r>
            <a:endParaRPr lang="zh-CN" altLang="en-US" sz="1100" i="0" dirty="0">
              <a:effectLst/>
            </a:endParaRPr>
          </a:p>
          <a:p>
            <a:r>
              <a:rPr lang="zh-CN" altLang="en-US" sz="1100" i="0" dirty="0">
                <a:effectLst/>
              </a:rPr>
              <a:t>想从海外新闻视频中获取信息，但英语不好</a:t>
            </a:r>
            <a:endParaRPr lang="zh-CN" altLang="en-US" sz="1100" i="0" dirty="0">
              <a:effectLst/>
            </a:endParaRPr>
          </a:p>
          <a:p>
            <a:r>
              <a:rPr lang="zh-CN" altLang="en-US" sz="1100" i="0" dirty="0">
                <a:effectLst/>
              </a:rPr>
              <a:t>面对一两个小时的长视频，想先快速了解重点内容</a:t>
            </a:r>
            <a:endParaRPr lang="zh-CN" altLang="en-US" sz="1100" i="0" dirty="0">
              <a:effectLst/>
            </a:endParaRPr>
          </a:p>
          <a:p>
            <a:endParaRPr lang="en-US" altLang="zh-CN" sz="1100" i="0" dirty="0">
              <a:effectLst/>
            </a:endParaRPr>
          </a:p>
          <a:p>
            <a:r>
              <a:rPr lang="zh-CN" altLang="en-US" sz="1100" i="0" dirty="0">
                <a:effectLst/>
              </a:rPr>
              <a:t>最近，</a:t>
            </a:r>
            <a:r>
              <a:rPr lang="en-US" altLang="zh-CN" sz="1100" i="0" dirty="0">
                <a:effectLst/>
              </a:rPr>
              <a:t>YouTube</a:t>
            </a:r>
            <a:r>
              <a:rPr lang="zh-CN" altLang="en-US" sz="1100" i="0" dirty="0">
                <a:effectLst/>
              </a:rPr>
              <a:t>开始整合</a:t>
            </a:r>
            <a:r>
              <a:rPr lang="en-US" altLang="zh-CN" sz="1100" i="0" dirty="0">
                <a:effectLst/>
              </a:rPr>
              <a:t>“</a:t>
            </a:r>
            <a:r>
              <a:rPr lang="zh-CN" altLang="en-US" sz="1100" i="0" dirty="0">
                <a:effectLst/>
              </a:rPr>
              <a:t>边看视频边向</a:t>
            </a:r>
            <a:r>
              <a:rPr lang="en-US" altLang="zh-CN" sz="1100" i="0" dirty="0">
                <a:effectLst/>
              </a:rPr>
              <a:t>AI</a:t>
            </a:r>
            <a:r>
              <a:rPr lang="zh-CN" altLang="en-US" sz="1100" i="0" dirty="0">
                <a:effectLst/>
              </a:rPr>
              <a:t>提问</a:t>
            </a:r>
            <a:r>
              <a:rPr lang="en-US" altLang="zh-CN" sz="1100" i="0" dirty="0">
                <a:effectLst/>
              </a:rPr>
              <a:t>”</a:t>
            </a:r>
            <a:r>
              <a:rPr lang="zh-CN" altLang="en-US" sz="1100" i="0" dirty="0">
                <a:effectLst/>
              </a:rPr>
              <a:t>的功能，并逐渐在日本上线使用（截至</a:t>
            </a:r>
            <a:r>
              <a:rPr lang="en-US" altLang="zh-CN" sz="1100" i="0" dirty="0">
                <a:effectLst/>
              </a:rPr>
              <a:t>2026</a:t>
            </a:r>
            <a:r>
              <a:rPr lang="zh-CN" altLang="en-US" sz="1100" i="0" dirty="0">
                <a:effectLst/>
              </a:rPr>
              <a:t>年</a:t>
            </a:r>
            <a:r>
              <a:rPr lang="en-US" altLang="zh-CN" sz="1100" i="0" dirty="0">
                <a:effectLst/>
              </a:rPr>
              <a:t>5</a:t>
            </a:r>
            <a:r>
              <a:rPr lang="zh-CN" altLang="en-US" sz="1100" i="0" dirty="0">
                <a:effectLst/>
              </a:rPr>
              <a:t>月）。</a:t>
            </a:r>
            <a:endParaRPr lang="zh-CN" altLang="en-US" sz="1100" i="0" dirty="0">
              <a:effectLst/>
            </a:endParaRPr>
          </a:p>
          <a:p>
            <a:endParaRPr lang="en-US" altLang="zh-CN" sz="1100" i="0" dirty="0">
              <a:effectLst/>
            </a:endParaRPr>
          </a:p>
          <a:p>
            <a:r>
              <a:rPr lang="zh-CN" altLang="en-US" sz="1100" i="0" dirty="0">
                <a:effectLst/>
              </a:rPr>
              <a:t>也就是说</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视频已经不再只是</a:t>
            </a:r>
            <a:r>
              <a:rPr lang="en-US" altLang="zh-CN" sz="1100" i="0" dirty="0">
                <a:effectLst/>
              </a:rPr>
              <a:t>“</a:t>
            </a:r>
            <a:r>
              <a:rPr lang="zh-CN" altLang="en-US" sz="1100" i="0" dirty="0">
                <a:effectLst/>
              </a:rPr>
              <a:t>单向观看</a:t>
            </a:r>
            <a:r>
              <a:rPr lang="en-US" altLang="zh-CN" sz="1100" i="0" dirty="0">
                <a:effectLst/>
              </a:rPr>
              <a:t>”</a:t>
            </a:r>
            <a:r>
              <a:rPr lang="zh-CN" altLang="en-US" sz="1100" i="0" dirty="0">
                <a:effectLst/>
              </a:rPr>
              <a:t>的内容，</a:t>
            </a:r>
            <a:endParaRPr lang="zh-CN" altLang="en-US" sz="1100" i="0" dirty="0">
              <a:effectLst/>
            </a:endParaRPr>
          </a:p>
          <a:p>
            <a:r>
              <a:rPr lang="zh-CN" altLang="en-US" sz="1100" i="0" dirty="0">
                <a:effectLst/>
              </a:rPr>
              <a:t>而变成了</a:t>
            </a:r>
            <a:r>
              <a:rPr lang="en-US" altLang="zh-CN" sz="1100" i="0" dirty="0">
                <a:effectLst/>
              </a:rPr>
              <a:t>“</a:t>
            </a:r>
            <a:r>
              <a:rPr lang="zh-CN" altLang="en-US" sz="1100" i="0" dirty="0">
                <a:effectLst/>
              </a:rPr>
              <a:t>可以一边和</a:t>
            </a:r>
            <a:r>
              <a:rPr lang="en-US" altLang="zh-CN" sz="1100" i="0" dirty="0">
                <a:effectLst/>
              </a:rPr>
              <a:t>AI</a:t>
            </a:r>
            <a:r>
              <a:rPr lang="zh-CN" altLang="en-US" sz="1100" i="0" dirty="0">
                <a:effectLst/>
              </a:rPr>
              <a:t>对话、一边加深理解</a:t>
            </a:r>
            <a:r>
              <a:rPr lang="en-US" altLang="zh-CN" sz="1100" i="0" dirty="0">
                <a:effectLst/>
              </a:rPr>
              <a:t>”</a:t>
            </a:r>
            <a:r>
              <a:rPr lang="zh-CN" altLang="en-US" sz="1100" i="0" dirty="0">
                <a:effectLst/>
              </a:rPr>
              <a:t>的新型学习工具。</a:t>
            </a:r>
            <a:endParaRPr lang="zh-CN" altLang="en-US" sz="1100" i="0" dirty="0">
              <a:effectLst/>
            </a:endParaRPr>
          </a:p>
          <a:p>
            <a:endParaRPr lang="en-US" altLang="zh-CN" sz="1100" i="0" dirty="0">
              <a:effectLst/>
            </a:endParaRPr>
          </a:p>
          <a:p>
            <a:r>
              <a:rPr lang="zh-CN" altLang="en-US" sz="1100" i="0" dirty="0">
                <a:effectLst/>
              </a:rPr>
              <a:t>而且，你甚至不需要额外打开别的</a:t>
            </a:r>
            <a:r>
              <a:rPr lang="en-US" altLang="zh-CN" sz="1100" i="0" dirty="0">
                <a:effectLst/>
              </a:rPr>
              <a:t>App</a:t>
            </a:r>
            <a:r>
              <a:rPr lang="zh-CN" altLang="en-US" sz="1100" i="0" dirty="0">
                <a:effectLst/>
              </a:rPr>
              <a:t>。</a:t>
            </a:r>
            <a:endParaRPr lang="zh-CN" altLang="en-US" sz="1100" i="0" dirty="0">
              <a:effectLst/>
            </a:endParaRPr>
          </a:p>
          <a:p>
            <a:r>
              <a:rPr lang="zh-CN" altLang="en-US" sz="1100" i="0" dirty="0">
                <a:effectLst/>
              </a:rPr>
              <a:t>全部都能直接在</a:t>
            </a:r>
            <a:r>
              <a:rPr lang="en-US" altLang="zh-CN" sz="1100" i="0" dirty="0">
                <a:effectLst/>
              </a:rPr>
              <a:t>YouTube</a:t>
            </a:r>
            <a:r>
              <a:rPr lang="zh-CN" altLang="en-US" sz="1100" i="0" dirty="0">
                <a:effectLst/>
              </a:rPr>
              <a:t>内完成。</a:t>
            </a:r>
            <a:endParaRPr lang="zh-CN" altLang="en-US" sz="1100" i="0" dirty="0">
              <a:effectLst/>
            </a:endParaRPr>
          </a:p>
          <a:p>
            <a:endParaRPr lang="en-US" altLang="zh-CN" sz="1100" i="0" dirty="0">
              <a:effectLst/>
            </a:endParaRPr>
          </a:p>
          <a:p>
            <a:r>
              <a:rPr lang="zh-CN" altLang="en-US" sz="1100" i="0" dirty="0">
                <a:effectLst/>
              </a:rPr>
              <a:t>这些场景尤其实用！</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海外新闻即时翻译＆总结</a:t>
            </a:r>
            <a:endParaRPr lang="zh-CN" altLang="en-US" sz="1100" i="0" dirty="0">
              <a:effectLst/>
            </a:endParaRPr>
          </a:p>
          <a:p>
            <a:endParaRPr lang="en-US" altLang="zh-CN" sz="1100" i="0" dirty="0">
              <a:effectLst/>
            </a:endParaRPr>
          </a:p>
          <a:p>
            <a:r>
              <a:rPr lang="zh-CN" altLang="en-US" sz="1100" i="0" dirty="0">
                <a:effectLst/>
              </a:rPr>
              <a:t>比如英文科技新闻视频，</a:t>
            </a:r>
            <a:endParaRPr lang="zh-CN" altLang="en-US" sz="1100" i="0" dirty="0">
              <a:effectLst/>
            </a:endParaRPr>
          </a:p>
          <a:p>
            <a:r>
              <a:rPr lang="zh-CN" altLang="en-US" sz="1100" i="0" dirty="0">
                <a:effectLst/>
              </a:rPr>
              <a:t>只要对</a:t>
            </a:r>
            <a:r>
              <a:rPr lang="en-US" altLang="zh-CN" sz="1100" i="0" dirty="0">
                <a:effectLst/>
              </a:rPr>
              <a:t>AI</a:t>
            </a:r>
            <a:r>
              <a:rPr lang="zh-CN" altLang="en-US" sz="1100" i="0" dirty="0">
                <a:effectLst/>
              </a:rPr>
              <a:t>说一句：</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请帮我用中文（日文）总结</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AI</a:t>
            </a:r>
            <a:r>
              <a:rPr lang="zh-CN" altLang="en-US" sz="1100" i="0" dirty="0">
                <a:effectLst/>
              </a:rPr>
              <a:t>就会自动完成翻译与重点整理，</a:t>
            </a:r>
            <a:endParaRPr lang="zh-CN" altLang="en-US" sz="1100" i="0" dirty="0">
              <a:effectLst/>
            </a:endParaRPr>
          </a:p>
          <a:p>
            <a:r>
              <a:rPr lang="zh-CN" altLang="en-US" sz="1100" i="0" dirty="0">
                <a:effectLst/>
              </a:rPr>
              <a:t>帮助你快速掌握核心内容。</a:t>
            </a:r>
            <a:endParaRPr lang="zh-CN" altLang="en-US" sz="1100" i="0" dirty="0">
              <a:effectLst/>
            </a:endParaRPr>
          </a:p>
          <a:p>
            <a:endParaRPr lang="en-US" altLang="zh-CN" sz="1100" i="0" dirty="0">
              <a:effectLst/>
            </a:endParaRPr>
          </a:p>
          <a:p>
            <a:r>
              <a:rPr lang="en-US" altLang="en-US" sz="1100" i="0" dirty="0">
                <a:effectLst/>
              </a:rPr>
              <a:t>●</a:t>
            </a:r>
            <a:r>
              <a:rPr lang="en-US" altLang="zh-CN" sz="1100" i="0" dirty="0">
                <a:effectLst/>
              </a:rPr>
              <a:t> </a:t>
            </a:r>
            <a:r>
              <a:rPr lang="zh-CN" altLang="en-US" sz="1100" i="0" dirty="0">
                <a:effectLst/>
              </a:rPr>
              <a:t>快速抓住长视频重点</a:t>
            </a:r>
            <a:endParaRPr lang="zh-CN" altLang="en-US" sz="1100" i="0" dirty="0">
              <a:effectLst/>
            </a:endParaRPr>
          </a:p>
          <a:p>
            <a:endParaRPr lang="en-US" altLang="zh-CN" sz="1100" i="0" dirty="0">
              <a:effectLst/>
            </a:endParaRPr>
          </a:p>
          <a:p>
            <a:r>
              <a:rPr lang="zh-CN" altLang="en-US" sz="1100" i="0" dirty="0">
                <a:effectLst/>
              </a:rPr>
              <a:t>面对</a:t>
            </a:r>
            <a:r>
              <a:rPr lang="en-US" altLang="zh-CN" sz="1100" i="0" dirty="0">
                <a:effectLst/>
              </a:rPr>
              <a:t>1</a:t>
            </a:r>
            <a:r>
              <a:rPr lang="zh-CN" altLang="en-US" sz="1100" i="0" dirty="0">
                <a:effectLst/>
              </a:rPr>
              <a:t>小时以上的访谈、课程视频时，</a:t>
            </a:r>
            <a:endParaRPr lang="zh-CN" altLang="en-US" sz="1100" i="0" dirty="0">
              <a:effectLst/>
            </a:endParaRPr>
          </a:p>
          <a:p>
            <a:r>
              <a:rPr lang="zh-CN" altLang="en-US" sz="1100" i="0" dirty="0">
                <a:effectLst/>
              </a:rPr>
              <a:t>可以先让</a:t>
            </a:r>
            <a:r>
              <a:rPr lang="en-US" altLang="zh-CN" sz="1100" i="0" dirty="0">
                <a:effectLst/>
              </a:rPr>
              <a:t>AI</a:t>
            </a:r>
            <a:r>
              <a:rPr lang="zh-CN" altLang="en-US" sz="1100" i="0" dirty="0">
                <a:effectLst/>
              </a:rPr>
              <a:t>帮你总结。</a:t>
            </a:r>
            <a:endParaRPr lang="zh-CN" altLang="en-US" sz="1100" i="0" dirty="0">
              <a:effectLst/>
            </a:endParaRPr>
          </a:p>
          <a:p>
            <a:endParaRPr lang="en-US" altLang="zh-CN" sz="1100" i="0" dirty="0">
              <a:effectLst/>
            </a:endParaRPr>
          </a:p>
          <a:p>
            <a:r>
              <a:rPr lang="zh-CN" altLang="en-US" sz="1100" i="0" dirty="0">
                <a:effectLst/>
              </a:rPr>
              <a:t>这样就能判断：</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这支视频里到底有没有我需要的信息？</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之后只观看感兴趣的部分即可。</a:t>
            </a:r>
            <a:endParaRPr lang="zh-CN" altLang="en-US" sz="1100" i="0" dirty="0">
              <a:effectLst/>
            </a:endParaRPr>
          </a:p>
          <a:p>
            <a:endParaRPr lang="en-US" altLang="zh-CN" sz="1100" i="0" dirty="0">
              <a:effectLst/>
            </a:endParaRPr>
          </a:p>
          <a:p>
            <a:r>
              <a:rPr lang="zh-CN" altLang="en-US" sz="1100" i="0" dirty="0">
                <a:effectLst/>
              </a:rPr>
              <a:t>也就是说，</a:t>
            </a:r>
            <a:endParaRPr lang="zh-CN" altLang="en-US" sz="1100" i="0" dirty="0">
              <a:effectLst/>
            </a:endParaRPr>
          </a:p>
          <a:p>
            <a:r>
              <a:rPr lang="zh-CN" altLang="en-US" sz="1100" i="0" dirty="0">
                <a:effectLst/>
              </a:rPr>
              <a:t>你可以实现真正的</a:t>
            </a:r>
            <a:r>
              <a:rPr lang="en-US" altLang="zh-CN" sz="1100" i="0" dirty="0">
                <a:effectLst/>
              </a:rPr>
              <a:t>“</a:t>
            </a:r>
            <a:r>
              <a:rPr lang="zh-CN" altLang="en-US" sz="1100" i="0" dirty="0">
                <a:effectLst/>
              </a:rPr>
              <a:t>倍速信息获取</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en-US" altLang="en-US" sz="1100" i="0" dirty="0">
                <a:effectLst/>
              </a:rPr>
              <a:t>●</a:t>
            </a:r>
            <a:r>
              <a:rPr lang="en-US" altLang="zh-CN" sz="1100" i="0" dirty="0">
                <a:effectLst/>
              </a:rPr>
              <a:t> </a:t>
            </a:r>
            <a:r>
              <a:rPr lang="zh-CN" altLang="en-US" sz="1100" i="0" dirty="0">
                <a:effectLst/>
              </a:rPr>
              <a:t>边看边提问</a:t>
            </a:r>
            <a:endParaRPr lang="zh-CN" altLang="en-US" sz="1100" i="0" dirty="0">
              <a:effectLst/>
            </a:endParaRPr>
          </a:p>
          <a:p>
            <a:endParaRPr lang="en-US" altLang="zh-CN" sz="1100" i="0" dirty="0">
              <a:effectLst/>
            </a:endParaRPr>
          </a:p>
          <a:p>
            <a:r>
              <a:rPr lang="zh-CN" altLang="en-US" sz="1100" i="0" dirty="0">
                <a:effectLst/>
              </a:rPr>
              <a:t>观看过程中，如果突然产生疑问，比如：</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这个术语是什么意思？</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这里介绍的方法能再详细解释一下吗？</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只要在</a:t>
            </a:r>
            <a:r>
              <a:rPr lang="en-US" altLang="zh-CN" sz="1100" i="0" dirty="0">
                <a:effectLst/>
              </a:rPr>
              <a:t>“</a:t>
            </a:r>
            <a:r>
              <a:rPr lang="zh-CN" altLang="en-US" sz="1100" i="0" dirty="0">
                <a:effectLst/>
              </a:rPr>
              <a:t>提问</a:t>
            </a:r>
            <a:r>
              <a:rPr lang="en-US" altLang="zh-CN" sz="1100" i="0" dirty="0">
                <a:effectLst/>
              </a:rPr>
              <a:t>”</a:t>
            </a:r>
            <a:r>
              <a:rPr lang="zh-CN" altLang="en-US" sz="1100" i="0" dirty="0">
                <a:effectLst/>
              </a:rPr>
              <a:t>栏中输入问题，</a:t>
            </a:r>
            <a:endParaRPr lang="zh-CN" altLang="en-US" sz="1100" i="0" dirty="0">
              <a:effectLst/>
            </a:endParaRPr>
          </a:p>
          <a:p>
            <a:r>
              <a:rPr lang="en-US" altLang="zh-CN" sz="1100" i="0" dirty="0">
                <a:effectLst/>
              </a:rPr>
              <a:t>AI</a:t>
            </a:r>
            <a:r>
              <a:rPr lang="zh-CN" altLang="en-US" sz="1100" i="0" dirty="0">
                <a:effectLst/>
              </a:rPr>
              <a:t>就会基于当前视频内容进行回答。</a:t>
            </a:r>
            <a:endParaRPr lang="zh-CN" altLang="en-US" sz="1100" i="0" dirty="0">
              <a:effectLst/>
            </a:endParaRPr>
          </a:p>
          <a:p>
            <a:endParaRPr lang="en-US" altLang="zh-CN" sz="1100" i="0" dirty="0">
              <a:effectLst/>
            </a:endParaRPr>
          </a:p>
          <a:p>
            <a:r>
              <a:rPr lang="zh-CN" altLang="en-US" sz="1100" i="0" dirty="0">
                <a:effectLst/>
              </a:rPr>
              <a:t>于是，视频学习就从</a:t>
            </a:r>
            <a:r>
              <a:rPr lang="en-US" altLang="zh-CN" sz="1100" i="0" dirty="0">
                <a:effectLst/>
              </a:rPr>
              <a:t>“</a:t>
            </a:r>
            <a:r>
              <a:rPr lang="zh-CN" altLang="en-US" sz="1100" i="0" dirty="0">
                <a:effectLst/>
              </a:rPr>
              <a:t>被动观看</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变成了</a:t>
            </a:r>
            <a:r>
              <a:rPr lang="en-US" altLang="zh-CN" sz="1100" i="0" dirty="0">
                <a:effectLst/>
              </a:rPr>
              <a:t>“</a:t>
            </a:r>
            <a:r>
              <a:rPr lang="zh-CN" altLang="en-US" sz="1100" i="0" dirty="0">
                <a:effectLst/>
              </a:rPr>
              <a:t>主动互动</a:t>
            </a:r>
            <a:r>
              <a:rPr lang="en-US" altLang="zh-CN" sz="1100" i="0" dirty="0">
                <a:effectLst/>
              </a:rPr>
              <a:t>”</a:t>
            </a:r>
            <a:r>
              <a:rPr lang="zh-CN" altLang="en-US" sz="1100" i="0" dirty="0">
                <a:effectLst/>
              </a:rPr>
              <a:t>。</a:t>
            </a:r>
            <a:endParaRPr lang="zh-CN" altLang="en-US" sz="1100" i="0" dirty="0">
              <a:effectLst/>
            </a:endParaRPr>
          </a:p>
        </p:txBody>
      </p:sp>
      <p:sp>
        <p:nvSpPr>
          <p:cNvPr id="5" name="角丸四角形 7"/>
          <p:cNvSpPr/>
          <p:nvPr/>
        </p:nvSpPr>
        <p:spPr>
          <a:xfrm>
            <a:off x="2783159" y="2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0" y="270510"/>
            <a:ext cx="6821170" cy="90938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900" i="0" dirty="0">
                <a:effectLst/>
              </a:rPr>
              <a:t>AI</a:t>
            </a:r>
            <a:r>
              <a:rPr lang="zh-CN" altLang="en-US" sz="900" i="0" dirty="0">
                <a:effectLst/>
              </a:rPr>
              <a:t>操作步骤</a:t>
            </a:r>
            <a:endParaRPr lang="zh-CN" altLang="en-US" sz="900" i="0" dirty="0">
              <a:effectLst/>
            </a:endParaRPr>
          </a:p>
          <a:p>
            <a:r>
              <a:rPr lang="en-US" altLang="en-US" sz="900" i="0" dirty="0">
                <a:effectLst/>
              </a:rPr>
              <a:t>●</a:t>
            </a:r>
            <a:r>
              <a:rPr lang="en-US" altLang="zh-CN" sz="900" i="0" dirty="0">
                <a:effectLst/>
              </a:rPr>
              <a:t> </a:t>
            </a:r>
            <a:r>
              <a:rPr lang="zh-CN" altLang="en-US" sz="900" i="0" dirty="0">
                <a:effectLst/>
              </a:rPr>
              <a:t>步骤</a:t>
            </a:r>
            <a:r>
              <a:rPr lang="en-US" altLang="zh-CN" sz="900" i="0" dirty="0">
                <a:effectLst/>
              </a:rPr>
              <a:t>1</a:t>
            </a:r>
            <a:endParaRPr lang="en-US" altLang="zh-CN" sz="900" i="0" dirty="0">
              <a:effectLst/>
            </a:endParaRPr>
          </a:p>
          <a:p>
            <a:endParaRPr lang="en-US" altLang="zh-CN" sz="900" i="0" dirty="0">
              <a:effectLst/>
            </a:endParaRPr>
          </a:p>
          <a:p>
            <a:r>
              <a:rPr lang="zh-CN" altLang="en-US" sz="900" i="0" dirty="0">
                <a:effectLst/>
              </a:rPr>
              <a:t>打开</a:t>
            </a:r>
            <a:r>
              <a:rPr lang="en-US" altLang="zh-CN" sz="900" i="0" dirty="0">
                <a:effectLst/>
              </a:rPr>
              <a:t>YouTube App</a:t>
            </a:r>
            <a:r>
              <a:rPr lang="zh-CN" altLang="en-US" sz="900" i="0" dirty="0">
                <a:effectLst/>
              </a:rPr>
              <a:t>或网页，进入视频播放页面。</a:t>
            </a:r>
            <a:endParaRPr lang="zh-CN" altLang="en-US" sz="900" i="0" dirty="0">
              <a:effectLst/>
            </a:endParaRPr>
          </a:p>
          <a:p>
            <a:endParaRPr lang="en-US" altLang="zh-CN" sz="900" i="0" dirty="0">
              <a:effectLst/>
            </a:endParaRPr>
          </a:p>
          <a:p>
            <a:r>
              <a:rPr lang="en-US" altLang="en-US" sz="900" i="0" dirty="0">
                <a:effectLst/>
              </a:rPr>
              <a:t>●</a:t>
            </a:r>
            <a:r>
              <a:rPr lang="en-US" altLang="zh-CN" sz="900" i="0" dirty="0">
                <a:effectLst/>
              </a:rPr>
              <a:t> </a:t>
            </a:r>
            <a:r>
              <a:rPr lang="zh-CN" altLang="en-US" sz="900" i="0" dirty="0">
                <a:effectLst/>
              </a:rPr>
              <a:t>步骤</a:t>
            </a:r>
            <a:r>
              <a:rPr lang="en-US" altLang="zh-CN" sz="900" i="0" dirty="0">
                <a:effectLst/>
              </a:rPr>
              <a:t>2</a:t>
            </a:r>
            <a:endParaRPr lang="en-US" altLang="zh-CN" sz="900" i="0" dirty="0">
              <a:effectLst/>
            </a:endParaRPr>
          </a:p>
          <a:p>
            <a:endParaRPr lang="en-US" altLang="zh-CN" sz="900" i="0" dirty="0">
              <a:effectLst/>
            </a:endParaRPr>
          </a:p>
          <a:p>
            <a:r>
              <a:rPr lang="zh-CN" altLang="en-US" sz="900" i="0" dirty="0">
                <a:effectLst/>
              </a:rPr>
              <a:t>点击视频下方的</a:t>
            </a:r>
            <a:r>
              <a:rPr lang="en-US" altLang="zh-CN" sz="900" i="0" dirty="0">
                <a:effectLst/>
              </a:rPr>
              <a:t>“</a:t>
            </a:r>
            <a:r>
              <a:rPr lang="en-US" altLang="en-US" sz="900" i="0" dirty="0">
                <a:effectLst/>
              </a:rPr>
              <a:t>✨</a:t>
            </a:r>
            <a:r>
              <a:rPr lang="zh-CN" altLang="en-US" sz="900" i="0" dirty="0">
                <a:effectLst/>
              </a:rPr>
              <a:t>星形图标</a:t>
            </a:r>
            <a:r>
              <a:rPr lang="en-US" altLang="zh-CN" sz="900" i="0" dirty="0">
                <a:effectLst/>
              </a:rPr>
              <a:t>”</a:t>
            </a:r>
            <a:r>
              <a:rPr lang="zh-CN" altLang="en-US" sz="900" i="0" dirty="0">
                <a:effectLst/>
              </a:rPr>
              <a:t>，</a:t>
            </a:r>
            <a:endParaRPr lang="zh-CN" altLang="en-US" sz="900" i="0" dirty="0">
              <a:effectLst/>
            </a:endParaRPr>
          </a:p>
          <a:p>
            <a:r>
              <a:rPr lang="zh-CN" altLang="en-US" sz="900" i="0" dirty="0">
                <a:effectLst/>
              </a:rPr>
              <a:t>会出现</a:t>
            </a:r>
            <a:r>
              <a:rPr lang="en-US" altLang="zh-CN" sz="900" i="0" dirty="0">
                <a:effectLst/>
              </a:rPr>
              <a:t>“</a:t>
            </a:r>
            <a:r>
              <a:rPr lang="zh-CN" altLang="en-US" sz="900" i="0" dirty="0">
                <a:effectLst/>
              </a:rPr>
              <a:t>提问</a:t>
            </a:r>
            <a:r>
              <a:rPr lang="en-US" altLang="zh-CN" sz="900" i="0" dirty="0">
                <a:effectLst/>
              </a:rPr>
              <a:t>”</a:t>
            </a:r>
            <a:r>
              <a:rPr lang="zh-CN" altLang="en-US" sz="900" i="0" dirty="0">
                <a:effectLst/>
              </a:rPr>
              <a:t>区域。</a:t>
            </a:r>
            <a:endParaRPr lang="zh-CN" altLang="en-US" sz="900" i="0" dirty="0">
              <a:effectLst/>
            </a:endParaRPr>
          </a:p>
          <a:p>
            <a:endParaRPr lang="en-US" altLang="zh-CN" sz="900" i="0" dirty="0">
              <a:effectLst/>
            </a:endParaRPr>
          </a:p>
          <a:p>
            <a:r>
              <a:rPr lang="zh-CN" altLang="en-US" sz="900" i="0" dirty="0">
                <a:effectLst/>
              </a:rPr>
              <a:t>再点击右侧的：</a:t>
            </a:r>
            <a:endParaRPr lang="zh-CN" altLang="en-US" sz="900" i="0" dirty="0">
              <a:effectLst/>
            </a:endParaRPr>
          </a:p>
          <a:p>
            <a:endParaRPr lang="en-US" altLang="zh-CN" sz="900" i="0" dirty="0">
              <a:effectLst/>
            </a:endParaRPr>
          </a:p>
          <a:p>
            <a:r>
              <a:rPr lang="en-US" altLang="zh-CN" sz="900" i="0" dirty="0">
                <a:effectLst/>
              </a:rPr>
              <a:t>“</a:t>
            </a:r>
            <a:r>
              <a:rPr lang="zh-CN" altLang="en-US" sz="900" i="0" dirty="0">
                <a:effectLst/>
              </a:rPr>
              <a:t>总结视频</a:t>
            </a:r>
            <a:r>
              <a:rPr lang="en-US" altLang="zh-CN" sz="900" i="0" dirty="0">
                <a:effectLst/>
              </a:rPr>
              <a:t>”</a:t>
            </a:r>
            <a:endParaRPr lang="en-US" altLang="zh-CN" sz="900" i="0" dirty="0">
              <a:effectLst/>
            </a:endParaRPr>
          </a:p>
          <a:p>
            <a:endParaRPr lang="en-US" altLang="zh-CN" sz="900" i="0" dirty="0">
              <a:effectLst/>
            </a:endParaRPr>
          </a:p>
          <a:p>
            <a:r>
              <a:rPr lang="en-US" altLang="zh-CN" sz="900" i="0" dirty="0">
                <a:effectLst/>
              </a:rPr>
              <a:t>AI</a:t>
            </a:r>
            <a:r>
              <a:rPr lang="zh-CN" altLang="en-US" sz="900" i="0" dirty="0">
                <a:effectLst/>
              </a:rPr>
              <a:t>就会立刻生成视频摘要。</a:t>
            </a:r>
            <a:endParaRPr lang="zh-CN" altLang="en-US" sz="900" i="0" dirty="0">
              <a:effectLst/>
            </a:endParaRPr>
          </a:p>
          <a:p>
            <a:endParaRPr lang="en-US" altLang="zh-CN" sz="900" i="0" dirty="0">
              <a:effectLst/>
            </a:endParaRPr>
          </a:p>
          <a:p>
            <a:r>
              <a:rPr lang="zh-CN" altLang="en-US" sz="900" i="0" dirty="0">
                <a:effectLst/>
              </a:rPr>
              <a:t>补充说明</a:t>
            </a:r>
            <a:endParaRPr lang="zh-CN" altLang="en-US" sz="900" i="0" dirty="0">
              <a:effectLst/>
            </a:endParaRPr>
          </a:p>
          <a:p>
            <a:endParaRPr lang="en-US" altLang="zh-CN" sz="900" i="0" dirty="0">
              <a:effectLst/>
            </a:endParaRPr>
          </a:p>
          <a:p>
            <a:r>
              <a:rPr lang="zh-CN" altLang="en-US" sz="900" i="0" dirty="0">
                <a:effectLst/>
              </a:rPr>
              <a:t>根据你的设备或地区不同，</a:t>
            </a:r>
            <a:endParaRPr lang="zh-CN" altLang="en-US" sz="900" i="0" dirty="0">
              <a:effectLst/>
            </a:endParaRPr>
          </a:p>
          <a:p>
            <a:r>
              <a:rPr lang="zh-CN" altLang="en-US" sz="900" i="0" dirty="0">
                <a:effectLst/>
              </a:rPr>
              <a:t>有时</a:t>
            </a:r>
            <a:r>
              <a:rPr lang="en-US" altLang="zh-CN" sz="900" i="0" dirty="0">
                <a:effectLst/>
              </a:rPr>
              <a:t>YouTube</a:t>
            </a:r>
            <a:r>
              <a:rPr lang="zh-CN" altLang="en-US" sz="900" i="0" dirty="0">
                <a:effectLst/>
              </a:rPr>
              <a:t>中可能还不会显示</a:t>
            </a:r>
            <a:r>
              <a:rPr lang="en-US" altLang="zh-CN" sz="900" i="0" dirty="0">
                <a:effectLst/>
              </a:rPr>
              <a:t>“</a:t>
            </a:r>
            <a:r>
              <a:rPr lang="zh-CN" altLang="en-US" sz="900" i="0" dirty="0">
                <a:effectLst/>
              </a:rPr>
              <a:t>提问</a:t>
            </a:r>
            <a:r>
              <a:rPr lang="en-US" altLang="zh-CN" sz="900" i="0" dirty="0">
                <a:effectLst/>
              </a:rPr>
              <a:t>”</a:t>
            </a:r>
            <a:r>
              <a:rPr lang="zh-CN" altLang="en-US" sz="900" i="0" dirty="0">
                <a:effectLst/>
              </a:rPr>
              <a:t>按钮。</a:t>
            </a:r>
            <a:endParaRPr lang="zh-CN" altLang="en-US" sz="900" i="0" dirty="0">
              <a:effectLst/>
            </a:endParaRPr>
          </a:p>
          <a:p>
            <a:endParaRPr lang="en-US" altLang="zh-CN" sz="900" i="0" dirty="0">
              <a:effectLst/>
            </a:endParaRPr>
          </a:p>
          <a:p>
            <a:r>
              <a:rPr lang="zh-CN" altLang="en-US" sz="900" i="0" dirty="0">
                <a:effectLst/>
              </a:rPr>
              <a:t>这种情况下，可以改用后面介绍的</a:t>
            </a:r>
            <a:r>
              <a:rPr lang="en-US" altLang="zh-CN" sz="900" i="0" dirty="0">
                <a:effectLst/>
              </a:rPr>
              <a:t> Gemini App </a:t>
            </a:r>
            <a:r>
              <a:rPr lang="zh-CN" altLang="en-US" sz="900" i="0" dirty="0">
                <a:effectLst/>
              </a:rPr>
              <a:t>方法。</a:t>
            </a:r>
            <a:endParaRPr lang="zh-CN" altLang="en-US" sz="900" i="0" dirty="0">
              <a:effectLst/>
            </a:endParaRPr>
          </a:p>
          <a:p>
            <a:endParaRPr lang="en-US" altLang="zh-CN" sz="900" i="0" dirty="0">
              <a:effectLst/>
            </a:endParaRPr>
          </a:p>
          <a:p>
            <a:r>
              <a:rPr lang="en-US" altLang="en-US" sz="900" i="0" dirty="0">
                <a:effectLst/>
              </a:rPr>
              <a:t>●</a:t>
            </a:r>
            <a:r>
              <a:rPr lang="en-US" altLang="zh-CN" sz="900" i="0" dirty="0">
                <a:effectLst/>
              </a:rPr>
              <a:t> </a:t>
            </a:r>
            <a:r>
              <a:rPr lang="zh-CN" altLang="en-US" sz="900" i="0" dirty="0">
                <a:effectLst/>
              </a:rPr>
              <a:t>步骤</a:t>
            </a:r>
            <a:r>
              <a:rPr lang="en-US" altLang="zh-CN" sz="900" i="0" dirty="0">
                <a:effectLst/>
              </a:rPr>
              <a:t>3</a:t>
            </a:r>
            <a:endParaRPr lang="en-US" altLang="zh-CN" sz="900" i="0" dirty="0">
              <a:effectLst/>
            </a:endParaRPr>
          </a:p>
          <a:p>
            <a:endParaRPr lang="en-US" altLang="zh-CN" sz="900" i="0" dirty="0">
              <a:effectLst/>
            </a:endParaRPr>
          </a:p>
          <a:p>
            <a:r>
              <a:rPr lang="zh-CN" altLang="en-US" sz="900" i="0" dirty="0">
                <a:effectLst/>
              </a:rPr>
              <a:t>在</a:t>
            </a:r>
            <a:r>
              <a:rPr lang="en-US" altLang="zh-CN" sz="900" i="0" dirty="0">
                <a:effectLst/>
              </a:rPr>
              <a:t>AI</a:t>
            </a:r>
            <a:r>
              <a:rPr lang="zh-CN" altLang="en-US" sz="900" i="0" dirty="0">
                <a:effectLst/>
              </a:rPr>
              <a:t>生成摘要后，</a:t>
            </a:r>
            <a:endParaRPr lang="zh-CN" altLang="en-US" sz="900" i="0" dirty="0">
              <a:effectLst/>
            </a:endParaRPr>
          </a:p>
          <a:p>
            <a:r>
              <a:rPr lang="zh-CN" altLang="en-US" sz="900" i="0" dirty="0">
                <a:effectLst/>
              </a:rPr>
              <a:t>你还可以继续在下方的：</a:t>
            </a:r>
            <a:endParaRPr lang="zh-CN" altLang="en-US" sz="900" i="0" dirty="0">
              <a:effectLst/>
            </a:endParaRPr>
          </a:p>
          <a:p>
            <a:endParaRPr lang="en-US" altLang="zh-CN" sz="900" i="0" dirty="0">
              <a:effectLst/>
            </a:endParaRPr>
          </a:p>
          <a:p>
            <a:r>
              <a:rPr lang="en-US" altLang="zh-CN" sz="900" i="0" dirty="0">
                <a:effectLst/>
              </a:rPr>
              <a:t>“</a:t>
            </a:r>
            <a:r>
              <a:rPr lang="zh-CN" altLang="en-US" sz="900" i="0" dirty="0">
                <a:effectLst/>
              </a:rPr>
              <a:t>输入问题</a:t>
            </a:r>
            <a:r>
              <a:rPr lang="en-US" altLang="zh-CN" sz="900" i="0" dirty="0">
                <a:effectLst/>
              </a:rPr>
              <a:t>”</a:t>
            </a:r>
            <a:endParaRPr lang="en-US" altLang="zh-CN" sz="900" i="0" dirty="0">
              <a:effectLst/>
            </a:endParaRPr>
          </a:p>
          <a:p>
            <a:endParaRPr lang="en-US" altLang="zh-CN" sz="900" i="0" dirty="0">
              <a:effectLst/>
            </a:endParaRPr>
          </a:p>
          <a:p>
            <a:r>
              <a:rPr lang="zh-CN" altLang="en-US" sz="900" i="0" dirty="0">
                <a:effectLst/>
              </a:rPr>
              <a:t>栏位中追加提问。</a:t>
            </a:r>
            <a:endParaRPr lang="zh-CN" altLang="en-US" sz="900" i="0" dirty="0">
              <a:effectLst/>
            </a:endParaRPr>
          </a:p>
          <a:p>
            <a:endParaRPr lang="en-US" altLang="zh-CN" sz="900" i="0" dirty="0">
              <a:effectLst/>
            </a:endParaRPr>
          </a:p>
          <a:p>
            <a:r>
              <a:rPr lang="en-US" altLang="zh-CN" sz="900" i="0" dirty="0">
                <a:effectLst/>
              </a:rPr>
              <a:t>AI</a:t>
            </a:r>
            <a:r>
              <a:rPr lang="zh-CN" altLang="en-US" sz="900" i="0" dirty="0">
                <a:effectLst/>
              </a:rPr>
              <a:t>会结合视频内容持续回答，</a:t>
            </a:r>
            <a:endParaRPr lang="zh-CN" altLang="en-US" sz="900" i="0" dirty="0">
              <a:effectLst/>
            </a:endParaRPr>
          </a:p>
          <a:p>
            <a:r>
              <a:rPr lang="zh-CN" altLang="en-US" sz="900" i="0" dirty="0">
                <a:effectLst/>
              </a:rPr>
              <a:t>让你通过对话不断加深理解。</a:t>
            </a:r>
            <a:endParaRPr lang="zh-CN" altLang="en-US" sz="900" i="0" dirty="0">
              <a:effectLst/>
            </a:endParaRPr>
          </a:p>
          <a:p>
            <a:endParaRPr lang="en-US" altLang="zh-CN" sz="900" i="0" dirty="0">
              <a:effectLst/>
            </a:endParaRPr>
          </a:p>
          <a:p>
            <a:r>
              <a:rPr lang="zh-CN" altLang="en-US" sz="900" i="0" dirty="0">
                <a:effectLst/>
              </a:rPr>
              <a:t>也推荐使用</a:t>
            </a:r>
            <a:r>
              <a:rPr lang="en-US" altLang="zh-CN" sz="900" i="0" dirty="0">
                <a:effectLst/>
              </a:rPr>
              <a:t> Gemini App </a:t>
            </a:r>
            <a:r>
              <a:rPr lang="zh-CN" altLang="en-US" sz="900" i="0" dirty="0">
                <a:effectLst/>
              </a:rPr>
              <a:t>粘贴视频链接的方法</a:t>
            </a:r>
            <a:endParaRPr lang="zh-CN" altLang="en-US" sz="900" i="0" dirty="0">
              <a:effectLst/>
            </a:endParaRPr>
          </a:p>
          <a:p>
            <a:endParaRPr lang="en-US" altLang="zh-CN" sz="900" i="0" dirty="0">
              <a:effectLst/>
            </a:endParaRPr>
          </a:p>
          <a:p>
            <a:r>
              <a:rPr lang="en-US" altLang="zh-CN" sz="900" i="0" dirty="0">
                <a:effectLst/>
              </a:rPr>
              <a:t>YouTube</a:t>
            </a:r>
            <a:r>
              <a:rPr lang="zh-CN" altLang="en-US" sz="900" i="0" dirty="0">
                <a:effectLst/>
              </a:rPr>
              <a:t>官方的</a:t>
            </a:r>
            <a:r>
              <a:rPr lang="en-US" altLang="zh-CN" sz="900" i="0" dirty="0">
                <a:effectLst/>
              </a:rPr>
              <a:t>“</a:t>
            </a:r>
            <a:r>
              <a:rPr lang="zh-CN" altLang="en-US" sz="900" i="0" dirty="0">
                <a:effectLst/>
              </a:rPr>
              <a:t>提问</a:t>
            </a:r>
            <a:r>
              <a:rPr lang="en-US" altLang="zh-CN" sz="900" i="0" dirty="0">
                <a:effectLst/>
              </a:rPr>
              <a:t>”</a:t>
            </a:r>
            <a:r>
              <a:rPr lang="zh-CN" altLang="en-US" sz="900" i="0" dirty="0">
                <a:effectLst/>
              </a:rPr>
              <a:t>功能虽然方便，</a:t>
            </a:r>
            <a:endParaRPr lang="zh-CN" altLang="en-US" sz="900" i="0" dirty="0">
              <a:effectLst/>
            </a:endParaRPr>
          </a:p>
          <a:p>
            <a:r>
              <a:rPr lang="zh-CN" altLang="en-US" sz="900" i="0" dirty="0">
                <a:effectLst/>
              </a:rPr>
              <a:t>但目前功能仍有限，主要只能：</a:t>
            </a:r>
            <a:endParaRPr lang="zh-CN" altLang="en-US" sz="900" i="0" dirty="0">
              <a:effectLst/>
            </a:endParaRPr>
          </a:p>
          <a:p>
            <a:endParaRPr lang="en-US" altLang="zh-CN" sz="900" i="0" dirty="0">
              <a:effectLst/>
            </a:endParaRPr>
          </a:p>
          <a:p>
            <a:r>
              <a:rPr lang="zh-CN" altLang="en-US" sz="900" i="0" dirty="0">
                <a:effectLst/>
              </a:rPr>
              <a:t>总结视频</a:t>
            </a:r>
            <a:endParaRPr lang="zh-CN" altLang="en-US" sz="900" i="0" dirty="0">
              <a:effectLst/>
            </a:endParaRPr>
          </a:p>
          <a:p>
            <a:r>
              <a:rPr lang="zh-CN" altLang="en-US" sz="900" i="0" dirty="0">
                <a:effectLst/>
              </a:rPr>
              <a:t>回答视频相关问题</a:t>
            </a:r>
            <a:endParaRPr lang="zh-CN" altLang="en-US" sz="900" i="0" dirty="0">
              <a:effectLst/>
            </a:endParaRPr>
          </a:p>
          <a:p>
            <a:endParaRPr lang="en-US" altLang="zh-CN" sz="900" i="0" dirty="0">
              <a:effectLst/>
            </a:endParaRPr>
          </a:p>
          <a:p>
            <a:r>
              <a:rPr lang="zh-CN" altLang="en-US" sz="900" i="0" dirty="0">
                <a:effectLst/>
              </a:rPr>
              <a:t>如果你希望进行更复杂的处理，比如：</a:t>
            </a:r>
            <a:endParaRPr lang="zh-CN" altLang="en-US" sz="900" i="0" dirty="0">
              <a:effectLst/>
            </a:endParaRPr>
          </a:p>
          <a:p>
            <a:endParaRPr lang="en-US" altLang="zh-CN" sz="900" i="0" dirty="0">
              <a:effectLst/>
            </a:endParaRPr>
          </a:p>
          <a:p>
            <a:r>
              <a:rPr lang="zh-CN" altLang="en-US" sz="900" i="0" dirty="0">
                <a:effectLst/>
              </a:rPr>
              <a:t>把视频内容整理成图解</a:t>
            </a:r>
            <a:endParaRPr lang="zh-CN" altLang="en-US" sz="900" i="0" dirty="0">
              <a:effectLst/>
            </a:endParaRPr>
          </a:p>
          <a:p>
            <a:r>
              <a:rPr lang="zh-CN" altLang="en-US" sz="900" i="0" dirty="0">
                <a:effectLst/>
              </a:rPr>
              <a:t>自动制作理解测试题</a:t>
            </a:r>
            <a:endParaRPr lang="zh-CN" altLang="en-US" sz="900" i="0" dirty="0">
              <a:effectLst/>
            </a:endParaRPr>
          </a:p>
          <a:p>
            <a:r>
              <a:rPr lang="zh-CN" altLang="en-US" sz="900" i="0" dirty="0">
                <a:effectLst/>
              </a:rPr>
              <a:t>提炼重点知识结构</a:t>
            </a:r>
            <a:endParaRPr lang="zh-CN" altLang="en-US" sz="900" i="0" dirty="0">
              <a:effectLst/>
            </a:endParaRPr>
          </a:p>
          <a:p>
            <a:endParaRPr lang="en-US" altLang="zh-CN" sz="900" i="0" dirty="0">
              <a:effectLst/>
            </a:endParaRPr>
          </a:p>
          <a:p>
            <a:r>
              <a:rPr lang="zh-CN" altLang="en-US" sz="900" i="0" dirty="0">
                <a:effectLst/>
              </a:rPr>
              <a:t>那么，更推荐使用</a:t>
            </a:r>
            <a:r>
              <a:rPr lang="en-US" altLang="zh-CN" sz="900" i="0" dirty="0">
                <a:effectLst/>
              </a:rPr>
              <a:t> Google </a:t>
            </a:r>
            <a:r>
              <a:rPr lang="zh-CN" altLang="en-US" sz="900" i="0" dirty="0">
                <a:effectLst/>
              </a:rPr>
              <a:t>的</a:t>
            </a:r>
            <a:r>
              <a:rPr lang="en-US" altLang="zh-CN" sz="900" i="0" dirty="0">
                <a:effectLst/>
              </a:rPr>
              <a:t> Gemini</a:t>
            </a:r>
            <a:r>
              <a:rPr lang="zh-CN" altLang="en-US" sz="900" i="0" dirty="0">
                <a:effectLst/>
              </a:rPr>
              <a:t>。</a:t>
            </a:r>
            <a:endParaRPr lang="zh-CN" altLang="en-US" sz="900" i="0" dirty="0">
              <a:effectLst/>
            </a:endParaRPr>
          </a:p>
          <a:p>
            <a:endParaRPr lang="en-US" altLang="zh-CN" sz="900" i="0" dirty="0">
              <a:effectLst/>
            </a:endParaRPr>
          </a:p>
          <a:p>
            <a:r>
              <a:rPr lang="zh-CN" altLang="en-US" sz="900" i="0" dirty="0">
                <a:effectLst/>
              </a:rPr>
              <a:t>在</a:t>
            </a:r>
            <a:r>
              <a:rPr lang="en-US" altLang="zh-CN" sz="900" i="0" dirty="0">
                <a:effectLst/>
              </a:rPr>
              <a:t> Gemini App </a:t>
            </a:r>
            <a:r>
              <a:rPr lang="zh-CN" altLang="en-US" sz="900" i="0" dirty="0">
                <a:effectLst/>
              </a:rPr>
              <a:t>中，</a:t>
            </a:r>
            <a:endParaRPr lang="zh-CN" altLang="en-US" sz="900" i="0" dirty="0">
              <a:effectLst/>
            </a:endParaRPr>
          </a:p>
          <a:p>
            <a:r>
              <a:rPr lang="zh-CN" altLang="en-US" sz="900" i="0" dirty="0">
                <a:effectLst/>
              </a:rPr>
              <a:t>只要粘贴</a:t>
            </a:r>
            <a:r>
              <a:rPr lang="en-US" altLang="zh-CN" sz="900" i="0" dirty="0">
                <a:effectLst/>
              </a:rPr>
              <a:t> YouTube </a:t>
            </a:r>
            <a:r>
              <a:rPr lang="zh-CN" altLang="en-US" sz="900" i="0" dirty="0">
                <a:effectLst/>
              </a:rPr>
              <a:t>视频网址，</a:t>
            </a:r>
            <a:endParaRPr lang="zh-CN" altLang="en-US" sz="900" i="0" dirty="0">
              <a:effectLst/>
            </a:endParaRPr>
          </a:p>
          <a:p>
            <a:r>
              <a:rPr lang="en-US" altLang="zh-CN" sz="900" i="0" dirty="0">
                <a:effectLst/>
              </a:rPr>
              <a:t>Gemini </a:t>
            </a:r>
            <a:r>
              <a:rPr lang="zh-CN" altLang="en-US" sz="900" i="0" dirty="0">
                <a:effectLst/>
              </a:rPr>
              <a:t>就会自动读取视频内容，并基于内容生成回答。</a:t>
            </a:r>
            <a:endParaRPr lang="zh-CN" altLang="en-US" sz="900" i="0" dirty="0">
              <a:effectLst/>
            </a:endParaRPr>
          </a:p>
          <a:p>
            <a:endParaRPr lang="en-US" altLang="zh-CN" sz="900" i="0" dirty="0">
              <a:effectLst/>
            </a:endParaRPr>
          </a:p>
          <a:p>
            <a:r>
              <a:rPr lang="zh-CN" altLang="en-US" sz="900" i="0" dirty="0">
                <a:effectLst/>
              </a:rPr>
              <a:t>因此，当</a:t>
            </a:r>
            <a:r>
              <a:rPr lang="en-US" altLang="zh-CN" sz="900" i="0" dirty="0">
                <a:effectLst/>
              </a:rPr>
              <a:t>YouTube</a:t>
            </a:r>
            <a:r>
              <a:rPr lang="zh-CN" altLang="en-US" sz="900" i="0" dirty="0">
                <a:effectLst/>
              </a:rPr>
              <a:t>内置</a:t>
            </a:r>
            <a:r>
              <a:rPr lang="en-US" altLang="zh-CN" sz="900" i="0" dirty="0">
                <a:effectLst/>
              </a:rPr>
              <a:t>AI</a:t>
            </a:r>
            <a:r>
              <a:rPr lang="zh-CN" altLang="en-US" sz="900" i="0" dirty="0">
                <a:effectLst/>
              </a:rPr>
              <a:t>功能不够用时，</a:t>
            </a:r>
            <a:endParaRPr lang="zh-CN" altLang="en-US" sz="900" i="0" dirty="0">
              <a:effectLst/>
            </a:endParaRPr>
          </a:p>
          <a:p>
            <a:r>
              <a:rPr lang="en-US" altLang="zh-CN" sz="900" i="0" dirty="0">
                <a:effectLst/>
              </a:rPr>
              <a:t>Gemini</a:t>
            </a:r>
            <a:r>
              <a:rPr lang="zh-CN" altLang="en-US" sz="900" i="0" dirty="0">
                <a:effectLst/>
              </a:rPr>
              <a:t>会是更强大的选择。</a:t>
            </a:r>
            <a:endParaRPr lang="zh-CN" altLang="en-US" sz="900" i="0" dirty="0">
              <a:effectLst/>
            </a:endParaRPr>
          </a:p>
          <a:p>
            <a:endParaRPr lang="en-US" altLang="zh-CN" sz="900" i="0" dirty="0">
              <a:effectLst/>
            </a:endParaRPr>
          </a:p>
          <a:p>
            <a:r>
              <a:rPr lang="en-US" altLang="zh-CN" sz="900" i="0" dirty="0">
                <a:effectLst/>
              </a:rPr>
              <a:t>Prompt </a:t>
            </a:r>
            <a:r>
              <a:rPr lang="zh-CN" altLang="en-US" sz="900" i="0" dirty="0">
                <a:effectLst/>
              </a:rPr>
              <a:t>示例</a:t>
            </a:r>
            <a:endParaRPr lang="zh-CN" altLang="en-US" sz="900" i="0" dirty="0">
              <a:effectLst/>
            </a:endParaRPr>
          </a:p>
          <a:p>
            <a:endParaRPr lang="en-US" altLang="zh-CN" sz="900" i="0" dirty="0">
              <a:effectLst/>
            </a:endParaRPr>
          </a:p>
          <a:p>
            <a:r>
              <a:rPr lang="zh-CN" altLang="en-US" sz="900" i="0" dirty="0">
                <a:effectLst/>
              </a:rPr>
              <a:t>请帮我总结以下视频内容，</a:t>
            </a:r>
            <a:endParaRPr lang="zh-CN" altLang="en-US" sz="900" i="0" dirty="0">
              <a:effectLst/>
            </a:endParaRPr>
          </a:p>
          <a:p>
            <a:r>
              <a:rPr lang="zh-CN" altLang="en-US" sz="900" i="0" dirty="0">
                <a:effectLst/>
              </a:rPr>
              <a:t>并以适合初学者理解的方式，</a:t>
            </a:r>
            <a:endParaRPr lang="zh-CN" altLang="en-US" sz="900" i="0" dirty="0">
              <a:effectLst/>
            </a:endParaRPr>
          </a:p>
          <a:p>
            <a:r>
              <a:rPr lang="zh-CN" altLang="en-US" sz="900" i="0" dirty="0">
                <a:effectLst/>
              </a:rPr>
              <a:t>用</a:t>
            </a:r>
            <a:r>
              <a:rPr lang="en-US" altLang="zh-CN" sz="900" i="0" dirty="0">
                <a:effectLst/>
              </a:rPr>
              <a:t>5</a:t>
            </a:r>
            <a:r>
              <a:rPr lang="zh-CN" altLang="en-US" sz="900" i="0" dirty="0">
                <a:effectLst/>
              </a:rPr>
              <a:t>个重点制作成图解风格总结。</a:t>
            </a:r>
            <a:endParaRPr lang="zh-CN" altLang="en-US" sz="900" i="0" dirty="0">
              <a:effectLst/>
            </a:endParaRPr>
          </a:p>
          <a:p>
            <a:endParaRPr lang="en-US" altLang="zh-CN" sz="900" i="0" dirty="0">
              <a:effectLst/>
            </a:endParaRPr>
          </a:p>
          <a:p>
            <a:r>
              <a:rPr lang="en-US" altLang="zh-CN" sz="900" i="0" dirty="0">
                <a:effectLst/>
              </a:rPr>
              <a:t>https://www.youtube.com/watch?v=</a:t>
            </a:r>
            <a:r>
              <a:rPr lang="en-US" altLang="en-US" sz="900" i="0" dirty="0">
                <a:effectLst/>
              </a:rPr>
              <a:t>○○○○</a:t>
            </a:r>
            <a:endParaRPr lang="en-US" altLang="en-US" sz="900" i="0" dirty="0">
              <a:effectLst/>
            </a:endParaRPr>
          </a:p>
        </p:txBody>
      </p:sp>
      <p:sp>
        <p:nvSpPr>
          <p:cNvPr id="5" name="角丸四角形 7"/>
          <p:cNvSpPr/>
          <p:nvPr/>
        </p:nvSpPr>
        <p:spPr>
          <a:xfrm>
            <a:off x="2783159" y="2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AI</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ライフハック</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978-4-7612-7876-2</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たてばやし</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淳</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312p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743710"/>
            <a:ext cx="6821170" cy="7539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一键完成</a:t>
            </a:r>
            <a:r>
              <a:rPr lang="en-US" altLang="zh-CN" sz="1100" i="0" dirty="0">
                <a:effectLst/>
              </a:rPr>
              <a:t>“</a:t>
            </a:r>
            <a:r>
              <a:rPr lang="zh-CN" altLang="en-US" sz="1100" i="0" dirty="0">
                <a:effectLst/>
              </a:rPr>
              <a:t>视频总结</a:t>
            </a:r>
            <a:r>
              <a:rPr lang="en-US" altLang="en-US" sz="1100" i="0" dirty="0">
                <a:effectLst/>
              </a:rPr>
              <a:t>→</a:t>
            </a:r>
            <a:r>
              <a:rPr lang="zh-CN" altLang="en-US" sz="1100" i="0" dirty="0">
                <a:effectLst/>
              </a:rPr>
              <a:t>图解化</a:t>
            </a:r>
            <a:r>
              <a:rPr lang="en-US" altLang="zh-CN" sz="1100" i="0" dirty="0">
                <a:effectLst/>
              </a:rPr>
              <a:t>”</a:t>
            </a:r>
            <a:r>
              <a:rPr lang="zh-CN" altLang="en-US" sz="1100" i="0" dirty="0">
                <a:effectLst/>
              </a:rPr>
              <a:t>的</a:t>
            </a:r>
            <a:r>
              <a:rPr lang="en-US" altLang="zh-CN" sz="1100" i="0" dirty="0">
                <a:effectLst/>
              </a:rPr>
              <a:t>Gem</a:t>
            </a:r>
            <a:endParaRPr lang="en-US" altLang="zh-CN" sz="1100" i="0" dirty="0">
              <a:effectLst/>
            </a:endParaRPr>
          </a:p>
          <a:p>
            <a:endParaRPr lang="en-US" altLang="zh-CN" sz="1100" i="0" dirty="0">
              <a:effectLst/>
            </a:endParaRPr>
          </a:p>
          <a:p>
            <a:r>
              <a:rPr lang="en-US" altLang="zh-CN" sz="1100" i="0" dirty="0">
                <a:effectLst/>
              </a:rPr>
              <a:t>Gemini</a:t>
            </a:r>
            <a:r>
              <a:rPr lang="zh-CN" altLang="en-US" sz="1100" i="0" dirty="0">
                <a:effectLst/>
              </a:rPr>
              <a:t>中还有</a:t>
            </a:r>
            <a:r>
              <a:rPr lang="en-US" altLang="zh-CN" sz="1100" i="0" dirty="0">
                <a:effectLst/>
              </a:rPr>
              <a:t>Google</a:t>
            </a:r>
            <a:r>
              <a:rPr lang="zh-CN" altLang="en-US" sz="1100" i="0" dirty="0">
                <a:effectLst/>
              </a:rPr>
              <a:t>官方提供的：</a:t>
            </a:r>
            <a:endParaRPr lang="zh-CN" altLang="en-US" sz="1100" i="0" dirty="0">
              <a:effectLst/>
            </a:endParaRPr>
          </a:p>
          <a:p>
            <a:endParaRPr lang="en-US" altLang="zh-CN" sz="1100" i="0" dirty="0">
              <a:effectLst/>
            </a:endParaRPr>
          </a:p>
          <a:p>
            <a:r>
              <a:rPr lang="en-US" altLang="zh-CN" sz="1100" i="0" dirty="0">
                <a:effectLst/>
              </a:rPr>
              <a:t>“Gem”</a:t>
            </a:r>
            <a:r>
              <a:rPr lang="zh-CN" altLang="en-US" sz="1100" i="0" dirty="0">
                <a:effectLst/>
              </a:rPr>
              <a:t>（自定义聊天机器人）</a:t>
            </a:r>
            <a:endParaRPr lang="zh-CN" altLang="en-US" sz="1100" i="0" dirty="0">
              <a:effectLst/>
            </a:endParaRPr>
          </a:p>
          <a:p>
            <a:endParaRPr lang="en-US" altLang="zh-CN" sz="1100" i="0" dirty="0">
              <a:effectLst/>
            </a:endParaRPr>
          </a:p>
          <a:p>
            <a:r>
              <a:rPr lang="zh-CN" altLang="en-US" sz="1100" i="0" dirty="0">
                <a:effectLst/>
              </a:rPr>
              <a:t>功能。</a:t>
            </a:r>
            <a:endParaRPr lang="zh-CN" altLang="en-US" sz="1100" i="0" dirty="0">
              <a:effectLst/>
            </a:endParaRPr>
          </a:p>
          <a:p>
            <a:endParaRPr lang="en-US" altLang="zh-CN" sz="1100" i="0" dirty="0">
              <a:effectLst/>
            </a:endParaRPr>
          </a:p>
          <a:p>
            <a:r>
              <a:rPr lang="zh-CN" altLang="en-US" sz="1100" i="0" dirty="0">
                <a:effectLst/>
              </a:rPr>
              <a:t>其中甚至存在一种</a:t>
            </a:r>
            <a:r>
              <a:rPr lang="en-US" altLang="zh-CN" sz="1100" i="0" dirty="0">
                <a:effectLst/>
              </a:rPr>
              <a:t>Gem</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只要贴上</a:t>
            </a:r>
            <a:r>
              <a:rPr lang="en-US" altLang="zh-CN" sz="1100" i="0" dirty="0">
                <a:effectLst/>
              </a:rPr>
              <a:t>YouTube</a:t>
            </a:r>
            <a:r>
              <a:rPr lang="zh-CN" altLang="en-US" sz="1100" i="0" dirty="0">
                <a:effectLst/>
              </a:rPr>
              <a:t>链接，</a:t>
            </a:r>
            <a:endParaRPr lang="zh-CN" altLang="en-US" sz="1100" i="0" dirty="0">
              <a:effectLst/>
            </a:endParaRPr>
          </a:p>
          <a:p>
            <a:r>
              <a:rPr lang="zh-CN" altLang="en-US" sz="1100" i="0" dirty="0">
                <a:effectLst/>
              </a:rPr>
              <a:t>就能自动：</a:t>
            </a:r>
            <a:endParaRPr lang="zh-CN" altLang="en-US" sz="1100" i="0" dirty="0">
              <a:effectLst/>
            </a:endParaRPr>
          </a:p>
          <a:p>
            <a:endParaRPr lang="en-US" altLang="zh-CN" sz="1100" i="0" dirty="0">
              <a:effectLst/>
            </a:endParaRPr>
          </a:p>
          <a:p>
            <a:r>
              <a:rPr lang="zh-CN" altLang="en-US" sz="1100" i="0" dirty="0">
                <a:effectLst/>
              </a:rPr>
              <a:t>总结视频内容</a:t>
            </a:r>
            <a:endParaRPr lang="zh-CN" altLang="en-US" sz="1100" i="0" dirty="0">
              <a:effectLst/>
            </a:endParaRPr>
          </a:p>
          <a:p>
            <a:r>
              <a:rPr lang="zh-CN" altLang="en-US" sz="1100" i="0" dirty="0">
                <a:effectLst/>
              </a:rPr>
              <a:t>生成图解（信息图）</a:t>
            </a:r>
            <a:endParaRPr lang="zh-CN" altLang="en-US" sz="1100" i="0" dirty="0">
              <a:effectLst/>
            </a:endParaRPr>
          </a:p>
          <a:p>
            <a:endParaRPr lang="en-US" altLang="zh-CN" sz="1100" i="0" dirty="0">
              <a:effectLst/>
            </a:endParaRPr>
          </a:p>
          <a:p>
            <a:r>
              <a:rPr lang="zh-CN" altLang="en-US" sz="1100" i="0" dirty="0">
                <a:effectLst/>
              </a:rPr>
              <a:t>也就是说：</a:t>
            </a:r>
            <a:endParaRPr lang="zh-CN" altLang="en-US" sz="1100" i="0" dirty="0">
              <a:effectLst/>
            </a:endParaRPr>
          </a:p>
          <a:p>
            <a:endParaRPr lang="en-US" altLang="zh-CN" sz="1100" i="0" dirty="0">
              <a:effectLst/>
            </a:endParaRPr>
          </a:p>
          <a:p>
            <a:r>
              <a:rPr lang="zh-CN" altLang="en-US" sz="1100" i="0" dirty="0">
                <a:effectLst/>
              </a:rPr>
              <a:t>本书前面介绍的：</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图解化帮助理解</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快速总结视频</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这两种技巧，</a:t>
            </a:r>
            <a:endParaRPr lang="zh-CN" altLang="en-US" sz="1100" i="0" dirty="0">
              <a:effectLst/>
            </a:endParaRPr>
          </a:p>
          <a:p>
            <a:r>
              <a:rPr lang="zh-CN" altLang="en-US" sz="1100" i="0" dirty="0">
                <a:effectLst/>
              </a:rPr>
              <a:t>现在已经可以</a:t>
            </a:r>
            <a:r>
              <a:rPr lang="en-US" altLang="zh-CN" sz="1100" i="0" dirty="0">
                <a:effectLst/>
              </a:rPr>
              <a:t>“</a:t>
            </a:r>
            <a:r>
              <a:rPr lang="zh-CN" altLang="en-US" sz="1100" i="0" dirty="0">
                <a:effectLst/>
              </a:rPr>
              <a:t>一键完成</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操作也非常简单：</a:t>
            </a:r>
            <a:endParaRPr lang="zh-CN" altLang="en-US" sz="1100" i="0" dirty="0">
              <a:effectLst/>
            </a:endParaRPr>
          </a:p>
          <a:p>
            <a:endParaRPr lang="en-US" altLang="zh-CN" sz="1100" i="0" dirty="0">
              <a:effectLst/>
            </a:endParaRPr>
          </a:p>
          <a:p>
            <a:r>
              <a:rPr lang="zh-CN" altLang="en-US" sz="1100" i="0" dirty="0">
                <a:effectLst/>
              </a:rPr>
              <a:t>在</a:t>
            </a:r>
            <a:r>
              <a:rPr lang="en-US" altLang="zh-CN" sz="1100" i="0" dirty="0">
                <a:effectLst/>
              </a:rPr>
              <a:t>Gemini</a:t>
            </a:r>
            <a:r>
              <a:rPr lang="zh-CN" altLang="en-US" sz="1100" i="0" dirty="0">
                <a:effectLst/>
              </a:rPr>
              <a:t>中打开对应</a:t>
            </a:r>
            <a:r>
              <a:rPr lang="en-US" altLang="zh-CN" sz="1100" i="0" dirty="0">
                <a:effectLst/>
              </a:rPr>
              <a:t>Gem</a:t>
            </a:r>
            <a:endParaRPr lang="en-US" altLang="zh-CN" sz="1100" i="0" dirty="0">
              <a:effectLst/>
            </a:endParaRPr>
          </a:p>
          <a:p>
            <a:r>
              <a:rPr lang="zh-CN" altLang="en-US" sz="1100" i="0" dirty="0">
                <a:effectLst/>
              </a:rPr>
              <a:t>粘贴</a:t>
            </a:r>
            <a:r>
              <a:rPr lang="en-US" altLang="zh-CN" sz="1100" i="0" dirty="0">
                <a:effectLst/>
              </a:rPr>
              <a:t>YouTube</a:t>
            </a:r>
            <a:r>
              <a:rPr lang="zh-CN" altLang="en-US" sz="1100" i="0" dirty="0">
                <a:effectLst/>
              </a:rPr>
              <a:t>链接</a:t>
            </a:r>
            <a:endParaRPr lang="zh-CN" altLang="en-US" sz="1100" i="0" dirty="0">
              <a:effectLst/>
            </a:endParaRPr>
          </a:p>
          <a:p>
            <a:endParaRPr lang="en-US" altLang="zh-CN" sz="1100" i="0" dirty="0">
              <a:effectLst/>
            </a:endParaRPr>
          </a:p>
          <a:p>
            <a:r>
              <a:rPr lang="zh-CN" altLang="en-US" sz="1100" i="0" dirty="0">
                <a:effectLst/>
              </a:rPr>
              <a:t>之后：</a:t>
            </a:r>
            <a:endParaRPr lang="zh-CN" altLang="en-US" sz="1100" i="0" dirty="0">
              <a:effectLst/>
            </a:endParaRPr>
          </a:p>
          <a:p>
            <a:endParaRPr lang="en-US" altLang="zh-CN" sz="1100" i="0" dirty="0">
              <a:effectLst/>
            </a:endParaRPr>
          </a:p>
          <a:p>
            <a:r>
              <a:rPr lang="zh-CN" altLang="en-US" sz="1100" i="0" dirty="0">
                <a:effectLst/>
              </a:rPr>
              <a:t>视频摘要</a:t>
            </a:r>
            <a:endParaRPr lang="zh-CN" altLang="en-US" sz="1100" i="0" dirty="0">
              <a:effectLst/>
            </a:endParaRPr>
          </a:p>
          <a:p>
            <a:r>
              <a:rPr lang="zh-CN" altLang="en-US" sz="1100" i="0" dirty="0">
                <a:effectLst/>
              </a:rPr>
              <a:t>图解图片</a:t>
            </a:r>
            <a:endParaRPr lang="zh-CN" altLang="en-US" sz="1100" i="0" dirty="0">
              <a:effectLst/>
            </a:endParaRPr>
          </a:p>
          <a:p>
            <a:endParaRPr lang="en-US" altLang="zh-CN" sz="1100" i="0" dirty="0">
              <a:effectLst/>
            </a:endParaRPr>
          </a:p>
          <a:p>
            <a:r>
              <a:rPr lang="zh-CN" altLang="en-US" sz="1100" i="0" dirty="0">
                <a:effectLst/>
              </a:rPr>
              <a:t>就会同时自动生成。</a:t>
            </a:r>
            <a:endParaRPr lang="zh-CN" altLang="en-US" sz="1100" i="0" dirty="0">
              <a:effectLst/>
            </a:endParaRPr>
          </a:p>
          <a:p>
            <a:endParaRPr lang="en-US" altLang="zh-CN" sz="1100" i="0" dirty="0">
              <a:effectLst/>
            </a:endParaRPr>
          </a:p>
          <a:p>
            <a:r>
              <a:rPr lang="zh-CN" altLang="en-US" sz="1100" i="0" dirty="0">
                <a:effectLst/>
              </a:rPr>
              <a:t>作者还在本书的支持页面中，</a:t>
            </a:r>
            <a:endParaRPr lang="zh-CN" altLang="en-US" sz="1100" i="0" dirty="0">
              <a:effectLst/>
            </a:endParaRPr>
          </a:p>
          <a:p>
            <a:r>
              <a:rPr lang="zh-CN" altLang="en-US" sz="1100" i="0" dirty="0">
                <a:effectLst/>
              </a:rPr>
              <a:t>公开了自己制作的</a:t>
            </a:r>
            <a:r>
              <a:rPr lang="en-US" altLang="zh-CN" sz="1100" i="0" dirty="0">
                <a:effectLst/>
              </a:rPr>
              <a:t>Gem</a:t>
            </a:r>
            <a:r>
              <a:rPr lang="zh-CN" altLang="en-US" sz="1100" i="0" dirty="0">
                <a:effectLst/>
              </a:rPr>
              <a:t>链接，读者可以直接使用。</a:t>
            </a:r>
            <a:endParaRPr lang="zh-CN" altLang="en-US" sz="1100" i="0" dirty="0">
              <a:effectLst/>
            </a:endParaRPr>
          </a:p>
          <a:p>
            <a:endParaRPr lang="en-US" altLang="zh-CN" sz="1100" i="0" dirty="0">
              <a:effectLst/>
            </a:endParaRPr>
          </a:p>
          <a:p>
            <a:r>
              <a:rPr lang="zh-CN" altLang="en-US" sz="1100" i="0" dirty="0">
                <a:effectLst/>
              </a:rPr>
              <a:t>本书支持页面</a:t>
            </a:r>
            <a:endParaRPr lang="zh-CN" altLang="en-US" sz="1100" i="0" dirty="0">
              <a:effectLst/>
            </a:endParaRPr>
          </a:p>
          <a:p>
            <a:endParaRPr lang="en-US" altLang="zh-CN" sz="1100" i="0" dirty="0">
              <a:effectLst/>
            </a:endParaRPr>
          </a:p>
          <a:p>
            <a:r>
              <a:rPr lang="en-US" altLang="zh-CN" sz="1100" i="0" dirty="0">
                <a:effectLst/>
              </a:rPr>
              <a:t>https://bit.ly/ai-lifehack</a:t>
            </a:r>
            <a:endParaRPr lang="en-US" altLang="zh-CN" sz="1100" i="0" dirty="0">
              <a:effectLst/>
            </a:endParaRPr>
          </a:p>
        </p:txBody>
      </p:sp>
      <p:pic>
        <p:nvPicPr>
          <p:cNvPr id="3" name="图片 2"/>
          <p:cNvPicPr>
            <a:picLocks noChangeAspect="1"/>
          </p:cNvPicPr>
          <p:nvPr/>
        </p:nvPicPr>
        <p:blipFill>
          <a:blip r:embed="rId1"/>
          <a:stretch>
            <a:fillRect/>
          </a:stretch>
        </p:blipFill>
        <p:spPr>
          <a:xfrm>
            <a:off x="304800" y="134620"/>
            <a:ext cx="840740" cy="117856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AI</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ライフハック</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978-4-7612-7876-2</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たてばやし</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淳</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312p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743710"/>
            <a:ext cx="6821170" cy="8047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前言</a:t>
            </a:r>
            <a:endParaRPr lang="zh-CN" altLang="en-US" sz="1100" i="0" dirty="0">
              <a:effectLst/>
            </a:endParaRPr>
          </a:p>
          <a:p>
            <a:endParaRPr lang="en-US" altLang="zh-CN" sz="1100" i="0" dirty="0">
              <a:effectLst/>
            </a:endParaRPr>
          </a:p>
          <a:p>
            <a:r>
              <a:rPr lang="zh-CN" altLang="en-US" sz="1100" i="0" dirty="0">
                <a:effectLst/>
              </a:rPr>
              <a:t>用</a:t>
            </a:r>
            <a:r>
              <a:rPr lang="en-US" altLang="zh-CN" sz="1100" i="0" dirty="0">
                <a:effectLst/>
              </a:rPr>
              <a:t>“AI</a:t>
            </a:r>
            <a:r>
              <a:rPr lang="en-US" altLang="en-US" sz="1100" i="0" dirty="0">
                <a:effectLst/>
              </a:rPr>
              <a:t>×</a:t>
            </a:r>
            <a:r>
              <a:rPr lang="zh-CN" altLang="en-US" sz="1100" i="0" dirty="0">
                <a:effectLst/>
              </a:rPr>
              <a:t>手机</a:t>
            </a:r>
            <a:r>
              <a:rPr lang="en-US" altLang="zh-CN" sz="1100" i="0" dirty="0">
                <a:effectLst/>
              </a:rPr>
              <a:t>”</a:t>
            </a:r>
            <a:r>
              <a:rPr lang="zh-CN" altLang="en-US" sz="1100" i="0" dirty="0">
                <a:effectLst/>
              </a:rPr>
              <a:t>生活技巧，让忙碌的每一天变得超级轻松！</a:t>
            </a:r>
            <a:endParaRPr lang="zh-CN" altLang="en-US" sz="1100" i="0" dirty="0">
              <a:effectLst/>
            </a:endParaRPr>
          </a:p>
          <a:p>
            <a:endParaRPr lang="en-US" altLang="zh-CN" sz="1100" i="0" dirty="0">
              <a:effectLst/>
            </a:endParaRPr>
          </a:p>
          <a:p>
            <a:r>
              <a:rPr lang="zh-CN" altLang="en-US" sz="1100" i="0" dirty="0">
                <a:effectLst/>
              </a:rPr>
              <a:t>序章</a:t>
            </a:r>
            <a:r>
              <a:rPr lang="en-US" altLang="zh-CN" sz="1100" i="0" dirty="0">
                <a:effectLst/>
              </a:rPr>
              <a:t> </a:t>
            </a:r>
            <a:r>
              <a:rPr lang="zh-CN" altLang="en-US" sz="1100" i="0" dirty="0">
                <a:effectLst/>
              </a:rPr>
              <a:t>手机</a:t>
            </a:r>
            <a:r>
              <a:rPr lang="en-US" altLang="en-US" sz="1100" i="0" dirty="0">
                <a:effectLst/>
              </a:rPr>
              <a:t>×</a:t>
            </a:r>
            <a:r>
              <a:rPr lang="en-US" altLang="zh-CN" sz="1100" i="0" dirty="0">
                <a:effectLst/>
              </a:rPr>
              <a:t>AI</a:t>
            </a:r>
            <a:r>
              <a:rPr lang="zh-CN" altLang="en-US" sz="1100" i="0" dirty="0">
                <a:effectLst/>
              </a:rPr>
              <a:t>，超舒适！</a:t>
            </a:r>
            <a:r>
              <a:rPr lang="en-US" altLang="zh-CN" sz="1100" i="0" dirty="0">
                <a:effectLst/>
              </a:rPr>
              <a:t>AI</a:t>
            </a:r>
            <a:r>
              <a:rPr lang="zh-CN" altLang="en-US" sz="1100" i="0" dirty="0">
                <a:effectLst/>
              </a:rPr>
              <a:t>生活技巧基础</a:t>
            </a:r>
            <a:endParaRPr lang="zh-CN" altLang="en-US" sz="1100" i="0" dirty="0">
              <a:effectLst/>
            </a:endParaRPr>
          </a:p>
          <a:p>
            <a:endParaRPr lang="en-US" altLang="zh-CN" sz="1100" i="0" dirty="0">
              <a:effectLst/>
            </a:endParaRPr>
          </a:p>
          <a:p>
            <a:r>
              <a:rPr lang="en-US" altLang="zh-CN" sz="1100" i="0" dirty="0">
                <a:effectLst/>
              </a:rPr>
              <a:t>0-1 </a:t>
            </a:r>
            <a:r>
              <a:rPr lang="zh-CN" altLang="en-US" sz="1100" i="0" dirty="0">
                <a:effectLst/>
              </a:rPr>
              <a:t>把你的手机彻底变成</a:t>
            </a:r>
            <a:r>
              <a:rPr lang="en-US" altLang="zh-CN" sz="1100" i="0" dirty="0">
                <a:effectLst/>
              </a:rPr>
              <a:t>“</a:t>
            </a:r>
            <a:r>
              <a:rPr lang="zh-CN" altLang="en-US" sz="1100" i="0" dirty="0">
                <a:effectLst/>
              </a:rPr>
              <a:t>超级</a:t>
            </a:r>
            <a:r>
              <a:rPr lang="en-US" altLang="zh-CN" sz="1100" i="0" dirty="0">
                <a:effectLst/>
              </a:rPr>
              <a:t>AI</a:t>
            </a:r>
            <a:r>
              <a:rPr lang="zh-CN" altLang="en-US" sz="1100" i="0" dirty="0">
                <a:effectLst/>
              </a:rPr>
              <a:t>终端</a:t>
            </a:r>
            <a:r>
              <a:rPr lang="en-US" altLang="zh-CN" sz="1100" i="0" dirty="0">
                <a:effectLst/>
              </a:rPr>
              <a:t>”</a:t>
            </a:r>
            <a:endParaRPr lang="en-US" altLang="zh-CN" sz="1100" i="0" dirty="0">
              <a:effectLst/>
            </a:endParaRPr>
          </a:p>
          <a:p>
            <a:r>
              <a:rPr lang="en-US" altLang="zh-CN" sz="1100" i="0" dirty="0">
                <a:effectLst/>
              </a:rPr>
              <a:t>0-2 </a:t>
            </a:r>
            <a:r>
              <a:rPr lang="zh-CN" altLang="en-US" sz="1100" i="0" dirty="0">
                <a:effectLst/>
              </a:rPr>
              <a:t>熟练运用</a:t>
            </a:r>
            <a:r>
              <a:rPr lang="en-US" altLang="zh-CN" sz="1100" i="0" dirty="0">
                <a:effectLst/>
              </a:rPr>
              <a:t>“</a:t>
            </a:r>
            <a:r>
              <a:rPr lang="zh-CN" altLang="en-US" sz="1100" i="0" dirty="0">
                <a:effectLst/>
              </a:rPr>
              <a:t>图片</a:t>
            </a:r>
            <a:r>
              <a:rPr lang="en-US" altLang="zh-CN" sz="1100" i="0" dirty="0">
                <a:effectLst/>
              </a:rPr>
              <a:t>”“</a:t>
            </a:r>
            <a:r>
              <a:rPr lang="zh-CN" altLang="en-US" sz="1100" i="0" dirty="0">
                <a:effectLst/>
              </a:rPr>
              <a:t>语音</a:t>
            </a:r>
            <a:r>
              <a:rPr lang="en-US" altLang="zh-CN" sz="1100" i="0" dirty="0">
                <a:effectLst/>
              </a:rPr>
              <a:t>”</a:t>
            </a:r>
            <a:r>
              <a:rPr lang="zh-CN" altLang="en-US" sz="1100" i="0" dirty="0">
                <a:effectLst/>
              </a:rPr>
              <a:t>！极速输入</a:t>
            </a:r>
            <a:r>
              <a:rPr lang="en-US" altLang="zh-CN" sz="1100" i="0" dirty="0">
                <a:effectLst/>
              </a:rPr>
              <a:t>&amp;</a:t>
            </a:r>
            <a:r>
              <a:rPr lang="zh-CN" altLang="en-US" sz="1100" i="0" dirty="0">
                <a:effectLst/>
              </a:rPr>
              <a:t>输出</a:t>
            </a:r>
            <a:endParaRPr lang="zh-CN" altLang="en-US" sz="1100" i="0" dirty="0">
              <a:effectLst/>
            </a:endParaRPr>
          </a:p>
          <a:p>
            <a:r>
              <a:rPr lang="en-US" altLang="zh-CN" sz="1100" i="0" dirty="0">
                <a:effectLst/>
              </a:rPr>
              <a:t>0-3 </a:t>
            </a:r>
            <a:r>
              <a:rPr lang="zh-CN" altLang="en-US" sz="1100" i="0" dirty="0">
                <a:effectLst/>
              </a:rPr>
              <a:t>工作时间缩短到</a:t>
            </a:r>
            <a:r>
              <a:rPr lang="en-US" altLang="zh-CN" sz="1100" i="0" dirty="0">
                <a:effectLst/>
              </a:rPr>
              <a:t>“</a:t>
            </a:r>
            <a:r>
              <a:rPr lang="zh-CN" altLang="en-US" sz="1100" i="0" dirty="0">
                <a:effectLst/>
              </a:rPr>
              <a:t>四分之一</a:t>
            </a:r>
            <a:r>
              <a:rPr lang="en-US" altLang="zh-CN" sz="1100" i="0" dirty="0">
                <a:effectLst/>
              </a:rPr>
              <a:t>”</a:t>
            </a:r>
            <a:r>
              <a:rPr lang="zh-CN" altLang="en-US" sz="1100" i="0" dirty="0">
                <a:effectLst/>
              </a:rPr>
              <a:t>！推荐</a:t>
            </a:r>
            <a:r>
              <a:rPr lang="en-US" altLang="zh-CN" sz="1100" i="0" dirty="0">
                <a:effectLst/>
              </a:rPr>
              <a:t>3</a:t>
            </a:r>
            <a:r>
              <a:rPr lang="zh-CN" altLang="en-US" sz="1100" i="0" dirty="0">
                <a:effectLst/>
              </a:rPr>
              <a:t>款语音输入工具</a:t>
            </a:r>
            <a:endParaRPr lang="zh-CN" altLang="en-US" sz="1100" i="0" dirty="0">
              <a:effectLst/>
            </a:endParaRPr>
          </a:p>
          <a:p>
            <a:r>
              <a:rPr lang="en-US" altLang="zh-CN" sz="1100" i="0" dirty="0">
                <a:effectLst/>
              </a:rPr>
              <a:t>0-4 “</a:t>
            </a:r>
            <a:r>
              <a:rPr lang="zh-CN" altLang="en-US" sz="1100" i="0" dirty="0">
                <a:effectLst/>
              </a:rPr>
              <a:t>录音</a:t>
            </a:r>
            <a:r>
              <a:rPr lang="en-US" altLang="en-US" sz="1100" i="0" dirty="0">
                <a:effectLst/>
              </a:rPr>
              <a:t>→</a:t>
            </a:r>
            <a:r>
              <a:rPr lang="zh-CN" altLang="en-US" sz="1100" i="0" dirty="0">
                <a:effectLst/>
              </a:rPr>
              <a:t>转文字</a:t>
            </a:r>
            <a:r>
              <a:rPr lang="en-US" altLang="zh-CN" sz="1100" i="0" dirty="0">
                <a:effectLst/>
              </a:rPr>
              <a:t>”</a:t>
            </a:r>
            <a:r>
              <a:rPr lang="zh-CN" altLang="en-US" sz="1100" i="0" dirty="0">
                <a:effectLst/>
              </a:rPr>
              <a:t>即时备忘！推荐</a:t>
            </a:r>
            <a:r>
              <a:rPr lang="en-US" altLang="zh-CN" sz="1100" i="0" dirty="0">
                <a:effectLst/>
              </a:rPr>
              <a:t>3</a:t>
            </a:r>
            <a:r>
              <a:rPr lang="zh-CN" altLang="en-US" sz="1100" i="0" dirty="0">
                <a:effectLst/>
              </a:rPr>
              <a:t>款文字转录工具</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1</a:t>
            </a:r>
            <a:r>
              <a:rPr lang="zh-CN" altLang="en-US" sz="1100" i="0" dirty="0">
                <a:effectLst/>
              </a:rPr>
              <a:t>章</a:t>
            </a:r>
            <a:r>
              <a:rPr lang="en-US" altLang="zh-CN" sz="1100" i="0" dirty="0">
                <a:effectLst/>
              </a:rPr>
              <a:t> “</a:t>
            </a:r>
            <a:r>
              <a:rPr lang="zh-CN" altLang="en-US" sz="1100" i="0" dirty="0">
                <a:effectLst/>
              </a:rPr>
              <a:t>日程</a:t>
            </a:r>
            <a:r>
              <a:rPr lang="ja-JP" altLang="en-US" sz="1100" i="0" dirty="0">
                <a:effectLst/>
              </a:rPr>
              <a:t>・</a:t>
            </a:r>
            <a:r>
              <a:rPr lang="zh-CN" altLang="en-US" sz="1100" i="0" dirty="0">
                <a:effectLst/>
              </a:rPr>
              <a:t>任务管理</a:t>
            </a:r>
            <a:r>
              <a:rPr lang="en-US" altLang="zh-CN" sz="1100" i="0" dirty="0">
                <a:effectLst/>
              </a:rPr>
              <a:t>”AI</a:t>
            </a:r>
            <a:r>
              <a:rPr lang="zh-CN" altLang="en-US" sz="1100" i="0" dirty="0">
                <a:effectLst/>
              </a:rPr>
              <a:t>技巧</a:t>
            </a:r>
            <a:endParaRPr lang="zh-CN" altLang="en-US" sz="1100" i="0" dirty="0">
              <a:effectLst/>
            </a:endParaRPr>
          </a:p>
          <a:p>
            <a:endParaRPr lang="en-US" altLang="zh-CN" sz="1100" i="0" dirty="0">
              <a:effectLst/>
            </a:endParaRPr>
          </a:p>
          <a:p>
            <a:r>
              <a:rPr lang="en-US" altLang="zh-CN" sz="1100" i="0" dirty="0">
                <a:effectLst/>
              </a:rPr>
              <a:t>1-1 </a:t>
            </a:r>
            <a:r>
              <a:rPr lang="zh-CN" altLang="en-US" sz="1100" i="0" dirty="0">
                <a:effectLst/>
              </a:rPr>
              <a:t>用</a:t>
            </a:r>
            <a:r>
              <a:rPr lang="en-US" altLang="zh-CN" sz="1100" i="0" dirty="0">
                <a:effectLst/>
              </a:rPr>
              <a:t>AI“</a:t>
            </a:r>
            <a:r>
              <a:rPr lang="zh-CN" altLang="en-US" sz="1100" i="0" dirty="0">
                <a:effectLst/>
              </a:rPr>
              <a:t>自动化</a:t>
            </a:r>
            <a:r>
              <a:rPr lang="en-US" altLang="en-US" sz="1100" i="0" dirty="0">
                <a:effectLst/>
              </a:rPr>
              <a:t>×</a:t>
            </a:r>
            <a:r>
              <a:rPr lang="zh-CN" altLang="en-US" sz="1100" i="0" dirty="0">
                <a:effectLst/>
              </a:rPr>
              <a:t>机制化</a:t>
            </a:r>
            <a:r>
              <a:rPr lang="en-US" altLang="zh-CN" sz="1100" i="0" dirty="0">
                <a:effectLst/>
              </a:rPr>
              <a:t>”</a:t>
            </a:r>
            <a:r>
              <a:rPr lang="zh-CN" altLang="en-US" sz="1100" i="0" dirty="0">
                <a:effectLst/>
              </a:rPr>
              <a:t>，打造不费力也能持续执行的环境</a:t>
            </a:r>
            <a:endParaRPr lang="zh-CN" altLang="en-US" sz="1100" i="0" dirty="0">
              <a:effectLst/>
            </a:endParaRPr>
          </a:p>
          <a:p>
            <a:r>
              <a:rPr lang="en-US" altLang="zh-CN" sz="1100" i="0" dirty="0">
                <a:effectLst/>
              </a:rPr>
              <a:t>1-2 </a:t>
            </a:r>
            <a:r>
              <a:rPr lang="zh-CN" altLang="en-US" sz="1100" i="0" dirty="0">
                <a:effectLst/>
              </a:rPr>
              <a:t>不再反复纠结！让</a:t>
            </a:r>
            <a:r>
              <a:rPr lang="en-US" altLang="zh-CN" sz="1100" i="0" dirty="0">
                <a:effectLst/>
              </a:rPr>
              <a:t>AI</a:t>
            </a:r>
            <a:r>
              <a:rPr lang="zh-CN" altLang="en-US" sz="1100" i="0" dirty="0">
                <a:effectLst/>
              </a:rPr>
              <a:t>自动帮你安排日程</a:t>
            </a:r>
            <a:endParaRPr lang="zh-CN" altLang="en-US" sz="1100" i="0" dirty="0">
              <a:effectLst/>
            </a:endParaRPr>
          </a:p>
          <a:p>
            <a:r>
              <a:rPr lang="en-US" altLang="zh-CN" sz="1100" i="0" dirty="0">
                <a:effectLst/>
              </a:rPr>
              <a:t>1-3 “</a:t>
            </a:r>
            <a:r>
              <a:rPr lang="zh-CN" altLang="en-US" sz="1100" i="0" dirty="0">
                <a:effectLst/>
              </a:rPr>
              <a:t>这个任务真的有必要吗？</a:t>
            </a:r>
            <a:r>
              <a:rPr lang="en-US" altLang="zh-CN" sz="1100" i="0" dirty="0">
                <a:effectLst/>
              </a:rPr>
              <a:t>”</a:t>
            </a:r>
            <a:r>
              <a:rPr lang="zh-CN" altLang="en-US" sz="1100" i="0" dirty="0">
                <a:effectLst/>
              </a:rPr>
              <a:t>让</a:t>
            </a:r>
            <a:r>
              <a:rPr lang="en-US" altLang="zh-CN" sz="1100" i="0" dirty="0">
                <a:effectLst/>
              </a:rPr>
              <a:t>AI</a:t>
            </a:r>
            <a:r>
              <a:rPr lang="zh-CN" altLang="en-US" sz="1100" i="0" dirty="0">
                <a:effectLst/>
              </a:rPr>
              <a:t>帮你优化流程</a:t>
            </a:r>
            <a:endParaRPr lang="zh-CN" altLang="en-US" sz="1100" i="0" dirty="0">
              <a:effectLst/>
            </a:endParaRPr>
          </a:p>
          <a:p>
            <a:r>
              <a:rPr lang="en-US" altLang="zh-CN" sz="1100" i="0" dirty="0">
                <a:effectLst/>
              </a:rPr>
              <a:t>1-4 </a:t>
            </a:r>
            <a:r>
              <a:rPr lang="zh-CN" altLang="en-US" sz="1100" i="0" dirty="0">
                <a:effectLst/>
              </a:rPr>
              <a:t>用</a:t>
            </a:r>
            <a:r>
              <a:rPr lang="en-US" altLang="zh-CN" sz="1100" i="0" dirty="0">
                <a:effectLst/>
              </a:rPr>
              <a:t>“</a:t>
            </a:r>
            <a:r>
              <a:rPr lang="zh-CN" altLang="en-US" sz="1100" i="0" dirty="0">
                <a:effectLst/>
              </a:rPr>
              <a:t>拍照</a:t>
            </a:r>
            <a:r>
              <a:rPr lang="en-US" altLang="zh-CN" sz="1100" i="0" dirty="0">
                <a:effectLst/>
              </a:rPr>
              <a:t>”“</a:t>
            </a:r>
            <a:r>
              <a:rPr lang="zh-CN" altLang="en-US" sz="1100" i="0" dirty="0">
                <a:effectLst/>
              </a:rPr>
              <a:t>截图</a:t>
            </a:r>
            <a:r>
              <a:rPr lang="en-US" altLang="zh-CN" sz="1100" i="0" dirty="0">
                <a:effectLst/>
              </a:rPr>
              <a:t>”</a:t>
            </a:r>
            <a:r>
              <a:rPr lang="zh-CN" altLang="en-US" sz="1100" i="0" dirty="0">
                <a:effectLst/>
              </a:rPr>
              <a:t>即可完成登记！手机极速日程管理术</a:t>
            </a:r>
            <a:endParaRPr lang="zh-CN" altLang="en-US" sz="1100" i="0" dirty="0">
              <a:effectLst/>
            </a:endParaRPr>
          </a:p>
          <a:p>
            <a:r>
              <a:rPr lang="en-US" altLang="zh-CN" sz="1100" i="0" dirty="0">
                <a:effectLst/>
              </a:rPr>
              <a:t>1-5 </a:t>
            </a:r>
            <a:r>
              <a:rPr lang="zh-CN" altLang="en-US" sz="1100" i="0" dirty="0">
                <a:effectLst/>
              </a:rPr>
              <a:t>开会前也不再慌张！</a:t>
            </a:r>
            <a:r>
              <a:rPr lang="en-US" altLang="zh-CN" sz="1100" i="0" dirty="0">
                <a:effectLst/>
              </a:rPr>
              <a:t>AI</a:t>
            </a:r>
            <a:r>
              <a:rPr lang="en-US" altLang="en-US" sz="1100" i="0" dirty="0">
                <a:effectLst/>
              </a:rPr>
              <a:t>×</a:t>
            </a:r>
            <a:r>
              <a:rPr lang="zh-CN" altLang="en-US" sz="1100" i="0" dirty="0">
                <a:effectLst/>
              </a:rPr>
              <a:t>日历实现行程全面掌握</a:t>
            </a:r>
            <a:endParaRPr lang="zh-CN" altLang="en-US" sz="1100" i="0" dirty="0">
              <a:effectLst/>
            </a:endParaRPr>
          </a:p>
          <a:p>
            <a:r>
              <a:rPr lang="en-US" altLang="zh-CN" sz="1100" i="0" dirty="0">
                <a:effectLst/>
              </a:rPr>
              <a:t>1-6 </a:t>
            </a:r>
            <a:r>
              <a:rPr lang="zh-CN" altLang="en-US" sz="1100" i="0" dirty="0">
                <a:effectLst/>
              </a:rPr>
              <a:t>模拟与数字自由切换！</a:t>
            </a:r>
            <a:r>
              <a:rPr lang="en-US" altLang="zh-CN" sz="1100" i="0" dirty="0">
                <a:effectLst/>
              </a:rPr>
              <a:t>AI“</a:t>
            </a:r>
            <a:r>
              <a:rPr lang="zh-CN" altLang="en-US" sz="1100" i="0" dirty="0">
                <a:effectLst/>
              </a:rPr>
              <a:t>文字</a:t>
            </a:r>
            <a:r>
              <a:rPr lang="en-US" altLang="zh-CN" sz="1100" i="0" dirty="0">
                <a:effectLst/>
              </a:rPr>
              <a:t>&amp;</a:t>
            </a:r>
            <a:r>
              <a:rPr lang="zh-CN" altLang="en-US" sz="1100" i="0" dirty="0">
                <a:effectLst/>
              </a:rPr>
              <a:t>图像化</a:t>
            </a:r>
            <a:r>
              <a:rPr lang="en-US" altLang="zh-CN" sz="1100" i="0" dirty="0">
                <a:effectLst/>
              </a:rPr>
              <a:t>”</a:t>
            </a:r>
            <a:r>
              <a:rPr lang="zh-CN" altLang="en-US" sz="1100" i="0" dirty="0">
                <a:effectLst/>
              </a:rPr>
              <a:t>技巧</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2</a:t>
            </a:r>
            <a:r>
              <a:rPr lang="zh-CN" altLang="en-US" sz="1100" i="0" dirty="0">
                <a:effectLst/>
              </a:rPr>
              <a:t>章</a:t>
            </a:r>
            <a:r>
              <a:rPr lang="en-US" altLang="zh-CN" sz="1100" i="0" dirty="0">
                <a:effectLst/>
              </a:rPr>
              <a:t> “</a:t>
            </a:r>
            <a:r>
              <a:rPr lang="zh-CN" altLang="en-US" sz="1100" i="0" dirty="0">
                <a:effectLst/>
              </a:rPr>
              <a:t>目标达成</a:t>
            </a:r>
            <a:r>
              <a:rPr lang="ja-JP" altLang="en-US" sz="1100" i="0" dirty="0">
                <a:effectLst/>
              </a:rPr>
              <a:t>・</a:t>
            </a:r>
            <a:r>
              <a:rPr lang="zh-CN" altLang="en-US" sz="1100" i="0" dirty="0">
                <a:effectLst/>
              </a:rPr>
              <a:t>习惯养成</a:t>
            </a:r>
            <a:r>
              <a:rPr lang="en-US" altLang="zh-CN" sz="1100" i="0" dirty="0">
                <a:effectLst/>
              </a:rPr>
              <a:t>”AI</a:t>
            </a:r>
            <a:r>
              <a:rPr lang="zh-CN" altLang="en-US" sz="1100" i="0" dirty="0">
                <a:effectLst/>
              </a:rPr>
              <a:t>技巧</a:t>
            </a:r>
            <a:endParaRPr lang="zh-CN" altLang="en-US" sz="1100" i="0" dirty="0">
              <a:effectLst/>
            </a:endParaRPr>
          </a:p>
          <a:p>
            <a:endParaRPr lang="en-US" altLang="zh-CN" sz="1100" i="0" dirty="0">
              <a:effectLst/>
            </a:endParaRPr>
          </a:p>
          <a:p>
            <a:r>
              <a:rPr lang="en-US" altLang="zh-CN" sz="1100" i="0" dirty="0">
                <a:effectLst/>
              </a:rPr>
              <a:t>2-1 </a:t>
            </a:r>
            <a:r>
              <a:rPr lang="zh-CN" altLang="en-US" sz="1100" i="0" dirty="0">
                <a:effectLst/>
              </a:rPr>
              <a:t>利用</a:t>
            </a:r>
            <a:r>
              <a:rPr lang="en-US" altLang="zh-CN" sz="1100" i="0" dirty="0">
                <a:effectLst/>
              </a:rPr>
              <a:t>AI</a:t>
            </a:r>
            <a:r>
              <a:rPr lang="zh-CN" altLang="en-US" sz="1100" i="0" dirty="0">
                <a:effectLst/>
              </a:rPr>
              <a:t>的</a:t>
            </a:r>
            <a:r>
              <a:rPr lang="en-US" altLang="zh-CN" sz="1100" i="0" dirty="0">
                <a:effectLst/>
              </a:rPr>
              <a:t>“</a:t>
            </a:r>
            <a:r>
              <a:rPr lang="zh-CN" altLang="en-US" sz="1100" i="0" dirty="0">
                <a:effectLst/>
              </a:rPr>
              <a:t>反向提问</a:t>
            </a:r>
            <a:r>
              <a:rPr lang="en-US" altLang="zh-CN" sz="1100" i="0" dirty="0">
                <a:effectLst/>
              </a:rPr>
              <a:t>”</a:t>
            </a:r>
            <a:r>
              <a:rPr lang="zh-CN" altLang="en-US" sz="1100" i="0" dirty="0">
                <a:effectLst/>
              </a:rPr>
              <a:t>，轻松设定目标！</a:t>
            </a:r>
            <a:endParaRPr lang="zh-CN" altLang="en-US" sz="1100" i="0" dirty="0">
              <a:effectLst/>
            </a:endParaRPr>
          </a:p>
          <a:p>
            <a:r>
              <a:rPr lang="en-US" altLang="zh-CN" sz="1100" i="0" dirty="0">
                <a:effectLst/>
              </a:rPr>
              <a:t>2-2 </a:t>
            </a:r>
            <a:r>
              <a:rPr lang="zh-CN" altLang="en-US" sz="1100" i="0" dirty="0">
                <a:effectLst/>
              </a:rPr>
              <a:t>只需一句话，</a:t>
            </a:r>
            <a:r>
              <a:rPr lang="en-US" altLang="zh-CN" sz="1100" i="0" dirty="0">
                <a:effectLst/>
              </a:rPr>
              <a:t>AI</a:t>
            </a:r>
            <a:r>
              <a:rPr lang="zh-CN" altLang="en-US" sz="1100" i="0" dirty="0">
                <a:effectLst/>
              </a:rPr>
              <a:t>就能成为</a:t>
            </a:r>
            <a:r>
              <a:rPr lang="en-US" altLang="zh-CN" sz="1100" i="0" dirty="0">
                <a:effectLst/>
              </a:rPr>
              <a:t>“</a:t>
            </a:r>
            <a:r>
              <a:rPr lang="zh-CN" altLang="en-US" sz="1100" i="0" dirty="0">
                <a:effectLst/>
              </a:rPr>
              <a:t>你的专属顾问</a:t>
            </a:r>
            <a:r>
              <a:rPr lang="en-US" altLang="zh-CN" sz="1100" i="0" dirty="0">
                <a:effectLst/>
              </a:rPr>
              <a:t>”</a:t>
            </a:r>
            <a:endParaRPr lang="en-US" altLang="zh-CN" sz="1100" i="0" dirty="0">
              <a:effectLst/>
            </a:endParaRPr>
          </a:p>
          <a:p>
            <a:r>
              <a:rPr lang="en-US" altLang="zh-CN" sz="1100" i="0" dirty="0">
                <a:effectLst/>
              </a:rPr>
              <a:t>2-3 </a:t>
            </a:r>
            <a:r>
              <a:rPr lang="zh-CN" altLang="en-US" sz="1100" i="0" dirty="0">
                <a:effectLst/>
              </a:rPr>
              <a:t>完全掌握你的情况！</a:t>
            </a:r>
            <a:r>
              <a:rPr lang="en-US" altLang="zh-CN" sz="1100" i="0" dirty="0">
                <a:effectLst/>
              </a:rPr>
              <a:t>ChatGPT“</a:t>
            </a:r>
            <a:r>
              <a:rPr lang="zh-CN" altLang="en-US" sz="1100" i="0" dirty="0">
                <a:effectLst/>
              </a:rPr>
              <a:t>项目</a:t>
            </a:r>
            <a:r>
              <a:rPr lang="en-US" altLang="zh-CN" sz="1100" i="0" dirty="0">
                <a:effectLst/>
              </a:rPr>
              <a:t>”</a:t>
            </a:r>
            <a:r>
              <a:rPr lang="zh-CN" altLang="en-US" sz="1100" i="0" dirty="0">
                <a:effectLst/>
              </a:rPr>
              <a:t>功能</a:t>
            </a:r>
            <a:endParaRPr lang="zh-CN" altLang="en-US" sz="1100" i="0" dirty="0">
              <a:effectLst/>
            </a:endParaRPr>
          </a:p>
          <a:p>
            <a:r>
              <a:rPr lang="en-US" altLang="zh-CN" sz="1100" i="0" dirty="0">
                <a:effectLst/>
              </a:rPr>
              <a:t>2-4 “</a:t>
            </a:r>
            <a:r>
              <a:rPr lang="zh-CN" altLang="en-US" sz="1100" i="0" dirty="0">
                <a:effectLst/>
              </a:rPr>
              <a:t>不遗忘</a:t>
            </a:r>
            <a:r>
              <a:rPr lang="en-US" altLang="zh-CN" sz="1100" i="0" dirty="0">
                <a:effectLst/>
              </a:rPr>
              <a:t>”“</a:t>
            </a:r>
            <a:r>
              <a:rPr lang="zh-CN" altLang="en-US" sz="1100" i="0" dirty="0">
                <a:effectLst/>
              </a:rPr>
              <a:t>不跑偏</a:t>
            </a:r>
            <a:r>
              <a:rPr lang="en-US" altLang="zh-CN" sz="1100" i="0" dirty="0">
                <a:effectLst/>
              </a:rPr>
              <a:t>”“</a:t>
            </a:r>
            <a:r>
              <a:rPr lang="zh-CN" altLang="en-US" sz="1100" i="0" dirty="0">
                <a:effectLst/>
              </a:rPr>
              <a:t>不杂乱</a:t>
            </a:r>
            <a:r>
              <a:rPr lang="en-US" altLang="zh-CN" sz="1100" i="0" dirty="0">
                <a:effectLst/>
              </a:rPr>
              <a:t>”</a:t>
            </a:r>
            <a:r>
              <a:rPr lang="zh-CN" altLang="en-US" sz="1100" i="0" dirty="0">
                <a:effectLst/>
              </a:rPr>
              <a:t>！活用项目功能的</a:t>
            </a:r>
            <a:r>
              <a:rPr lang="en-US" altLang="zh-CN" sz="1100" i="0" dirty="0">
                <a:effectLst/>
              </a:rPr>
              <a:t>3</a:t>
            </a:r>
            <a:r>
              <a:rPr lang="zh-CN" altLang="en-US" sz="1100" i="0" dirty="0">
                <a:effectLst/>
              </a:rPr>
              <a:t>个技巧</a:t>
            </a:r>
            <a:endParaRPr lang="zh-CN" altLang="en-US" sz="1100" i="0" dirty="0">
              <a:effectLst/>
            </a:endParaRPr>
          </a:p>
          <a:p>
            <a:r>
              <a:rPr lang="en-US" altLang="zh-CN" sz="1100" i="0" dirty="0">
                <a:effectLst/>
              </a:rPr>
              <a:t>2-5 </a:t>
            </a:r>
            <a:r>
              <a:rPr lang="zh-CN" altLang="en-US" sz="1100" i="0" dirty="0">
                <a:effectLst/>
              </a:rPr>
              <a:t>让</a:t>
            </a:r>
            <a:r>
              <a:rPr lang="en-US" altLang="zh-CN" sz="1100" i="0" dirty="0">
                <a:effectLst/>
              </a:rPr>
              <a:t>AI</a:t>
            </a:r>
            <a:r>
              <a:rPr lang="zh-CN" altLang="en-US" sz="1100" i="0" dirty="0">
                <a:effectLst/>
              </a:rPr>
              <a:t>主动来提醒你！利用</a:t>
            </a:r>
            <a:r>
              <a:rPr lang="en-US" altLang="zh-CN" sz="1100" i="0" dirty="0">
                <a:effectLst/>
              </a:rPr>
              <a:t>“</a:t>
            </a:r>
            <a:r>
              <a:rPr lang="zh-CN" altLang="en-US" sz="1100" i="0" dirty="0">
                <a:effectLst/>
              </a:rPr>
              <a:t>预约动作</a:t>
            </a:r>
            <a:r>
              <a:rPr lang="en-US" altLang="zh-CN" sz="1100" i="0" dirty="0">
                <a:effectLst/>
              </a:rPr>
              <a:t>”</a:t>
            </a:r>
            <a:r>
              <a:rPr lang="zh-CN" altLang="en-US" sz="1100" i="0" dirty="0">
                <a:effectLst/>
              </a:rPr>
              <a:t>功能实现自动习惯化</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3</a:t>
            </a:r>
            <a:r>
              <a:rPr lang="zh-CN" altLang="en-US" sz="1100" i="0" dirty="0">
                <a:effectLst/>
              </a:rPr>
              <a:t>章</a:t>
            </a:r>
            <a:r>
              <a:rPr lang="en-US" altLang="zh-CN" sz="1100" i="0" dirty="0">
                <a:effectLst/>
              </a:rPr>
              <a:t> “</a:t>
            </a:r>
            <a:r>
              <a:rPr lang="zh-CN" altLang="en-US" sz="1100" i="0" dirty="0">
                <a:effectLst/>
              </a:rPr>
              <a:t>学习</a:t>
            </a:r>
            <a:r>
              <a:rPr lang="ja-JP" altLang="en-US" sz="1100" i="0" dirty="0">
                <a:effectLst/>
              </a:rPr>
              <a:t>・</a:t>
            </a:r>
            <a:r>
              <a:rPr lang="zh-CN" altLang="en-US" sz="1100" i="0" dirty="0">
                <a:effectLst/>
              </a:rPr>
              <a:t>输入</a:t>
            </a:r>
            <a:r>
              <a:rPr lang="en-US" altLang="zh-CN" sz="1100" i="0" dirty="0">
                <a:effectLst/>
              </a:rPr>
              <a:t>”AI</a:t>
            </a:r>
            <a:r>
              <a:rPr lang="zh-CN" altLang="en-US" sz="1100" i="0" dirty="0">
                <a:effectLst/>
              </a:rPr>
              <a:t>技巧</a:t>
            </a:r>
            <a:endParaRPr lang="zh-CN" altLang="en-US" sz="1100" i="0" dirty="0">
              <a:effectLst/>
            </a:endParaRPr>
          </a:p>
          <a:p>
            <a:endParaRPr lang="en-US" altLang="zh-CN" sz="1100" i="0" dirty="0">
              <a:effectLst/>
            </a:endParaRPr>
          </a:p>
          <a:p>
            <a:r>
              <a:rPr lang="en-US" altLang="zh-CN" sz="1100" i="0" dirty="0">
                <a:effectLst/>
              </a:rPr>
              <a:t>3-1 </a:t>
            </a:r>
            <a:r>
              <a:rPr lang="zh-CN" altLang="en-US" sz="1100" i="0" dirty="0">
                <a:effectLst/>
              </a:rPr>
              <a:t>最强资料阅读</a:t>
            </a:r>
            <a:r>
              <a:rPr lang="en-US" altLang="zh-CN" sz="1100" i="0" dirty="0">
                <a:effectLst/>
              </a:rPr>
              <a:t>AI</a:t>
            </a:r>
            <a:r>
              <a:rPr lang="zh-CN" altLang="en-US" sz="1100" i="0" dirty="0">
                <a:effectLst/>
              </a:rPr>
              <a:t>指南！用</a:t>
            </a:r>
            <a:r>
              <a:rPr lang="en-US" altLang="zh-CN" sz="1100" i="0" dirty="0">
                <a:effectLst/>
              </a:rPr>
              <a:t>“NotebookLM”</a:t>
            </a:r>
            <a:r>
              <a:rPr lang="zh-CN" altLang="en-US" sz="1100" i="0" dirty="0">
                <a:effectLst/>
              </a:rPr>
              <a:t>实现最短最快输入</a:t>
            </a:r>
            <a:endParaRPr lang="zh-CN" altLang="en-US" sz="1100" i="0" dirty="0">
              <a:effectLst/>
            </a:endParaRPr>
          </a:p>
          <a:p>
            <a:r>
              <a:rPr lang="en-US" altLang="zh-CN" sz="1100" i="0" dirty="0">
                <a:effectLst/>
              </a:rPr>
              <a:t>3-2 </a:t>
            </a:r>
            <a:r>
              <a:rPr lang="zh-CN" altLang="en-US" sz="1100" i="0" dirty="0">
                <a:effectLst/>
              </a:rPr>
              <a:t>把参考书内容交给</a:t>
            </a:r>
            <a:r>
              <a:rPr lang="en-US" altLang="zh-CN" sz="1100" i="0" dirty="0">
                <a:effectLst/>
              </a:rPr>
              <a:t>AI</a:t>
            </a:r>
            <a:r>
              <a:rPr lang="zh-CN" altLang="en-US" sz="1100" i="0" dirty="0">
                <a:effectLst/>
              </a:rPr>
              <a:t>读取，</a:t>
            </a:r>
            <a:r>
              <a:rPr lang="en-US" altLang="zh-CN" sz="1100" i="0" dirty="0">
                <a:effectLst/>
              </a:rPr>
              <a:t>24</a:t>
            </a:r>
            <a:r>
              <a:rPr lang="zh-CN" altLang="en-US" sz="1100" i="0" dirty="0">
                <a:effectLst/>
              </a:rPr>
              <a:t>小时随时提问与讨论</a:t>
            </a:r>
            <a:endParaRPr lang="zh-CN" altLang="en-US" sz="1100" i="0" dirty="0">
              <a:effectLst/>
            </a:endParaRPr>
          </a:p>
          <a:p>
            <a:r>
              <a:rPr lang="en-US" altLang="zh-CN" sz="1100" i="0" dirty="0">
                <a:effectLst/>
              </a:rPr>
              <a:t>3-3 </a:t>
            </a:r>
            <a:r>
              <a:rPr lang="zh-CN" altLang="en-US" sz="1100" i="0" dirty="0">
                <a:effectLst/>
              </a:rPr>
              <a:t>把</a:t>
            </a:r>
            <a:r>
              <a:rPr lang="en-US" altLang="zh-CN" sz="1100" i="0" dirty="0">
                <a:effectLst/>
              </a:rPr>
              <a:t>“</a:t>
            </a:r>
            <a:r>
              <a:rPr lang="zh-CN" altLang="en-US" sz="1100" i="0" dirty="0">
                <a:effectLst/>
              </a:rPr>
              <a:t>信息收集</a:t>
            </a:r>
            <a:r>
              <a:rPr lang="en-US" altLang="zh-CN" sz="1100" i="0" dirty="0">
                <a:effectLst/>
              </a:rPr>
              <a:t>”</a:t>
            </a:r>
            <a:r>
              <a:rPr lang="zh-CN" altLang="en-US" sz="1100" i="0" dirty="0">
                <a:effectLst/>
              </a:rPr>
              <a:t>整个交给</a:t>
            </a:r>
            <a:r>
              <a:rPr lang="en-US" altLang="zh-CN" sz="1100" i="0" dirty="0">
                <a:effectLst/>
              </a:rPr>
              <a:t>AI</a:t>
            </a:r>
            <a:r>
              <a:rPr lang="zh-CN" altLang="en-US" sz="1100" i="0" dirty="0">
                <a:effectLst/>
              </a:rPr>
              <a:t>，实现日常输入自动化</a:t>
            </a:r>
            <a:endParaRPr lang="zh-CN" altLang="en-US" sz="1100" i="0" dirty="0">
              <a:effectLst/>
            </a:endParaRPr>
          </a:p>
          <a:p>
            <a:r>
              <a:rPr lang="en-US" altLang="zh-CN" sz="1100" i="0" dirty="0">
                <a:effectLst/>
              </a:rPr>
              <a:t>3-4 </a:t>
            </a:r>
            <a:r>
              <a:rPr lang="zh-CN" altLang="en-US" sz="1100" i="0" dirty="0">
                <a:effectLst/>
              </a:rPr>
              <a:t>让</a:t>
            </a:r>
            <a:r>
              <a:rPr lang="en-US" altLang="zh-CN" sz="1100" i="0" dirty="0">
                <a:effectLst/>
              </a:rPr>
              <a:t>AI</a:t>
            </a:r>
            <a:r>
              <a:rPr lang="zh-CN" altLang="en-US" sz="1100" i="0" dirty="0">
                <a:effectLst/>
              </a:rPr>
              <a:t>帮你</a:t>
            </a:r>
            <a:r>
              <a:rPr lang="en-US" altLang="zh-CN" sz="1100" i="0" dirty="0">
                <a:effectLst/>
              </a:rPr>
              <a:t>“</a:t>
            </a:r>
            <a:r>
              <a:rPr lang="zh-CN" altLang="en-US" sz="1100" i="0" dirty="0">
                <a:effectLst/>
              </a:rPr>
              <a:t>图解</a:t>
            </a:r>
            <a:r>
              <a:rPr lang="ja-JP" altLang="en-US" sz="1100" i="0" dirty="0">
                <a:effectLst/>
              </a:rPr>
              <a:t>・</a:t>
            </a:r>
            <a:r>
              <a:rPr lang="zh-CN" altLang="en-US" sz="1100" i="0" dirty="0">
                <a:effectLst/>
              </a:rPr>
              <a:t>可视化</a:t>
            </a:r>
            <a:r>
              <a:rPr lang="en-US" altLang="zh-CN" sz="1100" i="0" dirty="0">
                <a:effectLst/>
              </a:rPr>
              <a:t>”</a:t>
            </a:r>
            <a:r>
              <a:rPr lang="zh-CN" altLang="en-US" sz="1100" i="0" dirty="0">
                <a:effectLst/>
              </a:rPr>
              <a:t>，通过画面加深理解</a:t>
            </a:r>
            <a:endParaRPr lang="zh-CN" altLang="en-US" sz="1100" i="0" dirty="0">
              <a:effectLst/>
            </a:endParaRPr>
          </a:p>
          <a:p>
            <a:r>
              <a:rPr lang="en-US" altLang="zh-CN" sz="1100" i="0" dirty="0">
                <a:effectLst/>
              </a:rPr>
              <a:t>3-5 </a:t>
            </a:r>
            <a:r>
              <a:rPr lang="zh-CN" altLang="en-US" sz="1100" i="0" dirty="0">
                <a:effectLst/>
              </a:rPr>
              <a:t>用</a:t>
            </a:r>
            <a:r>
              <a:rPr lang="en-US" altLang="zh-CN" sz="1100" i="0" dirty="0">
                <a:effectLst/>
              </a:rPr>
              <a:t>AI</a:t>
            </a:r>
            <a:r>
              <a:rPr lang="zh-CN" altLang="en-US" sz="1100" i="0" dirty="0">
                <a:effectLst/>
              </a:rPr>
              <a:t>把任何内容</a:t>
            </a:r>
            <a:r>
              <a:rPr lang="en-US" altLang="zh-CN" sz="1100" i="0" dirty="0">
                <a:effectLst/>
              </a:rPr>
              <a:t>“</a:t>
            </a:r>
            <a:r>
              <a:rPr lang="zh-CN" altLang="en-US" sz="1100" i="0" dirty="0">
                <a:effectLst/>
              </a:rPr>
              <a:t>广播化</a:t>
            </a:r>
            <a:r>
              <a:rPr lang="en-US" altLang="zh-CN" sz="1100" i="0" dirty="0">
                <a:effectLst/>
              </a:rPr>
              <a:t>”</a:t>
            </a:r>
            <a:r>
              <a:rPr lang="zh-CN" altLang="en-US" sz="1100" i="0" dirty="0">
                <a:effectLst/>
              </a:rPr>
              <a:t>，通过听觉输入知识</a:t>
            </a:r>
            <a:endParaRPr lang="zh-CN" altLang="en-US" sz="1100" i="0" dirty="0">
              <a:effectLst/>
            </a:endParaRPr>
          </a:p>
          <a:p>
            <a:r>
              <a:rPr lang="en-US" altLang="zh-CN" sz="1100" i="0" dirty="0">
                <a:effectLst/>
              </a:rPr>
              <a:t>3-6 </a:t>
            </a:r>
            <a:r>
              <a:rPr lang="zh-CN" altLang="en-US" sz="1100" i="0" dirty="0">
                <a:effectLst/>
              </a:rPr>
              <a:t>视频不只是</a:t>
            </a:r>
            <a:r>
              <a:rPr lang="en-US" altLang="zh-CN" sz="1100" i="0" dirty="0">
                <a:effectLst/>
              </a:rPr>
              <a:t>“</a:t>
            </a:r>
            <a:r>
              <a:rPr lang="zh-CN" altLang="en-US" sz="1100" i="0" dirty="0">
                <a:effectLst/>
              </a:rPr>
              <a:t>单纯观看</a:t>
            </a:r>
            <a:r>
              <a:rPr lang="en-US" altLang="zh-CN" sz="1100" i="0" dirty="0">
                <a:effectLst/>
              </a:rPr>
              <a:t>”</a:t>
            </a:r>
            <a:r>
              <a:rPr lang="zh-CN" altLang="en-US" sz="1100" i="0" dirty="0">
                <a:effectLst/>
              </a:rPr>
              <a:t>！让</a:t>
            </a:r>
            <a:r>
              <a:rPr lang="en-US" altLang="zh-CN" sz="1100" i="0" dirty="0">
                <a:effectLst/>
              </a:rPr>
              <a:t>AI</a:t>
            </a:r>
            <a:r>
              <a:rPr lang="zh-CN" altLang="en-US" sz="1100" i="0" dirty="0">
                <a:effectLst/>
              </a:rPr>
              <a:t>帮你提问并总结视频内容</a:t>
            </a:r>
            <a:endParaRPr lang="zh-CN" altLang="en-US" sz="1100" i="0" dirty="0">
              <a:effectLst/>
            </a:endParaRPr>
          </a:p>
          <a:p>
            <a:r>
              <a:rPr lang="en-US" altLang="zh-CN" sz="1100" i="0" dirty="0">
                <a:effectLst/>
              </a:rPr>
              <a:t>3-7 24</a:t>
            </a:r>
            <a:r>
              <a:rPr lang="zh-CN" altLang="en-US" sz="1100" i="0" dirty="0">
                <a:effectLst/>
              </a:rPr>
              <a:t>小时随时对话！与</a:t>
            </a:r>
            <a:r>
              <a:rPr lang="en-US" altLang="zh-CN" sz="1100" i="0" dirty="0">
                <a:effectLst/>
              </a:rPr>
              <a:t>AI</a:t>
            </a:r>
            <a:r>
              <a:rPr lang="zh-CN" altLang="en-US" sz="1100" i="0" dirty="0">
                <a:effectLst/>
              </a:rPr>
              <a:t>练习英语口语</a:t>
            </a:r>
            <a:endParaRPr lang="zh-CN" altLang="en-US" sz="1100" i="0" dirty="0">
              <a:effectLst/>
            </a:endParaRPr>
          </a:p>
          <a:p>
            <a:r>
              <a:rPr lang="en-US" altLang="zh-CN" sz="1100" i="0" dirty="0">
                <a:effectLst/>
              </a:rPr>
              <a:t>3-8 AI</a:t>
            </a:r>
            <a:r>
              <a:rPr lang="zh-CN" altLang="en-US" sz="1100" i="0" dirty="0">
                <a:effectLst/>
              </a:rPr>
              <a:t>即时为你的英语发音评分！惊人的发音矫正</a:t>
            </a:r>
            <a:r>
              <a:rPr lang="en-US" altLang="zh-CN" sz="1100" i="0" dirty="0">
                <a:effectLst/>
              </a:rPr>
              <a:t>AI</a:t>
            </a:r>
            <a:r>
              <a:rPr lang="zh-CN" altLang="en-US" sz="1100" i="0" dirty="0">
                <a:effectLst/>
              </a:rPr>
              <a:t>应用</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4</a:t>
            </a:r>
            <a:r>
              <a:rPr lang="zh-CN" altLang="en-US" sz="1100" i="0" dirty="0">
                <a:effectLst/>
              </a:rPr>
              <a:t>章</a:t>
            </a:r>
            <a:r>
              <a:rPr lang="en-US" altLang="zh-CN" sz="1100" i="0" dirty="0">
                <a:effectLst/>
              </a:rPr>
              <a:t> “</a:t>
            </a:r>
            <a:r>
              <a:rPr lang="zh-CN" altLang="en-US" sz="1100" i="0" dirty="0">
                <a:effectLst/>
              </a:rPr>
              <a:t>发布</a:t>
            </a:r>
            <a:r>
              <a:rPr lang="ja-JP" altLang="en-US" sz="1100" i="0" dirty="0">
                <a:effectLst/>
              </a:rPr>
              <a:t>・</a:t>
            </a:r>
            <a:r>
              <a:rPr lang="zh-CN" altLang="en-US" sz="1100" i="0" dirty="0">
                <a:effectLst/>
              </a:rPr>
              <a:t>输出</a:t>
            </a:r>
            <a:r>
              <a:rPr lang="en-US" altLang="zh-CN" sz="1100" i="0" dirty="0">
                <a:effectLst/>
              </a:rPr>
              <a:t>”AI</a:t>
            </a:r>
            <a:r>
              <a:rPr lang="zh-CN" altLang="en-US" sz="1100" i="0" dirty="0">
                <a:effectLst/>
              </a:rPr>
              <a:t>技巧</a:t>
            </a:r>
            <a:endParaRPr lang="zh-CN" altLang="en-US" sz="1100" i="0" dirty="0">
              <a:effectLst/>
            </a:endParaRPr>
          </a:p>
          <a:p>
            <a:endParaRPr lang="en-US" altLang="zh-CN" sz="1100" i="0" dirty="0">
              <a:effectLst/>
            </a:endParaRPr>
          </a:p>
          <a:p>
            <a:r>
              <a:rPr lang="en-US" altLang="zh-CN" sz="1100" i="0" dirty="0">
                <a:effectLst/>
              </a:rPr>
              <a:t>4-1 </a:t>
            </a:r>
            <a:r>
              <a:rPr lang="zh-CN" altLang="en-US" sz="1100" i="0" dirty="0">
                <a:effectLst/>
              </a:rPr>
              <a:t>通过与</a:t>
            </a:r>
            <a:r>
              <a:rPr lang="en-US" altLang="zh-CN" sz="1100" i="0" dirty="0">
                <a:effectLst/>
              </a:rPr>
              <a:t>AI</a:t>
            </a:r>
            <a:r>
              <a:rPr lang="zh-CN" altLang="en-US" sz="1100" i="0" dirty="0">
                <a:effectLst/>
              </a:rPr>
              <a:t>对话不断打磨！打造有魅力的个人简介</a:t>
            </a:r>
            <a:endParaRPr lang="zh-CN" altLang="en-US" sz="1100" i="0" dirty="0">
              <a:effectLst/>
            </a:endParaRPr>
          </a:p>
          <a:p>
            <a:r>
              <a:rPr lang="en-US" altLang="zh-CN" sz="1100" i="0" dirty="0">
                <a:effectLst/>
              </a:rPr>
              <a:t>4-2 </a:t>
            </a:r>
            <a:r>
              <a:rPr lang="zh-CN" altLang="en-US" sz="1100" i="0" dirty="0">
                <a:effectLst/>
              </a:rPr>
              <a:t>普通闲聊也能变成爆款文案！</a:t>
            </a:r>
            <a:r>
              <a:rPr lang="en-US" altLang="zh-CN" sz="1100" i="0" dirty="0">
                <a:effectLst/>
              </a:rPr>
              <a:t>AI</a:t>
            </a:r>
            <a:r>
              <a:rPr lang="zh-CN" altLang="en-US" sz="1100" i="0" dirty="0">
                <a:effectLst/>
              </a:rPr>
              <a:t>文章改写术</a:t>
            </a:r>
            <a:endParaRPr lang="zh-CN" altLang="en-US" sz="1100" i="0" dirty="0">
              <a:effectLst/>
            </a:endParaRPr>
          </a:p>
          <a:p>
            <a:r>
              <a:rPr lang="en-US" altLang="zh-CN" sz="1100" i="0" dirty="0">
                <a:effectLst/>
              </a:rPr>
              <a:t>4-3 </a:t>
            </a:r>
            <a:r>
              <a:rPr lang="zh-CN" altLang="en-US" sz="1100" i="0" dirty="0">
                <a:effectLst/>
              </a:rPr>
              <a:t>爆款视觉效果也交给</a:t>
            </a:r>
            <a:r>
              <a:rPr lang="en-US" altLang="zh-CN" sz="1100" i="0" dirty="0">
                <a:effectLst/>
              </a:rPr>
              <a:t>AI</a:t>
            </a:r>
            <a:r>
              <a:rPr lang="zh-CN" altLang="en-US" sz="1100" i="0" dirty="0">
                <a:effectLst/>
              </a:rPr>
              <a:t>！快速制作</a:t>
            </a:r>
            <a:r>
              <a:rPr lang="en-US" altLang="zh-CN" sz="1100" i="0" dirty="0">
                <a:effectLst/>
              </a:rPr>
              <a:t>“SNS</a:t>
            </a:r>
            <a:r>
              <a:rPr lang="zh-CN" altLang="en-US" sz="1100" i="0" dirty="0">
                <a:effectLst/>
              </a:rPr>
              <a:t>图解帖子</a:t>
            </a:r>
            <a:r>
              <a:rPr lang="en-US" altLang="zh-CN" sz="1100" i="0" dirty="0">
                <a:effectLst/>
              </a:rPr>
              <a:t>”</a:t>
            </a:r>
            <a:endParaRPr lang="en-US" altLang="zh-CN" sz="1100" i="0" dirty="0">
              <a:effectLst/>
            </a:endParaRPr>
          </a:p>
          <a:p>
            <a:r>
              <a:rPr lang="en-US" altLang="zh-CN" sz="1100" i="0" dirty="0">
                <a:effectLst/>
              </a:rPr>
              <a:t>4-4 </a:t>
            </a:r>
            <a:r>
              <a:rPr lang="zh-CN" altLang="en-US" sz="1100" i="0" dirty="0">
                <a:effectLst/>
              </a:rPr>
              <a:t>一次投稿反复利用！用</a:t>
            </a:r>
            <a:r>
              <a:rPr lang="en-US" altLang="zh-CN" sz="1100" i="0" dirty="0">
                <a:effectLst/>
              </a:rPr>
              <a:t>AI</a:t>
            </a:r>
            <a:r>
              <a:rPr lang="zh-CN" altLang="en-US" sz="1100" i="0" dirty="0">
                <a:effectLst/>
              </a:rPr>
              <a:t>实现内容再利用</a:t>
            </a:r>
            <a:endParaRPr lang="zh-CN" altLang="en-US" sz="1100" i="0" dirty="0">
              <a:effectLst/>
            </a:endParaRPr>
          </a:p>
          <a:p>
            <a:r>
              <a:rPr lang="en-US" altLang="zh-CN" sz="1100" i="0" dirty="0">
                <a:effectLst/>
              </a:rPr>
              <a:t>4-5 </a:t>
            </a:r>
            <a:r>
              <a:rPr lang="zh-CN" altLang="en-US" sz="1100" i="0" dirty="0">
                <a:effectLst/>
              </a:rPr>
              <a:t>轻松实现日常帖子</a:t>
            </a:r>
            <a:r>
              <a:rPr lang="ja-JP" altLang="en-US" sz="1100" i="0" dirty="0">
                <a:effectLst/>
              </a:rPr>
              <a:t>・</a:t>
            </a:r>
            <a:r>
              <a:rPr lang="zh-CN" altLang="en-US" sz="1100" i="0" dirty="0">
                <a:effectLst/>
              </a:rPr>
              <a:t>文章变现！用</a:t>
            </a:r>
            <a:r>
              <a:rPr lang="en-US" altLang="zh-CN" sz="1100" i="0" dirty="0">
                <a:effectLst/>
              </a:rPr>
              <a:t>AI</a:t>
            </a:r>
            <a:r>
              <a:rPr lang="zh-CN" altLang="en-US" sz="1100" i="0" dirty="0">
                <a:effectLst/>
              </a:rPr>
              <a:t>开始销售</a:t>
            </a:r>
            <a:r>
              <a:rPr lang="en-US" altLang="zh-CN" sz="1100" i="0" dirty="0">
                <a:effectLst/>
              </a:rPr>
              <a:t>“</a:t>
            </a:r>
            <a:r>
              <a:rPr lang="zh-CN" altLang="en-US" sz="1100" i="0" dirty="0">
                <a:effectLst/>
              </a:rPr>
              <a:t>电子书</a:t>
            </a:r>
            <a:r>
              <a:rPr lang="ja-JP" altLang="en-US" sz="1100" i="0" dirty="0">
                <a:effectLst/>
              </a:rPr>
              <a:t>・</a:t>
            </a:r>
            <a:r>
              <a:rPr lang="zh-CN" altLang="en-US" sz="1100" i="0" dirty="0">
                <a:effectLst/>
              </a:rPr>
              <a:t>付费文章</a:t>
            </a:r>
            <a:r>
              <a:rPr lang="en-US" altLang="zh-CN" sz="1100" i="0" dirty="0">
                <a:effectLst/>
              </a:rPr>
              <a:t>”</a:t>
            </a:r>
            <a:endParaRPr lang="en-US" altLang="zh-CN" sz="1100" i="0" dirty="0">
              <a:effectLst/>
            </a:endParaRPr>
          </a:p>
          <a:p>
            <a:r>
              <a:rPr lang="en-US" altLang="zh-CN" sz="1100" i="0" dirty="0">
                <a:effectLst/>
              </a:rPr>
              <a:t>4-6 </a:t>
            </a:r>
            <a:r>
              <a:rPr lang="zh-CN" altLang="en-US" sz="1100" i="0" dirty="0">
                <a:effectLst/>
              </a:rPr>
              <a:t>设计无限生成！零审美也能做到的</a:t>
            </a:r>
            <a:r>
              <a:rPr lang="en-US" altLang="zh-CN" sz="1100" i="0" dirty="0">
                <a:effectLst/>
              </a:rPr>
              <a:t>AI</a:t>
            </a:r>
            <a:r>
              <a:rPr lang="zh-CN" altLang="en-US" sz="1100" i="0" dirty="0">
                <a:effectLst/>
              </a:rPr>
              <a:t>设计术</a:t>
            </a:r>
            <a:endParaRPr lang="zh-CN" altLang="en-US" sz="1100" i="0" dirty="0">
              <a:effectLst/>
            </a:endParaRPr>
          </a:p>
        </p:txBody>
      </p:sp>
      <p:pic>
        <p:nvPicPr>
          <p:cNvPr id="3" name="图片 2"/>
          <p:cNvPicPr>
            <a:picLocks noChangeAspect="1"/>
          </p:cNvPicPr>
          <p:nvPr/>
        </p:nvPicPr>
        <p:blipFill>
          <a:blip r:embed="rId1"/>
          <a:stretch>
            <a:fillRect/>
          </a:stretch>
        </p:blipFill>
        <p:spPr>
          <a:xfrm>
            <a:off x="304800" y="134620"/>
            <a:ext cx="840740" cy="117856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AI</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ライフハック</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978-4-7612-7876-2</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たてばやし</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淳</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312p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478915"/>
            <a:ext cx="6821170" cy="5846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a:t>
            </a:r>
            <a:r>
              <a:rPr lang="en-US" altLang="zh-CN" sz="1100" i="0" dirty="0">
                <a:effectLst/>
              </a:rPr>
              <a:t>5</a:t>
            </a:r>
            <a:r>
              <a:rPr lang="zh-CN" altLang="en-US" sz="1100" i="0" dirty="0">
                <a:effectLst/>
              </a:rPr>
              <a:t>章</a:t>
            </a:r>
            <a:r>
              <a:rPr lang="en-US" altLang="zh-CN" sz="1100" i="0" dirty="0">
                <a:effectLst/>
              </a:rPr>
              <a:t> “</a:t>
            </a:r>
            <a:r>
              <a:rPr lang="zh-CN" altLang="en-US" sz="1100" i="0" dirty="0">
                <a:effectLst/>
              </a:rPr>
              <a:t>健康</a:t>
            </a:r>
            <a:r>
              <a:rPr lang="ja-JP" altLang="en-US" sz="1100" i="0" dirty="0">
                <a:effectLst/>
              </a:rPr>
              <a:t>・</a:t>
            </a:r>
            <a:r>
              <a:rPr lang="zh-CN" altLang="en-US" sz="1100" i="0" dirty="0">
                <a:effectLst/>
              </a:rPr>
              <a:t>运动</a:t>
            </a:r>
            <a:r>
              <a:rPr lang="en-US" altLang="zh-CN" sz="1100" i="0" dirty="0">
                <a:effectLst/>
              </a:rPr>
              <a:t>”AI</a:t>
            </a:r>
            <a:r>
              <a:rPr lang="zh-CN" altLang="en-US" sz="1100" i="0" dirty="0">
                <a:effectLst/>
              </a:rPr>
              <a:t>技巧</a:t>
            </a:r>
            <a:endParaRPr lang="zh-CN" altLang="en-US" sz="1100" i="0" dirty="0">
              <a:effectLst/>
            </a:endParaRPr>
          </a:p>
          <a:p>
            <a:endParaRPr lang="en-US" altLang="zh-CN" sz="1100" i="0" dirty="0">
              <a:effectLst/>
            </a:endParaRPr>
          </a:p>
          <a:p>
            <a:r>
              <a:rPr lang="en-US" altLang="zh-CN" sz="1100" i="0" dirty="0">
                <a:effectLst/>
              </a:rPr>
              <a:t>5-1 </a:t>
            </a:r>
            <a:r>
              <a:rPr lang="zh-CN" altLang="en-US" sz="1100" i="0" dirty="0">
                <a:effectLst/>
              </a:rPr>
              <a:t>只需拍摄料理照片，</a:t>
            </a:r>
            <a:r>
              <a:rPr lang="en-US" altLang="zh-CN" sz="1100" i="0" dirty="0">
                <a:effectLst/>
              </a:rPr>
              <a:t>AI</a:t>
            </a:r>
            <a:r>
              <a:rPr lang="zh-CN" altLang="en-US" sz="1100" i="0" dirty="0">
                <a:effectLst/>
              </a:rPr>
              <a:t>自动计算热量与营养素！</a:t>
            </a:r>
            <a:endParaRPr lang="zh-CN" altLang="en-US" sz="1100" i="0" dirty="0">
              <a:effectLst/>
            </a:endParaRPr>
          </a:p>
          <a:p>
            <a:r>
              <a:rPr lang="en-US" altLang="zh-CN" sz="1100" i="0" dirty="0">
                <a:effectLst/>
              </a:rPr>
              <a:t>5-2 </a:t>
            </a:r>
            <a:r>
              <a:rPr lang="zh-CN" altLang="en-US" sz="1100" i="0" dirty="0">
                <a:effectLst/>
              </a:rPr>
              <a:t>不开心的时候，试着和</a:t>
            </a:r>
            <a:r>
              <a:rPr lang="en-US" altLang="zh-CN" sz="1100" i="0" dirty="0">
                <a:effectLst/>
              </a:rPr>
              <a:t>AI</a:t>
            </a:r>
            <a:r>
              <a:rPr lang="zh-CN" altLang="en-US" sz="1100" i="0" dirty="0">
                <a:effectLst/>
              </a:rPr>
              <a:t>聊聊吧。心理健康</a:t>
            </a:r>
            <a:r>
              <a:rPr lang="en-US" altLang="zh-CN" sz="1100" i="0" dirty="0">
                <a:effectLst/>
              </a:rPr>
              <a:t>AI</a:t>
            </a:r>
            <a:r>
              <a:rPr lang="zh-CN" altLang="en-US" sz="1100" i="0" dirty="0">
                <a:effectLst/>
              </a:rPr>
              <a:t>自我疗愈术</a:t>
            </a:r>
            <a:endParaRPr lang="zh-CN" altLang="en-US" sz="1100" i="0" dirty="0">
              <a:effectLst/>
            </a:endParaRPr>
          </a:p>
          <a:p>
            <a:r>
              <a:rPr lang="en-US" altLang="zh-CN" sz="1100" i="0" dirty="0">
                <a:effectLst/>
              </a:rPr>
              <a:t>5-3 </a:t>
            </a:r>
            <a:r>
              <a:rPr lang="zh-CN" altLang="en-US" sz="1100" i="0" dirty="0">
                <a:effectLst/>
              </a:rPr>
              <a:t>把健康体检结果图片发给</a:t>
            </a:r>
            <a:r>
              <a:rPr lang="en-US" altLang="zh-CN" sz="1100" i="0" dirty="0">
                <a:effectLst/>
              </a:rPr>
              <a:t>AI</a:t>
            </a:r>
            <a:r>
              <a:rPr lang="zh-CN" altLang="en-US" sz="1100" i="0" dirty="0">
                <a:effectLst/>
              </a:rPr>
              <a:t>，询问专业术语和数值！</a:t>
            </a:r>
            <a:endParaRPr lang="zh-CN" altLang="en-US" sz="1100" i="0" dirty="0">
              <a:effectLst/>
            </a:endParaRPr>
          </a:p>
          <a:p>
            <a:r>
              <a:rPr lang="en-US" altLang="zh-CN" sz="1100" i="0" dirty="0">
                <a:effectLst/>
              </a:rPr>
              <a:t>5-4 </a:t>
            </a:r>
            <a:r>
              <a:rPr lang="zh-CN" altLang="en-US" sz="1100" i="0" dirty="0">
                <a:effectLst/>
              </a:rPr>
              <a:t>生病时更该依靠</a:t>
            </a:r>
            <a:r>
              <a:rPr lang="en-US" altLang="zh-CN" sz="1100" i="0" dirty="0">
                <a:effectLst/>
              </a:rPr>
              <a:t>AI</a:t>
            </a:r>
            <a:r>
              <a:rPr lang="zh-CN" altLang="en-US" sz="1100" i="0" dirty="0">
                <a:effectLst/>
              </a:rPr>
              <a:t>。让病情好转的</a:t>
            </a:r>
            <a:r>
              <a:rPr lang="en-US" altLang="zh-CN" sz="1100" i="0" dirty="0">
                <a:effectLst/>
              </a:rPr>
              <a:t>“3</a:t>
            </a:r>
            <a:r>
              <a:rPr lang="zh-CN" altLang="en-US" sz="1100" i="0" dirty="0">
                <a:effectLst/>
              </a:rPr>
              <a:t>种使用方法</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第</a:t>
            </a:r>
            <a:r>
              <a:rPr lang="en-US" altLang="zh-CN" sz="1100" i="0" dirty="0">
                <a:effectLst/>
              </a:rPr>
              <a:t>6</a:t>
            </a:r>
            <a:r>
              <a:rPr lang="zh-CN" altLang="en-US" sz="1100" i="0" dirty="0">
                <a:effectLst/>
              </a:rPr>
              <a:t>章</a:t>
            </a:r>
            <a:r>
              <a:rPr lang="en-US" altLang="zh-CN" sz="1100" i="0" dirty="0">
                <a:effectLst/>
              </a:rPr>
              <a:t> “</a:t>
            </a:r>
            <a:r>
              <a:rPr lang="zh-CN" altLang="en-US" sz="1100" i="0" dirty="0">
                <a:effectLst/>
              </a:rPr>
              <a:t>家庭财务管理</a:t>
            </a:r>
            <a:r>
              <a:rPr lang="en-US" altLang="zh-CN" sz="1100" i="0" dirty="0">
                <a:effectLst/>
              </a:rPr>
              <a:t>”AI</a:t>
            </a:r>
            <a:r>
              <a:rPr lang="zh-CN" altLang="en-US" sz="1100" i="0" dirty="0">
                <a:effectLst/>
              </a:rPr>
              <a:t>技巧</a:t>
            </a:r>
            <a:endParaRPr lang="zh-CN" altLang="en-US" sz="1100" i="0" dirty="0">
              <a:effectLst/>
            </a:endParaRPr>
          </a:p>
          <a:p>
            <a:endParaRPr lang="en-US" altLang="zh-CN" sz="1100" i="0" dirty="0">
              <a:effectLst/>
            </a:endParaRPr>
          </a:p>
          <a:p>
            <a:r>
              <a:rPr lang="en-US" altLang="zh-CN" sz="1100" i="0" dirty="0">
                <a:effectLst/>
              </a:rPr>
              <a:t>6-1 </a:t>
            </a:r>
            <a:r>
              <a:rPr lang="zh-CN" altLang="en-US" sz="1100" i="0" dirty="0">
                <a:effectLst/>
              </a:rPr>
              <a:t>堆积如山的小票也只需</a:t>
            </a:r>
            <a:r>
              <a:rPr lang="en-US" altLang="zh-CN" sz="1100" i="0" dirty="0">
                <a:effectLst/>
              </a:rPr>
              <a:t>“</a:t>
            </a:r>
            <a:r>
              <a:rPr lang="zh-CN" altLang="en-US" sz="1100" i="0" dirty="0">
                <a:effectLst/>
              </a:rPr>
              <a:t>拍一下</a:t>
            </a:r>
            <a:r>
              <a:rPr lang="en-US" altLang="zh-CN" sz="1100" i="0" dirty="0">
                <a:effectLst/>
              </a:rPr>
              <a:t>”</a:t>
            </a:r>
            <a:r>
              <a:rPr lang="zh-CN" altLang="en-US" sz="1100" i="0" dirty="0">
                <a:effectLst/>
              </a:rPr>
              <a:t>，</a:t>
            </a:r>
            <a:r>
              <a:rPr lang="en-US" altLang="zh-CN" sz="1100" i="0" dirty="0">
                <a:effectLst/>
              </a:rPr>
              <a:t>AI</a:t>
            </a:r>
            <a:r>
              <a:rPr lang="zh-CN" altLang="en-US" sz="1100" i="0" dirty="0">
                <a:effectLst/>
              </a:rPr>
              <a:t>立刻转换成记账本！</a:t>
            </a:r>
            <a:endParaRPr lang="zh-CN" altLang="en-US" sz="1100" i="0" dirty="0">
              <a:effectLst/>
            </a:endParaRPr>
          </a:p>
          <a:p>
            <a:r>
              <a:rPr lang="en-US" altLang="zh-CN" sz="1100" i="0" dirty="0">
                <a:effectLst/>
              </a:rPr>
              <a:t>6-2 </a:t>
            </a:r>
            <a:r>
              <a:rPr lang="zh-CN" altLang="en-US" sz="1100" i="0" dirty="0">
                <a:effectLst/>
              </a:rPr>
              <a:t>订阅费、固定支出、变动支出</a:t>
            </a:r>
            <a:r>
              <a:rPr lang="en-US" altLang="zh-CN" sz="1100" i="0" dirty="0">
                <a:effectLst/>
              </a:rPr>
              <a:t>……</a:t>
            </a:r>
            <a:r>
              <a:rPr lang="zh-CN" altLang="en-US" sz="1100" i="0" dirty="0">
                <a:effectLst/>
              </a:rPr>
              <a:t>家庭财务分析就咨询</a:t>
            </a:r>
            <a:r>
              <a:rPr lang="en-US" altLang="zh-CN" sz="1100" i="0" dirty="0">
                <a:effectLst/>
              </a:rPr>
              <a:t>AI</a:t>
            </a:r>
            <a:r>
              <a:rPr lang="zh-CN" altLang="en-US" sz="1100" i="0" dirty="0">
                <a:effectLst/>
              </a:rPr>
              <a:t>吧</a:t>
            </a:r>
            <a:endParaRPr lang="zh-CN" altLang="en-US" sz="1100" i="0" dirty="0">
              <a:effectLst/>
            </a:endParaRPr>
          </a:p>
          <a:p>
            <a:r>
              <a:rPr lang="en-US" altLang="zh-CN" sz="1100" i="0" dirty="0">
                <a:effectLst/>
              </a:rPr>
              <a:t>6-3 </a:t>
            </a:r>
            <a:r>
              <a:rPr lang="zh-CN" altLang="en-US" sz="1100" i="0" dirty="0">
                <a:effectLst/>
              </a:rPr>
              <a:t>即使是复杂的收费体系与服务，用</a:t>
            </a:r>
            <a:r>
              <a:rPr lang="en-US" altLang="zh-CN" sz="1100" i="0" dirty="0">
                <a:effectLst/>
              </a:rPr>
              <a:t>AI</a:t>
            </a:r>
            <a:r>
              <a:rPr lang="zh-CN" altLang="en-US" sz="1100" i="0" dirty="0">
                <a:effectLst/>
              </a:rPr>
              <a:t>比较也能迅速做出选择！</a:t>
            </a:r>
            <a:endParaRPr lang="zh-CN" altLang="en-US" sz="1100" i="0" dirty="0">
              <a:effectLst/>
            </a:endParaRPr>
          </a:p>
          <a:p>
            <a:r>
              <a:rPr lang="en-US" altLang="zh-CN" sz="1100" i="0" dirty="0">
                <a:effectLst/>
              </a:rPr>
              <a:t>6-4 </a:t>
            </a:r>
            <a:r>
              <a:rPr lang="zh-CN" altLang="en-US" sz="1100" i="0" dirty="0">
                <a:effectLst/>
              </a:rPr>
              <a:t>长期人生规划也安心！</a:t>
            </a:r>
            <a:r>
              <a:rPr lang="en-US" altLang="zh-CN" sz="1100" i="0" dirty="0">
                <a:effectLst/>
              </a:rPr>
              <a:t>AI</a:t>
            </a:r>
            <a:r>
              <a:rPr lang="zh-CN" altLang="en-US" sz="1100" i="0" dirty="0">
                <a:effectLst/>
              </a:rPr>
              <a:t>家庭财务模拟</a:t>
            </a:r>
            <a:endParaRPr lang="zh-CN" altLang="en-US" sz="1100" i="0" dirty="0">
              <a:effectLst/>
            </a:endParaRPr>
          </a:p>
          <a:p>
            <a:r>
              <a:rPr lang="en-US" altLang="zh-CN" sz="1100" i="0" dirty="0">
                <a:effectLst/>
              </a:rPr>
              <a:t>6-5 </a:t>
            </a:r>
            <a:r>
              <a:rPr lang="zh-CN" altLang="en-US" sz="1100" i="0" dirty="0">
                <a:effectLst/>
              </a:rPr>
              <a:t>年终调整、报税、儿童补贴</a:t>
            </a:r>
            <a:r>
              <a:rPr lang="en-US" altLang="zh-CN" sz="1100" i="0" dirty="0">
                <a:effectLst/>
              </a:rPr>
              <a:t>……</a:t>
            </a:r>
            <a:r>
              <a:rPr lang="zh-CN" altLang="en-US" sz="1100" i="0" dirty="0">
                <a:effectLst/>
              </a:rPr>
              <a:t>复杂文件填写也交给</a:t>
            </a:r>
            <a:r>
              <a:rPr lang="en-US" altLang="zh-CN" sz="1100" i="0" dirty="0">
                <a:effectLst/>
              </a:rPr>
              <a:t>AI</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7</a:t>
            </a:r>
            <a:r>
              <a:rPr lang="zh-CN" altLang="en-US" sz="1100" i="0" dirty="0">
                <a:effectLst/>
              </a:rPr>
              <a:t>章</a:t>
            </a:r>
            <a:r>
              <a:rPr lang="en-US" altLang="zh-CN" sz="1100" i="0" dirty="0">
                <a:effectLst/>
              </a:rPr>
              <a:t> “</a:t>
            </a:r>
            <a:r>
              <a:rPr lang="zh-CN" altLang="en-US" sz="1100" i="0" dirty="0">
                <a:effectLst/>
              </a:rPr>
              <a:t>家务省时</a:t>
            </a:r>
            <a:r>
              <a:rPr lang="en-US" altLang="zh-CN" sz="1100" i="0" dirty="0">
                <a:effectLst/>
              </a:rPr>
              <a:t>”AI</a:t>
            </a:r>
            <a:r>
              <a:rPr lang="zh-CN" altLang="en-US" sz="1100" i="0" dirty="0">
                <a:effectLst/>
              </a:rPr>
              <a:t>技巧</a:t>
            </a:r>
            <a:endParaRPr lang="zh-CN" altLang="en-US" sz="1100" i="0" dirty="0">
              <a:effectLst/>
            </a:endParaRPr>
          </a:p>
          <a:p>
            <a:endParaRPr lang="en-US" altLang="zh-CN" sz="1100" i="0" dirty="0">
              <a:effectLst/>
            </a:endParaRPr>
          </a:p>
          <a:p>
            <a:r>
              <a:rPr lang="en-US" altLang="zh-CN" sz="1100" i="0" dirty="0">
                <a:effectLst/>
              </a:rPr>
              <a:t>7-1 </a:t>
            </a:r>
            <a:r>
              <a:rPr lang="zh-CN" altLang="en-US" sz="1100" i="0" dirty="0">
                <a:effectLst/>
              </a:rPr>
              <a:t>根据冰箱里的食材推荐料理！今天的菜单也交给</a:t>
            </a:r>
            <a:r>
              <a:rPr lang="en-US" altLang="zh-CN" sz="1100" i="0" dirty="0">
                <a:effectLst/>
              </a:rPr>
              <a:t>AI</a:t>
            </a:r>
            <a:endParaRPr lang="en-US" altLang="zh-CN" sz="1100" i="0" dirty="0">
              <a:effectLst/>
            </a:endParaRPr>
          </a:p>
          <a:p>
            <a:r>
              <a:rPr lang="en-US" altLang="zh-CN" sz="1100" i="0" dirty="0">
                <a:effectLst/>
              </a:rPr>
              <a:t>7-2 “</a:t>
            </a:r>
            <a:r>
              <a:rPr lang="zh-CN" altLang="en-US" sz="1100" i="0" dirty="0">
                <a:effectLst/>
              </a:rPr>
              <a:t>预制菜</a:t>
            </a:r>
            <a:r>
              <a:rPr lang="en-US" altLang="zh-CN" sz="1100" i="0" dirty="0">
                <a:effectLst/>
              </a:rPr>
              <a:t>”“</a:t>
            </a:r>
            <a:r>
              <a:rPr lang="zh-CN" altLang="en-US" sz="1100" i="0" dirty="0">
                <a:effectLst/>
              </a:rPr>
              <a:t>再加工</a:t>
            </a:r>
            <a:r>
              <a:rPr lang="en-US" altLang="zh-CN" sz="1100" i="0" dirty="0">
                <a:effectLst/>
              </a:rPr>
              <a:t>”“</a:t>
            </a:r>
            <a:r>
              <a:rPr lang="zh-CN" altLang="en-US" sz="1100" i="0" dirty="0">
                <a:effectLst/>
              </a:rPr>
              <a:t>循环利用</a:t>
            </a:r>
            <a:r>
              <a:rPr lang="en-US" altLang="zh-CN" sz="1100" i="0" dirty="0">
                <a:effectLst/>
              </a:rPr>
              <a:t>”——</a:t>
            </a:r>
            <a:r>
              <a:rPr lang="zh-CN" altLang="en-US" sz="1100" i="0" dirty="0">
                <a:effectLst/>
              </a:rPr>
              <a:t>让</a:t>
            </a:r>
            <a:r>
              <a:rPr lang="en-US" altLang="zh-CN" sz="1100" i="0" dirty="0">
                <a:effectLst/>
              </a:rPr>
              <a:t>AI</a:t>
            </a:r>
            <a:r>
              <a:rPr lang="zh-CN" altLang="en-US" sz="1100" i="0" dirty="0">
                <a:effectLst/>
              </a:rPr>
              <a:t>规划一次做饭吃好几天</a:t>
            </a:r>
            <a:endParaRPr lang="zh-CN" altLang="en-US" sz="1100" i="0" dirty="0">
              <a:effectLst/>
            </a:endParaRPr>
          </a:p>
          <a:p>
            <a:r>
              <a:rPr lang="en-US" altLang="zh-CN" sz="1100" i="0" dirty="0">
                <a:effectLst/>
              </a:rPr>
              <a:t>7-3 </a:t>
            </a:r>
            <a:r>
              <a:rPr lang="zh-CN" altLang="en-US" sz="1100" i="0" dirty="0">
                <a:effectLst/>
              </a:rPr>
              <a:t>家庭清洁与整理收纳，也可以咨询</a:t>
            </a:r>
            <a:r>
              <a:rPr lang="en-US" altLang="zh-CN" sz="1100" i="0" dirty="0">
                <a:effectLst/>
              </a:rPr>
              <a:t>AI</a:t>
            </a:r>
            <a:r>
              <a:rPr lang="zh-CN" altLang="en-US" sz="1100" i="0" dirty="0">
                <a:effectLst/>
              </a:rPr>
              <a:t>提升效率！</a:t>
            </a:r>
            <a:endParaRPr lang="zh-CN" altLang="en-US" sz="1100" i="0" dirty="0">
              <a:effectLst/>
            </a:endParaRPr>
          </a:p>
          <a:p>
            <a:r>
              <a:rPr lang="en-US" altLang="zh-CN" sz="1100" i="0" dirty="0">
                <a:effectLst/>
              </a:rPr>
              <a:t>7-4 </a:t>
            </a:r>
            <a:r>
              <a:rPr lang="zh-CN" altLang="en-US" sz="1100" i="0" dirty="0">
                <a:effectLst/>
              </a:rPr>
              <a:t>使用</a:t>
            </a:r>
            <a:r>
              <a:rPr lang="en-US" altLang="zh-CN" sz="1100" i="0" dirty="0">
                <a:effectLst/>
              </a:rPr>
              <a:t>NotebookLM</a:t>
            </a:r>
            <a:r>
              <a:rPr lang="zh-CN" altLang="en-US" sz="1100" i="0" dirty="0">
                <a:effectLst/>
              </a:rPr>
              <a:t>，实现家庭文件共享与管理！</a:t>
            </a:r>
            <a:endParaRPr lang="zh-CN" altLang="en-US" sz="1100" i="0" dirty="0">
              <a:effectLst/>
            </a:endParaRPr>
          </a:p>
          <a:p>
            <a:r>
              <a:rPr lang="en-US" altLang="zh-CN" sz="1100" i="0" dirty="0">
                <a:effectLst/>
              </a:rPr>
              <a:t>7-5 </a:t>
            </a:r>
            <a:r>
              <a:rPr lang="zh-CN" altLang="en-US" sz="1100" i="0" dirty="0">
                <a:effectLst/>
              </a:rPr>
              <a:t>家人生病时，和家庭医生</a:t>
            </a:r>
            <a:r>
              <a:rPr lang="en-US" altLang="zh-CN" sz="1100" i="0" dirty="0">
                <a:effectLst/>
              </a:rPr>
              <a:t>AI</a:t>
            </a:r>
            <a:r>
              <a:rPr lang="zh-CN" altLang="en-US" sz="1100" i="0" dirty="0">
                <a:effectLst/>
              </a:rPr>
              <a:t>聊一聊吧</a:t>
            </a:r>
            <a:endParaRPr lang="zh-CN" altLang="en-US" sz="1100" i="0" dirty="0">
              <a:effectLst/>
            </a:endParaRPr>
          </a:p>
          <a:p>
            <a:r>
              <a:rPr lang="en-US" altLang="zh-CN" sz="1100" i="0" dirty="0">
                <a:effectLst/>
              </a:rPr>
              <a:t>7-6 </a:t>
            </a:r>
            <a:r>
              <a:rPr lang="zh-CN" altLang="en-US" sz="1100" i="0" dirty="0">
                <a:effectLst/>
              </a:rPr>
              <a:t>从幼儿园、补习班、兴趣班到家电，让</a:t>
            </a:r>
            <a:r>
              <a:rPr lang="en-US" altLang="zh-CN" sz="1100" i="0" dirty="0">
                <a:effectLst/>
              </a:rPr>
              <a:t>AI</a:t>
            </a:r>
            <a:r>
              <a:rPr lang="zh-CN" altLang="en-US" sz="1100" i="0" dirty="0">
                <a:effectLst/>
              </a:rPr>
              <a:t>成为家庭</a:t>
            </a:r>
            <a:r>
              <a:rPr lang="en-US" altLang="zh-CN" sz="1100" i="0" dirty="0">
                <a:effectLst/>
              </a:rPr>
              <a:t>“</a:t>
            </a:r>
            <a:r>
              <a:rPr lang="zh-CN" altLang="en-US" sz="1100" i="0" dirty="0">
                <a:effectLst/>
              </a:rPr>
              <a:t>选择顾问</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第</a:t>
            </a:r>
            <a:r>
              <a:rPr lang="en-US" altLang="zh-CN" sz="1100" i="0" dirty="0">
                <a:effectLst/>
              </a:rPr>
              <a:t>8</a:t>
            </a:r>
            <a:r>
              <a:rPr lang="zh-CN" altLang="en-US" sz="1100" i="0" dirty="0">
                <a:effectLst/>
              </a:rPr>
              <a:t>章</a:t>
            </a:r>
            <a:r>
              <a:rPr lang="en-US" altLang="zh-CN" sz="1100" i="0" dirty="0">
                <a:effectLst/>
              </a:rPr>
              <a:t> “</a:t>
            </a:r>
            <a:r>
              <a:rPr lang="zh-CN" altLang="en-US" sz="1100" i="0" dirty="0">
                <a:effectLst/>
              </a:rPr>
              <a:t>私人生活应用</a:t>
            </a:r>
            <a:r>
              <a:rPr lang="en-US" altLang="zh-CN" sz="1100" i="0" dirty="0">
                <a:effectLst/>
              </a:rPr>
              <a:t>”AI</a:t>
            </a:r>
            <a:r>
              <a:rPr lang="zh-CN" altLang="en-US" sz="1100" i="0" dirty="0">
                <a:effectLst/>
              </a:rPr>
              <a:t>技巧</a:t>
            </a:r>
            <a:endParaRPr lang="zh-CN" altLang="en-US" sz="1100" i="0" dirty="0">
              <a:effectLst/>
            </a:endParaRPr>
          </a:p>
          <a:p>
            <a:endParaRPr lang="en-US" altLang="zh-CN" sz="1100" i="0" dirty="0">
              <a:effectLst/>
            </a:endParaRPr>
          </a:p>
          <a:p>
            <a:r>
              <a:rPr lang="en-US" altLang="zh-CN" sz="1100" i="0" dirty="0">
                <a:effectLst/>
              </a:rPr>
              <a:t>8-1 </a:t>
            </a:r>
            <a:r>
              <a:rPr lang="zh-CN" altLang="en-US" sz="1100" i="0" dirty="0">
                <a:effectLst/>
              </a:rPr>
              <a:t>旅行计划与景点选择，也能全部交给</a:t>
            </a:r>
            <a:r>
              <a:rPr lang="en-US" altLang="zh-CN" sz="1100" i="0" dirty="0">
                <a:effectLst/>
              </a:rPr>
              <a:t>AI</a:t>
            </a:r>
            <a:r>
              <a:rPr lang="zh-CN" altLang="en-US" sz="1100" i="0" dirty="0">
                <a:effectLst/>
              </a:rPr>
              <a:t>导游完成！</a:t>
            </a:r>
            <a:endParaRPr lang="zh-CN" altLang="en-US" sz="1100" i="0" dirty="0">
              <a:effectLst/>
            </a:endParaRPr>
          </a:p>
          <a:p>
            <a:r>
              <a:rPr lang="en-US" altLang="zh-CN" sz="1100" i="0" dirty="0">
                <a:effectLst/>
              </a:rPr>
              <a:t>8-2 </a:t>
            </a:r>
            <a:r>
              <a:rPr lang="zh-CN" altLang="en-US" sz="1100" i="0" dirty="0">
                <a:effectLst/>
              </a:rPr>
              <a:t>获取周边知识，让你</a:t>
            </a:r>
            <a:r>
              <a:rPr lang="en-US" altLang="zh-CN" sz="1100" i="0" dirty="0">
                <a:effectLst/>
              </a:rPr>
              <a:t>120%</a:t>
            </a:r>
            <a:r>
              <a:rPr lang="zh-CN" altLang="en-US" sz="1100" i="0" dirty="0">
                <a:effectLst/>
              </a:rPr>
              <a:t>享受书籍、电影、电视剧</a:t>
            </a:r>
            <a:endParaRPr lang="zh-CN" altLang="en-US" sz="1100" i="0" dirty="0">
              <a:effectLst/>
            </a:endParaRPr>
          </a:p>
          <a:p>
            <a:r>
              <a:rPr lang="en-US" altLang="zh-CN" sz="1100" i="0" dirty="0">
                <a:effectLst/>
              </a:rPr>
              <a:t>8-3 </a:t>
            </a:r>
            <a:r>
              <a:rPr lang="zh-CN" altLang="en-US" sz="1100" i="0" dirty="0">
                <a:effectLst/>
              </a:rPr>
              <a:t>用</a:t>
            </a:r>
            <a:r>
              <a:rPr lang="en-US" altLang="zh-CN" sz="1100" i="0" dirty="0">
                <a:effectLst/>
              </a:rPr>
              <a:t>AI</a:t>
            </a:r>
            <a:r>
              <a:rPr lang="zh-CN" altLang="en-US" sz="1100" i="0" dirty="0">
                <a:effectLst/>
              </a:rPr>
              <a:t>制作</a:t>
            </a:r>
            <a:r>
              <a:rPr lang="en-US" altLang="zh-CN" sz="1100" i="0" dirty="0">
                <a:effectLst/>
              </a:rPr>
              <a:t>“</a:t>
            </a:r>
            <a:r>
              <a:rPr lang="zh-CN" altLang="en-US" sz="1100" i="0" dirty="0">
                <a:effectLst/>
              </a:rPr>
              <a:t>专属于你家孩子</a:t>
            </a:r>
            <a:r>
              <a:rPr lang="en-US" altLang="zh-CN" sz="1100" i="0" dirty="0">
                <a:effectLst/>
              </a:rPr>
              <a:t>”</a:t>
            </a:r>
            <a:r>
              <a:rPr lang="zh-CN" altLang="en-US" sz="1100" i="0" dirty="0">
                <a:effectLst/>
              </a:rPr>
              <a:t>的练习题</a:t>
            </a:r>
            <a:endParaRPr lang="zh-CN" altLang="en-US" sz="1100" i="0" dirty="0">
              <a:effectLst/>
            </a:endParaRPr>
          </a:p>
          <a:p>
            <a:r>
              <a:rPr lang="en-US" altLang="zh-CN" sz="1100" i="0" dirty="0">
                <a:effectLst/>
              </a:rPr>
              <a:t>8-4 </a:t>
            </a:r>
            <a:r>
              <a:rPr lang="zh-CN" altLang="en-US" sz="1100" i="0" dirty="0">
                <a:effectLst/>
              </a:rPr>
              <a:t>和孩子一起使用</a:t>
            </a:r>
            <a:r>
              <a:rPr lang="en-US" altLang="zh-CN" sz="1100" i="0" dirty="0">
                <a:effectLst/>
              </a:rPr>
              <a:t>AI</a:t>
            </a:r>
            <a:r>
              <a:rPr lang="zh-CN" altLang="en-US" sz="1100" i="0" dirty="0">
                <a:effectLst/>
              </a:rPr>
              <a:t>，自然而然培养</a:t>
            </a:r>
            <a:r>
              <a:rPr lang="en-US" altLang="zh-CN" sz="1100" i="0" dirty="0">
                <a:effectLst/>
              </a:rPr>
              <a:t>“AI</a:t>
            </a:r>
            <a:r>
              <a:rPr lang="zh-CN" altLang="en-US" sz="1100" i="0" dirty="0">
                <a:effectLst/>
              </a:rPr>
              <a:t>素养</a:t>
            </a:r>
            <a:r>
              <a:rPr lang="en-US" altLang="zh-CN" sz="1100" i="0" dirty="0">
                <a:effectLst/>
              </a:rPr>
              <a:t>”</a:t>
            </a:r>
            <a:endParaRPr lang="en-US" altLang="zh-CN" sz="1100" i="0" dirty="0">
              <a:effectLst/>
            </a:endParaRPr>
          </a:p>
          <a:p>
            <a:r>
              <a:rPr lang="en-US" altLang="zh-CN" sz="1100" i="0" dirty="0">
                <a:effectLst/>
              </a:rPr>
              <a:t>8-5 </a:t>
            </a:r>
            <a:r>
              <a:rPr lang="zh-CN" altLang="en-US" sz="1100" i="0" dirty="0">
                <a:effectLst/>
              </a:rPr>
              <a:t>无限生成</a:t>
            </a:r>
            <a:r>
              <a:rPr lang="en-US" altLang="zh-CN" sz="1100" i="0" dirty="0">
                <a:effectLst/>
              </a:rPr>
              <a:t>LINE</a:t>
            </a:r>
            <a:r>
              <a:rPr lang="zh-CN" altLang="en-US" sz="1100" i="0" dirty="0">
                <a:effectLst/>
              </a:rPr>
              <a:t>贴图风格插画素材！</a:t>
            </a:r>
            <a:endParaRPr lang="zh-CN" altLang="en-US" sz="1100" i="0" dirty="0">
              <a:effectLst/>
            </a:endParaRPr>
          </a:p>
          <a:p>
            <a:r>
              <a:rPr lang="en-US" altLang="zh-CN" sz="1100" i="0" dirty="0">
                <a:effectLst/>
              </a:rPr>
              <a:t>8-6 </a:t>
            </a:r>
            <a:r>
              <a:rPr lang="zh-CN" altLang="en-US" sz="1100" i="0" dirty="0">
                <a:effectLst/>
              </a:rPr>
              <a:t>海量照片也能自动整理！</a:t>
            </a:r>
            <a:r>
              <a:rPr lang="en-US" altLang="zh-CN" sz="1100" i="0" dirty="0">
                <a:effectLst/>
              </a:rPr>
              <a:t>AI</a:t>
            </a:r>
            <a:r>
              <a:rPr lang="zh-CN" altLang="en-US" sz="1100" i="0" dirty="0">
                <a:effectLst/>
              </a:rPr>
              <a:t>自动归类数据</a:t>
            </a:r>
            <a:endParaRPr lang="zh-CN" altLang="en-US" sz="1100" i="0" dirty="0">
              <a:effectLst/>
            </a:endParaRPr>
          </a:p>
          <a:p>
            <a:endParaRPr lang="en-US" altLang="zh-CN" sz="1100" i="0" dirty="0">
              <a:effectLst/>
            </a:endParaRPr>
          </a:p>
          <a:p>
            <a:r>
              <a:rPr lang="zh-CN" altLang="en-US" sz="1100" i="0" dirty="0">
                <a:effectLst/>
              </a:rPr>
              <a:t>结语</a:t>
            </a:r>
            <a:endParaRPr lang="zh-CN" altLang="en-US" sz="1100" i="0" dirty="0">
              <a:effectLst/>
            </a:endParaRPr>
          </a:p>
        </p:txBody>
      </p:sp>
      <p:pic>
        <p:nvPicPr>
          <p:cNvPr id="3" name="图片 2"/>
          <p:cNvPicPr>
            <a:picLocks noChangeAspect="1"/>
          </p:cNvPicPr>
          <p:nvPr/>
        </p:nvPicPr>
        <p:blipFill>
          <a:blip r:embed="rId1"/>
          <a:stretch>
            <a:fillRect/>
          </a:stretch>
        </p:blipFill>
        <p:spPr>
          <a:xfrm>
            <a:off x="304800" y="134620"/>
            <a:ext cx="840740" cy="117856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2" name="角丸四角形 7"/>
          <p:cNvSpPr/>
          <p:nvPr/>
        </p:nvSpPr>
        <p:spPr>
          <a:xfrm>
            <a:off x="2592659" y="732558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sp>
        <p:nvSpPr>
          <p:cNvPr id="7" name="テキスト ボックス 6"/>
          <p:cNvSpPr txBox="1"/>
          <p:nvPr/>
        </p:nvSpPr>
        <p:spPr>
          <a:xfrm>
            <a:off x="58420" y="7696835"/>
            <a:ext cx="6821170" cy="161480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100" i="0" dirty="0">
                <a:effectLst/>
              </a:rPr>
              <a:t>1986</a:t>
            </a:r>
            <a:r>
              <a:rPr lang="zh-CN" altLang="en-US" sz="1100" i="0" dirty="0">
                <a:effectLst/>
              </a:rPr>
              <a:t>年出生，成长于横滨。是一位通过线上视频教授</a:t>
            </a:r>
            <a:r>
              <a:rPr lang="en-US" altLang="zh-CN" sz="1100" i="0" dirty="0">
                <a:effectLst/>
              </a:rPr>
              <a:t>IT</a:t>
            </a:r>
            <a:r>
              <a:rPr lang="zh-CN" altLang="en-US" sz="1100" i="0" dirty="0">
                <a:effectLst/>
              </a:rPr>
              <a:t>技能的人气讲师。出于</a:t>
            </a:r>
            <a:r>
              <a:rPr lang="en-US" altLang="zh-CN" sz="1100" i="0" dirty="0">
                <a:effectLst/>
              </a:rPr>
              <a:t>“</a:t>
            </a:r>
            <a:r>
              <a:rPr lang="zh-CN" altLang="en-US" sz="1100" i="0" dirty="0">
                <a:effectLst/>
              </a:rPr>
              <a:t>希望让更多人学会通过自动化让工作变得更轻松</a:t>
            </a:r>
            <a:r>
              <a:rPr lang="en-US" altLang="zh-CN" sz="1100" i="0" dirty="0">
                <a:effectLst/>
              </a:rPr>
              <a:t>”</a:t>
            </a:r>
            <a:r>
              <a:rPr lang="zh-CN" altLang="en-US" sz="1100" i="0" dirty="0">
                <a:effectLst/>
              </a:rPr>
              <a:t>的理念，他持续进行内容创作，撰写了</a:t>
            </a:r>
            <a:r>
              <a:rPr lang="en-US" altLang="zh-CN" sz="1100" i="0" dirty="0">
                <a:effectLst/>
              </a:rPr>
              <a:t>Excel</a:t>
            </a:r>
            <a:r>
              <a:rPr lang="zh-CN" altLang="en-US" sz="1100" i="0" dirty="0">
                <a:effectLst/>
              </a:rPr>
              <a:t>、宏（</a:t>
            </a:r>
            <a:r>
              <a:rPr lang="en-US" altLang="zh-CN" sz="1100" i="0" dirty="0">
                <a:effectLst/>
              </a:rPr>
              <a:t>Macro</a:t>
            </a:r>
            <a:r>
              <a:rPr lang="zh-CN" altLang="en-US" sz="1100" i="0" dirty="0">
                <a:effectLst/>
              </a:rPr>
              <a:t>）以及</a:t>
            </a:r>
            <a:r>
              <a:rPr lang="en-US" altLang="zh-CN" sz="1100" i="0" dirty="0">
                <a:effectLst/>
              </a:rPr>
              <a:t>AI</a:t>
            </a:r>
            <a:r>
              <a:rPr lang="zh-CN" altLang="en-US" sz="1100" i="0" dirty="0">
                <a:effectLst/>
              </a:rPr>
              <a:t>相关书籍。</a:t>
            </a:r>
            <a:endParaRPr lang="zh-CN" altLang="en-US" sz="1100" i="0" dirty="0">
              <a:effectLst/>
            </a:endParaRPr>
          </a:p>
          <a:p>
            <a:endParaRPr lang="en-US" altLang="zh-CN" sz="1100" i="0" dirty="0">
              <a:effectLst/>
            </a:endParaRPr>
          </a:p>
          <a:p>
            <a:r>
              <a:rPr lang="zh-CN" altLang="en-US" sz="1100" i="0" dirty="0">
                <a:effectLst/>
              </a:rPr>
              <a:t>其</a:t>
            </a:r>
            <a:r>
              <a:rPr lang="en-US" altLang="zh-CN" sz="1100" i="0" dirty="0">
                <a:effectLst/>
              </a:rPr>
              <a:t>YouTube</a:t>
            </a:r>
            <a:r>
              <a:rPr lang="zh-CN" altLang="en-US" sz="1100" i="0" dirty="0">
                <a:effectLst/>
              </a:rPr>
              <a:t>频道累计播放量超过</a:t>
            </a:r>
            <a:r>
              <a:rPr lang="en-US" altLang="zh-CN" sz="1100" i="0" dirty="0">
                <a:effectLst/>
              </a:rPr>
              <a:t>1300</a:t>
            </a:r>
            <a:r>
              <a:rPr lang="zh-CN" altLang="en-US" sz="1100" i="0" dirty="0">
                <a:effectLst/>
              </a:rPr>
              <a:t>万次，订阅人数突破</a:t>
            </a:r>
            <a:r>
              <a:rPr lang="en-US" altLang="zh-CN" sz="1100" i="0" dirty="0">
                <a:effectLst/>
              </a:rPr>
              <a:t>11</a:t>
            </a:r>
            <a:r>
              <a:rPr lang="zh-CN" altLang="en-US" sz="1100" i="0" dirty="0">
                <a:effectLst/>
              </a:rPr>
              <a:t>万人。此外，他还在在线教育平台</a:t>
            </a:r>
            <a:r>
              <a:rPr lang="en-US" altLang="zh-CN" sz="1100" i="0" dirty="0">
                <a:effectLst/>
              </a:rPr>
              <a:t>“Udemy”</a:t>
            </a:r>
            <a:r>
              <a:rPr lang="zh-CN" altLang="en-US" sz="1100" i="0" dirty="0">
                <a:effectLst/>
              </a:rPr>
              <a:t>上开设视频课程，累计已有超过</a:t>
            </a:r>
            <a:r>
              <a:rPr lang="en-US" altLang="zh-CN" sz="1100" i="0" dirty="0">
                <a:effectLst/>
              </a:rPr>
              <a:t>24</a:t>
            </a:r>
            <a:r>
              <a:rPr lang="zh-CN" altLang="en-US" sz="1100" i="0" dirty="0">
                <a:effectLst/>
              </a:rPr>
              <a:t>万人学习。</a:t>
            </a:r>
            <a:endParaRPr lang="zh-CN" altLang="en-US" sz="1100" i="0" dirty="0">
              <a:effectLst/>
            </a:endParaRPr>
          </a:p>
          <a:p>
            <a:endParaRPr lang="en-US" altLang="zh-CN" sz="1100" i="0" dirty="0">
              <a:effectLst/>
            </a:endParaRPr>
          </a:p>
          <a:p>
            <a:r>
              <a:rPr lang="zh-CN" altLang="en-US" sz="1100" i="0" dirty="0">
                <a:effectLst/>
              </a:rPr>
              <a:t>著有《生成</a:t>
            </a:r>
            <a:r>
              <a:rPr lang="en-US" altLang="zh-CN" sz="1100" i="0" dirty="0">
                <a:effectLst/>
              </a:rPr>
              <a:t>AI</a:t>
            </a:r>
            <a:r>
              <a:rPr lang="zh-CN" altLang="en-US" sz="1100" i="0" dirty="0">
                <a:effectLst/>
              </a:rPr>
              <a:t>极速工作术》（</a:t>
            </a:r>
            <a:r>
              <a:rPr lang="en-US" altLang="zh-CN" sz="1100" i="0" dirty="0">
                <a:effectLst/>
              </a:rPr>
              <a:t>Kanki</a:t>
            </a:r>
            <a:r>
              <a:rPr lang="zh-CN" altLang="en-US" sz="1100" i="0" dirty="0">
                <a:effectLst/>
              </a:rPr>
              <a:t>出版）、《</a:t>
            </a:r>
            <a:r>
              <a:rPr lang="en-US" altLang="zh-CN" sz="1100" i="0" dirty="0">
                <a:effectLst/>
              </a:rPr>
              <a:t>Excel</a:t>
            </a:r>
            <a:r>
              <a:rPr lang="en-US" altLang="en-US" sz="1100" i="0" dirty="0">
                <a:effectLst/>
              </a:rPr>
              <a:t>×</a:t>
            </a:r>
            <a:r>
              <a:rPr lang="en-US" altLang="zh-CN" sz="1100" i="0" dirty="0">
                <a:effectLst/>
              </a:rPr>
              <a:t>Copilot AI</a:t>
            </a:r>
            <a:r>
              <a:rPr lang="zh-CN" altLang="en-US" sz="1100" i="0" dirty="0">
                <a:effectLst/>
              </a:rPr>
              <a:t>工作术》（日经</a:t>
            </a:r>
            <a:r>
              <a:rPr lang="en-US" altLang="zh-CN" sz="1100" i="0" dirty="0">
                <a:effectLst/>
              </a:rPr>
              <a:t>BP</a:t>
            </a:r>
            <a:r>
              <a:rPr lang="zh-CN" altLang="en-US" sz="1100" i="0" dirty="0">
                <a:effectLst/>
              </a:rPr>
              <a:t>）、《与</a:t>
            </a:r>
            <a:r>
              <a:rPr lang="en-US" altLang="zh-CN" sz="1100" i="0" dirty="0">
                <a:effectLst/>
              </a:rPr>
              <a:t>ChatGPT</a:t>
            </a:r>
            <a:r>
              <a:rPr lang="zh-CN" altLang="en-US" sz="1100" i="0" dirty="0">
                <a:effectLst/>
              </a:rPr>
              <a:t>一起学习，让学习与工作加速的</a:t>
            </a:r>
            <a:r>
              <a:rPr lang="en-US" altLang="zh-CN" sz="1100" i="0" dirty="0">
                <a:effectLst/>
              </a:rPr>
              <a:t>Excel VBA&amp;</a:t>
            </a:r>
            <a:r>
              <a:rPr lang="zh-CN" altLang="en-US" sz="1100" i="0" dirty="0">
                <a:effectLst/>
              </a:rPr>
              <a:t>宏》（</a:t>
            </a:r>
            <a:r>
              <a:rPr lang="en-US" altLang="zh-CN" sz="1100" i="0" dirty="0">
                <a:effectLst/>
              </a:rPr>
              <a:t>Sosim</a:t>
            </a:r>
            <a:r>
              <a:rPr lang="zh-CN" altLang="en-US" sz="1100" i="0" dirty="0">
                <a:effectLst/>
              </a:rPr>
              <a:t>）、《</a:t>
            </a:r>
            <a:r>
              <a:rPr lang="en-US" altLang="zh-CN" sz="1100" i="0" dirty="0">
                <a:effectLst/>
              </a:rPr>
              <a:t>Excel</a:t>
            </a:r>
            <a:r>
              <a:rPr lang="zh-CN" altLang="en-US" sz="1100" i="0" dirty="0">
                <a:effectLst/>
              </a:rPr>
              <a:t>哥哥教你全世界最易懂的</a:t>
            </a:r>
            <a:r>
              <a:rPr lang="en-US" altLang="zh-CN" sz="1100" i="0" dirty="0">
                <a:effectLst/>
              </a:rPr>
              <a:t>MOS</a:t>
            </a:r>
            <a:r>
              <a:rPr lang="zh-CN" altLang="en-US" sz="1100" i="0" dirty="0">
                <a:effectLst/>
              </a:rPr>
              <a:t>教室》（</a:t>
            </a:r>
            <a:r>
              <a:rPr lang="en-US" altLang="zh-CN" sz="1100" i="0" dirty="0">
                <a:effectLst/>
              </a:rPr>
              <a:t>PHP</a:t>
            </a:r>
            <a:r>
              <a:rPr lang="zh-CN" altLang="en-US" sz="1100" i="0" dirty="0">
                <a:effectLst/>
              </a:rPr>
              <a:t>研究所）等多部作品。</a:t>
            </a:r>
            <a:endParaRPr lang="zh-CN" altLang="en-US" sz="1100" i="0" dirty="0">
              <a:effectLs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もしかして</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認知症？」</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と</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不安</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になったら</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読</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むスマホ</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活用術</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978-4-7612-7875-5</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玉井知世子／舛森悠（監修）</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328p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554480"/>
            <a:ext cx="6821170" cy="77857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总忘事，是老了还是认知症？一本书教你用手机自救。从健忘到安心：用手机守住记忆力的生活指南。</a:t>
            </a:r>
            <a:endParaRPr lang="zh-CN" altLang="en-US" sz="1000" i="0" dirty="0">
              <a:effectLst/>
            </a:endParaRPr>
          </a:p>
          <a:p>
            <a:endParaRPr lang="zh-CN" altLang="en-US" sz="1000" i="0" dirty="0">
              <a:effectLst/>
            </a:endParaRPr>
          </a:p>
          <a:p>
            <a:r>
              <a:rPr lang="zh-CN" altLang="en-US" sz="1000" i="0" dirty="0">
                <a:effectLst/>
              </a:rPr>
              <a:t>是一本将</a:t>
            </a:r>
            <a:r>
              <a:rPr lang="en-US" altLang="zh-CN" sz="1000" i="0" dirty="0">
                <a:effectLst/>
              </a:rPr>
              <a:t>“</a:t>
            </a:r>
            <a:r>
              <a:rPr lang="zh-CN" altLang="en-US" sz="1000" i="0" dirty="0">
                <a:effectLst/>
              </a:rPr>
              <a:t>老年痴呆症预防</a:t>
            </a:r>
            <a:r>
              <a:rPr lang="en-US" altLang="zh-CN" sz="1000" i="0" dirty="0">
                <a:effectLst/>
              </a:rPr>
              <a:t>”“</a:t>
            </a:r>
            <a:r>
              <a:rPr lang="zh-CN" altLang="en-US" sz="1000" i="0" dirty="0">
                <a:effectLst/>
              </a:rPr>
              <a:t>高龄者生活支持</a:t>
            </a:r>
            <a:r>
              <a:rPr lang="en-US" altLang="zh-CN" sz="1000" i="0" dirty="0">
                <a:effectLst/>
              </a:rPr>
              <a:t>”</a:t>
            </a:r>
            <a:r>
              <a:rPr lang="zh-CN" altLang="en-US" sz="1000" i="0" dirty="0">
                <a:effectLst/>
              </a:rPr>
              <a:t>与</a:t>
            </a:r>
            <a:r>
              <a:rPr lang="en-US" altLang="zh-CN" sz="1000" i="0" dirty="0">
                <a:effectLst/>
              </a:rPr>
              <a:t>“</a:t>
            </a:r>
            <a:r>
              <a:rPr lang="zh-CN" altLang="en-US" sz="1000" i="0" dirty="0">
                <a:effectLst/>
              </a:rPr>
              <a:t>智能手机应用</a:t>
            </a:r>
            <a:r>
              <a:rPr lang="en-US" altLang="zh-CN" sz="1000" i="0" dirty="0">
                <a:effectLst/>
              </a:rPr>
              <a:t>”</a:t>
            </a:r>
            <a:r>
              <a:rPr lang="zh-CN" altLang="en-US" sz="1000" i="0" dirty="0">
                <a:effectLst/>
              </a:rPr>
              <a:t>结合起来的实用型生活指南。它并不是一本艰深的医学书，而更像是一位长期陪伴高龄者与家属的护士，用温柔而具体的方式，告诉读者：即使开始出现健忘、反应变慢、记忆模糊，也不意味着人生会立刻失去秩序。只要善用身边最熟悉的工具</a:t>
            </a:r>
            <a:r>
              <a:rPr lang="en-US" altLang="zh-CN" sz="1000" i="0" dirty="0">
                <a:effectLst/>
              </a:rPr>
              <a:t>——</a:t>
            </a:r>
            <a:r>
              <a:rPr lang="zh-CN" altLang="en-US" sz="1000" i="0" dirty="0">
                <a:effectLst/>
              </a:rPr>
              <a:t>智能手机，就能让生活重新变得安心、有条理，并继续保有与社会连接的能力。</a:t>
            </a:r>
            <a:endParaRPr lang="zh-CN" altLang="en-US" sz="1000" i="0" dirty="0">
              <a:effectLst/>
            </a:endParaRPr>
          </a:p>
          <a:p>
            <a:endParaRPr lang="en-US" altLang="zh-CN" sz="1000" i="0" dirty="0">
              <a:effectLst/>
            </a:endParaRPr>
          </a:p>
          <a:p>
            <a:r>
              <a:rPr lang="zh-CN" altLang="en-US" sz="1000" i="0" dirty="0">
                <a:effectLst/>
              </a:rPr>
              <a:t>本书从许多人都会经历的</a:t>
            </a:r>
            <a:r>
              <a:rPr lang="en-US" altLang="zh-CN" sz="1000" i="0" dirty="0">
                <a:effectLst/>
              </a:rPr>
              <a:t>“</a:t>
            </a:r>
            <a:r>
              <a:rPr lang="zh-CN" altLang="en-US" sz="1000" i="0" dirty="0">
                <a:effectLst/>
              </a:rPr>
              <a:t>小小不安</a:t>
            </a:r>
            <a:r>
              <a:rPr lang="en-US" altLang="zh-CN" sz="1000" i="0" dirty="0">
                <a:effectLst/>
              </a:rPr>
              <a:t>”</a:t>
            </a:r>
            <a:r>
              <a:rPr lang="zh-CN" altLang="en-US" sz="1000" i="0" dirty="0">
                <a:effectLst/>
              </a:rPr>
              <a:t>切入：明明刚整理好的东西却找不到；想说一个名字却总是</a:t>
            </a:r>
            <a:r>
              <a:rPr lang="en-US" altLang="zh-CN" sz="1000" i="0" dirty="0">
                <a:effectLst/>
              </a:rPr>
              <a:t>“</a:t>
            </a:r>
            <a:r>
              <a:rPr lang="zh-CN" altLang="en-US" sz="1000" i="0" dirty="0">
                <a:effectLst/>
              </a:rPr>
              <a:t>那个那个</a:t>
            </a:r>
            <a:r>
              <a:rPr lang="en-US" altLang="zh-CN" sz="1000" i="0" dirty="0">
                <a:effectLst/>
              </a:rPr>
              <a:t>”</a:t>
            </a:r>
            <a:r>
              <a:rPr lang="zh-CN" altLang="en-US" sz="1000" i="0" dirty="0">
                <a:effectLst/>
              </a:rPr>
              <a:t>地卡住；去超市后忘了原本要买什么。这些变化虽然看似只是年龄增长带来的自然现象，却常常让人忍不住担心：</a:t>
            </a:r>
            <a:r>
              <a:rPr lang="en-US" altLang="zh-CN" sz="1000" i="0" dirty="0">
                <a:effectLst/>
              </a:rPr>
              <a:t>“</a:t>
            </a:r>
            <a:r>
              <a:rPr lang="zh-CN" altLang="en-US" sz="1000" i="0" dirty="0">
                <a:effectLst/>
              </a:rPr>
              <a:t>难道我是不是得了老年痴呆症？</a:t>
            </a:r>
            <a:r>
              <a:rPr lang="en-US" altLang="zh-CN" sz="1000" i="0" dirty="0">
                <a:effectLst/>
              </a:rPr>
              <a:t>”</a:t>
            </a:r>
            <a:r>
              <a:rPr lang="zh-CN" altLang="en-US" sz="1000" i="0" dirty="0">
                <a:effectLst/>
              </a:rPr>
              <a:t>作者首先并没有急着否定这种恐惧，而是温柔地告诉读者，这样的不安其实十分正常。真正重要的，不是害怕老化，而是学会如何在变化来临之前，提前建立让自己继续安心生活的方法。</a:t>
            </a:r>
            <a:endParaRPr lang="zh-CN" altLang="en-US" sz="1000" i="0" dirty="0">
              <a:effectLst/>
            </a:endParaRPr>
          </a:p>
          <a:p>
            <a:endParaRPr lang="en-US" altLang="zh-CN" sz="1000" i="0" dirty="0">
              <a:effectLst/>
            </a:endParaRPr>
          </a:p>
          <a:p>
            <a:r>
              <a:rPr lang="zh-CN" altLang="en-US" sz="1000" i="0" dirty="0">
                <a:effectLst/>
              </a:rPr>
              <a:t>因此，书中首先帮助读者理解老年痴呆症究竟是什么。很多人对老年痴呆症只有模糊印象，认为它只是</a:t>
            </a:r>
            <a:r>
              <a:rPr lang="en-US" altLang="zh-CN" sz="1000" i="0" dirty="0">
                <a:effectLst/>
              </a:rPr>
              <a:t>“</a:t>
            </a:r>
            <a:r>
              <a:rPr lang="zh-CN" altLang="en-US" sz="1000" i="0" dirty="0">
                <a:effectLst/>
              </a:rPr>
              <a:t>记忆变差</a:t>
            </a:r>
            <a:r>
              <a:rPr lang="en-US" altLang="zh-CN" sz="1000" i="0" dirty="0">
                <a:effectLst/>
              </a:rPr>
              <a:t>”</a:t>
            </a:r>
            <a:r>
              <a:rPr lang="zh-CN" altLang="en-US" sz="1000" i="0" dirty="0">
                <a:effectLst/>
              </a:rPr>
              <a:t>，但作者结合临床经验，介绍了阿兹海默型、血管型、路易体型以及额颞叶型等不同类型的特征，让读者明白：老年痴呆症并不是单一疾病，而是一种会因脑部变化而影响生活能力的综合状态。同时，作者也提醒大家，普通老化与真正的老年痴呆症之间其实存在差异，许多</a:t>
            </a:r>
            <a:r>
              <a:rPr lang="en-US" altLang="zh-CN" sz="1000" i="0" dirty="0">
                <a:effectLst/>
              </a:rPr>
              <a:t>“</a:t>
            </a:r>
            <a:r>
              <a:rPr lang="zh-CN" altLang="en-US" sz="1000" i="0" dirty="0">
                <a:effectLst/>
              </a:rPr>
              <a:t>年纪大了会忘事</a:t>
            </a:r>
            <a:r>
              <a:rPr lang="en-US" altLang="zh-CN" sz="1000" i="0" dirty="0">
                <a:effectLst/>
              </a:rPr>
              <a:t>”</a:t>
            </a:r>
            <a:r>
              <a:rPr lang="zh-CN" altLang="en-US" sz="1000" i="0" dirty="0">
                <a:effectLst/>
              </a:rPr>
              <a:t>的情况，并不等于马上失去生活能力。重要的是及早察觉、及早应对，而不是独自陷入恐惧。</a:t>
            </a:r>
            <a:endParaRPr lang="zh-CN" altLang="en-US" sz="1000" i="0" dirty="0">
              <a:effectLst/>
            </a:endParaRPr>
          </a:p>
          <a:p>
            <a:endParaRPr lang="en-US" altLang="zh-CN" sz="1000" i="0" dirty="0">
              <a:effectLst/>
            </a:endParaRPr>
          </a:p>
          <a:p>
            <a:r>
              <a:rPr lang="zh-CN" altLang="en-US" sz="1000" i="0" dirty="0">
                <a:effectLst/>
              </a:rPr>
              <a:t>本书最大的特色，在于它把智能手机从</a:t>
            </a:r>
            <a:r>
              <a:rPr lang="en-US" altLang="zh-CN" sz="1000" i="0" dirty="0">
                <a:effectLst/>
              </a:rPr>
              <a:t>“</a:t>
            </a:r>
            <a:r>
              <a:rPr lang="zh-CN" altLang="en-US" sz="1000" i="0" dirty="0">
                <a:effectLst/>
              </a:rPr>
              <a:t>年轻人的工具</a:t>
            </a:r>
            <a:r>
              <a:rPr lang="en-US" altLang="zh-CN" sz="1000" i="0" dirty="0">
                <a:effectLst/>
              </a:rPr>
              <a:t>”</a:t>
            </a:r>
            <a:r>
              <a:rPr lang="zh-CN" altLang="en-US" sz="1000" i="0" dirty="0">
                <a:effectLst/>
              </a:rPr>
              <a:t>，转变为</a:t>
            </a:r>
            <a:r>
              <a:rPr lang="en-US" altLang="zh-CN" sz="1000" i="0" dirty="0">
                <a:effectLst/>
              </a:rPr>
              <a:t>“</a:t>
            </a:r>
            <a:r>
              <a:rPr lang="zh-CN" altLang="en-US" sz="1000" i="0" dirty="0">
                <a:effectLst/>
              </a:rPr>
              <a:t>高龄者维持独立生活的伙伴</a:t>
            </a:r>
            <a:r>
              <a:rPr lang="en-US" altLang="zh-CN" sz="1000" i="0" dirty="0">
                <a:effectLst/>
              </a:rPr>
              <a:t>”</a:t>
            </a:r>
            <a:r>
              <a:rPr lang="zh-CN" altLang="en-US" sz="1000" i="0" dirty="0">
                <a:effectLst/>
              </a:rPr>
              <a:t>。作者认为，现代人几乎人手一支手机，而这台设备其实拥有大量能帮助认知功能、维持生活节奏的能力。例如，通过睡眠模式的设置，可以帮助建立规律作息；利用步数记录与健康管理功能，可以维持运动习惯与血流循环；通过记录血压、血糖或检验数据，也能降低高血压、糖尿病等与认知退化密切相关的风险。</a:t>
            </a:r>
            <a:endParaRPr lang="zh-CN" altLang="en-US" sz="1000" i="0" dirty="0">
              <a:effectLst/>
            </a:endParaRPr>
          </a:p>
          <a:p>
            <a:endParaRPr lang="en-US" altLang="zh-CN" sz="1000" i="0" dirty="0">
              <a:effectLst/>
            </a:endParaRPr>
          </a:p>
          <a:p>
            <a:r>
              <a:rPr lang="zh-CN" altLang="en-US" sz="1000" i="0" dirty="0">
                <a:effectLst/>
              </a:rPr>
              <a:t>作者尤其强调，</a:t>
            </a:r>
            <a:r>
              <a:rPr lang="en-US" altLang="zh-CN" sz="1000" i="0" dirty="0">
                <a:effectLst/>
              </a:rPr>
              <a:t>“</a:t>
            </a:r>
            <a:r>
              <a:rPr lang="zh-CN" altLang="en-US" sz="1000" i="0" dirty="0">
                <a:effectLst/>
              </a:rPr>
              <a:t>预防老年痴呆症</a:t>
            </a:r>
            <a:r>
              <a:rPr lang="en-US" altLang="zh-CN" sz="1000" i="0" dirty="0">
                <a:effectLst/>
              </a:rPr>
              <a:t>”</a:t>
            </a:r>
            <a:r>
              <a:rPr lang="zh-CN" altLang="en-US" sz="1000" i="0" dirty="0">
                <a:effectLst/>
              </a:rPr>
              <a:t>并不只是训练记忆，而是维持人与世界的连接。因此，书中花了大量篇幅介绍如何利用</a:t>
            </a:r>
            <a:r>
              <a:rPr lang="en-US" altLang="zh-CN" sz="1000" i="0" dirty="0">
                <a:effectLst/>
              </a:rPr>
              <a:t>LINE</a:t>
            </a:r>
            <a:r>
              <a:rPr lang="zh-CN" altLang="en-US" sz="1000" i="0" dirty="0">
                <a:effectLst/>
              </a:rPr>
              <a:t>视频通话、</a:t>
            </a:r>
            <a:r>
              <a:rPr lang="en-US" altLang="zh-CN" sz="1000" i="0" dirty="0">
                <a:effectLst/>
              </a:rPr>
              <a:t>Zoom</a:t>
            </a:r>
            <a:r>
              <a:rPr lang="zh-CN" altLang="en-US" sz="1000" i="0" dirty="0">
                <a:effectLst/>
              </a:rPr>
              <a:t>、</a:t>
            </a:r>
            <a:r>
              <a:rPr lang="en-US" altLang="zh-CN" sz="1000" i="0" dirty="0">
                <a:effectLst/>
              </a:rPr>
              <a:t>YouTube</a:t>
            </a:r>
            <a:r>
              <a:rPr lang="zh-CN" altLang="en-US" sz="1000" i="0" dirty="0">
                <a:effectLst/>
              </a:rPr>
              <a:t>、有声书等功能，让高龄者继续与家人朋友交流、持续接收新刺激。对于听力下降的人，还介绍了</a:t>
            </a:r>
            <a:r>
              <a:rPr lang="en-US" altLang="zh-CN" sz="1000" i="0" dirty="0">
                <a:effectLst/>
              </a:rPr>
              <a:t>AirPods</a:t>
            </a:r>
            <a:r>
              <a:rPr lang="zh-CN" altLang="en-US" sz="1000" i="0" dirty="0">
                <a:effectLst/>
              </a:rPr>
              <a:t>等辅助功能，帮助他们减少因为</a:t>
            </a:r>
            <a:r>
              <a:rPr lang="en-US" altLang="zh-CN" sz="1000" i="0" dirty="0">
                <a:effectLst/>
              </a:rPr>
              <a:t>“</a:t>
            </a:r>
            <a:r>
              <a:rPr lang="zh-CN" altLang="en-US" sz="1000" i="0" dirty="0">
                <a:effectLst/>
              </a:rPr>
              <a:t>听不清</a:t>
            </a:r>
            <a:r>
              <a:rPr lang="en-US" altLang="zh-CN" sz="1000" i="0" dirty="0">
                <a:effectLst/>
              </a:rPr>
              <a:t>”</a:t>
            </a:r>
            <a:r>
              <a:rPr lang="zh-CN" altLang="en-US" sz="1000" i="0" dirty="0">
                <a:effectLst/>
              </a:rPr>
              <a:t>而逐渐与社会疏离的情况。作者在医疗现场深刻感受到，真正让人迅速衰弱的，不只是脑功能下降，更是孤独与失去交流后的</a:t>
            </a:r>
            <a:r>
              <a:rPr lang="en-US" altLang="zh-CN" sz="1000" i="0" dirty="0">
                <a:effectLst/>
              </a:rPr>
              <a:t>“</a:t>
            </a:r>
            <a:r>
              <a:rPr lang="zh-CN" altLang="en-US" sz="1000" i="0" dirty="0">
                <a:effectLst/>
              </a:rPr>
              <a:t>心的停滞</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除了预防之外，本书也非常贴近现实地处理</a:t>
            </a:r>
            <a:r>
              <a:rPr lang="en-US" altLang="zh-CN" sz="1000" i="0" dirty="0">
                <a:effectLst/>
              </a:rPr>
              <a:t>“</a:t>
            </a:r>
            <a:r>
              <a:rPr lang="zh-CN" altLang="en-US" sz="1000" i="0" dirty="0">
                <a:effectLst/>
              </a:rPr>
              <a:t>已经开始出现困扰时怎么办</a:t>
            </a:r>
            <a:r>
              <a:rPr lang="en-US" altLang="zh-CN" sz="1000" i="0" dirty="0">
                <a:effectLst/>
              </a:rPr>
              <a:t>”</a:t>
            </a:r>
            <a:r>
              <a:rPr lang="zh-CN" altLang="en-US" sz="1000" i="0" dirty="0">
                <a:effectLst/>
              </a:rPr>
              <a:t>。例如，当一个人经常漏接电话、忘记吃药、忘记约定、找不到钥匙或钱包时，手机并不是复杂的科技产品，而能成为日常生活的补救工具。书中详细介绍如何设置提醒、闹钟、定位共享、语音记录等功能，让生活中的混乱减少。甚至还提到如何使用</a:t>
            </a:r>
            <a:r>
              <a:rPr lang="en-US" altLang="zh-CN" sz="1000" i="0" dirty="0">
                <a:effectLst/>
              </a:rPr>
              <a:t>ChatGPT</a:t>
            </a:r>
            <a:r>
              <a:rPr lang="zh-CN" altLang="en-US" sz="1000" i="0" dirty="0">
                <a:effectLst/>
              </a:rPr>
              <a:t>与脑力训练</a:t>
            </a:r>
            <a:r>
              <a:rPr lang="en-US" altLang="zh-CN" sz="1000" i="0" dirty="0">
                <a:effectLst/>
              </a:rPr>
              <a:t>App</a:t>
            </a:r>
            <a:r>
              <a:rPr lang="zh-CN" altLang="en-US" sz="1000" i="0" dirty="0">
                <a:effectLst/>
              </a:rPr>
              <a:t>，让高龄者在感到孤独、缺少谈话对象时，依然能透过科技保持思考与交流。</a:t>
            </a:r>
            <a:endParaRPr lang="zh-CN" altLang="en-US" sz="1000" i="0" dirty="0">
              <a:effectLst/>
            </a:endParaRPr>
          </a:p>
          <a:p>
            <a:endParaRPr lang="en-US" altLang="zh-CN" sz="1000" i="0" dirty="0">
              <a:effectLst/>
            </a:endParaRPr>
          </a:p>
          <a:p>
            <a:r>
              <a:rPr lang="zh-CN" altLang="en-US" sz="1000" i="0" dirty="0">
                <a:effectLst/>
              </a:rPr>
              <a:t>值得注意的是，这本书并不只是写给高龄者本人阅读，它同样是一本写给</a:t>
            </a:r>
            <a:r>
              <a:rPr lang="en-US" altLang="zh-CN" sz="1000" i="0" dirty="0">
                <a:effectLst/>
              </a:rPr>
              <a:t>“</a:t>
            </a:r>
            <a:r>
              <a:rPr lang="zh-CN" altLang="en-US" sz="1000" i="0" dirty="0">
                <a:effectLst/>
              </a:rPr>
              <a:t>家属</a:t>
            </a:r>
            <a:r>
              <a:rPr lang="en-US" altLang="zh-CN" sz="1000" i="0" dirty="0">
                <a:effectLst/>
              </a:rPr>
              <a:t>”</a:t>
            </a:r>
            <a:r>
              <a:rPr lang="zh-CN" altLang="en-US" sz="1000" i="0" dirty="0">
                <a:effectLst/>
              </a:rPr>
              <a:t>的书。作者理解，许多子女在发现父母变化后，往往会陷入焦虑：电话总是打不通、药物忘记吃、回老家时发现父母不断找东西，甚至重复询问同样的问题。面对未来可能到来的照护压力，很多人会感到沉重与无助。因此，本书后半部分进一步讨论，当认知功能逐渐变化时，家人如何利用手机进行</a:t>
            </a:r>
            <a:r>
              <a:rPr lang="en-US" altLang="zh-CN" sz="1000" i="0" dirty="0">
                <a:effectLst/>
              </a:rPr>
              <a:t>“</a:t>
            </a:r>
            <a:r>
              <a:rPr lang="zh-CN" altLang="en-US" sz="1000" i="0" dirty="0">
                <a:effectLst/>
              </a:rPr>
              <a:t>温柔的守护</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作者提出，现代的智能手机其实可以成为</a:t>
            </a:r>
            <a:r>
              <a:rPr lang="en-US" altLang="zh-CN" sz="1000" i="0" dirty="0">
                <a:effectLst/>
              </a:rPr>
              <a:t>“</a:t>
            </a:r>
            <a:r>
              <a:rPr lang="zh-CN" altLang="en-US" sz="1000" i="0" dirty="0">
                <a:effectLst/>
              </a:rPr>
              <a:t>第二位照护者</a:t>
            </a:r>
            <a:r>
              <a:rPr lang="en-US" altLang="zh-CN" sz="1000" i="0" dirty="0">
                <a:effectLst/>
              </a:rPr>
              <a:t>”</a:t>
            </a:r>
            <a:r>
              <a:rPr lang="zh-CN" altLang="en-US" sz="1000" i="0" dirty="0">
                <a:effectLst/>
              </a:rPr>
              <a:t>。透过定位共享，可以知道长辈是否平安返家；透过智能音箱与提醒功能，可以帮助他们维持白天与夜晚的节奏；当操作越来越困难时，也能简化拨号方式，让长辈一键联络家人。书中并没有强调</a:t>
            </a:r>
            <a:r>
              <a:rPr lang="en-US" altLang="zh-CN" sz="1000" i="0" dirty="0">
                <a:effectLst/>
              </a:rPr>
              <a:t>“</a:t>
            </a:r>
            <a:r>
              <a:rPr lang="zh-CN" altLang="en-US" sz="1000" i="0" dirty="0">
                <a:effectLst/>
              </a:rPr>
              <a:t>监视</a:t>
            </a:r>
            <a:r>
              <a:rPr lang="en-US" altLang="zh-CN" sz="1000" i="0" dirty="0">
                <a:effectLst/>
              </a:rPr>
              <a:t>”</a:t>
            </a:r>
            <a:r>
              <a:rPr lang="zh-CN" altLang="en-US" sz="1000" i="0" dirty="0">
                <a:effectLst/>
              </a:rPr>
              <a:t>，而是强调</a:t>
            </a:r>
            <a:r>
              <a:rPr lang="en-US" altLang="zh-CN" sz="1000" i="0" dirty="0">
                <a:effectLst/>
              </a:rPr>
              <a:t>“</a:t>
            </a:r>
            <a:r>
              <a:rPr lang="zh-CN" altLang="en-US" sz="1000" i="0" dirty="0">
                <a:effectLst/>
              </a:rPr>
              <a:t>安心感</a:t>
            </a:r>
            <a:r>
              <a:rPr lang="en-US" altLang="zh-CN" sz="1000" i="0" dirty="0">
                <a:effectLst/>
              </a:rPr>
              <a:t>”——</a:t>
            </a:r>
            <a:r>
              <a:rPr lang="zh-CN" altLang="en-US" sz="1000" i="0" dirty="0">
                <a:effectLst/>
              </a:rPr>
              <a:t>让长辈依然保有尊严与自主，同时让家人减少过度担忧。</a:t>
            </a:r>
            <a:endParaRPr lang="zh-CN" altLang="en-US" sz="1000" i="0" dirty="0">
              <a:effectLst/>
            </a:endParaRPr>
          </a:p>
          <a:p>
            <a:endParaRPr lang="en-US" altLang="zh-CN" sz="1000" i="0" dirty="0">
              <a:effectLst/>
            </a:endParaRPr>
          </a:p>
          <a:p>
            <a:r>
              <a:rPr lang="zh-CN" altLang="en-US" sz="1000" i="0" dirty="0">
                <a:effectLst/>
              </a:rPr>
              <a:t>整本书贯穿着一种非常温暖的理念：认知功能的变化，并不意味着人生立刻失去价值。科技如果使用得当，不只是便利工具，更能重新为高龄者带来人与人的连接、生存的自信，以及生活中的乐趣。作者身为护理师，同时也是高龄者数字支持组织的创办人，始终希望通过智能手机，让更多人在面对</a:t>
            </a:r>
            <a:r>
              <a:rPr lang="en-US" altLang="zh-CN" sz="1000" i="0" dirty="0">
                <a:effectLst/>
              </a:rPr>
              <a:t>“</a:t>
            </a:r>
            <a:r>
              <a:rPr lang="zh-CN" altLang="en-US" sz="1000" i="0" dirty="0">
                <a:effectLst/>
              </a:rPr>
              <a:t>也许我开始老了</a:t>
            </a:r>
            <a:r>
              <a:rPr lang="en-US" altLang="zh-CN" sz="1000" i="0" dirty="0">
                <a:effectLst/>
              </a:rPr>
              <a:t>”</a:t>
            </a:r>
            <a:r>
              <a:rPr lang="zh-CN" altLang="en-US" sz="1000" i="0" dirty="0">
                <a:effectLst/>
              </a:rPr>
              <a:t>的不安时，不再只有恐惧，而能找到继续前行的方法。</a:t>
            </a:r>
            <a:endParaRPr lang="zh-CN" altLang="en-US" sz="1000" i="0" dirty="0">
              <a:effectLst/>
            </a:endParaRPr>
          </a:p>
          <a:p>
            <a:endParaRPr lang="en-US" altLang="zh-CN" sz="1000" i="0" dirty="0">
              <a:effectLst/>
            </a:endParaRPr>
          </a:p>
          <a:p>
            <a:r>
              <a:rPr lang="zh-CN" altLang="en-US" sz="1000" i="0" dirty="0">
                <a:effectLst/>
              </a:rPr>
              <a:t>这本书真正打动人的地方，在于它并不把老年痴呆症视为</a:t>
            </a:r>
            <a:r>
              <a:rPr lang="en-US" altLang="zh-CN" sz="1000" i="0" dirty="0">
                <a:effectLst/>
              </a:rPr>
              <a:t>“</a:t>
            </a:r>
            <a:r>
              <a:rPr lang="zh-CN" altLang="en-US" sz="1000" i="0" dirty="0">
                <a:effectLst/>
              </a:rPr>
              <a:t>终点</a:t>
            </a:r>
            <a:r>
              <a:rPr lang="en-US" altLang="zh-CN" sz="1000" i="0" dirty="0">
                <a:effectLst/>
              </a:rPr>
              <a:t>”</a:t>
            </a:r>
            <a:r>
              <a:rPr lang="zh-CN" altLang="en-US" sz="1000" i="0" dirty="0">
                <a:effectLst/>
              </a:rPr>
              <a:t>，而是把它当作人生进入新阶段时，需要学习的新生活方式。它告诉读者：与其害怕遗忘，不如从今天开始，利用小小的科技工具，让未来多一点安心、多一点连接，也多一点能够笑着生活下去的力量。</a:t>
            </a:r>
            <a:endParaRPr lang="zh-CN" altLang="en-US" sz="1000" i="0" dirty="0">
              <a:effectLst/>
            </a:endParaRPr>
          </a:p>
        </p:txBody>
      </p:sp>
      <p:pic>
        <p:nvPicPr>
          <p:cNvPr id="2" name="图片 1"/>
          <p:cNvPicPr>
            <a:picLocks noChangeAspect="1"/>
          </p:cNvPicPr>
          <p:nvPr/>
        </p:nvPicPr>
        <p:blipFill>
          <a:blip r:embed="rId1"/>
          <a:stretch>
            <a:fillRect/>
          </a:stretch>
        </p:blipFill>
        <p:spPr>
          <a:xfrm>
            <a:off x="370205" y="73025"/>
            <a:ext cx="926465" cy="131445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もしかして</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認知症？」</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と</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不安</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になったら</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読</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むスマホ</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活用術</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978-4-7612-7875-5</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玉井知世子／舛森悠（監修）</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328p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554480"/>
            <a:ext cx="6821170" cy="824738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预防老年痴呆症，有</a:t>
            </a:r>
            <a:r>
              <a:rPr lang="en-US" altLang="zh-CN" sz="1000" i="0" dirty="0">
                <a:effectLst/>
              </a:rPr>
              <a:t>5</a:t>
            </a:r>
            <a:r>
              <a:rPr lang="zh-CN" altLang="en-US" sz="1000" i="0" dirty="0">
                <a:effectLst/>
              </a:rPr>
              <a:t>个重要支柱</a:t>
            </a:r>
            <a:endParaRPr lang="zh-CN" altLang="en-US" sz="1000" i="0" dirty="0">
              <a:effectLst/>
            </a:endParaRPr>
          </a:p>
          <a:p>
            <a:endParaRPr lang="en-US" altLang="zh-CN" sz="1000" i="0" dirty="0">
              <a:effectLst/>
            </a:endParaRPr>
          </a:p>
          <a:p>
            <a:r>
              <a:rPr lang="zh-CN" altLang="en-US" sz="1000" i="0" dirty="0">
                <a:effectLst/>
              </a:rPr>
              <a:t>老年痴呆症是一种目前很难彻底治愈的疾病。</a:t>
            </a:r>
            <a:endParaRPr lang="zh-CN" altLang="en-US" sz="1000" i="0" dirty="0">
              <a:effectLst/>
            </a:endParaRPr>
          </a:p>
          <a:p>
            <a:r>
              <a:rPr lang="zh-CN" altLang="en-US" sz="1000" i="0" dirty="0">
                <a:effectLst/>
              </a:rPr>
              <a:t>但越来越多研究指出，通过日常生活习惯的调整，有机会延缓发病时间，或减缓病情进展。</a:t>
            </a:r>
            <a:endParaRPr lang="zh-CN" altLang="en-US" sz="1000" i="0" dirty="0">
              <a:effectLst/>
            </a:endParaRPr>
          </a:p>
          <a:p>
            <a:endParaRPr lang="en-US" altLang="zh-CN" sz="1000" i="0" dirty="0">
              <a:effectLst/>
            </a:endParaRPr>
          </a:p>
          <a:p>
            <a:r>
              <a:rPr lang="zh-CN" altLang="en-US" sz="1000" i="0" dirty="0">
                <a:effectLst/>
              </a:rPr>
              <a:t>目前被认为特别重要的，有以下</a:t>
            </a:r>
            <a:r>
              <a:rPr lang="en-US" altLang="zh-CN" sz="1000" i="0" dirty="0">
                <a:effectLst/>
              </a:rPr>
              <a:t>5</a:t>
            </a:r>
            <a:r>
              <a:rPr lang="zh-CN" altLang="en-US" sz="1000" i="0" dirty="0">
                <a:effectLst/>
              </a:rPr>
              <a:t>个生活习惯：</a:t>
            </a:r>
            <a:endParaRPr lang="zh-CN" altLang="en-US" sz="1000" i="0" dirty="0">
              <a:effectLst/>
            </a:endParaRPr>
          </a:p>
          <a:p>
            <a:endParaRPr lang="en-US" altLang="zh-CN" sz="1000" i="0" dirty="0">
              <a:effectLst/>
            </a:endParaRPr>
          </a:p>
          <a:p>
            <a:r>
              <a:rPr lang="zh-CN" altLang="en-US" sz="1000" i="0" dirty="0">
                <a:effectLst/>
              </a:rPr>
              <a:t>通过高质量睡眠，让大脑中的代谢废物顺利排出</a:t>
            </a:r>
            <a:endParaRPr lang="zh-CN" altLang="en-US" sz="1000" i="0" dirty="0">
              <a:effectLst/>
            </a:endParaRPr>
          </a:p>
          <a:p>
            <a:r>
              <a:rPr lang="zh-CN" altLang="en-US" sz="1000" i="0" dirty="0">
                <a:effectLst/>
              </a:rPr>
              <a:t>通过有氧运动，维持大脑血液循环</a:t>
            </a:r>
            <a:endParaRPr lang="zh-CN" altLang="en-US" sz="1000" i="0" dirty="0">
              <a:effectLst/>
            </a:endParaRPr>
          </a:p>
          <a:p>
            <a:r>
              <a:rPr lang="zh-CN" altLang="en-US" sz="1000" i="0" dirty="0">
                <a:effectLst/>
              </a:rPr>
              <a:t>认真控制高血压、糖尿病、血脂异常等风险因素</a:t>
            </a:r>
            <a:endParaRPr lang="zh-CN" altLang="en-US" sz="1000" i="0" dirty="0">
              <a:effectLst/>
            </a:endParaRPr>
          </a:p>
          <a:p>
            <a:r>
              <a:rPr lang="zh-CN" altLang="en-US" sz="1000" i="0" dirty="0">
                <a:effectLst/>
              </a:rPr>
              <a:t>注意摄取大脑所需营养，保护脑部健康</a:t>
            </a:r>
            <a:endParaRPr lang="zh-CN" altLang="en-US" sz="1000" i="0" dirty="0">
              <a:effectLst/>
            </a:endParaRPr>
          </a:p>
          <a:p>
            <a:r>
              <a:rPr lang="zh-CN" altLang="en-US" sz="1000" i="0" dirty="0">
                <a:effectLst/>
              </a:rPr>
              <a:t>持续给予大脑刺激，并保持与人交流的机会</a:t>
            </a:r>
            <a:endParaRPr lang="zh-CN" altLang="en-US" sz="1000" i="0" dirty="0">
              <a:effectLst/>
            </a:endParaRPr>
          </a:p>
          <a:p>
            <a:endParaRPr lang="en-US" altLang="zh-CN" sz="1000" i="0" dirty="0">
              <a:effectLst/>
            </a:endParaRPr>
          </a:p>
          <a:p>
            <a:r>
              <a:rPr lang="zh-CN" altLang="en-US" sz="1000" i="0" dirty="0">
                <a:effectLst/>
              </a:rPr>
              <a:t>这样看下来，也许会觉得，这些并不是什么特别困难的事。</a:t>
            </a:r>
            <a:endParaRPr lang="zh-CN" altLang="en-US" sz="1000" i="0" dirty="0">
              <a:effectLst/>
            </a:endParaRPr>
          </a:p>
          <a:p>
            <a:r>
              <a:rPr lang="zh-CN" altLang="en-US" sz="1000" i="0" dirty="0">
                <a:effectLst/>
              </a:rPr>
              <a:t>其中有些内容，你可能早就知道了。</a:t>
            </a:r>
            <a:endParaRPr lang="zh-CN" altLang="en-US" sz="1000" i="0" dirty="0">
              <a:effectLst/>
            </a:endParaRPr>
          </a:p>
          <a:p>
            <a:r>
              <a:rPr lang="zh-CN" altLang="en-US" sz="1000" i="0" dirty="0">
                <a:effectLst/>
              </a:rPr>
              <a:t>仅仅意识到这些，其实就已经是一种很好的日常预防。</a:t>
            </a:r>
            <a:endParaRPr lang="zh-CN" altLang="en-US" sz="1000" i="0" dirty="0">
              <a:effectLst/>
            </a:endParaRPr>
          </a:p>
          <a:p>
            <a:endParaRPr lang="en-US" altLang="zh-CN" sz="1000" i="0" dirty="0">
              <a:effectLst/>
            </a:endParaRPr>
          </a:p>
          <a:p>
            <a:r>
              <a:rPr lang="zh-CN" altLang="en-US" sz="1000" i="0" dirty="0">
                <a:effectLst/>
              </a:rPr>
              <a:t>不过，比起</a:t>
            </a:r>
            <a:r>
              <a:rPr lang="en-US" altLang="zh-CN" sz="1000" i="0" dirty="0">
                <a:effectLst/>
              </a:rPr>
              <a:t>“</a:t>
            </a:r>
            <a:r>
              <a:rPr lang="zh-CN" altLang="en-US" sz="1000" i="0" dirty="0">
                <a:effectLst/>
              </a:rPr>
              <a:t>知道</a:t>
            </a:r>
            <a:r>
              <a:rPr lang="en-US" altLang="zh-CN" sz="1000" i="0" dirty="0">
                <a:effectLst/>
              </a:rPr>
              <a:t>”</a:t>
            </a:r>
            <a:r>
              <a:rPr lang="zh-CN" altLang="en-US" sz="1000" i="0" dirty="0">
                <a:effectLst/>
              </a:rPr>
              <a:t>，真正困难的是</a:t>
            </a:r>
            <a:r>
              <a:rPr lang="en-US" altLang="zh-CN" sz="1000" i="0" dirty="0">
                <a:effectLst/>
              </a:rPr>
              <a:t>“</a:t>
            </a:r>
            <a:r>
              <a:rPr lang="zh-CN" altLang="en-US" sz="1000" i="0" dirty="0">
                <a:effectLst/>
              </a:rPr>
              <a:t>坚持</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而这时，智能手机就能派上用场。</a:t>
            </a:r>
            <a:endParaRPr lang="zh-CN" altLang="en-US" sz="1000" i="0" dirty="0">
              <a:effectLst/>
            </a:endParaRPr>
          </a:p>
          <a:p>
            <a:endParaRPr lang="en-US" altLang="zh-CN" sz="1000" i="0" dirty="0">
              <a:effectLst/>
            </a:endParaRPr>
          </a:p>
          <a:p>
            <a:r>
              <a:rPr lang="zh-CN" altLang="en-US" sz="1000" i="0" dirty="0">
                <a:effectLst/>
              </a:rPr>
              <a:t>操作手机</a:t>
            </a:r>
            <a:endParaRPr lang="zh-CN" altLang="en-US" sz="1000" i="0" dirty="0">
              <a:effectLst/>
            </a:endParaRPr>
          </a:p>
          <a:p>
            <a:r>
              <a:rPr lang="zh-CN" altLang="en-US" sz="1000" i="0" dirty="0">
                <a:effectLst/>
              </a:rPr>
              <a:t>查看信息</a:t>
            </a:r>
            <a:endParaRPr lang="zh-CN" altLang="en-US" sz="1000" i="0" dirty="0">
              <a:effectLst/>
            </a:endParaRPr>
          </a:p>
          <a:p>
            <a:r>
              <a:rPr lang="zh-CN" altLang="en-US" sz="1000" i="0" dirty="0">
                <a:effectLst/>
              </a:rPr>
              <a:t>记录数据</a:t>
            </a:r>
            <a:endParaRPr lang="zh-CN" altLang="en-US" sz="1000" i="0" dirty="0">
              <a:effectLst/>
            </a:endParaRPr>
          </a:p>
          <a:p>
            <a:endParaRPr lang="en-US" altLang="zh-CN" sz="1000" i="0" dirty="0">
              <a:effectLst/>
            </a:endParaRPr>
          </a:p>
          <a:p>
            <a:r>
              <a:rPr lang="zh-CN" altLang="en-US" sz="1000" i="0" dirty="0">
                <a:effectLst/>
              </a:rPr>
              <a:t>这些看似平常的小动作，本身就是对大脑的刺激，也能让人自然地在生活中持续动脑。</a:t>
            </a:r>
            <a:endParaRPr lang="zh-CN" altLang="en-US" sz="1000" i="0" dirty="0">
              <a:effectLst/>
            </a:endParaRPr>
          </a:p>
          <a:p>
            <a:endParaRPr lang="en-US" altLang="zh-CN" sz="1000" i="0" dirty="0">
              <a:effectLst/>
            </a:endParaRPr>
          </a:p>
          <a:p>
            <a:r>
              <a:rPr lang="zh-CN" altLang="en-US" sz="1000" i="0" dirty="0">
                <a:effectLst/>
              </a:rPr>
              <a:t>从现在开始，把手机当作生活中的帮手，也是在为未来储备更多安心感。</a:t>
            </a:r>
            <a:endParaRPr lang="zh-CN" altLang="en-US" sz="1000" i="0" dirty="0">
              <a:effectLst/>
            </a:endParaRPr>
          </a:p>
          <a:p>
            <a:endParaRPr lang="en-US" altLang="zh-CN" sz="1000" i="0" dirty="0">
              <a:effectLst/>
            </a:endParaRPr>
          </a:p>
          <a:p>
            <a:r>
              <a:rPr lang="zh-CN" altLang="en-US" sz="1000" i="0" dirty="0">
                <a:effectLst/>
              </a:rPr>
              <a:t>这一章中，我们将把刚才提到的</a:t>
            </a:r>
            <a:r>
              <a:rPr lang="en-US" altLang="zh-CN" sz="1000" i="0" dirty="0">
                <a:effectLst/>
              </a:rPr>
              <a:t>5</a:t>
            </a:r>
            <a:r>
              <a:rPr lang="zh-CN" altLang="en-US" sz="1000" i="0" dirty="0">
                <a:effectLst/>
              </a:rPr>
              <a:t>个习惯，与智能手机结合起来，介绍一些能够轻松融入日常生活的方法。</a:t>
            </a:r>
            <a:endParaRPr lang="zh-CN" altLang="en-US" sz="1000" i="0" dirty="0">
              <a:effectLst/>
            </a:endParaRPr>
          </a:p>
          <a:p>
            <a:endParaRPr lang="en-US" altLang="zh-CN" sz="1000" i="0" dirty="0">
              <a:effectLst/>
            </a:endParaRPr>
          </a:p>
          <a:p>
            <a:r>
              <a:rPr lang="zh-CN" altLang="en-US" sz="1000" i="0" dirty="0">
                <a:effectLst/>
              </a:rPr>
              <a:t>用智能手机预防老年痴呆症</a:t>
            </a:r>
            <a:r>
              <a:rPr lang="en-US" altLang="en-US" sz="1000" i="0" dirty="0">
                <a:effectLst/>
              </a:rPr>
              <a:t>①</a:t>
            </a:r>
            <a:endParaRPr lang="en-US" altLang="en-US" sz="1000" i="0" dirty="0">
              <a:effectLst/>
            </a:endParaRPr>
          </a:p>
          <a:p>
            <a:r>
              <a:rPr lang="zh-CN" altLang="en-US" sz="1000" i="0" dirty="0">
                <a:effectLst/>
              </a:rPr>
              <a:t>用高质量睡眠，帮助大脑清除代谢废物</a:t>
            </a:r>
            <a:endParaRPr lang="zh-CN" altLang="en-US" sz="1000" i="0" dirty="0">
              <a:effectLst/>
            </a:endParaRPr>
          </a:p>
          <a:p>
            <a:endParaRPr lang="en-US" altLang="zh-CN" sz="1000" i="0" dirty="0">
              <a:effectLst/>
            </a:endParaRPr>
          </a:p>
          <a:p>
            <a:r>
              <a:rPr lang="zh-CN" altLang="en-US" sz="1000" i="0" dirty="0">
                <a:effectLst/>
              </a:rPr>
              <a:t>近年来，</a:t>
            </a:r>
            <a:r>
              <a:rPr lang="en-US" altLang="zh-CN" sz="1000" i="0" dirty="0">
                <a:effectLst/>
              </a:rPr>
              <a:t>“</a:t>
            </a:r>
            <a:r>
              <a:rPr lang="zh-CN" altLang="en-US" sz="1000" i="0" dirty="0">
                <a:effectLst/>
              </a:rPr>
              <a:t>睡眠</a:t>
            </a:r>
            <a:r>
              <a:rPr lang="en-US" altLang="zh-CN" sz="1000" i="0" dirty="0">
                <a:effectLst/>
              </a:rPr>
              <a:t>”</a:t>
            </a:r>
            <a:r>
              <a:rPr lang="zh-CN" altLang="en-US" sz="1000" i="0" dirty="0">
                <a:effectLst/>
              </a:rPr>
              <a:t>和</a:t>
            </a:r>
            <a:r>
              <a:rPr lang="en-US" altLang="zh-CN" sz="1000" i="0" dirty="0">
                <a:effectLst/>
              </a:rPr>
              <a:t>“</a:t>
            </a:r>
            <a:r>
              <a:rPr lang="zh-CN" altLang="en-US" sz="1000" i="0" dirty="0">
                <a:effectLst/>
              </a:rPr>
              <a:t>大脑代谢废物</a:t>
            </a:r>
            <a:r>
              <a:rPr lang="en-US" altLang="zh-CN" sz="1000" i="0" dirty="0">
                <a:effectLst/>
              </a:rPr>
              <a:t>”</a:t>
            </a:r>
            <a:r>
              <a:rPr lang="zh-CN" altLang="en-US" sz="1000" i="0" dirty="0">
                <a:effectLst/>
              </a:rPr>
              <a:t>之间的关系，越来越受到关注。</a:t>
            </a:r>
            <a:endParaRPr lang="zh-CN" altLang="en-US" sz="1000" i="0" dirty="0">
              <a:effectLst/>
            </a:endParaRPr>
          </a:p>
          <a:p>
            <a:endParaRPr lang="en-US" altLang="zh-CN" sz="1000" i="0" dirty="0">
              <a:effectLst/>
            </a:endParaRPr>
          </a:p>
          <a:p>
            <a:r>
              <a:rPr lang="zh-CN" altLang="en-US" sz="1000" i="0" dirty="0">
                <a:effectLst/>
              </a:rPr>
              <a:t>我们的大脑在睡眠期间，其实会启动一种</a:t>
            </a:r>
            <a:r>
              <a:rPr lang="en-US" altLang="zh-CN" sz="1000" i="0" dirty="0">
                <a:effectLst/>
              </a:rPr>
              <a:t>“</a:t>
            </a:r>
            <a:r>
              <a:rPr lang="zh-CN" altLang="en-US" sz="1000" i="0" dirty="0">
                <a:effectLst/>
              </a:rPr>
              <a:t>清理系统</a:t>
            </a:r>
            <a:r>
              <a:rPr lang="en-US" altLang="zh-CN" sz="1000" i="0" dirty="0">
                <a:effectLst/>
              </a:rPr>
              <a:t>”</a:t>
            </a:r>
            <a:r>
              <a:rPr lang="zh-CN" altLang="en-US" sz="1000" i="0" dirty="0">
                <a:effectLst/>
              </a:rPr>
              <a:t>，把一天累积下来的代谢废物排出去。</a:t>
            </a:r>
            <a:endParaRPr lang="zh-CN" altLang="en-US" sz="1000" i="0" dirty="0">
              <a:effectLst/>
            </a:endParaRPr>
          </a:p>
          <a:p>
            <a:endParaRPr lang="en-US" altLang="zh-CN" sz="1000" i="0" dirty="0">
              <a:effectLst/>
            </a:endParaRPr>
          </a:p>
          <a:p>
            <a:r>
              <a:rPr lang="zh-CN" altLang="en-US" sz="1000" i="0" dirty="0">
                <a:effectLst/>
              </a:rPr>
              <a:t>如果这个系统运作不顺畅，被认为与阿尔茨海默病相关的</a:t>
            </a:r>
            <a:r>
              <a:rPr lang="en-US" altLang="zh-CN" sz="1000" i="0" dirty="0">
                <a:effectLst/>
              </a:rPr>
              <a:t>“β</a:t>
            </a:r>
            <a:r>
              <a:rPr lang="zh-CN" altLang="en-US" sz="1000" i="0" dirty="0">
                <a:effectLst/>
              </a:rPr>
              <a:t>淀粉样蛋白</a:t>
            </a:r>
            <a:r>
              <a:rPr lang="en-US" altLang="zh-CN" sz="1000" i="0" dirty="0">
                <a:effectLst/>
              </a:rPr>
              <a:t>”</a:t>
            </a:r>
            <a:r>
              <a:rPr lang="zh-CN" altLang="en-US" sz="1000" i="0" dirty="0">
                <a:effectLst/>
              </a:rPr>
              <a:t>等物质，就更容易在脑内堆积。</a:t>
            </a:r>
            <a:endParaRPr lang="zh-CN" altLang="en-US" sz="1000" i="0" dirty="0">
              <a:effectLst/>
            </a:endParaRPr>
          </a:p>
          <a:p>
            <a:endParaRPr lang="en-US" altLang="zh-CN" sz="1000" i="0" dirty="0">
              <a:effectLst/>
            </a:endParaRPr>
          </a:p>
          <a:p>
            <a:r>
              <a:rPr lang="zh-CN" altLang="en-US" sz="1000" i="0" dirty="0">
                <a:effectLst/>
              </a:rPr>
              <a:t>因此，想让大脑维持健康，</a:t>
            </a:r>
            <a:r>
              <a:rPr lang="en-US" altLang="zh-CN" sz="1000" i="0" dirty="0">
                <a:effectLst/>
              </a:rPr>
              <a:t>“</a:t>
            </a:r>
            <a:r>
              <a:rPr lang="zh-CN" altLang="en-US" sz="1000" i="0" dirty="0">
                <a:effectLst/>
              </a:rPr>
              <a:t>高质量睡眠</a:t>
            </a:r>
            <a:r>
              <a:rPr lang="en-US" altLang="zh-CN" sz="1000" i="0" dirty="0">
                <a:effectLst/>
              </a:rPr>
              <a:t>”</a:t>
            </a:r>
            <a:r>
              <a:rPr lang="zh-CN" altLang="en-US" sz="1000" i="0" dirty="0">
                <a:effectLst/>
              </a:rPr>
              <a:t>非常重要。</a:t>
            </a:r>
            <a:endParaRPr lang="zh-CN" altLang="en-US" sz="1000" i="0" dirty="0">
              <a:effectLst/>
            </a:endParaRPr>
          </a:p>
          <a:p>
            <a:endParaRPr lang="en-US" altLang="zh-CN" sz="1000" i="0" dirty="0">
              <a:effectLst/>
            </a:endParaRPr>
          </a:p>
          <a:p>
            <a:r>
              <a:rPr lang="zh-CN" altLang="en-US" sz="1000" i="0" dirty="0">
                <a:effectLst/>
              </a:rPr>
              <a:t>一般来说，中老年人每天睡</a:t>
            </a:r>
            <a:r>
              <a:rPr lang="en-US" altLang="zh-CN" sz="1000" i="0" dirty="0">
                <a:effectLst/>
              </a:rPr>
              <a:t>6</a:t>
            </a:r>
            <a:r>
              <a:rPr lang="zh-CN" altLang="en-US" sz="1000" i="0" dirty="0">
                <a:effectLst/>
              </a:rPr>
              <a:t>～</a:t>
            </a:r>
            <a:r>
              <a:rPr lang="en-US" altLang="zh-CN" sz="1000" i="0" dirty="0">
                <a:effectLst/>
              </a:rPr>
              <a:t>7</a:t>
            </a:r>
            <a:r>
              <a:rPr lang="zh-CN" altLang="en-US" sz="1000" i="0" dirty="0">
                <a:effectLst/>
              </a:rPr>
              <a:t>小时左右比较合适。</a:t>
            </a:r>
            <a:endParaRPr lang="zh-CN" altLang="en-US" sz="1000" i="0" dirty="0">
              <a:effectLst/>
            </a:endParaRPr>
          </a:p>
          <a:p>
            <a:r>
              <a:rPr lang="zh-CN" altLang="en-US" sz="1000" i="0" dirty="0">
                <a:effectLst/>
              </a:rPr>
              <a:t>但睡眠并不是越长越好。研究也指出，长期超过</a:t>
            </a:r>
            <a:r>
              <a:rPr lang="en-US" altLang="zh-CN" sz="1000" i="0" dirty="0">
                <a:effectLst/>
              </a:rPr>
              <a:t>8</a:t>
            </a:r>
            <a:r>
              <a:rPr lang="zh-CN" altLang="en-US" sz="1000" i="0" dirty="0">
                <a:effectLst/>
              </a:rPr>
              <a:t>小时的过度睡眠，反而可能不利于大脑健康。</a:t>
            </a:r>
            <a:endParaRPr lang="zh-CN" altLang="en-US" sz="1000" i="0" dirty="0">
              <a:effectLst/>
            </a:endParaRPr>
          </a:p>
          <a:p>
            <a:endParaRPr lang="en-US" altLang="zh-CN" sz="1000" i="0" dirty="0">
              <a:effectLst/>
            </a:endParaRPr>
          </a:p>
          <a:p>
            <a:r>
              <a:rPr lang="zh-CN" altLang="en-US" sz="1000" i="0" dirty="0">
                <a:effectLst/>
              </a:rPr>
              <a:t>真正重要的是：</a:t>
            </a:r>
            <a:endParaRPr lang="zh-CN" altLang="en-US" sz="1000" i="0" dirty="0">
              <a:effectLst/>
            </a:endParaRPr>
          </a:p>
          <a:p>
            <a:r>
              <a:rPr lang="en-US" altLang="zh-CN" sz="1000" i="0" dirty="0">
                <a:effectLst/>
              </a:rPr>
              <a:t>“</a:t>
            </a:r>
            <a:r>
              <a:rPr lang="zh-CN" altLang="en-US" sz="1000" i="0" dirty="0">
                <a:effectLst/>
              </a:rPr>
              <a:t>有没有睡得舒服、睡得踏实。</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另外，如果下午特别容易犯困，</a:t>
            </a:r>
            <a:r>
              <a:rPr lang="en-US" altLang="zh-CN" sz="1000" i="0" dirty="0">
                <a:effectLst/>
              </a:rPr>
              <a:t>20</a:t>
            </a:r>
            <a:r>
              <a:rPr lang="zh-CN" altLang="en-US" sz="1000" i="0" dirty="0">
                <a:effectLst/>
              </a:rPr>
              <a:t>～</a:t>
            </a:r>
            <a:r>
              <a:rPr lang="en-US" altLang="zh-CN" sz="1000" i="0" dirty="0">
                <a:effectLst/>
              </a:rPr>
              <a:t>30</a:t>
            </a:r>
            <a:r>
              <a:rPr lang="zh-CN" altLang="en-US" sz="1000" i="0" dirty="0">
                <a:effectLst/>
              </a:rPr>
              <a:t>分钟左右的短时间午睡，会比较有效。</a:t>
            </a:r>
            <a:endParaRPr lang="zh-CN" altLang="en-US" sz="1000" i="0" dirty="0">
              <a:effectLst/>
            </a:endParaRPr>
          </a:p>
          <a:p>
            <a:endParaRPr lang="en-US" altLang="zh-CN" sz="1000" i="0" dirty="0">
              <a:effectLst/>
            </a:endParaRPr>
          </a:p>
          <a:p>
            <a:r>
              <a:rPr lang="zh-CN" altLang="en-US" sz="1000" i="0" dirty="0">
                <a:effectLst/>
              </a:rPr>
              <a:t>不过，午睡超过</a:t>
            </a:r>
            <a:r>
              <a:rPr lang="en-US" altLang="zh-CN" sz="1000" i="0" dirty="0">
                <a:effectLst/>
              </a:rPr>
              <a:t>30</a:t>
            </a:r>
            <a:r>
              <a:rPr lang="zh-CN" altLang="en-US" sz="1000" i="0" dirty="0">
                <a:effectLst/>
              </a:rPr>
              <a:t>分钟，可能影响晚上的睡眠，因此最好利用闹钟控制时间。</a:t>
            </a:r>
            <a:endParaRPr lang="zh-CN" altLang="en-US" sz="1000" i="0" dirty="0">
              <a:effectLst/>
            </a:endParaRPr>
          </a:p>
          <a:p>
            <a:endParaRPr lang="zh-CN" altLang="en-US" sz="1000" i="0" dirty="0">
              <a:effectLst/>
            </a:endParaRPr>
          </a:p>
          <a:p>
            <a:r>
              <a:rPr lang="zh-CN" altLang="en-US" sz="1000" i="0" dirty="0">
                <a:effectLst/>
              </a:rPr>
              <a:t>（接下页）</a:t>
            </a:r>
            <a:endParaRPr lang="zh-CN" altLang="en-US" sz="1000" i="0" dirty="0">
              <a:effectLst/>
            </a:endParaRPr>
          </a:p>
        </p:txBody>
      </p:sp>
      <p:pic>
        <p:nvPicPr>
          <p:cNvPr id="2" name="图片 1"/>
          <p:cNvPicPr>
            <a:picLocks noChangeAspect="1"/>
          </p:cNvPicPr>
          <p:nvPr/>
        </p:nvPicPr>
        <p:blipFill>
          <a:blip r:embed="rId1"/>
          <a:stretch>
            <a:fillRect/>
          </a:stretch>
        </p:blipFill>
        <p:spPr>
          <a:xfrm>
            <a:off x="370205" y="73025"/>
            <a:ext cx="926465" cy="131445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もしかして</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認知症？」</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と</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不安</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になったら</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読</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むスマホ</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活用術</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978-4-7612-7875-5</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玉井知世子／舛森悠（監修）</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328p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554480"/>
            <a:ext cx="6821170" cy="73240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给本人看的建议</a:t>
            </a:r>
            <a:endParaRPr lang="zh-CN" altLang="en-US" sz="1000" i="0" dirty="0">
              <a:effectLst/>
            </a:endParaRPr>
          </a:p>
          <a:p>
            <a:endParaRPr lang="en-US" altLang="zh-CN" sz="1000" i="0" dirty="0">
              <a:effectLst/>
            </a:endParaRPr>
          </a:p>
          <a:p>
            <a:r>
              <a:rPr lang="zh-CN" altLang="en-US" sz="1000" i="0" dirty="0">
                <a:effectLst/>
              </a:rPr>
              <a:t>如果你开始觉得：</a:t>
            </a:r>
            <a:endParaRPr lang="zh-CN" altLang="en-US" sz="1000" i="0" dirty="0">
              <a:effectLst/>
            </a:endParaRPr>
          </a:p>
          <a:p>
            <a:endParaRPr lang="en-US" altLang="zh-CN" sz="1000" i="0" dirty="0">
              <a:effectLst/>
            </a:endParaRPr>
          </a:p>
          <a:p>
            <a:r>
              <a:rPr lang="zh-CN" altLang="en-US" sz="1000" i="0" dirty="0">
                <a:effectLst/>
              </a:rPr>
              <a:t>半夜容易醒来</a:t>
            </a:r>
            <a:endParaRPr lang="zh-CN" altLang="en-US" sz="1000" i="0" dirty="0">
              <a:effectLst/>
            </a:endParaRPr>
          </a:p>
          <a:p>
            <a:r>
              <a:rPr lang="zh-CN" altLang="en-US" sz="1000" i="0" dirty="0">
                <a:effectLst/>
              </a:rPr>
              <a:t>明明睡了，却还是很累</a:t>
            </a:r>
            <a:endParaRPr lang="zh-CN" altLang="en-US" sz="1000" i="0" dirty="0">
              <a:effectLst/>
            </a:endParaRPr>
          </a:p>
          <a:p>
            <a:endParaRPr lang="en-US" altLang="zh-CN" sz="1000" i="0" dirty="0">
              <a:effectLst/>
            </a:endParaRPr>
          </a:p>
          <a:p>
            <a:r>
              <a:rPr lang="zh-CN" altLang="en-US" sz="1000" i="0" dirty="0">
                <a:effectLst/>
              </a:rPr>
              <a:t>这时候，不妨试着利用手机，帮助自己调整睡眠节奏。</a:t>
            </a:r>
            <a:endParaRPr lang="zh-CN" altLang="en-US" sz="1000" i="0" dirty="0">
              <a:effectLst/>
            </a:endParaRPr>
          </a:p>
          <a:p>
            <a:endParaRPr lang="en-US" altLang="zh-CN" sz="1000" i="0" dirty="0">
              <a:effectLst/>
            </a:endParaRPr>
          </a:p>
          <a:p>
            <a:r>
              <a:rPr lang="zh-CN" altLang="en-US" sz="1000" i="0" dirty="0">
                <a:effectLst/>
              </a:rPr>
              <a:t>现在的智能手机，大多都有在夜间自动减少声音和通知的功能。</a:t>
            </a:r>
            <a:endParaRPr lang="zh-CN" altLang="en-US" sz="1000" i="0" dirty="0">
              <a:effectLst/>
            </a:endParaRPr>
          </a:p>
          <a:p>
            <a:endParaRPr lang="en-US" altLang="zh-CN" sz="1000" i="0" dirty="0">
              <a:effectLst/>
            </a:endParaRPr>
          </a:p>
          <a:p>
            <a:r>
              <a:rPr lang="zh-CN" altLang="en-US" sz="1000" i="0" dirty="0">
                <a:effectLst/>
              </a:rPr>
              <a:t>它能帮助人减少信息干扰，让情绪慢慢平静下来，更容易进入休息状态。</a:t>
            </a:r>
            <a:endParaRPr lang="zh-CN" altLang="en-US" sz="1000" i="0" dirty="0">
              <a:effectLst/>
            </a:endParaRPr>
          </a:p>
          <a:p>
            <a:endParaRPr lang="en-US" altLang="zh-CN" sz="1000" i="0" dirty="0">
              <a:effectLst/>
            </a:endParaRPr>
          </a:p>
          <a:p>
            <a:r>
              <a:rPr lang="en-US" altLang="zh-CN" sz="1000" i="0" dirty="0">
                <a:effectLst/>
              </a:rPr>
              <a:t>Android</a:t>
            </a:r>
            <a:r>
              <a:rPr lang="zh-CN" altLang="en-US" sz="1000" i="0" dirty="0">
                <a:effectLst/>
              </a:rPr>
              <a:t>：睡眠模式（就寝模式）</a:t>
            </a:r>
            <a:endParaRPr lang="zh-CN" altLang="en-US" sz="1000" i="0" dirty="0">
              <a:effectLst/>
            </a:endParaRPr>
          </a:p>
          <a:p>
            <a:r>
              <a:rPr lang="en-US" altLang="zh-CN" sz="1000" i="0" dirty="0">
                <a:effectLst/>
              </a:rPr>
              <a:t>iPhone</a:t>
            </a:r>
            <a:r>
              <a:rPr lang="zh-CN" altLang="en-US" sz="1000" i="0" dirty="0">
                <a:effectLst/>
              </a:rPr>
              <a:t>：专注模式／睡眠模式</a:t>
            </a:r>
            <a:endParaRPr lang="zh-CN" altLang="en-US" sz="1000" i="0" dirty="0">
              <a:effectLst/>
            </a:endParaRPr>
          </a:p>
          <a:p>
            <a:endParaRPr lang="en-US" altLang="zh-CN" sz="1000" i="0" dirty="0">
              <a:effectLst/>
            </a:endParaRPr>
          </a:p>
          <a:p>
            <a:r>
              <a:rPr lang="zh-CN" altLang="en-US" sz="1000" i="0" dirty="0">
                <a:effectLst/>
              </a:rPr>
              <a:t>开启这些功能后，到设定时间时，手机会自动降低通知与声音，屏幕也会变暗。</a:t>
            </a:r>
            <a:endParaRPr lang="zh-CN" altLang="en-US" sz="1000" i="0" dirty="0">
              <a:effectLst/>
            </a:endParaRPr>
          </a:p>
          <a:p>
            <a:endParaRPr lang="en-US" altLang="zh-CN" sz="1000" i="0" dirty="0">
              <a:effectLst/>
            </a:endParaRPr>
          </a:p>
          <a:p>
            <a:r>
              <a:rPr lang="zh-CN" altLang="en-US" sz="1000" i="0" dirty="0">
                <a:effectLst/>
              </a:rPr>
              <a:t>因为减少了外界刺激，人会更容易产生</a:t>
            </a:r>
            <a:r>
              <a:rPr lang="en-US" altLang="zh-CN" sz="1000" i="0" dirty="0">
                <a:effectLst/>
              </a:rPr>
              <a:t>“</a:t>
            </a:r>
            <a:r>
              <a:rPr lang="zh-CN" altLang="en-US" sz="1000" i="0" dirty="0">
                <a:effectLst/>
              </a:rPr>
              <a:t>差不多该休息了</a:t>
            </a:r>
            <a:r>
              <a:rPr lang="en-US" altLang="zh-CN" sz="1000" i="0" dirty="0">
                <a:effectLst/>
              </a:rPr>
              <a:t>”</a:t>
            </a:r>
            <a:r>
              <a:rPr lang="zh-CN" altLang="en-US" sz="1000" i="0" dirty="0">
                <a:effectLst/>
              </a:rPr>
              <a:t>的感觉。</a:t>
            </a:r>
            <a:endParaRPr lang="zh-CN" altLang="en-US" sz="1000" i="0" dirty="0">
              <a:effectLst/>
            </a:endParaRPr>
          </a:p>
          <a:p>
            <a:endParaRPr lang="en-US" altLang="zh-CN" sz="1000" i="0" dirty="0">
              <a:effectLst/>
            </a:endParaRPr>
          </a:p>
          <a:p>
            <a:r>
              <a:rPr lang="zh-CN" altLang="en-US" sz="1000" i="0" dirty="0">
                <a:effectLst/>
              </a:rPr>
              <a:t>这也是一种帮助减少睡前过度玩手机、引导自然入睡的辅助功能。</a:t>
            </a:r>
            <a:endParaRPr lang="zh-CN" altLang="en-US" sz="1000" i="0" dirty="0">
              <a:effectLst/>
            </a:endParaRPr>
          </a:p>
          <a:p>
            <a:endParaRPr lang="en-US" altLang="zh-CN" sz="1000" i="0" dirty="0">
              <a:effectLst/>
            </a:endParaRPr>
          </a:p>
          <a:p>
            <a:r>
              <a:rPr lang="zh-CN" altLang="en-US" sz="1000" i="0" dirty="0">
                <a:effectLst/>
              </a:rPr>
              <a:t>后面的章节中，本书还会分别介绍</a:t>
            </a:r>
            <a:r>
              <a:rPr lang="en-US" altLang="zh-CN" sz="1000" i="0" dirty="0">
                <a:effectLst/>
              </a:rPr>
              <a:t>Android</a:t>
            </a:r>
            <a:r>
              <a:rPr lang="zh-CN" altLang="en-US" sz="1000" i="0" dirty="0">
                <a:effectLst/>
              </a:rPr>
              <a:t>与</a:t>
            </a:r>
            <a:r>
              <a:rPr lang="en-US" altLang="zh-CN" sz="1000" i="0" dirty="0">
                <a:effectLst/>
              </a:rPr>
              <a:t>iPhone</a:t>
            </a:r>
            <a:r>
              <a:rPr lang="zh-CN" altLang="en-US" sz="1000" i="0" dirty="0">
                <a:effectLst/>
              </a:rPr>
              <a:t>的具体设置方法。</a:t>
            </a:r>
            <a:endParaRPr lang="zh-CN" altLang="en-US" sz="1000" i="0" dirty="0">
              <a:effectLst/>
            </a:endParaRPr>
          </a:p>
          <a:p>
            <a:endParaRPr lang="en-US" altLang="zh-CN" sz="1000" i="0" dirty="0">
              <a:effectLst/>
            </a:endParaRPr>
          </a:p>
          <a:p>
            <a:r>
              <a:rPr lang="zh-CN" altLang="en-US" sz="1000" i="0" dirty="0">
                <a:effectLst/>
              </a:rPr>
              <a:t>另外，有些人会因为夜间频繁起夜而睡不好。</a:t>
            </a:r>
            <a:endParaRPr lang="zh-CN" altLang="en-US" sz="1000" i="0" dirty="0">
              <a:effectLst/>
            </a:endParaRPr>
          </a:p>
          <a:p>
            <a:r>
              <a:rPr lang="zh-CN" altLang="en-US" sz="1000" i="0" dirty="0">
                <a:effectLst/>
              </a:rPr>
              <a:t>这时，也可以回头观察一下自己的生活习惯。</a:t>
            </a:r>
            <a:endParaRPr lang="zh-CN" altLang="en-US" sz="1000" i="0" dirty="0">
              <a:effectLst/>
            </a:endParaRPr>
          </a:p>
          <a:p>
            <a:endParaRPr lang="en-US" altLang="zh-CN" sz="1000" i="0" dirty="0">
              <a:effectLst/>
            </a:endParaRPr>
          </a:p>
          <a:p>
            <a:r>
              <a:rPr lang="zh-CN" altLang="en-US" sz="1000" i="0" dirty="0">
                <a:effectLst/>
              </a:rPr>
              <a:t>例如，晚上喝水时间太晚，也可能影响睡眠。</a:t>
            </a:r>
            <a:endParaRPr lang="zh-CN" altLang="en-US" sz="1000" i="0" dirty="0">
              <a:effectLst/>
            </a:endParaRPr>
          </a:p>
          <a:p>
            <a:r>
              <a:rPr lang="zh-CN" altLang="en-US" sz="1000" i="0" dirty="0">
                <a:effectLst/>
              </a:rPr>
              <a:t>如果能在白天补充足够水分，晚上适当减少饮水，有时也能帮助提高睡眠质量。</a:t>
            </a:r>
            <a:endParaRPr lang="zh-CN" altLang="en-US" sz="1000" i="0" dirty="0">
              <a:effectLst/>
            </a:endParaRPr>
          </a:p>
          <a:p>
            <a:endParaRPr lang="en-US" altLang="zh-CN" sz="1000" i="0" dirty="0">
              <a:effectLst/>
            </a:endParaRPr>
          </a:p>
          <a:p>
            <a:r>
              <a:rPr lang="zh-CN" altLang="en-US" sz="1000" i="0" dirty="0">
                <a:effectLst/>
              </a:rPr>
              <a:t>给家属的建议</a:t>
            </a:r>
            <a:endParaRPr lang="zh-CN" altLang="en-US" sz="1000" i="0" dirty="0">
              <a:effectLst/>
            </a:endParaRPr>
          </a:p>
          <a:p>
            <a:endParaRPr lang="en-US" altLang="zh-CN" sz="1000" i="0" dirty="0">
              <a:effectLst/>
            </a:endParaRPr>
          </a:p>
          <a:p>
            <a:r>
              <a:rPr lang="zh-CN" altLang="en-US" sz="1000" i="0" dirty="0">
                <a:effectLst/>
              </a:rPr>
              <a:t>在日常聊天时，不妨轻轻问一句：</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昨天睡得好吗？</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在预防老年痴呆症时，不只是睡眠时间长短，</a:t>
            </a:r>
            <a:r>
              <a:rPr lang="en-US" altLang="zh-CN" sz="1000" i="0" dirty="0">
                <a:effectLst/>
              </a:rPr>
              <a:t>“</a:t>
            </a:r>
            <a:r>
              <a:rPr lang="zh-CN" altLang="en-US" sz="1000" i="0" dirty="0">
                <a:effectLst/>
              </a:rPr>
              <a:t>有没有睡好</a:t>
            </a:r>
            <a:r>
              <a:rPr lang="en-US" altLang="zh-CN" sz="1000" i="0" dirty="0">
                <a:effectLst/>
              </a:rPr>
              <a:t>”</a:t>
            </a:r>
            <a:r>
              <a:rPr lang="zh-CN" altLang="en-US" sz="1000" i="0" dirty="0">
                <a:effectLst/>
              </a:rPr>
              <a:t>的满足感，同样很重要。</a:t>
            </a:r>
            <a:endParaRPr lang="zh-CN" altLang="en-US" sz="1000" i="0" dirty="0">
              <a:effectLst/>
            </a:endParaRPr>
          </a:p>
          <a:p>
            <a:endParaRPr lang="en-US" altLang="zh-CN" sz="1000" i="0" dirty="0">
              <a:effectLst/>
            </a:endParaRPr>
          </a:p>
          <a:p>
            <a:r>
              <a:rPr lang="zh-CN" altLang="en-US" sz="1000" i="0" dirty="0">
                <a:effectLst/>
              </a:rPr>
              <a:t>例如：</a:t>
            </a:r>
            <a:endParaRPr lang="zh-CN" altLang="en-US" sz="1000" i="0" dirty="0">
              <a:effectLst/>
            </a:endParaRPr>
          </a:p>
          <a:p>
            <a:endParaRPr lang="en-US" altLang="zh-CN" sz="1000" i="0" dirty="0">
              <a:effectLst/>
            </a:endParaRPr>
          </a:p>
          <a:p>
            <a:r>
              <a:rPr lang="zh-CN" altLang="en-US" sz="1000" i="0" dirty="0">
                <a:effectLst/>
              </a:rPr>
              <a:t>调整卧室环境</a:t>
            </a:r>
            <a:endParaRPr lang="zh-CN" altLang="en-US" sz="1000" i="0" dirty="0">
              <a:effectLst/>
            </a:endParaRPr>
          </a:p>
          <a:p>
            <a:r>
              <a:rPr lang="zh-CN" altLang="en-US" sz="1000" i="0" dirty="0">
                <a:effectLst/>
              </a:rPr>
              <a:t>晚上少喝咖啡或浓茶</a:t>
            </a:r>
            <a:endParaRPr lang="zh-CN" altLang="en-US" sz="1000" i="0" dirty="0">
              <a:effectLst/>
            </a:endParaRPr>
          </a:p>
          <a:p>
            <a:r>
              <a:rPr lang="zh-CN" altLang="en-US" sz="1000" i="0" dirty="0">
                <a:effectLst/>
              </a:rPr>
              <a:t>一起重新调整生活作息</a:t>
            </a:r>
            <a:endParaRPr lang="zh-CN" altLang="en-US" sz="1000" i="0" dirty="0">
              <a:effectLst/>
            </a:endParaRPr>
          </a:p>
          <a:p>
            <a:endParaRPr lang="en-US" altLang="zh-CN" sz="1000" i="0" dirty="0">
              <a:effectLst/>
            </a:endParaRPr>
          </a:p>
          <a:p>
            <a:r>
              <a:rPr lang="zh-CN" altLang="en-US" sz="1000" i="0" dirty="0">
                <a:effectLst/>
              </a:rPr>
              <a:t>这些看似微小的关心，其实都会增加长辈的安心感，也能间接帮助维持大脑健康。</a:t>
            </a:r>
            <a:endParaRPr lang="zh-CN" altLang="en-US" sz="1000" i="0" dirty="0">
              <a:effectLst/>
            </a:endParaRPr>
          </a:p>
          <a:p>
            <a:endParaRPr lang="zh-CN" altLang="en-US" sz="1000" i="0" dirty="0">
              <a:effectLst/>
            </a:endParaRPr>
          </a:p>
          <a:p>
            <a:r>
              <a:rPr lang="zh-CN" altLang="en-US" sz="1000" i="0" dirty="0">
                <a:effectLst/>
              </a:rPr>
              <a:t>（接下页）</a:t>
            </a:r>
            <a:endParaRPr lang="zh-CN" altLang="en-US" sz="1000" i="0" dirty="0">
              <a:effectLst/>
            </a:endParaRPr>
          </a:p>
        </p:txBody>
      </p:sp>
      <p:pic>
        <p:nvPicPr>
          <p:cNvPr id="2" name="图片 1"/>
          <p:cNvPicPr>
            <a:picLocks noChangeAspect="1"/>
          </p:cNvPicPr>
          <p:nvPr/>
        </p:nvPicPr>
        <p:blipFill>
          <a:blip r:embed="rId1"/>
          <a:stretch>
            <a:fillRect/>
          </a:stretch>
        </p:blipFill>
        <p:spPr>
          <a:xfrm>
            <a:off x="370205" y="73025"/>
            <a:ext cx="926465" cy="131445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もしかして</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認知症？」</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不安</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になったら</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読</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むスマホ</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活用術</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978-4-7612-7875-5</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玉井知世子／舛森悠（監修）</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328p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144270"/>
            <a:ext cx="6821170" cy="870902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用智能手机预防老年痴呆症</a:t>
            </a:r>
            <a:r>
              <a:rPr lang="en-US" altLang="en-US" sz="1000" i="0" dirty="0">
                <a:effectLst/>
              </a:rPr>
              <a:t>②</a:t>
            </a:r>
            <a:endParaRPr lang="en-US" altLang="en-US" sz="1000" i="0" dirty="0">
              <a:effectLst/>
            </a:endParaRPr>
          </a:p>
          <a:p>
            <a:r>
              <a:rPr lang="zh-CN" altLang="en-US" sz="1000" i="0" dirty="0">
                <a:effectLst/>
              </a:rPr>
              <a:t>用有氧运动，维持大脑血流</a:t>
            </a:r>
            <a:endParaRPr lang="zh-CN" altLang="en-US" sz="1000" i="0" dirty="0">
              <a:effectLst/>
            </a:endParaRPr>
          </a:p>
          <a:p>
            <a:endParaRPr lang="en-US" altLang="zh-CN" sz="1000" i="0" dirty="0">
              <a:effectLst/>
            </a:endParaRPr>
          </a:p>
          <a:p>
            <a:r>
              <a:rPr lang="zh-CN" altLang="en-US" sz="1000" i="0" dirty="0">
                <a:effectLst/>
              </a:rPr>
              <a:t>近年来，</a:t>
            </a:r>
            <a:r>
              <a:rPr lang="en-US" altLang="zh-CN" sz="1000" i="0" dirty="0">
                <a:effectLst/>
              </a:rPr>
              <a:t>“</a:t>
            </a:r>
            <a:r>
              <a:rPr lang="zh-CN" altLang="en-US" sz="1000" i="0" dirty="0">
                <a:effectLst/>
              </a:rPr>
              <a:t>运动能够预防老年痴呆症</a:t>
            </a:r>
            <a:r>
              <a:rPr lang="en-US" altLang="zh-CN" sz="1000" i="0" dirty="0">
                <a:effectLst/>
              </a:rPr>
              <a:t>”</a:t>
            </a:r>
            <a:r>
              <a:rPr lang="zh-CN" altLang="en-US" sz="1000" i="0" dirty="0">
                <a:effectLst/>
              </a:rPr>
              <a:t>这件事，越来越受到重视。</a:t>
            </a:r>
            <a:endParaRPr lang="zh-CN" altLang="en-US" sz="1000" i="0" dirty="0">
              <a:effectLst/>
            </a:endParaRPr>
          </a:p>
          <a:p>
            <a:endParaRPr lang="en-US" altLang="zh-CN" sz="1000" i="0" dirty="0">
              <a:effectLst/>
            </a:endParaRPr>
          </a:p>
          <a:p>
            <a:r>
              <a:rPr lang="zh-CN" altLang="en-US" sz="1000" i="0" dirty="0">
                <a:effectLst/>
              </a:rPr>
              <a:t>尤其是有氧运动，被认为有助于增加大脑血流、维持神经细胞功能。</a:t>
            </a:r>
            <a:endParaRPr lang="zh-CN" altLang="en-US" sz="1000" i="0" dirty="0">
              <a:effectLst/>
            </a:endParaRPr>
          </a:p>
          <a:p>
            <a:endParaRPr lang="en-US" altLang="zh-CN" sz="1000" i="0" dirty="0">
              <a:effectLst/>
            </a:endParaRPr>
          </a:p>
          <a:p>
            <a:r>
              <a:rPr lang="zh-CN" altLang="en-US" sz="1000" i="0" dirty="0">
                <a:effectLst/>
              </a:rPr>
              <a:t>即使只是散步这样的轻度运动，对大脑来说，也已经是很好的刺激。</a:t>
            </a:r>
            <a:endParaRPr lang="zh-CN" altLang="en-US" sz="1000" i="0" dirty="0">
              <a:effectLst/>
            </a:endParaRPr>
          </a:p>
          <a:p>
            <a:endParaRPr lang="en-US" altLang="zh-CN" sz="1000" i="0" dirty="0">
              <a:effectLst/>
            </a:endParaRPr>
          </a:p>
          <a:p>
            <a:r>
              <a:rPr lang="zh-CN" altLang="en-US" sz="1000" i="0" dirty="0">
                <a:effectLst/>
              </a:rPr>
              <a:t>随着血流改善，还可能帮助减缓负责记忆功能的</a:t>
            </a:r>
            <a:r>
              <a:rPr lang="en-US" altLang="zh-CN" sz="1000" i="0" dirty="0">
                <a:effectLst/>
              </a:rPr>
              <a:t>“</a:t>
            </a:r>
            <a:r>
              <a:rPr lang="zh-CN" altLang="en-US" sz="1000" i="0" dirty="0">
                <a:effectLst/>
              </a:rPr>
              <a:t>海马体</a:t>
            </a:r>
            <a:r>
              <a:rPr lang="en-US" altLang="zh-CN" sz="1000" i="0" dirty="0">
                <a:effectLst/>
              </a:rPr>
              <a:t>”</a:t>
            </a:r>
            <a:r>
              <a:rPr lang="zh-CN" altLang="en-US" sz="1000" i="0" dirty="0">
                <a:effectLst/>
              </a:rPr>
              <a:t>萎缩。</a:t>
            </a:r>
            <a:endParaRPr lang="zh-CN" altLang="en-US" sz="1000" i="0" dirty="0">
              <a:effectLst/>
            </a:endParaRPr>
          </a:p>
          <a:p>
            <a:endParaRPr lang="en-US" altLang="zh-CN" sz="1000" i="0" dirty="0">
              <a:effectLst/>
            </a:endParaRPr>
          </a:p>
          <a:p>
            <a:r>
              <a:rPr lang="zh-CN" altLang="en-US" sz="1000" i="0" dirty="0">
                <a:effectLst/>
              </a:rPr>
              <a:t>对于中老年人来说，比起激烈运动，更重要的是：</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不要勉强自己</a:t>
            </a:r>
            <a:r>
              <a:rPr lang="en-US" altLang="zh-CN" sz="1000" i="0" dirty="0">
                <a:effectLst/>
              </a:rPr>
              <a:t>”</a:t>
            </a:r>
            <a:endParaRPr lang="en-US" altLang="zh-CN" sz="1000" i="0" dirty="0">
              <a:effectLst/>
            </a:endParaRPr>
          </a:p>
          <a:p>
            <a:r>
              <a:rPr lang="en-US" altLang="zh-CN" sz="1000" i="0" dirty="0">
                <a:effectLst/>
              </a:rPr>
              <a:t>“</a:t>
            </a:r>
            <a:r>
              <a:rPr lang="zh-CN" altLang="en-US" sz="1000" i="0" dirty="0">
                <a:effectLst/>
              </a:rPr>
              <a:t>能够长期坚持</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给本人看的建议</a:t>
            </a:r>
            <a:endParaRPr lang="zh-CN" altLang="en-US" sz="1000" i="0" dirty="0">
              <a:effectLst/>
            </a:endParaRPr>
          </a:p>
          <a:p>
            <a:endParaRPr lang="en-US" altLang="zh-CN" sz="1000" i="0" dirty="0">
              <a:effectLst/>
            </a:endParaRPr>
          </a:p>
          <a:p>
            <a:r>
              <a:rPr lang="zh-CN" altLang="en-US" sz="1000" i="0" dirty="0">
                <a:effectLst/>
              </a:rPr>
              <a:t>有时你会觉得：</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今天好像走了不少路。</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与其只是凭感觉，不如打开手机，看看今天到底走了多少步。</a:t>
            </a:r>
            <a:endParaRPr lang="zh-CN" altLang="en-US" sz="1000" i="0" dirty="0">
              <a:effectLst/>
            </a:endParaRPr>
          </a:p>
          <a:p>
            <a:endParaRPr lang="en-US" altLang="zh-CN" sz="1000" i="0" dirty="0">
              <a:effectLst/>
            </a:endParaRPr>
          </a:p>
          <a:p>
            <a:r>
              <a:rPr lang="zh-CN" altLang="en-US" sz="1000" i="0" dirty="0">
                <a:effectLst/>
              </a:rPr>
              <a:t>比如：</a:t>
            </a:r>
            <a:endParaRPr lang="zh-CN" altLang="en-US" sz="1000" i="0" dirty="0">
              <a:effectLst/>
            </a:endParaRPr>
          </a:p>
          <a:p>
            <a:endParaRPr lang="en-US" altLang="zh-CN" sz="1000" i="0" dirty="0">
              <a:effectLst/>
            </a:endParaRPr>
          </a:p>
          <a:p>
            <a:r>
              <a:rPr lang="zh-CN" altLang="en-US" sz="1000" i="0" dirty="0">
                <a:effectLst/>
              </a:rPr>
              <a:t>今天走了</a:t>
            </a:r>
            <a:r>
              <a:rPr lang="en-US" altLang="zh-CN" sz="1000" i="0" dirty="0">
                <a:effectLst/>
              </a:rPr>
              <a:t>3000</a:t>
            </a:r>
            <a:r>
              <a:rPr lang="zh-CN" altLang="en-US" sz="1000" i="0" dirty="0">
                <a:effectLst/>
              </a:rPr>
              <a:t>步</a:t>
            </a:r>
            <a:endParaRPr lang="zh-CN" altLang="en-US" sz="1000" i="0" dirty="0">
              <a:effectLst/>
            </a:endParaRPr>
          </a:p>
          <a:p>
            <a:r>
              <a:rPr lang="zh-CN" altLang="en-US" sz="1000" i="0" dirty="0">
                <a:effectLst/>
              </a:rPr>
              <a:t>明天试着再多走一点</a:t>
            </a:r>
            <a:endParaRPr lang="zh-CN" altLang="en-US" sz="1000" i="0" dirty="0">
              <a:effectLst/>
            </a:endParaRPr>
          </a:p>
          <a:p>
            <a:r>
              <a:rPr lang="zh-CN" altLang="en-US" sz="1000" i="0" dirty="0">
                <a:effectLst/>
              </a:rPr>
              <a:t>下雨天就在家里走</a:t>
            </a:r>
            <a:r>
              <a:rPr lang="en-US" altLang="zh-CN" sz="1000" i="0" dirty="0">
                <a:effectLst/>
              </a:rPr>
              <a:t>500</a:t>
            </a:r>
            <a:r>
              <a:rPr lang="zh-CN" altLang="en-US" sz="1000" i="0" dirty="0">
                <a:effectLst/>
              </a:rPr>
              <a:t>步</a:t>
            </a:r>
            <a:endParaRPr lang="zh-CN" altLang="en-US" sz="1000" i="0" dirty="0">
              <a:effectLst/>
            </a:endParaRPr>
          </a:p>
          <a:p>
            <a:endParaRPr lang="en-US" altLang="zh-CN" sz="1000" i="0" dirty="0">
              <a:effectLst/>
            </a:endParaRPr>
          </a:p>
          <a:p>
            <a:r>
              <a:rPr lang="zh-CN" altLang="en-US" sz="1000" i="0" dirty="0">
                <a:effectLst/>
              </a:rPr>
              <a:t>当运动变成可以</a:t>
            </a:r>
            <a:r>
              <a:rPr lang="en-US" altLang="zh-CN" sz="1000" i="0" dirty="0">
                <a:effectLst/>
              </a:rPr>
              <a:t>“</a:t>
            </a:r>
            <a:r>
              <a:rPr lang="zh-CN" altLang="en-US" sz="1000" i="0" dirty="0">
                <a:effectLst/>
              </a:rPr>
              <a:t>看得见的数据</a:t>
            </a:r>
            <a:r>
              <a:rPr lang="en-US" altLang="zh-CN" sz="1000" i="0" dirty="0">
                <a:effectLst/>
              </a:rPr>
              <a:t>”</a:t>
            </a:r>
            <a:r>
              <a:rPr lang="zh-CN" altLang="en-US" sz="1000" i="0" dirty="0">
                <a:effectLst/>
              </a:rPr>
              <a:t>时，人会更容易产生：</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今天比昨天多动了一点</a:t>
            </a:r>
            <a:r>
              <a:rPr lang="en-US" altLang="zh-CN" sz="1000" i="0" dirty="0">
                <a:effectLst/>
              </a:rPr>
              <a:t>”</a:t>
            </a:r>
            <a:r>
              <a:rPr lang="zh-CN" altLang="en-US" sz="1000" i="0" dirty="0">
                <a:effectLst/>
              </a:rPr>
              <a:t>的成就感。</a:t>
            </a:r>
            <a:endParaRPr lang="zh-CN" altLang="en-US" sz="1000" i="0" dirty="0">
              <a:effectLst/>
            </a:endParaRPr>
          </a:p>
          <a:p>
            <a:endParaRPr lang="en-US" altLang="zh-CN" sz="1000" i="0" dirty="0">
              <a:effectLst/>
            </a:endParaRPr>
          </a:p>
          <a:p>
            <a:r>
              <a:rPr lang="zh-CN" altLang="en-US" sz="1000" i="0" dirty="0">
                <a:effectLst/>
              </a:rPr>
              <a:t>而这种小小的满足感，正是持续下去的重要动力。</a:t>
            </a:r>
            <a:endParaRPr lang="zh-CN" altLang="en-US" sz="1000" i="0" dirty="0">
              <a:effectLst/>
            </a:endParaRPr>
          </a:p>
          <a:p>
            <a:endParaRPr lang="en-US" altLang="zh-CN" sz="1000" i="0" dirty="0">
              <a:effectLst/>
            </a:endParaRPr>
          </a:p>
          <a:p>
            <a:r>
              <a:rPr lang="en-US" altLang="zh-CN" sz="1000" i="0" dirty="0">
                <a:effectLst/>
              </a:rPr>
              <a:t>Android</a:t>
            </a:r>
            <a:r>
              <a:rPr lang="zh-CN" altLang="en-US" sz="1000" i="0" dirty="0">
                <a:effectLst/>
              </a:rPr>
              <a:t>用户可以使用</a:t>
            </a:r>
            <a:r>
              <a:rPr lang="en-US" altLang="zh-CN" sz="1000" i="0" dirty="0">
                <a:effectLst/>
              </a:rPr>
              <a:t>“</a:t>
            </a:r>
            <a:r>
              <a:rPr lang="zh-CN" altLang="en-US" sz="1000" i="0" dirty="0">
                <a:effectLst/>
              </a:rPr>
              <a:t>步数计</a:t>
            </a:r>
            <a:r>
              <a:rPr lang="en-US" altLang="zh-CN" sz="1000" i="0" dirty="0">
                <a:effectLst/>
              </a:rPr>
              <a:t>”</a:t>
            </a:r>
            <a:r>
              <a:rPr lang="zh-CN" altLang="en-US" sz="1000" i="0" dirty="0">
                <a:effectLst/>
              </a:rPr>
              <a:t>类</a:t>
            </a:r>
            <a:r>
              <a:rPr lang="en-US" altLang="zh-CN" sz="1000" i="0" dirty="0">
                <a:effectLst/>
              </a:rPr>
              <a:t>App</a:t>
            </a:r>
            <a:r>
              <a:rPr lang="zh-CN" altLang="en-US" sz="1000" i="0" dirty="0">
                <a:effectLst/>
              </a:rPr>
              <a:t>；</a:t>
            </a:r>
            <a:endParaRPr lang="zh-CN" altLang="en-US" sz="1000" i="0" dirty="0">
              <a:effectLst/>
            </a:endParaRPr>
          </a:p>
          <a:p>
            <a:r>
              <a:rPr lang="en-US" altLang="zh-CN" sz="1000" i="0" dirty="0">
                <a:effectLst/>
              </a:rPr>
              <a:t>iPhone</a:t>
            </a:r>
            <a:r>
              <a:rPr lang="zh-CN" altLang="en-US" sz="1000" i="0" dirty="0">
                <a:effectLst/>
              </a:rPr>
              <a:t>则可以直接查看自带</a:t>
            </a:r>
            <a:r>
              <a:rPr lang="en-US" altLang="zh-CN" sz="1000" i="0" dirty="0">
                <a:effectLst/>
              </a:rPr>
              <a:t>“</a:t>
            </a:r>
            <a:r>
              <a:rPr lang="zh-CN" altLang="en-US" sz="1000" i="0" dirty="0">
                <a:effectLst/>
              </a:rPr>
              <a:t>健康</a:t>
            </a:r>
            <a:r>
              <a:rPr lang="en-US" altLang="zh-CN" sz="1000" i="0" dirty="0">
                <a:effectLst/>
              </a:rPr>
              <a:t>”App</a:t>
            </a:r>
            <a:r>
              <a:rPr lang="zh-CN" altLang="en-US" sz="1000" i="0" dirty="0">
                <a:effectLst/>
              </a:rPr>
              <a:t>中的</a:t>
            </a:r>
            <a:r>
              <a:rPr lang="en-US" altLang="zh-CN" sz="1000" i="0" dirty="0">
                <a:effectLst/>
              </a:rPr>
              <a:t>“</a:t>
            </a:r>
            <a:r>
              <a:rPr lang="zh-CN" altLang="en-US" sz="1000" i="0" dirty="0">
                <a:effectLst/>
              </a:rPr>
              <a:t>步数</a:t>
            </a:r>
            <a:r>
              <a:rPr lang="en-US" altLang="zh-CN" sz="1000" i="0" dirty="0">
                <a:effectLst/>
              </a:rPr>
              <a:t>”</a:t>
            </a:r>
            <a:r>
              <a:rPr lang="zh-CN" altLang="en-US" sz="1000" i="0" dirty="0">
                <a:effectLst/>
              </a:rPr>
              <a:t>功能。</a:t>
            </a:r>
            <a:endParaRPr lang="zh-CN" altLang="en-US" sz="1000" i="0" dirty="0">
              <a:effectLst/>
            </a:endParaRPr>
          </a:p>
          <a:p>
            <a:endParaRPr lang="en-US" altLang="zh-CN" sz="1000" i="0" dirty="0">
              <a:effectLst/>
            </a:endParaRPr>
          </a:p>
          <a:p>
            <a:r>
              <a:rPr lang="zh-CN" altLang="en-US" sz="1000" i="0" dirty="0">
                <a:effectLst/>
              </a:rPr>
              <a:t>（</a:t>
            </a:r>
            <a:r>
              <a:rPr lang="en-US" altLang="zh-CN" sz="1000" i="0" dirty="0">
                <a:effectLst/>
              </a:rPr>
              <a:t>iPhone</a:t>
            </a:r>
            <a:r>
              <a:rPr lang="zh-CN" altLang="en-US" sz="1000" i="0" dirty="0">
                <a:effectLst/>
              </a:rPr>
              <a:t>通常已经默认开始记录步数。）</a:t>
            </a:r>
            <a:endParaRPr lang="zh-CN" altLang="en-US" sz="1000" i="0" dirty="0">
              <a:effectLst/>
            </a:endParaRPr>
          </a:p>
          <a:p>
            <a:endParaRPr lang="en-US" altLang="zh-CN" sz="1000" i="0" dirty="0">
              <a:effectLst/>
            </a:endParaRPr>
          </a:p>
          <a:p>
            <a:r>
              <a:rPr lang="zh-CN" altLang="en-US" sz="1000" i="0" dirty="0">
                <a:effectLst/>
              </a:rPr>
              <a:t>给家属的建议</a:t>
            </a:r>
            <a:endParaRPr lang="zh-CN" altLang="en-US" sz="1000" i="0" dirty="0">
              <a:effectLst/>
            </a:endParaRPr>
          </a:p>
          <a:p>
            <a:endParaRPr lang="en-US" altLang="zh-CN" sz="1000" i="0" dirty="0">
              <a:effectLst/>
            </a:endParaRPr>
          </a:p>
          <a:p>
            <a:r>
              <a:rPr lang="zh-CN" altLang="en-US" sz="1000" i="0" dirty="0">
                <a:effectLst/>
              </a:rPr>
              <a:t>一句简单的：</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今天走了多少步呀？</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其实就可能成为帮助长辈养成运动习惯的开始。</a:t>
            </a:r>
            <a:endParaRPr lang="zh-CN" altLang="en-US" sz="1000" i="0" dirty="0">
              <a:effectLst/>
            </a:endParaRPr>
          </a:p>
          <a:p>
            <a:endParaRPr lang="en-US" altLang="zh-CN" sz="1000" i="0" dirty="0">
              <a:effectLst/>
            </a:endParaRPr>
          </a:p>
          <a:p>
            <a:r>
              <a:rPr lang="zh-CN" altLang="en-US" sz="1000" i="0" dirty="0">
                <a:effectLst/>
              </a:rPr>
              <a:t>可以一起看看手机里的步数记录，然后鼓励对方：</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今天走得不错啊。</a:t>
            </a:r>
            <a:r>
              <a:rPr lang="en-US" altLang="zh-CN" sz="1000" i="0" dirty="0">
                <a:effectLst/>
              </a:rPr>
              <a:t>”</a:t>
            </a:r>
            <a:endParaRPr lang="en-US" altLang="zh-CN" sz="1000" i="0" dirty="0">
              <a:effectLst/>
            </a:endParaRPr>
          </a:p>
          <a:p>
            <a:r>
              <a:rPr lang="en-US" altLang="zh-CN" sz="1000" i="0" dirty="0">
                <a:effectLst/>
              </a:rPr>
              <a:t>“</a:t>
            </a:r>
            <a:r>
              <a:rPr lang="zh-CN" altLang="en-US" sz="1000" i="0" dirty="0">
                <a:effectLst/>
              </a:rPr>
              <a:t>这样坚持下去很好。</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当运动不再只是</a:t>
            </a:r>
            <a:r>
              <a:rPr lang="en-US" altLang="zh-CN" sz="1000" i="0" dirty="0">
                <a:effectLst/>
              </a:rPr>
              <a:t>“</a:t>
            </a:r>
            <a:r>
              <a:rPr lang="zh-CN" altLang="en-US" sz="1000" i="0" dirty="0">
                <a:effectLst/>
              </a:rPr>
              <a:t>任务</a:t>
            </a:r>
            <a:r>
              <a:rPr lang="en-US" altLang="zh-CN" sz="1000" i="0" dirty="0">
                <a:effectLst/>
              </a:rPr>
              <a:t>”</a:t>
            </a:r>
            <a:r>
              <a:rPr lang="zh-CN" altLang="en-US" sz="1000" i="0" dirty="0">
                <a:effectLst/>
              </a:rPr>
              <a:t>，而慢慢变成生活中的乐趣时，持续性也会更高。</a:t>
            </a:r>
            <a:endParaRPr lang="en-US" altLang="zh-CN" sz="1000" i="0" dirty="0">
              <a:effectLst/>
            </a:endParaRPr>
          </a:p>
          <a:p>
            <a:r>
              <a:rPr lang="zh-CN" altLang="en-US" sz="1000" i="0" dirty="0">
                <a:effectLst/>
              </a:rPr>
              <a:t>而这些一点一滴的积累，最终都会成为预防老年痴呆症的重要基础。</a:t>
            </a:r>
            <a:endParaRPr lang="zh-CN" altLang="en-US" sz="1000" i="0" dirty="0">
              <a:effectLst/>
            </a:endParaRPr>
          </a:p>
        </p:txBody>
      </p:sp>
      <p:pic>
        <p:nvPicPr>
          <p:cNvPr id="2" name="图片 1"/>
          <p:cNvPicPr>
            <a:picLocks noChangeAspect="1"/>
          </p:cNvPicPr>
          <p:nvPr/>
        </p:nvPicPr>
        <p:blipFill>
          <a:blip r:embed="rId1"/>
          <a:stretch>
            <a:fillRect/>
          </a:stretch>
        </p:blipFill>
        <p:spPr>
          <a:xfrm>
            <a:off x="370205" y="73025"/>
            <a:ext cx="711835" cy="1010285"/>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サッカー</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IQ</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高</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める</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サッカーシステム</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完全講座</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978-4-7612-7874-8</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ノーミルク</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佐藤</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5</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2076450"/>
            <a:ext cx="6821170" cy="61855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100" i="0" dirty="0">
                <a:effectLst/>
              </a:rPr>
              <a:t>“</a:t>
            </a:r>
            <a:r>
              <a:rPr lang="zh-CN" altLang="en-US" sz="1100" i="0" dirty="0">
                <a:effectLst/>
              </a:rPr>
              <a:t>防守方的可变</a:t>
            </a:r>
            <a:r>
              <a:rPr lang="en-US" altLang="zh-CN" sz="1100" i="0" dirty="0">
                <a:effectLst/>
              </a:rPr>
              <a:t>”</a:t>
            </a:r>
            <a:r>
              <a:rPr lang="zh-CN" altLang="en-US" sz="1100" i="0" dirty="0">
                <a:effectLst/>
              </a:rPr>
              <a:t>，正在瓦解进攻的逻辑</a:t>
            </a:r>
            <a:endParaRPr lang="zh-CN" altLang="en-US" sz="1100" i="0" dirty="0">
              <a:effectLst/>
            </a:endParaRPr>
          </a:p>
          <a:p>
            <a:endParaRPr lang="en-US" altLang="zh-CN" sz="1100" i="0" dirty="0">
              <a:effectLst/>
            </a:endParaRPr>
          </a:p>
          <a:p>
            <a:r>
              <a:rPr lang="zh-CN" altLang="en-US" sz="1100" i="0" dirty="0">
                <a:effectLst/>
              </a:rPr>
              <a:t>在上一部分中我们提到，进攻方如何通过</a:t>
            </a:r>
            <a:r>
              <a:rPr lang="en-US" altLang="zh-CN" sz="1100" i="0" dirty="0">
                <a:effectLst/>
              </a:rPr>
              <a:t>“</a:t>
            </a:r>
            <a:r>
              <a:rPr lang="zh-CN" altLang="en-US" sz="1100" i="0" dirty="0">
                <a:effectLst/>
              </a:rPr>
              <a:t>可变</a:t>
            </a:r>
            <a:r>
              <a:rPr lang="en-US" altLang="zh-CN" sz="1100" i="0" dirty="0">
                <a:effectLst/>
              </a:rPr>
              <a:t>”</a:t>
            </a:r>
            <a:r>
              <a:rPr lang="zh-CN" altLang="en-US" sz="1100" i="0" dirty="0">
                <a:effectLst/>
              </a:rPr>
              <a:t>来创造人数优势，并以逻辑化的方式推进皮球。而现代足球中，防守方给出的对应答案，正是</a:t>
            </a:r>
            <a:r>
              <a:rPr lang="en-US" altLang="zh-CN" sz="1100" i="0" dirty="0">
                <a:effectLst/>
              </a:rPr>
              <a:t>——“</a:t>
            </a:r>
            <a:r>
              <a:rPr lang="zh-CN" altLang="en-US" sz="1100" i="0" dirty="0">
                <a:effectLst/>
              </a:rPr>
              <a:t>防守方的可变</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虽然这一点与前文有所重复，但由于其重要性，这里需要再次深入说明。</a:t>
            </a:r>
            <a:endParaRPr lang="zh-CN" altLang="en-US" sz="1100" i="0" dirty="0">
              <a:effectLst/>
            </a:endParaRPr>
          </a:p>
          <a:p>
            <a:endParaRPr lang="en-US" altLang="zh-CN" sz="1100" i="0" dirty="0">
              <a:effectLst/>
            </a:endParaRPr>
          </a:p>
          <a:p>
            <a:r>
              <a:rPr lang="zh-CN" altLang="en-US" sz="1100" i="0" dirty="0">
                <a:effectLst/>
              </a:rPr>
              <a:t>过去的防守，往往强调维持固定阵型（例如</a:t>
            </a:r>
            <a:r>
              <a:rPr lang="en-US" altLang="zh-CN" sz="1100" i="0" dirty="0">
                <a:effectLst/>
              </a:rPr>
              <a:t>4-4-2</a:t>
            </a:r>
            <a:r>
              <a:rPr lang="zh-CN" altLang="en-US" sz="1100" i="0" dirty="0">
                <a:effectLst/>
              </a:rPr>
              <a:t>的整体防线），核心原则是</a:t>
            </a:r>
            <a:r>
              <a:rPr lang="en-US" altLang="zh-CN" sz="1100" i="0" dirty="0">
                <a:effectLst/>
              </a:rPr>
              <a:t>“</a:t>
            </a:r>
            <a:r>
              <a:rPr lang="zh-CN" altLang="en-US" sz="1100" i="0" dirty="0">
                <a:effectLst/>
              </a:rPr>
              <a:t>不留空隙</a:t>
            </a:r>
            <a:r>
              <a:rPr lang="en-US" altLang="zh-CN" sz="1100" i="0" dirty="0">
                <a:effectLst/>
              </a:rPr>
              <a:t>”</a:t>
            </a:r>
            <a:r>
              <a:rPr lang="zh-CN" altLang="en-US" sz="1100" i="0" dirty="0">
                <a:effectLst/>
              </a:rPr>
              <a:t>。然而，现代进攻体系正是以这种</a:t>
            </a:r>
            <a:r>
              <a:rPr lang="en-US" altLang="zh-CN" sz="1100" i="0" dirty="0">
                <a:effectLst/>
              </a:rPr>
              <a:t>“</a:t>
            </a:r>
            <a:r>
              <a:rPr lang="zh-CN" altLang="en-US" sz="1100" i="0" dirty="0">
                <a:effectLst/>
              </a:rPr>
              <a:t>静止的防守</a:t>
            </a:r>
            <a:r>
              <a:rPr lang="en-US" altLang="zh-CN" sz="1100" i="0" dirty="0">
                <a:effectLst/>
              </a:rPr>
              <a:t>”</a:t>
            </a:r>
            <a:r>
              <a:rPr lang="zh-CN" altLang="en-US" sz="1100" i="0" dirty="0">
                <a:effectLst/>
              </a:rPr>
              <a:t>为前提，通过计算来制造</a:t>
            </a:r>
            <a:r>
              <a:rPr lang="en-US" altLang="zh-CN" sz="1100" i="0" dirty="0">
                <a:effectLst/>
              </a:rPr>
              <a:t>“</a:t>
            </a:r>
            <a:r>
              <a:rPr lang="zh-CN" altLang="en-US" sz="1100" i="0" dirty="0">
                <a:effectLst/>
              </a:rPr>
              <a:t>错位</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既然如此，防守方的策略就必须转变为：主动打破自身原本的防守结构，从根本上扰乱进攻方的计算逻辑。</a:t>
            </a:r>
            <a:endParaRPr lang="zh-CN" altLang="en-US" sz="1100" i="0" dirty="0">
              <a:effectLst/>
            </a:endParaRPr>
          </a:p>
          <a:p>
            <a:endParaRPr lang="en-US" altLang="zh-CN" sz="1100" i="0" dirty="0">
              <a:effectLst/>
            </a:endParaRPr>
          </a:p>
          <a:p>
            <a:r>
              <a:rPr lang="zh-CN" altLang="en-US" sz="1100" i="0" dirty="0">
                <a:effectLst/>
              </a:rPr>
              <a:t>举例来说，当进攻方在后场组织时，后腰回撤形成三中卫结构，从而在后场形成对对方双前锋的</a:t>
            </a:r>
            <a:r>
              <a:rPr lang="en-US" altLang="zh-CN" sz="1100" i="0" dirty="0">
                <a:effectLst/>
              </a:rPr>
              <a:t>“</a:t>
            </a:r>
            <a:r>
              <a:rPr lang="zh-CN" altLang="en-US" sz="1100" i="0" dirty="0">
                <a:effectLst/>
              </a:rPr>
              <a:t>人数优势</a:t>
            </a:r>
            <a:r>
              <a:rPr lang="en-US" altLang="zh-CN" sz="1100" i="0" dirty="0">
                <a:effectLst/>
              </a:rPr>
              <a:t>”</a:t>
            </a:r>
            <a:r>
              <a:rPr lang="zh-CN" altLang="en-US" sz="1100" i="0" dirty="0">
                <a:effectLst/>
              </a:rPr>
              <a:t>。在过去，防守方往往不会对此作出即时调整，而是整体后撤、优先保证防线稳定。</a:t>
            </a:r>
            <a:endParaRPr lang="zh-CN" altLang="en-US" sz="1100" i="0" dirty="0">
              <a:effectLst/>
            </a:endParaRPr>
          </a:p>
          <a:p>
            <a:endParaRPr lang="en-US" altLang="zh-CN" sz="1100" i="0" dirty="0">
              <a:effectLst/>
            </a:endParaRPr>
          </a:p>
          <a:p>
            <a:r>
              <a:rPr lang="zh-CN" altLang="en-US" sz="1100" i="0" dirty="0">
                <a:effectLst/>
              </a:rPr>
              <a:t>但在现代足球中，防守方会立刻作出反应：</a:t>
            </a:r>
            <a:endParaRPr lang="zh-CN" altLang="en-US" sz="1100" i="0" dirty="0">
              <a:effectLst/>
            </a:endParaRPr>
          </a:p>
          <a:p>
            <a:r>
              <a:rPr lang="zh-CN" altLang="en-US" sz="1100" i="0" dirty="0">
                <a:effectLst/>
              </a:rPr>
              <a:t>由中场球员前提参与逼抢，将局面瞬间调整为</a:t>
            </a:r>
            <a:r>
              <a:rPr lang="en-US" altLang="zh-CN" sz="1100" i="0" dirty="0">
                <a:effectLst/>
              </a:rPr>
              <a:t>“3</a:t>
            </a:r>
            <a:r>
              <a:rPr lang="zh-CN" altLang="en-US" sz="1100" i="0" dirty="0">
                <a:effectLst/>
              </a:rPr>
              <a:t>对</a:t>
            </a:r>
            <a:r>
              <a:rPr lang="en-US" altLang="zh-CN" sz="1100" i="0" dirty="0">
                <a:effectLst/>
              </a:rPr>
              <a:t>3”</a:t>
            </a:r>
            <a:r>
              <a:rPr lang="zh-CN" altLang="en-US" sz="1100" i="0" dirty="0">
                <a:effectLst/>
              </a:rPr>
              <a:t>的人数均衡。</a:t>
            </a:r>
            <a:endParaRPr lang="zh-CN" altLang="en-US" sz="1100" i="0" dirty="0">
              <a:effectLst/>
            </a:endParaRPr>
          </a:p>
          <a:p>
            <a:endParaRPr lang="en-US" altLang="zh-CN" sz="1100" i="0" dirty="0">
              <a:effectLst/>
            </a:endParaRPr>
          </a:p>
          <a:p>
            <a:r>
              <a:rPr lang="zh-CN" altLang="en-US" sz="1100" i="0" dirty="0">
                <a:effectLst/>
              </a:rPr>
              <a:t>这种</a:t>
            </a:r>
            <a:r>
              <a:rPr lang="en-US" altLang="zh-CN" sz="1100" i="0" dirty="0">
                <a:effectLst/>
              </a:rPr>
              <a:t>“</a:t>
            </a:r>
            <a:r>
              <a:rPr lang="zh-CN" altLang="en-US" sz="1100" i="0" dirty="0">
                <a:effectLst/>
              </a:rPr>
              <a:t>防守方的可变</a:t>
            </a:r>
            <a:r>
              <a:rPr lang="en-US" altLang="zh-CN" sz="1100" i="0" dirty="0">
                <a:effectLst/>
              </a:rPr>
              <a:t>”</a:t>
            </a:r>
            <a:r>
              <a:rPr lang="zh-CN" altLang="en-US" sz="1100" i="0" dirty="0">
                <a:effectLst/>
              </a:rPr>
              <a:t>的可怕之处在于，它能够反制进攻方的</a:t>
            </a:r>
            <a:r>
              <a:rPr lang="en-US" altLang="zh-CN" sz="1100" i="0" dirty="0">
                <a:effectLst/>
              </a:rPr>
              <a:t>“</a:t>
            </a:r>
            <a:r>
              <a:rPr lang="zh-CN" altLang="en-US" sz="1100" i="0" dirty="0">
                <a:effectLst/>
              </a:rPr>
              <a:t>后手出牌</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就在进攻方以为已经制造出人数优势、准备出球的一瞬间，防守阵型突然变化</a:t>
            </a:r>
            <a:r>
              <a:rPr lang="en-US" altLang="zh-CN" sz="1100" i="0" dirty="0">
                <a:effectLst/>
              </a:rPr>
              <a:t>——</a:t>
            </a:r>
            <a:r>
              <a:rPr lang="zh-CN" altLang="en-US" sz="1100" i="0" dirty="0">
                <a:effectLst/>
              </a:rPr>
              <a:t>原本存在的</a:t>
            </a:r>
            <a:r>
              <a:rPr lang="en-US" altLang="zh-CN" sz="1100" i="0" dirty="0">
                <a:effectLst/>
              </a:rPr>
              <a:t>“</a:t>
            </a:r>
            <a:r>
              <a:rPr lang="zh-CN" altLang="en-US" sz="1100" i="0" dirty="0">
                <a:effectLst/>
              </a:rPr>
              <a:t>空当</a:t>
            </a:r>
            <a:r>
              <a:rPr lang="en-US" altLang="zh-CN" sz="1100" i="0" dirty="0">
                <a:effectLst/>
              </a:rPr>
              <a:t>”</a:t>
            </a:r>
            <a:r>
              <a:rPr lang="zh-CN" altLang="en-US" sz="1100" i="0" dirty="0">
                <a:effectLst/>
              </a:rPr>
              <a:t>（自由球员）被瞬间抹除。</a:t>
            </a:r>
            <a:endParaRPr lang="zh-CN" altLang="en-US" sz="1100" i="0" dirty="0">
              <a:effectLst/>
            </a:endParaRPr>
          </a:p>
          <a:p>
            <a:endParaRPr lang="en-US" altLang="zh-CN" sz="1100" i="0" dirty="0">
              <a:effectLst/>
            </a:endParaRPr>
          </a:p>
          <a:p>
            <a:r>
              <a:rPr lang="zh-CN" altLang="en-US" sz="1100" i="0" dirty="0">
                <a:effectLst/>
              </a:rPr>
              <a:t>这种</a:t>
            </a:r>
            <a:r>
              <a:rPr lang="en-US" altLang="zh-CN" sz="1100" i="0" dirty="0">
                <a:effectLst/>
              </a:rPr>
              <a:t>“</a:t>
            </a:r>
            <a:r>
              <a:rPr lang="zh-CN" altLang="en-US" sz="1100" i="0" dirty="0">
                <a:effectLst/>
              </a:rPr>
              <a:t>预期之外的遭遇</a:t>
            </a:r>
            <a:r>
              <a:rPr lang="en-US" altLang="zh-CN" sz="1100" i="0" dirty="0">
                <a:effectLst/>
              </a:rPr>
              <a:t>”</a:t>
            </a:r>
            <a:r>
              <a:rPr lang="zh-CN" altLang="en-US" sz="1100" i="0" dirty="0">
                <a:effectLst/>
              </a:rPr>
              <a:t>，会直接导致进攻方产生认知混乱，从而引发致命的传球失误或停球失误。</a:t>
            </a:r>
            <a:endParaRPr lang="zh-CN" altLang="en-US" sz="1100" i="0" dirty="0">
              <a:effectLst/>
            </a:endParaRPr>
          </a:p>
          <a:p>
            <a:endParaRPr lang="en-US" altLang="zh-CN" sz="1100" i="0" dirty="0">
              <a:effectLst/>
            </a:endParaRPr>
          </a:p>
          <a:p>
            <a:r>
              <a:rPr lang="zh-CN" altLang="en-US" sz="1100" i="0" dirty="0">
                <a:effectLst/>
              </a:rPr>
              <a:t>理解防守可变的关键在于：</a:t>
            </a:r>
            <a:endParaRPr lang="zh-CN" altLang="en-US" sz="1100" i="0" dirty="0">
              <a:effectLst/>
            </a:endParaRPr>
          </a:p>
          <a:p>
            <a:r>
              <a:rPr lang="zh-CN" altLang="en-US" sz="1100" i="0" dirty="0">
                <a:effectLst/>
              </a:rPr>
              <a:t>谁，在什么时机，放弃了原本的防守区域。</a:t>
            </a:r>
            <a:endParaRPr lang="zh-CN" altLang="en-US" sz="1100" i="0" dirty="0">
              <a:effectLst/>
            </a:endParaRPr>
          </a:p>
          <a:p>
            <a:endParaRPr lang="en-US" altLang="zh-CN" sz="1100" i="0" dirty="0">
              <a:effectLst/>
            </a:endParaRPr>
          </a:p>
          <a:p>
            <a:r>
              <a:rPr lang="zh-CN" altLang="en-US" sz="1100" i="0" dirty="0">
                <a:effectLst/>
              </a:rPr>
              <a:t>例如，面对对方边锋，并非由边后卫直接上抢，而是前一线的边锋回撤进行防守，同时中场球员补位填补空缺。</a:t>
            </a:r>
            <a:endParaRPr lang="zh-CN" altLang="en-US" sz="1100" i="0" dirty="0">
              <a:effectLst/>
            </a:endParaRPr>
          </a:p>
          <a:p>
            <a:r>
              <a:rPr lang="zh-CN" altLang="en-US" sz="1100" i="0" dirty="0">
                <a:effectLst/>
              </a:rPr>
              <a:t>通过这种不断的轮转与补位，防守方可以在全场范围内持续破坏进攻方的战术逻辑。</a:t>
            </a:r>
            <a:endParaRPr lang="zh-CN" altLang="en-US" sz="1100" i="0" dirty="0">
              <a:effectLst/>
            </a:endParaRPr>
          </a:p>
          <a:p>
            <a:endParaRPr lang="en-US" altLang="zh-CN" sz="1100" i="0" dirty="0">
              <a:effectLst/>
            </a:endParaRPr>
          </a:p>
          <a:p>
            <a:r>
              <a:rPr lang="zh-CN" altLang="en-US" sz="1100" i="0" dirty="0">
                <a:effectLst/>
              </a:rPr>
              <a:t>因此，与其去问</a:t>
            </a:r>
            <a:r>
              <a:rPr lang="en-US" altLang="zh-CN" sz="1100" i="0" dirty="0">
                <a:effectLst/>
              </a:rPr>
              <a:t>“</a:t>
            </a:r>
            <a:r>
              <a:rPr lang="zh-CN" altLang="en-US" sz="1100" i="0" dirty="0">
                <a:effectLst/>
              </a:rPr>
              <a:t>对方现在用什么阵型防守</a:t>
            </a:r>
            <a:r>
              <a:rPr lang="en-US" altLang="zh-CN" sz="1100" i="0" dirty="0">
                <a:effectLst/>
              </a:rPr>
              <a:t>”</a:t>
            </a:r>
            <a:r>
              <a:rPr lang="zh-CN" altLang="en-US" sz="1100" i="0" dirty="0">
                <a:effectLst/>
              </a:rPr>
              <a:t>，不如思考：</a:t>
            </a:r>
            <a:endParaRPr lang="zh-CN" altLang="en-US" sz="1100" i="0" dirty="0">
              <a:effectLst/>
            </a:endParaRPr>
          </a:p>
          <a:p>
            <a:r>
              <a:rPr lang="zh-CN" altLang="en-US" sz="1100" i="0" dirty="0">
                <a:effectLst/>
              </a:rPr>
              <a:t>面对对手的变化，是谁、如何扭曲了本方的结构来应对？</a:t>
            </a:r>
            <a:endParaRPr lang="zh-CN" altLang="en-US" sz="1100" i="0" dirty="0">
              <a:effectLst/>
            </a:endParaRPr>
          </a:p>
          <a:p>
            <a:endParaRPr lang="en-US" altLang="zh-CN" sz="1100" i="0" dirty="0">
              <a:effectLst/>
            </a:endParaRPr>
          </a:p>
          <a:p>
            <a:r>
              <a:rPr lang="zh-CN" altLang="en-US" sz="1100" i="0" dirty="0">
                <a:effectLst/>
              </a:rPr>
              <a:t>当防守方的变化能力超越进攻方时，场上就会出现一种由防守主导的</a:t>
            </a:r>
            <a:r>
              <a:rPr lang="en-US" altLang="zh-CN" sz="1100" i="0" dirty="0">
                <a:effectLst/>
              </a:rPr>
              <a:t>“</a:t>
            </a:r>
            <a:r>
              <a:rPr lang="zh-CN" altLang="en-US" sz="1100" i="0" dirty="0">
                <a:effectLst/>
              </a:rPr>
              <a:t>混沌</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而这，正是现代足球中最具智慧的</a:t>
            </a:r>
            <a:r>
              <a:rPr lang="en-US" altLang="zh-CN" sz="1100" i="0" dirty="0">
                <a:effectLst/>
              </a:rPr>
              <a:t>“</a:t>
            </a:r>
            <a:r>
              <a:rPr lang="zh-CN" altLang="en-US" sz="1100" i="0" dirty="0">
                <a:effectLst/>
              </a:rPr>
              <a:t>夺回球权</a:t>
            </a:r>
            <a:r>
              <a:rPr lang="en-US" altLang="zh-CN" sz="1100" i="0" dirty="0">
                <a:effectLst/>
              </a:rPr>
              <a:t>”</a:t>
            </a:r>
            <a:r>
              <a:rPr lang="zh-CN" altLang="en-US" sz="1100" i="0" dirty="0">
                <a:effectLst/>
              </a:rPr>
              <a:t>的起点。</a:t>
            </a:r>
            <a:endParaRPr lang="zh-CN" altLang="en-US" sz="1100" i="0" dirty="0">
              <a:effectLst/>
            </a:endParaRPr>
          </a:p>
        </p:txBody>
      </p:sp>
      <p:pic>
        <p:nvPicPr>
          <p:cNvPr id="3" name="图片 2"/>
          <p:cNvPicPr>
            <a:picLocks noChangeAspect="1"/>
          </p:cNvPicPr>
          <p:nvPr/>
        </p:nvPicPr>
        <p:blipFill>
          <a:blip r:embed="rId1"/>
          <a:stretch>
            <a:fillRect/>
          </a:stretch>
        </p:blipFill>
        <p:spPr>
          <a:xfrm>
            <a:off x="304165" y="88900"/>
            <a:ext cx="968375" cy="139446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もしかして</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認知症？」</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不安</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になったら</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読</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むスマホ</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活用術</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978-4-7612-7875-5</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玉井知世子／舛森悠（監修）</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328p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144270"/>
            <a:ext cx="6821170" cy="83858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当</a:t>
            </a:r>
            <a:r>
              <a:rPr lang="en-US" altLang="zh-CN" sz="1100" i="0" dirty="0">
                <a:effectLst/>
              </a:rPr>
              <a:t>“</a:t>
            </a:r>
            <a:r>
              <a:rPr lang="zh-CN" altLang="en-US" sz="1100" i="0" dirty="0">
                <a:effectLst/>
              </a:rPr>
              <a:t>咦？</a:t>
            </a:r>
            <a:r>
              <a:rPr lang="en-US" altLang="zh-CN" sz="1100" i="0" dirty="0">
                <a:effectLst/>
              </a:rPr>
              <a:t>”</a:t>
            </a:r>
            <a:r>
              <a:rPr lang="zh-CN" altLang="en-US" sz="1100" i="0" dirty="0">
                <a:effectLst/>
              </a:rPr>
              <a:t>的时刻越来越多时</a:t>
            </a:r>
            <a:endParaRPr lang="zh-CN" altLang="en-US" sz="1100" i="0" dirty="0">
              <a:effectLst/>
            </a:endParaRPr>
          </a:p>
          <a:p>
            <a:r>
              <a:rPr lang="zh-CN" altLang="en-US" sz="1100" i="0" dirty="0">
                <a:effectLst/>
              </a:rPr>
              <a:t>如何重新整理日常生活</a:t>
            </a:r>
            <a:endParaRPr lang="zh-CN" altLang="en-US" sz="1100" i="0" dirty="0">
              <a:effectLst/>
            </a:endParaRPr>
          </a:p>
          <a:p>
            <a:endParaRPr lang="en-US" altLang="zh-CN" sz="1100" i="0" dirty="0">
              <a:effectLst/>
            </a:endParaRPr>
          </a:p>
          <a:p>
            <a:r>
              <a:rPr lang="zh-CN" altLang="en-US" sz="1100" i="0" dirty="0">
                <a:effectLst/>
              </a:rPr>
              <a:t>最近，你是否开始感觉到一些变化？</a:t>
            </a:r>
            <a:endParaRPr lang="zh-CN" altLang="en-US" sz="1100" i="0" dirty="0">
              <a:effectLst/>
            </a:endParaRPr>
          </a:p>
          <a:p>
            <a:endParaRPr lang="en-US" altLang="zh-CN" sz="1100" i="0" dirty="0">
              <a:effectLst/>
            </a:endParaRPr>
          </a:p>
          <a:p>
            <a:r>
              <a:rPr lang="zh-CN" altLang="en-US" sz="1100" i="0" dirty="0">
                <a:effectLst/>
              </a:rPr>
              <a:t>有些以前完全不会在意的小事，如今却会突然让人感到困惑。</a:t>
            </a:r>
            <a:endParaRPr lang="zh-CN" altLang="en-US" sz="1100" i="0" dirty="0">
              <a:effectLst/>
            </a:endParaRPr>
          </a:p>
          <a:p>
            <a:r>
              <a:rPr lang="zh-CN" altLang="en-US" sz="1100" i="0" dirty="0">
                <a:effectLst/>
              </a:rPr>
              <a:t>虽然还谈不上什么严重的问题，但偶尔会隐约觉得：</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自己好像和以前不太一样了。</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这种细微的不协调感，其实随着年龄增长，任何人都有可能经历。</a:t>
            </a:r>
            <a:endParaRPr lang="zh-CN" altLang="en-US" sz="1100" i="0" dirty="0">
              <a:effectLst/>
            </a:endParaRPr>
          </a:p>
          <a:p>
            <a:endParaRPr lang="en-US" altLang="zh-CN" sz="1100" i="0" dirty="0">
              <a:effectLst/>
            </a:endParaRPr>
          </a:p>
          <a:p>
            <a:r>
              <a:rPr lang="zh-CN" altLang="en-US" sz="1100" i="0" dirty="0">
                <a:effectLst/>
              </a:rPr>
              <a:t>不过，其中也有一部分情况，可能属于所谓的</a:t>
            </a:r>
            <a:r>
              <a:rPr lang="en-US" altLang="zh-CN" sz="1100" i="0" dirty="0">
                <a:effectLst/>
              </a:rPr>
              <a:t>“</a:t>
            </a:r>
            <a:r>
              <a:rPr lang="zh-CN" altLang="en-US" sz="1100" i="0" dirty="0">
                <a:effectLst/>
              </a:rPr>
              <a:t>老年痴呆症前期（</a:t>
            </a:r>
            <a:r>
              <a:rPr lang="en-US" altLang="zh-CN" sz="1100" i="0" dirty="0">
                <a:effectLst/>
              </a:rPr>
              <a:t>MCI</a:t>
            </a:r>
            <a:r>
              <a:rPr lang="zh-CN" altLang="en-US" sz="1100" i="0" dirty="0">
                <a:effectLst/>
              </a:rPr>
              <a:t>：轻度认知障碍）</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所谓</a:t>
            </a:r>
            <a:r>
              <a:rPr lang="en-US" altLang="zh-CN" sz="1100" i="0" dirty="0">
                <a:effectLst/>
              </a:rPr>
              <a:t>“</a:t>
            </a:r>
            <a:r>
              <a:rPr lang="zh-CN" altLang="en-US" sz="1100" i="0" dirty="0">
                <a:effectLst/>
              </a:rPr>
              <a:t>老年痴呆症前期（</a:t>
            </a:r>
            <a:r>
              <a:rPr lang="en-US" altLang="zh-CN" sz="1100" i="0" dirty="0">
                <a:effectLst/>
              </a:rPr>
              <a:t>MCI</a:t>
            </a:r>
            <a:r>
              <a:rPr lang="zh-CN" altLang="en-US" sz="1100" i="0" dirty="0">
                <a:effectLst/>
              </a:rPr>
              <a:t>）</a:t>
            </a:r>
            <a:r>
              <a:rPr lang="en-US" altLang="zh-CN" sz="1100" i="0" dirty="0">
                <a:effectLst/>
              </a:rPr>
              <a:t>”</a:t>
            </a:r>
            <a:r>
              <a:rPr lang="zh-CN" altLang="en-US" sz="1100" i="0" dirty="0">
                <a:effectLst/>
              </a:rPr>
              <a:t>，指的是虽然已经出现认知功能下降，但大部分日常生活仍然能够靠自己完成的状态。</a:t>
            </a:r>
            <a:endParaRPr lang="zh-CN" altLang="en-US" sz="1100" i="0" dirty="0">
              <a:effectLst/>
            </a:endParaRPr>
          </a:p>
          <a:p>
            <a:endParaRPr lang="en-US" altLang="zh-CN" sz="1100" i="0" dirty="0">
              <a:effectLst/>
            </a:endParaRPr>
          </a:p>
          <a:p>
            <a:r>
              <a:rPr lang="zh-CN" altLang="en-US" sz="1100" i="0" dirty="0">
                <a:effectLst/>
              </a:rPr>
              <a:t>也就是说：</a:t>
            </a:r>
            <a:endParaRPr lang="zh-CN" altLang="en-US" sz="1100" i="0" dirty="0">
              <a:effectLst/>
            </a:endParaRPr>
          </a:p>
          <a:p>
            <a:endParaRPr lang="en-US" altLang="zh-CN" sz="1100" i="0" dirty="0">
              <a:effectLst/>
            </a:endParaRPr>
          </a:p>
          <a:p>
            <a:r>
              <a:rPr lang="zh-CN" altLang="en-US" sz="1100" i="0" dirty="0">
                <a:effectLst/>
              </a:rPr>
              <a:t>虽然比普通年龄增长导致的健忘更明显，</a:t>
            </a:r>
            <a:endParaRPr lang="zh-CN" altLang="en-US" sz="1100" i="0" dirty="0">
              <a:effectLst/>
            </a:endParaRPr>
          </a:p>
          <a:p>
            <a:r>
              <a:rPr lang="zh-CN" altLang="en-US" sz="1100" i="0" dirty="0">
                <a:effectLst/>
              </a:rPr>
              <a:t>但又还没有严重到被诊断为老年痴呆症。</a:t>
            </a:r>
            <a:endParaRPr lang="zh-CN" altLang="en-US" sz="1100" i="0" dirty="0">
              <a:effectLst/>
            </a:endParaRPr>
          </a:p>
          <a:p>
            <a:endParaRPr lang="en-US" altLang="zh-CN" sz="1100" i="0" dirty="0">
              <a:effectLst/>
            </a:endParaRPr>
          </a:p>
          <a:p>
            <a:r>
              <a:rPr lang="zh-CN" altLang="en-US" sz="1100" i="0" dirty="0">
                <a:effectLst/>
              </a:rPr>
              <a:t>这正是介于两者之间的阶段。</a:t>
            </a:r>
            <a:endParaRPr lang="zh-CN" altLang="en-US" sz="1100" i="0" dirty="0">
              <a:effectLst/>
            </a:endParaRPr>
          </a:p>
          <a:p>
            <a:endParaRPr lang="en-US" altLang="zh-CN" sz="1100" i="0" dirty="0">
              <a:effectLst/>
            </a:endParaRPr>
          </a:p>
          <a:p>
            <a:r>
              <a:rPr lang="zh-CN" altLang="en-US" sz="1100" i="0" dirty="0">
                <a:effectLst/>
              </a:rPr>
              <a:t>当然，仅靠自己判断往往并不容易。</a:t>
            </a:r>
            <a:endParaRPr lang="zh-CN" altLang="en-US" sz="1100" i="0" dirty="0">
              <a:effectLst/>
            </a:endParaRPr>
          </a:p>
          <a:p>
            <a:r>
              <a:rPr lang="zh-CN" altLang="en-US" sz="1100" i="0" dirty="0">
                <a:effectLst/>
              </a:rPr>
              <a:t>如果发现持续出现令人介意的变化，还是建议尽早前往医院接受专业检查。</a:t>
            </a:r>
            <a:endParaRPr lang="zh-CN" altLang="en-US" sz="1100" i="0" dirty="0">
              <a:effectLst/>
            </a:endParaRPr>
          </a:p>
          <a:p>
            <a:endParaRPr lang="en-US" altLang="zh-CN" sz="1100" i="0" dirty="0">
              <a:effectLst/>
            </a:endParaRPr>
          </a:p>
          <a:p>
            <a:r>
              <a:rPr lang="zh-CN" altLang="en-US" sz="1100" i="0" dirty="0">
                <a:effectLst/>
              </a:rPr>
              <a:t>在这个阶段，真正重要的是：</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重新调整生活方式，避免进一步恶化</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认知功能的下降，并不是一下子突然发生的。</a:t>
            </a:r>
            <a:endParaRPr lang="zh-CN" altLang="en-US" sz="1100" i="0" dirty="0">
              <a:effectLst/>
            </a:endParaRPr>
          </a:p>
          <a:p>
            <a:r>
              <a:rPr lang="zh-CN" altLang="en-US" sz="1100" i="0" dirty="0">
                <a:effectLst/>
              </a:rPr>
              <a:t>很多研究认为，它的发展速度，其实会受到日常生活方式影响。</a:t>
            </a:r>
            <a:endParaRPr lang="zh-CN" altLang="en-US" sz="1100" i="0" dirty="0">
              <a:effectLst/>
            </a:endParaRPr>
          </a:p>
          <a:p>
            <a:endParaRPr lang="en-US" altLang="zh-CN" sz="1100" i="0" dirty="0">
              <a:effectLst/>
            </a:endParaRPr>
          </a:p>
          <a:p>
            <a:r>
              <a:rPr lang="zh-CN" altLang="en-US" sz="1100" i="0" dirty="0">
                <a:effectLst/>
              </a:rPr>
              <a:t>那么，哪些事情能够帮助降低恶化风险呢？</a:t>
            </a:r>
            <a:endParaRPr lang="zh-CN" altLang="en-US" sz="1100" i="0" dirty="0">
              <a:effectLst/>
            </a:endParaRPr>
          </a:p>
          <a:p>
            <a:endParaRPr lang="en-US" altLang="zh-CN" sz="1100" i="0" dirty="0">
              <a:effectLst/>
            </a:endParaRPr>
          </a:p>
          <a:p>
            <a:r>
              <a:rPr lang="zh-CN" altLang="en-US" sz="1100" i="0" dirty="0">
                <a:effectLst/>
              </a:rPr>
              <a:t>目前普遍认为，主要与以下</a:t>
            </a:r>
            <a:r>
              <a:rPr lang="en-US" altLang="zh-CN" sz="1100" i="0" dirty="0">
                <a:effectLst/>
              </a:rPr>
              <a:t>3</a:t>
            </a:r>
            <a:r>
              <a:rPr lang="zh-CN" altLang="en-US" sz="1100" i="0" dirty="0">
                <a:effectLst/>
              </a:rPr>
              <a:t>点有关：</a:t>
            </a:r>
            <a:endParaRPr lang="zh-CN" altLang="en-US" sz="1100" i="0" dirty="0">
              <a:effectLst/>
            </a:endParaRPr>
          </a:p>
          <a:p>
            <a:endParaRPr lang="en-US" altLang="zh-CN" sz="1100" i="0" dirty="0">
              <a:effectLst/>
            </a:endParaRPr>
          </a:p>
          <a:p>
            <a:r>
              <a:rPr lang="zh-CN" altLang="en-US" sz="1100" i="0" dirty="0">
                <a:effectLst/>
              </a:rPr>
              <a:t>调整好睡眠、运动、饮食等生活习惯</a:t>
            </a:r>
            <a:endParaRPr lang="zh-CN" altLang="en-US" sz="1100" i="0" dirty="0">
              <a:effectLst/>
            </a:endParaRPr>
          </a:p>
          <a:p>
            <a:r>
              <a:rPr lang="zh-CN" altLang="en-US" sz="1100" i="0" dirty="0">
                <a:effectLst/>
              </a:rPr>
              <a:t>好好控制高血压、糖尿病等慢性疾病</a:t>
            </a:r>
            <a:endParaRPr lang="zh-CN" altLang="en-US" sz="1100" i="0" dirty="0">
              <a:effectLst/>
            </a:endParaRPr>
          </a:p>
          <a:p>
            <a:r>
              <a:rPr lang="zh-CN" altLang="en-US" sz="1100" i="0" dirty="0">
                <a:effectLst/>
              </a:rPr>
              <a:t>保持与人的交流，以及日常生活中的各种刺激</a:t>
            </a:r>
            <a:endParaRPr lang="zh-CN" altLang="en-US" sz="1100" i="0" dirty="0">
              <a:effectLst/>
            </a:endParaRPr>
          </a:p>
          <a:p>
            <a:endParaRPr lang="en-US" altLang="zh-CN" sz="1100" i="0" dirty="0">
              <a:effectLst/>
            </a:endParaRPr>
          </a:p>
          <a:p>
            <a:r>
              <a:rPr lang="zh-CN" altLang="en-US" sz="1100" i="0" dirty="0">
                <a:effectLst/>
              </a:rPr>
              <a:t>其中，前两项内容，我们已经在第</a:t>
            </a:r>
            <a:r>
              <a:rPr lang="en-US" altLang="zh-CN" sz="1100" i="0" dirty="0">
                <a:effectLst/>
              </a:rPr>
              <a:t>2</a:t>
            </a:r>
            <a:r>
              <a:rPr lang="zh-CN" altLang="en-US" sz="1100" i="0" dirty="0">
                <a:effectLst/>
              </a:rPr>
              <a:t>章介绍过如何通过生活习惯降低风险。</a:t>
            </a:r>
            <a:endParaRPr lang="zh-CN" altLang="en-US" sz="1100" i="0" dirty="0">
              <a:effectLst/>
            </a:endParaRPr>
          </a:p>
          <a:p>
            <a:endParaRPr lang="en-US" altLang="zh-CN" sz="1100" i="0" dirty="0">
              <a:effectLst/>
            </a:endParaRPr>
          </a:p>
          <a:p>
            <a:r>
              <a:rPr lang="zh-CN" altLang="en-US" sz="1100" i="0" dirty="0">
                <a:effectLst/>
              </a:rPr>
              <a:t>而在这一章，我们将重点介绍：</a:t>
            </a:r>
            <a:endParaRPr lang="zh-CN" altLang="en-US" sz="1100" i="0" dirty="0">
              <a:effectLst/>
            </a:endParaRPr>
          </a:p>
          <a:p>
            <a:endParaRPr lang="en-US" altLang="zh-CN" sz="1100" i="0" dirty="0">
              <a:effectLst/>
            </a:endParaRPr>
          </a:p>
          <a:p>
            <a:r>
              <a:rPr lang="zh-CN" altLang="en-US" sz="1100" i="0" dirty="0">
                <a:effectLst/>
              </a:rPr>
              <a:t>如何维持人与人的联系，以及如何持续给予大脑日常刺激。</a:t>
            </a:r>
            <a:endParaRPr lang="zh-CN" altLang="en-US" sz="1100" i="0" dirty="0">
              <a:effectLst/>
            </a:endParaRPr>
          </a:p>
          <a:p>
            <a:endParaRPr lang="zh-CN" altLang="en-US" sz="1100" i="0" dirty="0">
              <a:effectLst/>
            </a:endParaRPr>
          </a:p>
          <a:p>
            <a:r>
              <a:rPr lang="en-US" altLang="zh-CN" sz="1100" i="0" dirty="0">
                <a:effectLst/>
              </a:rPr>
              <a:t>(</a:t>
            </a:r>
            <a:r>
              <a:rPr lang="zh-CN" altLang="en-US" sz="1100" i="0" dirty="0">
                <a:effectLst/>
              </a:rPr>
              <a:t>接下页）</a:t>
            </a:r>
            <a:endParaRPr lang="en-US" altLang="zh-CN" sz="1100" i="0" dirty="0">
              <a:effectLst/>
            </a:endParaRPr>
          </a:p>
        </p:txBody>
      </p:sp>
      <p:pic>
        <p:nvPicPr>
          <p:cNvPr id="2" name="图片 1"/>
          <p:cNvPicPr>
            <a:picLocks noChangeAspect="1"/>
          </p:cNvPicPr>
          <p:nvPr/>
        </p:nvPicPr>
        <p:blipFill>
          <a:blip r:embed="rId1"/>
          <a:stretch>
            <a:fillRect/>
          </a:stretch>
        </p:blipFill>
        <p:spPr>
          <a:xfrm>
            <a:off x="370205" y="73025"/>
            <a:ext cx="711835" cy="1010285"/>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もしかして</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認知症？」</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不安</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になったら</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読</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むスマホ</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活用術</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978-4-7612-7875-5</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玉井知世子／舛森悠（監修）</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328p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144270"/>
            <a:ext cx="6821170" cy="7370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如果你开始在意：</a:t>
            </a:r>
            <a:endParaRPr lang="zh-CN" altLang="en-US" sz="1100" i="0" dirty="0">
              <a:effectLst/>
            </a:endParaRPr>
          </a:p>
          <a:p>
            <a:endParaRPr lang="en-US" altLang="zh-CN" sz="1100" i="0" dirty="0">
              <a:effectLst/>
            </a:endParaRPr>
          </a:p>
          <a:p>
            <a:r>
              <a:rPr lang="zh-CN" altLang="en-US" sz="1100" i="0" dirty="0">
                <a:effectLst/>
              </a:rPr>
              <a:t>自己现在的认知状态到底如何</a:t>
            </a:r>
            <a:endParaRPr lang="zh-CN" altLang="en-US" sz="1100" i="0" dirty="0">
              <a:effectLst/>
            </a:endParaRPr>
          </a:p>
          <a:p>
            <a:r>
              <a:rPr lang="zh-CN" altLang="en-US" sz="1100" i="0" dirty="0">
                <a:effectLst/>
              </a:rPr>
              <a:t>父母是不是出现了老年痴呆症的征兆</a:t>
            </a:r>
            <a:endParaRPr lang="zh-CN" altLang="en-US" sz="1100" i="0" dirty="0">
              <a:effectLst/>
            </a:endParaRPr>
          </a:p>
          <a:p>
            <a:r>
              <a:rPr lang="zh-CN" altLang="en-US" sz="1100" i="0" dirty="0">
                <a:effectLst/>
              </a:rPr>
              <a:t>某些变化持续不断发生</a:t>
            </a:r>
            <a:endParaRPr lang="zh-CN" altLang="en-US" sz="1100" i="0" dirty="0">
              <a:effectLst/>
            </a:endParaRPr>
          </a:p>
          <a:p>
            <a:endParaRPr lang="en-US" altLang="zh-CN" sz="1100" i="0" dirty="0">
              <a:effectLst/>
            </a:endParaRPr>
          </a:p>
          <a:p>
            <a:r>
              <a:rPr lang="zh-CN" altLang="en-US" sz="1100" i="0" dirty="0">
                <a:effectLst/>
              </a:rPr>
              <a:t>那么，首先最重要的，还是去神经内科等专业门诊进行咨询。</a:t>
            </a:r>
            <a:endParaRPr lang="zh-CN" altLang="en-US" sz="1100" i="0" dirty="0">
              <a:effectLst/>
            </a:endParaRPr>
          </a:p>
          <a:p>
            <a:endParaRPr lang="en-US" altLang="zh-CN" sz="1100" i="0" dirty="0">
              <a:effectLst/>
            </a:endParaRPr>
          </a:p>
          <a:p>
            <a:r>
              <a:rPr lang="zh-CN" altLang="en-US" sz="1100" i="0" dirty="0">
                <a:effectLst/>
              </a:rPr>
              <a:t>通过检查，可以了解目前认知功能的状态，也能获得适合自己的治疗与生活建议。</a:t>
            </a:r>
            <a:endParaRPr lang="zh-CN" altLang="en-US" sz="1100" i="0" dirty="0">
              <a:effectLst/>
            </a:endParaRPr>
          </a:p>
          <a:p>
            <a:endParaRPr lang="en-US" altLang="zh-CN" sz="1100" i="0" dirty="0">
              <a:effectLst/>
            </a:endParaRPr>
          </a:p>
          <a:p>
            <a:r>
              <a:rPr lang="zh-CN" altLang="en-US" sz="1100" i="0" dirty="0">
                <a:effectLst/>
              </a:rPr>
              <a:t>其实，日常生活中许多</a:t>
            </a:r>
            <a:r>
              <a:rPr lang="en-US" altLang="zh-CN" sz="1100" i="0" dirty="0">
                <a:effectLst/>
              </a:rPr>
              <a:t>“</a:t>
            </a:r>
            <a:r>
              <a:rPr lang="zh-CN" altLang="en-US" sz="1100" i="0" dirty="0">
                <a:effectLst/>
              </a:rPr>
              <a:t>小困扰</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只要自己稍微调整一下方式，或与家人一起建立一些新的习惯，很多时候都能减轻负担。</a:t>
            </a:r>
            <a:endParaRPr lang="zh-CN" altLang="en-US" sz="1100" i="0" dirty="0">
              <a:effectLst/>
            </a:endParaRPr>
          </a:p>
          <a:p>
            <a:endParaRPr lang="en-US" altLang="zh-CN" sz="1100" i="0" dirty="0">
              <a:effectLst/>
            </a:endParaRPr>
          </a:p>
          <a:p>
            <a:r>
              <a:rPr lang="zh-CN" altLang="en-US" sz="1100" i="0" dirty="0">
                <a:effectLst/>
              </a:rPr>
              <a:t>例如：</a:t>
            </a:r>
            <a:endParaRPr lang="zh-CN" altLang="en-US" sz="1100" i="0" dirty="0">
              <a:effectLst/>
            </a:endParaRPr>
          </a:p>
          <a:p>
            <a:endParaRPr lang="en-US" altLang="zh-CN" sz="1100" i="0" dirty="0">
              <a:effectLst/>
            </a:endParaRPr>
          </a:p>
          <a:p>
            <a:r>
              <a:rPr lang="zh-CN" altLang="en-US" sz="1100" i="0" dirty="0">
                <a:effectLst/>
              </a:rPr>
              <a:t>越来越容易错过电话</a:t>
            </a:r>
            <a:endParaRPr lang="zh-CN" altLang="en-US" sz="1100" i="0" dirty="0">
              <a:effectLst/>
            </a:endParaRPr>
          </a:p>
          <a:p>
            <a:r>
              <a:rPr lang="zh-CN" altLang="en-US" sz="1100" i="0" dirty="0">
                <a:effectLst/>
              </a:rPr>
              <a:t>想起约定需要更长时间</a:t>
            </a:r>
            <a:endParaRPr lang="zh-CN" altLang="en-US" sz="1100" i="0" dirty="0">
              <a:effectLst/>
            </a:endParaRPr>
          </a:p>
          <a:p>
            <a:r>
              <a:rPr lang="zh-CN" altLang="en-US" sz="1100" i="0" dirty="0">
                <a:effectLst/>
              </a:rPr>
              <a:t>找东西的次数变多了</a:t>
            </a:r>
            <a:endParaRPr lang="zh-CN" altLang="en-US" sz="1100" i="0" dirty="0">
              <a:effectLst/>
            </a:endParaRPr>
          </a:p>
          <a:p>
            <a:r>
              <a:rPr lang="zh-CN" altLang="en-US" sz="1100" i="0" dirty="0">
                <a:effectLst/>
              </a:rPr>
              <a:t>越来越难整理自己的思绪</a:t>
            </a:r>
            <a:endParaRPr lang="zh-CN" altLang="en-US" sz="1100" i="0" dirty="0">
              <a:effectLst/>
            </a:endParaRPr>
          </a:p>
          <a:p>
            <a:endParaRPr lang="en-US" altLang="zh-CN" sz="1100" i="0" dirty="0">
              <a:effectLst/>
            </a:endParaRPr>
          </a:p>
          <a:p>
            <a:r>
              <a:rPr lang="zh-CN" altLang="en-US" sz="1100" i="0" dirty="0">
                <a:effectLst/>
              </a:rPr>
              <a:t>这些，并不代表：</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已经什么都做不了了。</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很多时候，只是需要：</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根据现在的状态，稍微换一种做法而已。</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因此，本章将会一个个介绍：</a:t>
            </a:r>
            <a:endParaRPr lang="zh-CN" altLang="en-US" sz="1100" i="0" dirty="0">
              <a:effectLst/>
            </a:endParaRPr>
          </a:p>
          <a:p>
            <a:endParaRPr lang="en-US" altLang="zh-CN" sz="1100" i="0" dirty="0">
              <a:effectLst/>
            </a:endParaRPr>
          </a:p>
          <a:p>
            <a:r>
              <a:rPr lang="zh-CN" altLang="en-US" sz="1100" i="0" dirty="0">
                <a:effectLst/>
              </a:rPr>
              <a:t>老年痴呆症前期（</a:t>
            </a:r>
            <a:r>
              <a:rPr lang="en-US" altLang="zh-CN" sz="1100" i="0" dirty="0">
                <a:effectLst/>
              </a:rPr>
              <a:t>MCI</a:t>
            </a:r>
            <a:r>
              <a:rPr lang="zh-CN" altLang="en-US" sz="1100" i="0" dirty="0">
                <a:effectLst/>
              </a:rPr>
              <a:t>）的人，日常中常见的困扰，以及如何通过智能手机，让生活变得更轻松。</a:t>
            </a:r>
            <a:endParaRPr lang="zh-CN" altLang="en-US" sz="1100" i="0" dirty="0">
              <a:effectLst/>
            </a:endParaRPr>
          </a:p>
          <a:p>
            <a:endParaRPr lang="en-US" altLang="zh-CN" sz="1100" i="0" dirty="0">
              <a:effectLst/>
            </a:endParaRPr>
          </a:p>
          <a:p>
            <a:r>
              <a:rPr lang="zh-CN" altLang="en-US" sz="1100" i="0" dirty="0">
                <a:effectLst/>
              </a:rPr>
              <a:t>另外需要说明的是：</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老年痴呆症前期</a:t>
            </a:r>
            <a:r>
              <a:rPr lang="en-US" altLang="zh-CN" sz="1100" i="0" dirty="0">
                <a:effectLst/>
              </a:rPr>
              <a:t>”</a:t>
            </a:r>
            <a:r>
              <a:rPr lang="zh-CN" altLang="en-US" sz="1100" i="0" dirty="0">
                <a:effectLst/>
              </a:rPr>
              <a:t>并不是正式医学名称。</a:t>
            </a:r>
            <a:endParaRPr lang="zh-CN" altLang="en-US" sz="1100" i="0" dirty="0">
              <a:effectLst/>
            </a:endParaRPr>
          </a:p>
          <a:p>
            <a:endParaRPr lang="en-US" altLang="zh-CN" sz="1100" i="0" dirty="0">
              <a:effectLst/>
            </a:endParaRPr>
          </a:p>
          <a:p>
            <a:r>
              <a:rPr lang="zh-CN" altLang="en-US" sz="1100" i="0" dirty="0">
                <a:effectLst/>
              </a:rPr>
              <a:t>在医学上，认知功能开始下降、但尚未达到老年痴呆症程度的阶段，正式名称为：</a:t>
            </a:r>
            <a:endParaRPr lang="zh-CN" altLang="en-US" sz="1100" i="0" dirty="0">
              <a:effectLst/>
            </a:endParaRPr>
          </a:p>
          <a:p>
            <a:endParaRPr lang="en-US" altLang="zh-CN" sz="1100" i="0" dirty="0">
              <a:effectLst/>
            </a:endParaRPr>
          </a:p>
          <a:p>
            <a:r>
              <a:rPr lang="zh-CN" altLang="en-US" sz="1100" i="0" dirty="0">
                <a:effectLst/>
              </a:rPr>
              <a:t>轻度认知障碍（</a:t>
            </a:r>
            <a:r>
              <a:rPr lang="en-US" altLang="zh-CN" sz="1100" i="0" dirty="0">
                <a:effectLst/>
              </a:rPr>
              <a:t>MCI</a:t>
            </a:r>
            <a:r>
              <a:rPr lang="zh-CN" altLang="en-US" sz="1100" i="0" dirty="0">
                <a:effectLst/>
              </a:rPr>
              <a:t>：</a:t>
            </a:r>
            <a:r>
              <a:rPr lang="en-US" altLang="zh-CN" sz="1100" i="0" dirty="0">
                <a:effectLst/>
              </a:rPr>
              <a:t>Mild Cognitive Impairment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本书为了让普通读者更容易理解，采用了</a:t>
            </a:r>
            <a:r>
              <a:rPr lang="en-US" altLang="zh-CN" sz="1100" i="0" dirty="0">
                <a:effectLst/>
              </a:rPr>
              <a:t>“</a:t>
            </a:r>
            <a:r>
              <a:rPr lang="zh-CN" altLang="en-US" sz="1100" i="0" dirty="0">
                <a:effectLst/>
              </a:rPr>
              <a:t>老年痴呆症前期</a:t>
            </a:r>
            <a:r>
              <a:rPr lang="en-US" altLang="zh-CN" sz="1100" i="0" dirty="0">
                <a:effectLst/>
              </a:rPr>
              <a:t>”</a:t>
            </a:r>
            <a:r>
              <a:rPr lang="zh-CN" altLang="en-US" sz="1100" i="0" dirty="0">
                <a:effectLst/>
              </a:rPr>
              <a:t>这种更容易想象的说法。</a:t>
            </a:r>
            <a:endParaRPr lang="zh-CN" altLang="en-US" sz="1100" i="0" dirty="0">
              <a:effectLst/>
            </a:endParaRPr>
          </a:p>
          <a:p>
            <a:endParaRPr lang="zh-CN" altLang="en-US" sz="1100" i="0" dirty="0">
              <a:effectLst/>
            </a:endParaRPr>
          </a:p>
          <a:p>
            <a:r>
              <a:rPr lang="en-US" altLang="zh-CN" sz="1100" i="0" dirty="0">
                <a:effectLst/>
              </a:rPr>
              <a:t>(</a:t>
            </a:r>
            <a:r>
              <a:rPr lang="zh-CN" altLang="en-US" sz="1100" i="0" dirty="0">
                <a:effectLst/>
              </a:rPr>
              <a:t>接下页）</a:t>
            </a:r>
            <a:endParaRPr lang="en-US" altLang="zh-CN" sz="1100" i="0" dirty="0">
              <a:effectLst/>
            </a:endParaRPr>
          </a:p>
        </p:txBody>
      </p:sp>
      <p:pic>
        <p:nvPicPr>
          <p:cNvPr id="2" name="图片 1"/>
          <p:cNvPicPr>
            <a:picLocks noChangeAspect="1"/>
          </p:cNvPicPr>
          <p:nvPr/>
        </p:nvPicPr>
        <p:blipFill>
          <a:blip r:embed="rId1"/>
          <a:stretch>
            <a:fillRect/>
          </a:stretch>
        </p:blipFill>
        <p:spPr>
          <a:xfrm>
            <a:off x="370205" y="73025"/>
            <a:ext cx="711835" cy="1010285"/>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もしかして</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認知症？」</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不安</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になったら</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読</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むスマホ</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活用術</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978-4-7612-7875-5</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玉井知世子／舛森悠（監修）</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328p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858010"/>
            <a:ext cx="6821170" cy="7200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当你开始越来越难注意到电话时</a:t>
            </a:r>
            <a:endParaRPr lang="zh-CN" altLang="en-US" sz="1100" i="0" dirty="0">
              <a:effectLst/>
            </a:endParaRPr>
          </a:p>
          <a:p>
            <a:r>
              <a:rPr lang="zh-CN" altLang="en-US" sz="1100" i="0" dirty="0">
                <a:effectLst/>
              </a:rPr>
              <a:t>用</a:t>
            </a:r>
            <a:r>
              <a:rPr lang="en-US" altLang="zh-CN" sz="1100" i="0" dirty="0">
                <a:effectLst/>
              </a:rPr>
              <a:t>LED</a:t>
            </a:r>
            <a:r>
              <a:rPr lang="zh-CN" altLang="en-US" sz="1100" i="0" dirty="0">
                <a:effectLst/>
              </a:rPr>
              <a:t>闪光提醒，帮助自己更容易察觉来电</a:t>
            </a:r>
            <a:endParaRPr lang="zh-CN" altLang="en-US" sz="1100" i="0" dirty="0">
              <a:effectLst/>
            </a:endParaRPr>
          </a:p>
          <a:p>
            <a:endParaRPr lang="en-US" altLang="zh-CN" sz="1100" i="0" dirty="0">
              <a:effectLst/>
            </a:endParaRPr>
          </a:p>
          <a:p>
            <a:r>
              <a:rPr lang="zh-CN" altLang="en-US" sz="1100" i="0" dirty="0">
                <a:effectLst/>
              </a:rPr>
              <a:t>你是否也有过这样的经历？</a:t>
            </a:r>
            <a:endParaRPr lang="zh-CN" altLang="en-US" sz="1100" i="0" dirty="0">
              <a:effectLst/>
            </a:endParaRPr>
          </a:p>
          <a:p>
            <a:endParaRPr lang="en-US" altLang="zh-CN" sz="1100" i="0" dirty="0">
              <a:effectLst/>
            </a:endParaRPr>
          </a:p>
          <a:p>
            <a:r>
              <a:rPr lang="zh-CN" altLang="en-US" sz="1100" i="0" dirty="0">
                <a:effectLst/>
              </a:rPr>
              <a:t>电话明明响过了，却是后来才发现。</a:t>
            </a:r>
            <a:endParaRPr lang="zh-CN" altLang="en-US" sz="1100" i="0" dirty="0">
              <a:effectLst/>
            </a:endParaRPr>
          </a:p>
          <a:p>
            <a:endParaRPr lang="en-US" altLang="zh-CN" sz="1100" i="0" dirty="0">
              <a:effectLst/>
            </a:endParaRPr>
          </a:p>
          <a:p>
            <a:r>
              <a:rPr lang="zh-CN" altLang="en-US" sz="1100" i="0" dirty="0">
                <a:effectLst/>
              </a:rPr>
              <a:t>明明不是在很吵的地方，</a:t>
            </a:r>
            <a:endParaRPr lang="zh-CN" altLang="en-US" sz="1100" i="0" dirty="0">
              <a:effectLst/>
            </a:endParaRPr>
          </a:p>
          <a:p>
            <a:r>
              <a:rPr lang="zh-CN" altLang="en-US" sz="1100" i="0" dirty="0">
                <a:effectLst/>
              </a:rPr>
              <a:t>和平时一样待在家里，</a:t>
            </a:r>
            <a:endParaRPr lang="zh-CN" altLang="en-US" sz="1100" i="0" dirty="0">
              <a:effectLst/>
            </a:endParaRPr>
          </a:p>
          <a:p>
            <a:r>
              <a:rPr lang="zh-CN" altLang="en-US" sz="1100" i="0" dirty="0">
                <a:effectLst/>
              </a:rPr>
              <a:t>却还是没听见来电。</a:t>
            </a:r>
            <a:endParaRPr lang="zh-CN" altLang="en-US" sz="1100" i="0" dirty="0">
              <a:effectLst/>
            </a:endParaRPr>
          </a:p>
          <a:p>
            <a:endParaRPr lang="en-US" altLang="zh-CN" sz="1100" i="0" dirty="0">
              <a:effectLst/>
            </a:endParaRPr>
          </a:p>
          <a:p>
            <a:r>
              <a:rPr lang="zh-CN" altLang="en-US" sz="1100" i="0" dirty="0">
                <a:effectLst/>
              </a:rPr>
              <a:t>其实，随着年龄增长，</a:t>
            </a:r>
            <a:r>
              <a:rPr lang="en-US" altLang="zh-CN" sz="1100" i="0" dirty="0">
                <a:effectLst/>
              </a:rPr>
              <a:t>“</a:t>
            </a:r>
            <a:r>
              <a:rPr lang="zh-CN" altLang="en-US" sz="1100" i="0" dirty="0">
                <a:effectLst/>
              </a:rPr>
              <a:t>越来越难注意到来电</a:t>
            </a:r>
            <a:r>
              <a:rPr lang="en-US" altLang="zh-CN" sz="1100" i="0" dirty="0">
                <a:effectLst/>
              </a:rPr>
              <a:t>”</a:t>
            </a:r>
            <a:r>
              <a:rPr lang="zh-CN" altLang="en-US" sz="1100" i="0" dirty="0">
                <a:effectLst/>
              </a:rPr>
              <a:t>这种变化，任何人都有可能发生。</a:t>
            </a:r>
            <a:endParaRPr lang="zh-CN" altLang="en-US" sz="1100" i="0" dirty="0">
              <a:effectLst/>
            </a:endParaRPr>
          </a:p>
          <a:p>
            <a:endParaRPr lang="en-US" altLang="zh-CN" sz="1100" i="0" dirty="0">
              <a:effectLst/>
            </a:endParaRPr>
          </a:p>
          <a:p>
            <a:r>
              <a:rPr lang="zh-CN" altLang="en-US" sz="1100" i="0" dirty="0">
                <a:effectLst/>
              </a:rPr>
              <a:t>不过，如果连续发生：</a:t>
            </a:r>
            <a:endParaRPr lang="zh-CN" altLang="en-US" sz="1100" i="0" dirty="0">
              <a:effectLst/>
            </a:endParaRPr>
          </a:p>
          <a:p>
            <a:endParaRPr lang="en-US" altLang="zh-CN" sz="1100" i="0" dirty="0">
              <a:effectLst/>
            </a:endParaRPr>
          </a:p>
          <a:p>
            <a:r>
              <a:rPr lang="zh-CN" altLang="en-US" sz="1100" i="0" dirty="0">
                <a:effectLst/>
              </a:rPr>
              <a:t>错过重要联络</a:t>
            </a:r>
            <a:endParaRPr lang="zh-CN" altLang="en-US" sz="1100" i="0" dirty="0">
              <a:effectLst/>
            </a:endParaRPr>
          </a:p>
          <a:p>
            <a:r>
              <a:rPr lang="zh-CN" altLang="en-US" sz="1100" i="0" dirty="0">
                <a:effectLst/>
              </a:rPr>
              <a:t>没接到家人的电话</a:t>
            </a:r>
            <a:endParaRPr lang="zh-CN" altLang="en-US" sz="1100" i="0" dirty="0">
              <a:effectLst/>
            </a:endParaRPr>
          </a:p>
          <a:p>
            <a:endParaRPr lang="en-US" altLang="zh-CN" sz="1100" i="0" dirty="0">
              <a:effectLst/>
            </a:endParaRPr>
          </a:p>
          <a:p>
            <a:r>
              <a:rPr lang="zh-CN" altLang="en-US" sz="1100" i="0" dirty="0">
                <a:effectLst/>
              </a:rPr>
              <a:t>还是难免会让人不安。</a:t>
            </a:r>
            <a:endParaRPr lang="zh-CN" altLang="en-US" sz="1100" i="0" dirty="0">
              <a:effectLst/>
            </a:endParaRPr>
          </a:p>
          <a:p>
            <a:endParaRPr lang="en-US" altLang="zh-CN" sz="1100" i="0" dirty="0">
              <a:effectLst/>
            </a:endParaRPr>
          </a:p>
          <a:p>
            <a:r>
              <a:rPr lang="zh-CN" altLang="en-US" sz="1100" i="0" dirty="0">
                <a:effectLst/>
              </a:rPr>
              <a:t>但这时候，不需要责怪自己。</a:t>
            </a:r>
            <a:endParaRPr lang="zh-CN" altLang="en-US" sz="1100" i="0" dirty="0">
              <a:effectLst/>
            </a:endParaRPr>
          </a:p>
          <a:p>
            <a:endParaRPr lang="en-US" altLang="zh-CN" sz="1100" i="0" dirty="0">
              <a:effectLst/>
            </a:endParaRPr>
          </a:p>
          <a:p>
            <a:r>
              <a:rPr lang="zh-CN" altLang="en-US" sz="1100" i="0" dirty="0">
                <a:effectLst/>
              </a:rPr>
              <a:t>只要提前在生活里准备一些</a:t>
            </a:r>
            <a:r>
              <a:rPr lang="en-US" altLang="zh-CN" sz="1100" i="0" dirty="0">
                <a:effectLst/>
              </a:rPr>
              <a:t>“</a:t>
            </a:r>
            <a:r>
              <a:rPr lang="zh-CN" altLang="en-US" sz="1100" i="0" dirty="0">
                <a:effectLst/>
              </a:rPr>
              <a:t>更容易察觉</a:t>
            </a:r>
            <a:r>
              <a:rPr lang="en-US" altLang="zh-CN" sz="1100" i="0" dirty="0">
                <a:effectLst/>
              </a:rPr>
              <a:t>”</a:t>
            </a:r>
            <a:r>
              <a:rPr lang="zh-CN" altLang="en-US" sz="1100" i="0" dirty="0">
                <a:effectLst/>
              </a:rPr>
              <a:t>的方法，就能继续安心生活。</a:t>
            </a:r>
            <a:endParaRPr lang="zh-CN" altLang="en-US" sz="1100" i="0" dirty="0">
              <a:effectLst/>
            </a:endParaRPr>
          </a:p>
          <a:p>
            <a:endParaRPr lang="en-US" altLang="zh-CN" sz="1100" i="0" dirty="0">
              <a:effectLst/>
            </a:endParaRPr>
          </a:p>
          <a:p>
            <a:r>
              <a:rPr lang="zh-CN" altLang="en-US" sz="1100" i="0" dirty="0">
                <a:effectLst/>
              </a:rPr>
              <a:t>而这时，就轮到智能手机发挥作用了。</a:t>
            </a:r>
            <a:endParaRPr lang="zh-CN" altLang="en-US" sz="1100" i="0" dirty="0">
              <a:effectLst/>
            </a:endParaRPr>
          </a:p>
          <a:p>
            <a:endParaRPr lang="en-US" altLang="zh-CN" sz="1100" i="0" dirty="0">
              <a:effectLst/>
            </a:endParaRPr>
          </a:p>
          <a:p>
            <a:r>
              <a:rPr lang="zh-CN" altLang="en-US" sz="1100" i="0" dirty="0">
                <a:effectLst/>
              </a:rPr>
              <a:t>现在的手机，可以设置成：</a:t>
            </a:r>
            <a:endParaRPr lang="zh-CN" altLang="en-US" sz="1100" i="0" dirty="0">
              <a:effectLst/>
            </a:endParaRPr>
          </a:p>
          <a:p>
            <a:endParaRPr lang="en-US" altLang="zh-CN" sz="1100" i="0" dirty="0">
              <a:effectLst/>
            </a:endParaRPr>
          </a:p>
          <a:p>
            <a:r>
              <a:rPr lang="zh-CN" altLang="en-US" sz="1100" i="0" dirty="0">
                <a:effectLst/>
              </a:rPr>
              <a:t>当电话或</a:t>
            </a:r>
            <a:r>
              <a:rPr lang="en-US" altLang="zh-CN" sz="1100" i="0" dirty="0">
                <a:effectLst/>
              </a:rPr>
              <a:t>LINE</a:t>
            </a:r>
            <a:r>
              <a:rPr lang="zh-CN" altLang="en-US" sz="1100" i="0" dirty="0">
                <a:effectLst/>
              </a:rPr>
              <a:t>消息进来时，</a:t>
            </a:r>
            <a:endParaRPr lang="zh-CN" altLang="en-US" sz="1100" i="0" dirty="0">
              <a:effectLst/>
            </a:endParaRPr>
          </a:p>
          <a:p>
            <a:r>
              <a:rPr lang="zh-CN" altLang="en-US" sz="1100" i="0" dirty="0">
                <a:effectLst/>
              </a:rPr>
              <a:t>让手机背面的闪光灯闪烁。</a:t>
            </a:r>
            <a:endParaRPr lang="zh-CN" altLang="en-US" sz="1100" i="0" dirty="0">
              <a:effectLst/>
            </a:endParaRPr>
          </a:p>
          <a:p>
            <a:endParaRPr lang="en-US" altLang="zh-CN" sz="1100" i="0" dirty="0">
              <a:effectLst/>
            </a:endParaRPr>
          </a:p>
          <a:p>
            <a:r>
              <a:rPr lang="zh-CN" altLang="en-US" sz="1100" i="0" dirty="0">
                <a:effectLst/>
              </a:rPr>
              <a:t>这样一来，即使不容易听见声音，</a:t>
            </a:r>
            <a:endParaRPr lang="zh-CN" altLang="en-US" sz="1100" i="0" dirty="0">
              <a:effectLst/>
            </a:endParaRPr>
          </a:p>
          <a:p>
            <a:r>
              <a:rPr lang="zh-CN" altLang="en-US" sz="1100" i="0" dirty="0">
                <a:effectLst/>
              </a:rPr>
              <a:t>也能通过</a:t>
            </a:r>
            <a:r>
              <a:rPr lang="en-US" altLang="zh-CN" sz="1100" i="0" dirty="0">
                <a:effectLst/>
              </a:rPr>
              <a:t>“</a:t>
            </a:r>
            <a:r>
              <a:rPr lang="zh-CN" altLang="en-US" sz="1100" i="0" dirty="0">
                <a:effectLst/>
              </a:rPr>
              <a:t>光</a:t>
            </a:r>
            <a:r>
              <a:rPr lang="en-US" altLang="zh-CN" sz="1100" i="0" dirty="0">
                <a:effectLst/>
              </a:rPr>
              <a:t>”</a:t>
            </a:r>
            <a:r>
              <a:rPr lang="zh-CN" altLang="en-US" sz="1100" i="0" dirty="0">
                <a:effectLst/>
              </a:rPr>
              <a:t>来发现来电。</a:t>
            </a:r>
            <a:endParaRPr lang="zh-CN" altLang="en-US" sz="1100" i="0" dirty="0">
              <a:effectLst/>
            </a:endParaRPr>
          </a:p>
          <a:p>
            <a:endParaRPr lang="en-US" altLang="zh-CN" sz="1100" i="0" dirty="0">
              <a:effectLst/>
            </a:endParaRPr>
          </a:p>
          <a:p>
            <a:r>
              <a:rPr lang="zh-CN" altLang="en-US" sz="1100" i="0" dirty="0">
                <a:effectLst/>
              </a:rPr>
              <a:t>换句话说，不只是依赖耳朵，也能通过视觉确认通知。</a:t>
            </a:r>
            <a:endParaRPr lang="zh-CN" altLang="en-US" sz="1100" i="0" dirty="0">
              <a:effectLst/>
            </a:endParaRPr>
          </a:p>
          <a:p>
            <a:endParaRPr lang="en-US" altLang="zh-CN" sz="1100" i="0" dirty="0">
              <a:effectLst/>
            </a:endParaRPr>
          </a:p>
          <a:p>
            <a:r>
              <a:rPr lang="zh-CN" altLang="en-US" sz="1100" i="0" dirty="0">
                <a:effectLst/>
              </a:rPr>
              <a:t>实际上，也有不少人表示：</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比以前更容易接到电话了。</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就算手机忘了取消静音，也能靠闪光发现来电。</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a:t>
            </a:r>
            <a:r>
              <a:rPr lang="zh-CN" altLang="en-US" sz="1100" i="0" dirty="0">
                <a:effectLst/>
              </a:rPr>
              <a:t>接下页）</a:t>
            </a:r>
            <a:endParaRPr lang="en-US" altLang="zh-CN" sz="1100" i="0" dirty="0">
              <a:effectLst/>
            </a:endParaRPr>
          </a:p>
        </p:txBody>
      </p:sp>
      <p:pic>
        <p:nvPicPr>
          <p:cNvPr id="2" name="图片 1"/>
          <p:cNvPicPr>
            <a:picLocks noChangeAspect="1"/>
          </p:cNvPicPr>
          <p:nvPr/>
        </p:nvPicPr>
        <p:blipFill>
          <a:blip r:embed="rId1"/>
          <a:stretch>
            <a:fillRect/>
          </a:stretch>
        </p:blipFill>
        <p:spPr>
          <a:xfrm>
            <a:off x="370205" y="73025"/>
            <a:ext cx="711835" cy="1010285"/>
          </a:xfrm>
          <a:prstGeom prst="rect">
            <a:avLst/>
          </a:prstGeom>
        </p:spPr>
      </p:pic>
      <p:sp>
        <p:nvSpPr>
          <p:cNvPr id="5" name="角丸四角形 7"/>
          <p:cNvSpPr/>
          <p:nvPr/>
        </p:nvSpPr>
        <p:spPr>
          <a:xfrm>
            <a:off x="2783159" y="127530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0"/>
            <a:ext cx="6821170" cy="99402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使用时需要注意的地方</a:t>
            </a:r>
            <a:endParaRPr lang="zh-CN" altLang="en-US" sz="1000" i="0" dirty="0">
              <a:effectLst/>
            </a:endParaRPr>
          </a:p>
          <a:p>
            <a:endParaRPr lang="en-US" altLang="zh-CN" sz="1000" i="0" dirty="0">
              <a:effectLst/>
            </a:endParaRPr>
          </a:p>
          <a:p>
            <a:r>
              <a:rPr lang="zh-CN" altLang="en-US" sz="1000" i="0" dirty="0">
                <a:effectLst/>
              </a:rPr>
              <a:t>不过，仅靠这个功能，也不能保证百分之百不会漏接电话。</a:t>
            </a:r>
            <a:endParaRPr lang="zh-CN" altLang="en-US" sz="1000" i="0" dirty="0">
              <a:effectLst/>
            </a:endParaRPr>
          </a:p>
          <a:p>
            <a:endParaRPr lang="en-US" altLang="zh-CN" sz="1000" i="0" dirty="0">
              <a:effectLst/>
            </a:endParaRPr>
          </a:p>
          <a:p>
            <a:r>
              <a:rPr lang="zh-CN" altLang="en-US" sz="1000" i="0" dirty="0">
                <a:effectLst/>
              </a:rPr>
              <a:t>为了更容易察觉，还需要一点小技巧。</a:t>
            </a:r>
            <a:endParaRPr lang="zh-CN" altLang="en-US" sz="1000" i="0" dirty="0">
              <a:effectLst/>
            </a:endParaRPr>
          </a:p>
          <a:p>
            <a:endParaRPr lang="en-US" altLang="zh-CN" sz="1000" i="0" dirty="0">
              <a:effectLst/>
            </a:endParaRPr>
          </a:p>
          <a:p>
            <a:r>
              <a:rPr lang="zh-CN" altLang="en-US" sz="1000" i="0" dirty="0">
                <a:effectLst/>
              </a:rPr>
              <a:t>首先，手机尽量放在自己附近。</a:t>
            </a:r>
            <a:endParaRPr lang="zh-CN" altLang="en-US" sz="1000" i="0" dirty="0">
              <a:effectLst/>
            </a:endParaRPr>
          </a:p>
          <a:p>
            <a:endParaRPr lang="en-US" altLang="zh-CN" sz="1000" i="0" dirty="0">
              <a:effectLst/>
            </a:endParaRPr>
          </a:p>
          <a:p>
            <a:r>
              <a:rPr lang="zh-CN" altLang="en-US" sz="1000" i="0" dirty="0">
                <a:effectLst/>
              </a:rPr>
              <a:t>另外，为了更容易看到闪光：</a:t>
            </a:r>
            <a:endParaRPr lang="zh-CN" altLang="en-US" sz="1000" i="0" dirty="0">
              <a:effectLst/>
            </a:endParaRPr>
          </a:p>
          <a:p>
            <a:endParaRPr lang="en-US" altLang="zh-CN" sz="1000" i="0" dirty="0">
              <a:effectLst/>
            </a:endParaRPr>
          </a:p>
          <a:p>
            <a:r>
              <a:rPr lang="zh-CN" altLang="en-US" sz="1000" i="0" dirty="0">
                <a:effectLst/>
              </a:rPr>
              <a:t>建议把有灯光的手机背面朝上，</a:t>
            </a:r>
            <a:endParaRPr lang="zh-CN" altLang="en-US" sz="1000" i="0" dirty="0">
              <a:effectLst/>
            </a:endParaRPr>
          </a:p>
          <a:p>
            <a:r>
              <a:rPr lang="zh-CN" altLang="en-US" sz="1000" i="0" dirty="0">
                <a:effectLst/>
              </a:rPr>
              <a:t>并放在自己视线容易看到的位置。</a:t>
            </a:r>
            <a:endParaRPr lang="zh-CN" altLang="en-US" sz="1000" i="0" dirty="0">
              <a:effectLst/>
            </a:endParaRPr>
          </a:p>
          <a:p>
            <a:endParaRPr lang="en-US" altLang="zh-CN" sz="1000" i="0" dirty="0">
              <a:effectLst/>
            </a:endParaRPr>
          </a:p>
          <a:p>
            <a:r>
              <a:rPr lang="zh-CN" altLang="en-US" sz="1000" i="0" dirty="0">
                <a:effectLst/>
              </a:rPr>
              <a:t>由于闪光通常只会闪几次，</a:t>
            </a:r>
            <a:endParaRPr lang="zh-CN" altLang="en-US" sz="1000" i="0" dirty="0">
              <a:effectLst/>
            </a:endParaRPr>
          </a:p>
          <a:p>
            <a:r>
              <a:rPr lang="zh-CN" altLang="en-US" sz="1000" i="0" dirty="0">
                <a:effectLst/>
              </a:rPr>
              <a:t>因此也建议根据自己的生活习惯：</a:t>
            </a:r>
            <a:endParaRPr lang="zh-CN" altLang="en-US" sz="1000" i="0" dirty="0">
              <a:effectLst/>
            </a:endParaRPr>
          </a:p>
          <a:p>
            <a:endParaRPr lang="en-US" altLang="zh-CN" sz="1000" i="0" dirty="0">
              <a:effectLst/>
            </a:endParaRPr>
          </a:p>
          <a:p>
            <a:r>
              <a:rPr lang="zh-CN" altLang="en-US" sz="1000" i="0" dirty="0">
                <a:effectLst/>
              </a:rPr>
              <a:t>例如每隔一小时稍微确认一下手机。</a:t>
            </a:r>
            <a:endParaRPr lang="zh-CN" altLang="en-US" sz="1000" i="0" dirty="0">
              <a:effectLst/>
            </a:endParaRPr>
          </a:p>
          <a:p>
            <a:endParaRPr lang="en-US" altLang="zh-CN" sz="1000" i="0" dirty="0">
              <a:effectLst/>
            </a:endParaRPr>
          </a:p>
          <a:p>
            <a:r>
              <a:rPr lang="zh-CN" altLang="en-US" sz="1000" i="0" dirty="0">
                <a:effectLst/>
              </a:rPr>
              <a:t>闪光提醒的好处在于：</a:t>
            </a:r>
            <a:endParaRPr lang="zh-CN" altLang="en-US" sz="1000" i="0" dirty="0">
              <a:effectLst/>
            </a:endParaRPr>
          </a:p>
          <a:p>
            <a:endParaRPr lang="en-US" altLang="zh-CN" sz="1000" i="0" dirty="0">
              <a:effectLst/>
            </a:endParaRPr>
          </a:p>
          <a:p>
            <a:r>
              <a:rPr lang="zh-CN" altLang="en-US" sz="1000" i="0" dirty="0">
                <a:effectLst/>
              </a:rPr>
              <a:t>只要设置一次，以后每次来电时，手机都会自动用灯光提醒你。</a:t>
            </a:r>
            <a:endParaRPr lang="zh-CN" altLang="en-US" sz="1000" i="0" dirty="0">
              <a:effectLst/>
            </a:endParaRPr>
          </a:p>
          <a:p>
            <a:endParaRPr lang="en-US" altLang="zh-CN" sz="1000" i="0" dirty="0">
              <a:effectLst/>
            </a:endParaRPr>
          </a:p>
          <a:p>
            <a:r>
              <a:rPr lang="zh-CN" altLang="en-US" sz="1000" i="0" dirty="0">
                <a:effectLst/>
              </a:rPr>
              <a:t>你不需要勉强改变自己的生活方式，</a:t>
            </a:r>
            <a:endParaRPr lang="zh-CN" altLang="en-US" sz="1000" i="0" dirty="0">
              <a:effectLst/>
            </a:endParaRPr>
          </a:p>
          <a:p>
            <a:r>
              <a:rPr lang="zh-CN" altLang="en-US" sz="1000" i="0" dirty="0">
                <a:effectLst/>
              </a:rPr>
              <a:t>它只是悄悄帮你</a:t>
            </a:r>
            <a:r>
              <a:rPr lang="en-US" altLang="zh-CN" sz="1000" i="0" dirty="0">
                <a:effectLst/>
              </a:rPr>
              <a:t>“</a:t>
            </a:r>
            <a:r>
              <a:rPr lang="zh-CN" altLang="en-US" sz="1000" i="0" dirty="0">
                <a:effectLst/>
              </a:rPr>
              <a:t>提高察觉能力</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如果觉得这个功能很实用，不妨跟着后面的手机操作指南，试着设置</a:t>
            </a:r>
            <a:r>
              <a:rPr lang="en-US" altLang="zh-CN" sz="1000" i="0" dirty="0">
                <a:effectLst/>
              </a:rPr>
              <a:t>LED</a:t>
            </a:r>
            <a:r>
              <a:rPr lang="zh-CN" altLang="en-US" sz="1000" i="0" dirty="0">
                <a:effectLst/>
              </a:rPr>
              <a:t>闪光提醒。</a:t>
            </a:r>
            <a:endParaRPr lang="zh-CN" altLang="en-US" sz="1000" i="0" dirty="0">
              <a:effectLst/>
            </a:endParaRPr>
          </a:p>
          <a:p>
            <a:endParaRPr lang="en-US" altLang="zh-CN" sz="1000" i="0" dirty="0">
              <a:effectLst/>
            </a:endParaRPr>
          </a:p>
          <a:p>
            <a:r>
              <a:rPr lang="zh-CN" altLang="en-US" sz="1000" i="0" dirty="0">
                <a:effectLst/>
              </a:rPr>
              <a:t>最后还要提醒一点：</a:t>
            </a:r>
            <a:endParaRPr lang="zh-CN" altLang="en-US" sz="1000" i="0" dirty="0">
              <a:effectLst/>
            </a:endParaRPr>
          </a:p>
          <a:p>
            <a:endParaRPr lang="en-US" altLang="zh-CN" sz="1000" i="0" dirty="0">
              <a:effectLst/>
            </a:endParaRPr>
          </a:p>
          <a:p>
            <a:r>
              <a:rPr lang="zh-CN" altLang="en-US" sz="1000" i="0" dirty="0">
                <a:effectLst/>
              </a:rPr>
              <a:t>手机背面的闪光灯亮度很强，</a:t>
            </a:r>
            <a:endParaRPr lang="zh-CN" altLang="en-US" sz="1000" i="0" dirty="0">
              <a:effectLst/>
            </a:endParaRPr>
          </a:p>
          <a:p>
            <a:r>
              <a:rPr lang="zh-CN" altLang="en-US" sz="1000" i="0" dirty="0">
                <a:effectLst/>
              </a:rPr>
              <a:t>闪烁时请不要直接盯着看。</a:t>
            </a:r>
            <a:endParaRPr lang="zh-CN" altLang="en-US" sz="1000" i="0" dirty="0">
              <a:effectLst/>
            </a:endParaRPr>
          </a:p>
          <a:p>
            <a:endParaRPr lang="en-US" altLang="zh-CN" sz="1000" i="0" dirty="0">
              <a:effectLst/>
            </a:endParaRPr>
          </a:p>
          <a:p>
            <a:r>
              <a:rPr lang="zh-CN" altLang="en-US" sz="1000" i="0" dirty="0">
                <a:effectLst/>
              </a:rPr>
              <a:t>用语音录音，让手机来电更容易被注意到</a:t>
            </a:r>
            <a:endParaRPr lang="zh-CN" altLang="en-US" sz="1000" i="0" dirty="0">
              <a:effectLst/>
            </a:endParaRPr>
          </a:p>
          <a:p>
            <a:endParaRPr lang="en-US" altLang="zh-CN" sz="1000" i="0" dirty="0">
              <a:effectLst/>
            </a:endParaRPr>
          </a:p>
          <a:p>
            <a:r>
              <a:rPr lang="zh-CN" altLang="en-US" sz="1000" i="0" dirty="0">
                <a:effectLst/>
              </a:rPr>
              <a:t>手机铃声大多是电子音。</a:t>
            </a:r>
            <a:endParaRPr lang="zh-CN" altLang="en-US" sz="1000" i="0" dirty="0">
              <a:effectLst/>
            </a:endParaRPr>
          </a:p>
          <a:p>
            <a:endParaRPr lang="en-US" altLang="zh-CN" sz="1000" i="0" dirty="0">
              <a:effectLst/>
            </a:endParaRPr>
          </a:p>
          <a:p>
            <a:r>
              <a:rPr lang="zh-CN" altLang="en-US" sz="1000" i="0" dirty="0">
                <a:effectLst/>
              </a:rPr>
              <a:t>随着年龄增长，这类高频声音确实会越来越难听清。</a:t>
            </a:r>
            <a:endParaRPr lang="zh-CN" altLang="en-US" sz="1000" i="0" dirty="0">
              <a:effectLst/>
            </a:endParaRPr>
          </a:p>
          <a:p>
            <a:endParaRPr lang="en-US" altLang="zh-CN" sz="1000" i="0" dirty="0">
              <a:effectLst/>
            </a:endParaRPr>
          </a:p>
          <a:p>
            <a:r>
              <a:rPr lang="zh-CN" altLang="en-US" sz="1000" i="0" dirty="0">
                <a:effectLst/>
              </a:rPr>
              <a:t>接下来介绍的方法，目前只有</a:t>
            </a:r>
            <a:r>
              <a:rPr lang="en-US" altLang="zh-CN" sz="1000" i="0" dirty="0">
                <a:effectLst/>
              </a:rPr>
              <a:t>Android</a:t>
            </a:r>
            <a:r>
              <a:rPr lang="zh-CN" altLang="en-US" sz="1000" i="0" dirty="0">
                <a:effectLst/>
              </a:rPr>
              <a:t>手机可以设置，但非常实用。</a:t>
            </a:r>
            <a:endParaRPr lang="zh-CN" altLang="en-US" sz="1000" i="0" dirty="0">
              <a:effectLst/>
            </a:endParaRPr>
          </a:p>
          <a:p>
            <a:endParaRPr lang="en-US" altLang="zh-CN" sz="1000" i="0" dirty="0">
              <a:effectLst/>
            </a:endParaRPr>
          </a:p>
          <a:p>
            <a:r>
              <a:rPr lang="zh-CN" altLang="en-US" sz="1000" i="0" dirty="0">
                <a:effectLst/>
              </a:rPr>
              <a:t>这里会使用一个叫：</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简易录音机（</a:t>
            </a:r>
            <a:r>
              <a:rPr lang="en-US" altLang="zh-CN" sz="1000" i="0" dirty="0">
                <a:effectLst/>
              </a:rPr>
              <a:t>Easy Voice Recorder</a:t>
            </a:r>
            <a:r>
              <a:rPr lang="zh-CN" altLang="en-US" sz="1000" i="0" dirty="0">
                <a:effectLst/>
              </a:rPr>
              <a:t>）</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的应用程序。</a:t>
            </a:r>
            <a:endParaRPr lang="zh-CN" altLang="en-US" sz="1000" i="0" dirty="0">
              <a:effectLst/>
            </a:endParaRPr>
          </a:p>
          <a:p>
            <a:endParaRPr lang="en-US" altLang="zh-CN" sz="1000" i="0" dirty="0">
              <a:effectLst/>
            </a:endParaRPr>
          </a:p>
          <a:p>
            <a:r>
              <a:rPr lang="zh-CN" altLang="en-US" sz="1000" i="0" dirty="0">
                <a:effectLst/>
              </a:rPr>
              <a:t>所谓录音机，就是可以录下声音的功能。</a:t>
            </a:r>
            <a:endParaRPr lang="zh-CN" altLang="en-US" sz="1000" i="0" dirty="0">
              <a:effectLst/>
            </a:endParaRPr>
          </a:p>
          <a:p>
            <a:endParaRPr lang="en-US" altLang="zh-CN" sz="1000" i="0" dirty="0">
              <a:effectLst/>
            </a:endParaRPr>
          </a:p>
          <a:p>
            <a:r>
              <a:rPr lang="zh-CN" altLang="en-US" sz="1000" i="0" dirty="0">
                <a:effectLst/>
              </a:rPr>
              <a:t>你可以录自己的声音，</a:t>
            </a:r>
            <a:endParaRPr lang="zh-CN" altLang="en-US" sz="1000" i="0" dirty="0">
              <a:effectLst/>
            </a:endParaRPr>
          </a:p>
          <a:p>
            <a:r>
              <a:rPr lang="zh-CN" altLang="en-US" sz="1000" i="0" dirty="0">
                <a:effectLst/>
              </a:rPr>
              <a:t>也可以录家人、孙子孙女的声音。</a:t>
            </a:r>
            <a:endParaRPr lang="zh-CN" altLang="en-US" sz="1000" i="0" dirty="0">
              <a:effectLst/>
            </a:endParaRPr>
          </a:p>
          <a:p>
            <a:endParaRPr lang="en-US" altLang="zh-CN" sz="1000" i="0" dirty="0">
              <a:effectLst/>
            </a:endParaRPr>
          </a:p>
          <a:p>
            <a:r>
              <a:rPr lang="zh-CN" altLang="en-US" sz="1000" i="0" dirty="0">
                <a:effectLst/>
              </a:rPr>
              <a:t>例如录一句：</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电话来了，快看看手机哦！</a:t>
            </a:r>
            <a:r>
              <a:rPr lang="en-US" altLang="zh-CN" sz="1000" i="0" dirty="0">
                <a:effectLst/>
              </a:rPr>
              <a:t>”</a:t>
            </a:r>
            <a:endParaRPr lang="en-US" altLang="zh-CN" sz="1000" i="0" dirty="0">
              <a:effectLst/>
            </a:endParaRPr>
          </a:p>
          <a:p>
            <a:r>
              <a:rPr lang="en-US" altLang="zh-CN" sz="1000" i="0" dirty="0">
                <a:effectLst/>
              </a:rPr>
              <a:t>“</a:t>
            </a:r>
            <a:r>
              <a:rPr lang="zh-CN" altLang="en-US" sz="1000" i="0" dirty="0">
                <a:effectLst/>
              </a:rPr>
              <a:t>来电话啦！</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然后把这段录音设置成手机铃声。</a:t>
            </a:r>
            <a:endParaRPr lang="en-US" altLang="zh-CN" sz="1000" i="0" dirty="0">
              <a:effectLst/>
            </a:endParaRPr>
          </a:p>
          <a:p>
            <a:r>
              <a:rPr lang="zh-CN" altLang="en-US" sz="1000" i="0" dirty="0">
                <a:effectLst/>
              </a:rPr>
              <a:t>这样一来，比起普通电子铃声，更容易引起注意。</a:t>
            </a:r>
            <a:endParaRPr lang="en-US" altLang="zh-CN" sz="1000" i="0" dirty="0">
              <a:effectLst/>
            </a:endParaRPr>
          </a:p>
          <a:p>
            <a:r>
              <a:rPr lang="zh-CN" altLang="en-US" sz="1000" i="0" dirty="0">
                <a:effectLst/>
              </a:rPr>
              <a:t>不过需要注意：</a:t>
            </a:r>
            <a:endParaRPr lang="zh-CN" altLang="en-US" sz="1000" i="0" dirty="0">
              <a:effectLst/>
            </a:endParaRPr>
          </a:p>
          <a:p>
            <a:endParaRPr lang="en-US" altLang="zh-CN" sz="1000" i="0" dirty="0">
              <a:effectLst/>
            </a:endParaRPr>
          </a:p>
          <a:p>
            <a:r>
              <a:rPr lang="en-US" altLang="zh-CN" sz="1000" i="0" dirty="0">
                <a:effectLst/>
              </a:rPr>
              <a:t>iPhone</a:t>
            </a:r>
            <a:r>
              <a:rPr lang="zh-CN" altLang="en-US" sz="1000" i="0" dirty="0">
                <a:effectLst/>
              </a:rPr>
              <a:t>目前无法进行这种设置</a:t>
            </a:r>
            <a:endParaRPr lang="zh-CN" altLang="en-US" sz="1000" i="0" dirty="0">
              <a:effectLst/>
            </a:endParaRPr>
          </a:p>
          <a:p>
            <a:r>
              <a:rPr lang="en-US" altLang="zh-CN" sz="1000" i="0" dirty="0">
                <a:effectLst/>
              </a:rPr>
              <a:t>Android</a:t>
            </a:r>
            <a:r>
              <a:rPr lang="zh-CN" altLang="en-US" sz="1000" i="0" dirty="0">
                <a:effectLst/>
              </a:rPr>
              <a:t>也会因为手机型号或系统版本不同，而可能无法使用</a:t>
            </a:r>
            <a:endParaRPr lang="zh-CN" altLang="en-US" sz="1000" i="0" dirty="0">
              <a:effectLst/>
            </a:endParaRPr>
          </a:p>
          <a:p>
            <a:endParaRPr lang="en-US" altLang="zh-CN" sz="1000" i="0" dirty="0">
              <a:effectLst/>
            </a:endParaRPr>
          </a:p>
          <a:p>
            <a:r>
              <a:rPr lang="zh-CN" altLang="en-US" sz="1000" i="0" dirty="0">
                <a:effectLst/>
              </a:rPr>
              <a:t>如果有兴趣的话，可以试着操作看看。</a:t>
            </a:r>
            <a:endParaRPr lang="zh-CN" altLang="en-US" sz="1000" i="0" dirty="0">
              <a:effectLst/>
            </a:endParaRPr>
          </a:p>
        </p:txBody>
      </p:sp>
      <p:sp>
        <p:nvSpPr>
          <p:cNvPr id="5" name="角丸四角形 7"/>
          <p:cNvSpPr/>
          <p:nvPr/>
        </p:nvSpPr>
        <p:spPr>
          <a:xfrm>
            <a:off x="4469084" y="18945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もしかして</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認知症？」</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不安</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になったら</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読</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むスマホ</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活用術</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978-4-7612-7875-5</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玉井知世子／舛森悠（監修）</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328p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858010"/>
            <a:ext cx="6821170" cy="56775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a:t>
            </a:r>
            <a:r>
              <a:rPr lang="en-US" altLang="zh-CN" sz="1100" i="0" dirty="0">
                <a:effectLst/>
              </a:rPr>
              <a:t>1</a:t>
            </a:r>
            <a:r>
              <a:rPr lang="zh-CN" altLang="en-US" sz="1100" i="0" dirty="0">
                <a:effectLst/>
              </a:rPr>
              <a:t>章　什么是老年痴呆症？难道我也</a:t>
            </a:r>
            <a:r>
              <a:rPr lang="en-US" altLang="zh-CN" sz="1100" i="0" dirty="0">
                <a:effectLst/>
              </a:rPr>
              <a:t>……</a:t>
            </a:r>
            <a:r>
              <a:rPr lang="zh-CN" altLang="en-US" sz="1100" i="0" dirty="0">
                <a:effectLst/>
              </a:rPr>
              <a:t>？</a:t>
            </a:r>
            <a:endParaRPr lang="zh-CN" altLang="en-US" sz="1100" i="0" dirty="0">
              <a:effectLst/>
            </a:endParaRPr>
          </a:p>
          <a:p>
            <a:endParaRPr lang="zh-CN" altLang="en-US" sz="1100" i="0" dirty="0">
              <a:effectLst/>
            </a:endParaRPr>
          </a:p>
          <a:p>
            <a:r>
              <a:rPr lang="zh-CN" altLang="en-US" sz="1100" i="0" dirty="0">
                <a:effectLst/>
              </a:rPr>
              <a:t>以为自己了解，其实并不了解的老年痴呆症</a:t>
            </a:r>
            <a:endParaRPr lang="zh-CN" altLang="en-US" sz="1100" i="0" dirty="0">
              <a:effectLst/>
            </a:endParaRPr>
          </a:p>
          <a:p>
            <a:r>
              <a:rPr lang="zh-CN" altLang="en-US" sz="1100" i="0" dirty="0">
                <a:effectLst/>
              </a:rPr>
              <a:t>老年痴呆症其实有不同</a:t>
            </a:r>
            <a:r>
              <a:rPr lang="en-US" altLang="zh-CN" sz="1100" i="0" dirty="0">
                <a:effectLst/>
              </a:rPr>
              <a:t>“</a:t>
            </a:r>
            <a:r>
              <a:rPr lang="zh-CN" altLang="en-US" sz="1100" i="0" dirty="0">
                <a:effectLst/>
              </a:rPr>
              <a:t>类型</a:t>
            </a:r>
            <a:r>
              <a:rPr lang="en-US" altLang="zh-CN" sz="1100" i="0" dirty="0">
                <a:effectLst/>
              </a:rPr>
              <a:t>”</a:t>
            </a:r>
            <a:endParaRPr lang="en-US" altLang="zh-CN" sz="1100" i="0" dirty="0">
              <a:effectLst/>
            </a:endParaRPr>
          </a:p>
          <a:p>
            <a:r>
              <a:rPr lang="zh-CN" altLang="en-US" sz="1100" i="0" dirty="0">
                <a:effectLst/>
              </a:rPr>
              <a:t>老年痴呆症的代表类型</a:t>
            </a:r>
            <a:r>
              <a:rPr lang="en-US" altLang="en-US" sz="1100" i="0" dirty="0">
                <a:effectLst/>
              </a:rPr>
              <a:t>①</a:t>
            </a:r>
            <a:r>
              <a:rPr lang="en-US" altLang="zh-CN" sz="1100" i="0" dirty="0">
                <a:effectLst/>
              </a:rPr>
              <a:t> </a:t>
            </a:r>
            <a:r>
              <a:rPr lang="zh-CN" altLang="en-US" sz="1100" i="0" dirty="0">
                <a:effectLst/>
              </a:rPr>
              <a:t>阿尔茨海默型老年痴呆症</a:t>
            </a:r>
            <a:endParaRPr lang="zh-CN" altLang="en-US" sz="1100" i="0" dirty="0">
              <a:effectLst/>
            </a:endParaRPr>
          </a:p>
          <a:p>
            <a:r>
              <a:rPr lang="zh-CN" altLang="en-US" sz="1100" i="0" dirty="0">
                <a:effectLst/>
              </a:rPr>
              <a:t>老年痴呆症的代表类型</a:t>
            </a:r>
            <a:r>
              <a:rPr lang="en-US" altLang="en-US" sz="1100" i="0" dirty="0">
                <a:effectLst/>
              </a:rPr>
              <a:t>②</a:t>
            </a:r>
            <a:r>
              <a:rPr lang="en-US" altLang="zh-CN" sz="1100" i="0" dirty="0">
                <a:effectLst/>
              </a:rPr>
              <a:t> </a:t>
            </a:r>
            <a:r>
              <a:rPr lang="zh-CN" altLang="en-US" sz="1100" i="0" dirty="0">
                <a:effectLst/>
              </a:rPr>
              <a:t>血管性老年痴呆症</a:t>
            </a:r>
            <a:endParaRPr lang="zh-CN" altLang="en-US" sz="1100" i="0" dirty="0">
              <a:effectLst/>
            </a:endParaRPr>
          </a:p>
          <a:p>
            <a:r>
              <a:rPr lang="zh-CN" altLang="en-US" sz="1100" i="0" dirty="0">
                <a:effectLst/>
              </a:rPr>
              <a:t>老年痴呆症的代表类型</a:t>
            </a:r>
            <a:r>
              <a:rPr lang="en-US" altLang="en-US" sz="1100" i="0" dirty="0">
                <a:effectLst/>
              </a:rPr>
              <a:t>③</a:t>
            </a:r>
            <a:r>
              <a:rPr lang="en-US" altLang="zh-CN" sz="1100" i="0" dirty="0">
                <a:effectLst/>
              </a:rPr>
              <a:t> </a:t>
            </a:r>
            <a:r>
              <a:rPr lang="zh-CN" altLang="en-US" sz="1100" i="0" dirty="0">
                <a:effectLst/>
              </a:rPr>
              <a:t>路易体型老年痴呆症</a:t>
            </a:r>
            <a:endParaRPr lang="zh-CN" altLang="en-US" sz="1100" i="0" dirty="0">
              <a:effectLst/>
            </a:endParaRPr>
          </a:p>
          <a:p>
            <a:r>
              <a:rPr lang="zh-CN" altLang="en-US" sz="1100" i="0" dirty="0">
                <a:effectLst/>
              </a:rPr>
              <a:t>老年痴呆症的代表类型</a:t>
            </a:r>
            <a:r>
              <a:rPr lang="en-US" altLang="en-US" sz="1100" i="0" dirty="0">
                <a:effectLst/>
              </a:rPr>
              <a:t>④</a:t>
            </a:r>
            <a:r>
              <a:rPr lang="en-US" altLang="zh-CN" sz="1100" i="0" dirty="0">
                <a:effectLst/>
              </a:rPr>
              <a:t> </a:t>
            </a:r>
            <a:r>
              <a:rPr lang="zh-CN" altLang="en-US" sz="1100" i="0" dirty="0">
                <a:effectLst/>
              </a:rPr>
              <a:t>额颞叶型老年痴呆症</a:t>
            </a:r>
            <a:endParaRPr lang="zh-CN" altLang="en-US" sz="1100" i="0" dirty="0">
              <a:effectLst/>
            </a:endParaRPr>
          </a:p>
          <a:p>
            <a:r>
              <a:rPr lang="zh-CN" altLang="en-US" sz="1100" i="0" dirty="0">
                <a:effectLst/>
              </a:rPr>
              <a:t>就诊时希望你特别注意的</a:t>
            </a:r>
            <a:r>
              <a:rPr lang="en-US" altLang="zh-CN" sz="1100" i="0" dirty="0">
                <a:effectLst/>
              </a:rPr>
              <a:t>4</a:t>
            </a:r>
            <a:r>
              <a:rPr lang="zh-CN" altLang="en-US" sz="1100" i="0" dirty="0">
                <a:effectLst/>
              </a:rPr>
              <a:t>个重点</a:t>
            </a:r>
            <a:endParaRPr lang="zh-CN" altLang="en-US" sz="1100" i="0" dirty="0">
              <a:effectLst/>
            </a:endParaRPr>
          </a:p>
          <a:p>
            <a:r>
              <a:rPr lang="zh-CN" altLang="en-US" sz="1100" i="0" dirty="0">
                <a:effectLst/>
              </a:rPr>
              <a:t>第</a:t>
            </a:r>
            <a:r>
              <a:rPr lang="en-US" altLang="zh-CN" sz="1100" i="0" dirty="0">
                <a:effectLst/>
              </a:rPr>
              <a:t>2</a:t>
            </a:r>
            <a:r>
              <a:rPr lang="zh-CN" altLang="en-US" sz="1100" i="0" dirty="0">
                <a:effectLst/>
              </a:rPr>
              <a:t>章　用智能手机应对</a:t>
            </a:r>
            <a:r>
              <a:rPr lang="en-US" altLang="zh-CN" sz="1100" i="0" dirty="0">
                <a:effectLst/>
              </a:rPr>
              <a:t>“</a:t>
            </a:r>
            <a:r>
              <a:rPr lang="zh-CN" altLang="en-US" sz="1100" i="0" dirty="0">
                <a:effectLst/>
              </a:rPr>
              <a:t>与年龄相符的健忘</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希望尽可能维持现在的记忆状态</a:t>
            </a:r>
            <a:endParaRPr lang="zh-CN" altLang="en-US" sz="1100" i="0" dirty="0">
              <a:effectLst/>
            </a:endParaRPr>
          </a:p>
          <a:p>
            <a:r>
              <a:rPr lang="zh-CN" altLang="en-US" sz="1100" i="0" dirty="0">
                <a:effectLst/>
              </a:rPr>
              <a:t>预防老年痴呆症，有</a:t>
            </a:r>
            <a:r>
              <a:rPr lang="en-US" altLang="zh-CN" sz="1100" i="0" dirty="0">
                <a:effectLst/>
              </a:rPr>
              <a:t>5</a:t>
            </a:r>
            <a:r>
              <a:rPr lang="zh-CN" altLang="en-US" sz="1100" i="0" dirty="0">
                <a:effectLst/>
              </a:rPr>
              <a:t>个重要支柱</a:t>
            </a:r>
            <a:endParaRPr lang="zh-CN" altLang="en-US" sz="1100" i="0" dirty="0">
              <a:effectLst/>
            </a:endParaRPr>
          </a:p>
          <a:p>
            <a:r>
              <a:rPr lang="zh-CN" altLang="en-US" sz="1100" i="0" dirty="0">
                <a:effectLst/>
              </a:rPr>
              <a:t>用智能手机预防老年痴呆症</a:t>
            </a:r>
            <a:r>
              <a:rPr lang="en-US" altLang="en-US" sz="1100" i="0" dirty="0">
                <a:effectLst/>
              </a:rPr>
              <a:t>①</a:t>
            </a:r>
            <a:endParaRPr lang="en-US" altLang="en-US" sz="1100" i="0" dirty="0">
              <a:effectLst/>
            </a:endParaRPr>
          </a:p>
          <a:p>
            <a:r>
              <a:rPr lang="zh-CN" altLang="en-US" sz="1100" i="0" dirty="0">
                <a:effectLst/>
              </a:rPr>
              <a:t>用高质量睡眠，帮助大脑顺利排出代谢废物</a:t>
            </a:r>
            <a:endParaRPr lang="zh-CN" altLang="en-US" sz="1100" i="0" dirty="0">
              <a:effectLst/>
            </a:endParaRPr>
          </a:p>
          <a:p>
            <a:r>
              <a:rPr lang="en-US" altLang="zh-CN" sz="1100" i="0" dirty="0">
                <a:effectLst/>
              </a:rPr>
              <a:t>Android</a:t>
            </a:r>
            <a:r>
              <a:rPr lang="zh-CN" altLang="en-US" sz="1100" i="0" dirty="0">
                <a:effectLst/>
              </a:rPr>
              <a:t>：设置睡眠模式</a:t>
            </a:r>
            <a:endParaRPr lang="zh-CN" altLang="en-US" sz="1100" i="0" dirty="0">
              <a:effectLst/>
            </a:endParaRPr>
          </a:p>
          <a:p>
            <a:r>
              <a:rPr lang="en-US" altLang="zh-CN" sz="1100" i="0" dirty="0">
                <a:effectLst/>
              </a:rPr>
              <a:t>iPhone</a:t>
            </a:r>
            <a:r>
              <a:rPr lang="zh-CN" altLang="en-US" sz="1100" i="0" dirty="0">
                <a:effectLst/>
              </a:rPr>
              <a:t>：设置睡眠模式</a:t>
            </a:r>
            <a:endParaRPr lang="zh-CN" altLang="en-US" sz="1100" i="0" dirty="0">
              <a:effectLst/>
            </a:endParaRPr>
          </a:p>
          <a:p>
            <a:r>
              <a:rPr lang="zh-CN" altLang="en-US" sz="1100" i="0" dirty="0">
                <a:effectLst/>
              </a:rPr>
              <a:t>用智能手机预防老年痴呆症</a:t>
            </a:r>
            <a:r>
              <a:rPr lang="en-US" altLang="en-US" sz="1100" i="0" dirty="0">
                <a:effectLst/>
              </a:rPr>
              <a:t>②</a:t>
            </a:r>
            <a:endParaRPr lang="en-US" altLang="en-US" sz="1100" i="0" dirty="0">
              <a:effectLst/>
            </a:endParaRPr>
          </a:p>
          <a:p>
            <a:r>
              <a:rPr lang="zh-CN" altLang="en-US" sz="1100" i="0" dirty="0">
                <a:effectLst/>
              </a:rPr>
              <a:t>通过有氧运动，维持大脑血液循环</a:t>
            </a:r>
            <a:endParaRPr lang="zh-CN" altLang="en-US" sz="1100" i="0" dirty="0">
              <a:effectLst/>
            </a:endParaRPr>
          </a:p>
          <a:p>
            <a:r>
              <a:rPr lang="en-US" altLang="zh-CN" sz="1100" i="0" dirty="0">
                <a:effectLst/>
              </a:rPr>
              <a:t>Android</a:t>
            </a:r>
            <a:r>
              <a:rPr lang="zh-CN" altLang="en-US" sz="1100" i="0" dirty="0">
                <a:effectLst/>
              </a:rPr>
              <a:t>：下载计步器</a:t>
            </a:r>
            <a:r>
              <a:rPr lang="en-US" altLang="zh-CN" sz="1100" i="0" dirty="0">
                <a:effectLst/>
              </a:rPr>
              <a:t>App</a:t>
            </a:r>
            <a:endParaRPr lang="en-US" altLang="zh-CN" sz="1100" i="0" dirty="0">
              <a:effectLst/>
            </a:endParaRPr>
          </a:p>
          <a:p>
            <a:r>
              <a:rPr lang="en-US" altLang="zh-CN" sz="1100" i="0" dirty="0">
                <a:effectLst/>
              </a:rPr>
              <a:t>iPhone</a:t>
            </a:r>
            <a:r>
              <a:rPr lang="zh-CN" altLang="en-US" sz="1100" i="0" dirty="0">
                <a:effectLst/>
              </a:rPr>
              <a:t>：查看</a:t>
            </a:r>
            <a:r>
              <a:rPr lang="en-US" altLang="zh-CN" sz="1100" i="0" dirty="0">
                <a:effectLst/>
              </a:rPr>
              <a:t>“</a:t>
            </a:r>
            <a:r>
              <a:rPr lang="zh-CN" altLang="en-US" sz="1100" i="0" dirty="0">
                <a:effectLst/>
              </a:rPr>
              <a:t>健康</a:t>
            </a:r>
            <a:r>
              <a:rPr lang="en-US" altLang="zh-CN" sz="1100" i="0" dirty="0">
                <a:effectLst/>
              </a:rPr>
              <a:t>”App</a:t>
            </a:r>
            <a:r>
              <a:rPr lang="zh-CN" altLang="en-US" sz="1100" i="0" dirty="0">
                <a:effectLst/>
              </a:rPr>
              <a:t>中的步数记录</a:t>
            </a:r>
            <a:endParaRPr lang="zh-CN" altLang="en-US" sz="1100" i="0" dirty="0">
              <a:effectLst/>
            </a:endParaRPr>
          </a:p>
          <a:p>
            <a:r>
              <a:rPr lang="zh-CN" altLang="en-US" sz="1100" i="0" dirty="0">
                <a:effectLst/>
              </a:rPr>
              <a:t>用智能手机预防老年痴呆症</a:t>
            </a:r>
            <a:r>
              <a:rPr lang="en-US" altLang="en-US" sz="1100" i="0" dirty="0">
                <a:effectLst/>
              </a:rPr>
              <a:t>③</a:t>
            </a:r>
            <a:endParaRPr lang="en-US" altLang="en-US" sz="1100" i="0" dirty="0">
              <a:effectLst/>
            </a:endParaRPr>
          </a:p>
          <a:p>
            <a:r>
              <a:rPr lang="zh-CN" altLang="en-US" sz="1100" i="0" dirty="0">
                <a:effectLst/>
              </a:rPr>
              <a:t>好好管理高血压、糖尿病、高血脂等风险因素</a:t>
            </a:r>
            <a:endParaRPr lang="zh-CN" altLang="en-US" sz="1100" i="0" dirty="0">
              <a:effectLst/>
            </a:endParaRPr>
          </a:p>
          <a:p>
            <a:r>
              <a:rPr lang="en-US" altLang="zh-CN" sz="1100" i="0" dirty="0">
                <a:effectLst/>
              </a:rPr>
              <a:t>Android</a:t>
            </a:r>
            <a:r>
              <a:rPr lang="zh-CN" altLang="en-US" sz="1100" i="0" dirty="0">
                <a:effectLst/>
              </a:rPr>
              <a:t>：下载并设置血液检查</a:t>
            </a:r>
            <a:r>
              <a:rPr lang="en-US" altLang="zh-CN" sz="1100" i="0" dirty="0">
                <a:effectLst/>
              </a:rPr>
              <a:t>App</a:t>
            </a:r>
            <a:endParaRPr lang="en-US" altLang="zh-CN" sz="1100" i="0" dirty="0">
              <a:effectLst/>
            </a:endParaRPr>
          </a:p>
          <a:p>
            <a:r>
              <a:rPr lang="en-US" altLang="zh-CN" sz="1100" i="0" dirty="0">
                <a:effectLst/>
              </a:rPr>
              <a:t>iPhone</a:t>
            </a:r>
            <a:r>
              <a:rPr lang="zh-CN" altLang="en-US" sz="1100" i="0" dirty="0">
                <a:effectLst/>
              </a:rPr>
              <a:t>：下载并设置血液检查</a:t>
            </a:r>
            <a:r>
              <a:rPr lang="en-US" altLang="zh-CN" sz="1100" i="0" dirty="0">
                <a:effectLst/>
              </a:rPr>
              <a:t>App</a:t>
            </a:r>
            <a:endParaRPr lang="en-US" altLang="zh-CN" sz="1100" i="0" dirty="0">
              <a:effectLst/>
            </a:endParaRPr>
          </a:p>
          <a:p>
            <a:r>
              <a:rPr lang="en-US" altLang="zh-CN" sz="1100" i="0" dirty="0">
                <a:effectLst/>
              </a:rPr>
              <a:t>Android&amp;iPhone</a:t>
            </a:r>
            <a:r>
              <a:rPr lang="zh-CN" altLang="en-US" sz="1100" i="0" dirty="0">
                <a:effectLst/>
              </a:rPr>
              <a:t>通用：糖尿病管理方法</a:t>
            </a:r>
            <a:endParaRPr lang="zh-CN" altLang="en-US" sz="1100" i="0" dirty="0">
              <a:effectLst/>
            </a:endParaRPr>
          </a:p>
          <a:p>
            <a:r>
              <a:rPr lang="zh-CN" altLang="en-US" sz="1100" i="0" dirty="0">
                <a:effectLst/>
              </a:rPr>
              <a:t>智能手机操作指南</a:t>
            </a:r>
            <a:endParaRPr lang="zh-CN" altLang="en-US" sz="1100" i="0" dirty="0">
              <a:effectLst/>
            </a:endParaRPr>
          </a:p>
          <a:p>
            <a:r>
              <a:rPr lang="en-US" altLang="zh-CN" sz="1100" i="0" dirty="0">
                <a:effectLst/>
              </a:rPr>
              <a:t>Android</a:t>
            </a:r>
            <a:r>
              <a:rPr lang="zh-CN" altLang="en-US" sz="1100" i="0" dirty="0">
                <a:effectLst/>
              </a:rPr>
              <a:t>：记录血压的方法</a:t>
            </a:r>
            <a:endParaRPr lang="zh-CN" altLang="en-US" sz="1100" i="0" dirty="0">
              <a:effectLst/>
            </a:endParaRPr>
          </a:p>
          <a:p>
            <a:r>
              <a:rPr lang="en-US" altLang="zh-CN" sz="1100" i="0" dirty="0">
                <a:effectLst/>
              </a:rPr>
              <a:t>iPhone</a:t>
            </a:r>
            <a:r>
              <a:rPr lang="zh-CN" altLang="en-US" sz="1100" i="0" dirty="0">
                <a:effectLst/>
              </a:rPr>
              <a:t>：设置</a:t>
            </a:r>
            <a:r>
              <a:rPr lang="en-US" altLang="zh-CN" sz="1100" i="0" dirty="0">
                <a:effectLst/>
              </a:rPr>
              <a:t>“</a:t>
            </a:r>
            <a:r>
              <a:rPr lang="zh-CN" altLang="en-US" sz="1100" i="0" dirty="0">
                <a:effectLst/>
              </a:rPr>
              <a:t>健康</a:t>
            </a:r>
            <a:r>
              <a:rPr lang="en-US" altLang="zh-CN" sz="1100" i="0" dirty="0">
                <a:effectLst/>
              </a:rPr>
              <a:t>”App</a:t>
            </a:r>
            <a:r>
              <a:rPr lang="zh-CN" altLang="en-US" sz="1100" i="0" dirty="0">
                <a:effectLst/>
              </a:rPr>
              <a:t>中的血压功能</a:t>
            </a:r>
            <a:endParaRPr lang="zh-CN" altLang="en-US" sz="1100" i="0" dirty="0">
              <a:effectLst/>
            </a:endParaRPr>
          </a:p>
          <a:p>
            <a:r>
              <a:rPr lang="zh-CN" altLang="en-US" sz="1100" i="0" dirty="0">
                <a:effectLst/>
              </a:rPr>
              <a:t>用智能手机预防老年痴呆症</a:t>
            </a:r>
            <a:r>
              <a:rPr lang="en-US" altLang="en-US" sz="1100" i="0" dirty="0">
                <a:effectLst/>
              </a:rPr>
              <a:t>④</a:t>
            </a:r>
            <a:endParaRPr lang="en-US" altLang="en-US" sz="1100" i="0" dirty="0">
              <a:effectLst/>
            </a:endParaRPr>
          </a:p>
          <a:p>
            <a:r>
              <a:rPr lang="zh-CN" altLang="en-US" sz="1100" i="0" dirty="0">
                <a:effectLst/>
              </a:rPr>
              <a:t>注意摄取大脑所需营养，守护脑部健康</a:t>
            </a:r>
            <a:endParaRPr lang="zh-CN" altLang="en-US" sz="1100" i="0" dirty="0">
              <a:effectLst/>
            </a:endParaRPr>
          </a:p>
          <a:p>
            <a:r>
              <a:rPr lang="zh-CN" altLang="en-US" sz="1100" i="0" dirty="0">
                <a:effectLst/>
              </a:rPr>
              <a:t>智能手机操作指南</a:t>
            </a:r>
            <a:endParaRPr lang="zh-CN" altLang="en-US" sz="1100" i="0" dirty="0">
              <a:effectLst/>
            </a:endParaRPr>
          </a:p>
          <a:p>
            <a:r>
              <a:rPr lang="en-US" altLang="zh-CN" sz="1100" i="0" dirty="0">
                <a:effectLst/>
              </a:rPr>
              <a:t>Android</a:t>
            </a:r>
            <a:r>
              <a:rPr lang="zh-CN" altLang="en-US" sz="1100" i="0" dirty="0">
                <a:effectLst/>
              </a:rPr>
              <a:t>：</a:t>
            </a:r>
            <a:r>
              <a:rPr lang="en-US" altLang="zh-CN" sz="1100" i="0" dirty="0">
                <a:effectLst/>
              </a:rPr>
              <a:t>Google Keep </a:t>
            </a:r>
            <a:r>
              <a:rPr lang="zh-CN" altLang="en-US" sz="1100" i="0" dirty="0">
                <a:effectLst/>
              </a:rPr>
              <a:t>的使用方法</a:t>
            </a:r>
            <a:endParaRPr lang="zh-CN" altLang="en-US" sz="1100" i="0" dirty="0">
              <a:effectLst/>
            </a:endParaRPr>
          </a:p>
          <a:p>
            <a:r>
              <a:rPr lang="en-US" altLang="zh-CN" sz="1100" i="0" dirty="0">
                <a:effectLst/>
              </a:rPr>
              <a:t>iPhone</a:t>
            </a:r>
            <a:r>
              <a:rPr lang="zh-CN" altLang="en-US" sz="1100" i="0" dirty="0">
                <a:effectLst/>
              </a:rPr>
              <a:t>：备忘录</a:t>
            </a:r>
            <a:r>
              <a:rPr lang="en-US" altLang="zh-CN" sz="1100" i="0" dirty="0">
                <a:effectLst/>
              </a:rPr>
              <a:t>App</a:t>
            </a:r>
            <a:r>
              <a:rPr lang="zh-CN" altLang="en-US" sz="1100" i="0" dirty="0">
                <a:effectLst/>
              </a:rPr>
              <a:t>的使用方法</a:t>
            </a:r>
            <a:endParaRPr lang="zh-CN" altLang="en-US" sz="1100" i="0" dirty="0">
              <a:effectLst/>
            </a:endParaRPr>
          </a:p>
        </p:txBody>
      </p:sp>
      <p:pic>
        <p:nvPicPr>
          <p:cNvPr id="2" name="图片 1"/>
          <p:cNvPicPr>
            <a:picLocks noChangeAspect="1"/>
          </p:cNvPicPr>
          <p:nvPr/>
        </p:nvPicPr>
        <p:blipFill>
          <a:blip r:embed="rId1"/>
          <a:stretch>
            <a:fillRect/>
          </a:stretch>
        </p:blipFill>
        <p:spPr>
          <a:xfrm>
            <a:off x="370205" y="73025"/>
            <a:ext cx="711835" cy="1010285"/>
          </a:xfrm>
          <a:prstGeom prst="rect">
            <a:avLst/>
          </a:prstGeom>
        </p:spPr>
      </p:pic>
      <p:sp>
        <p:nvSpPr>
          <p:cNvPr id="5" name="角丸四角形 7"/>
          <p:cNvSpPr/>
          <p:nvPr/>
        </p:nvSpPr>
        <p:spPr>
          <a:xfrm>
            <a:off x="2783159" y="127530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もしかして</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認知症？」</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不安</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になったら</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読</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むスマホ</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活用術</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978-4-7612-7875-5</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玉井知世子／舛森悠（監修）</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328p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858010"/>
            <a:ext cx="6821170" cy="7708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a:t>
            </a:r>
            <a:r>
              <a:rPr lang="en-US" altLang="zh-CN" sz="1100" i="0" dirty="0">
                <a:effectLst/>
              </a:rPr>
              <a:t>1</a:t>
            </a:r>
            <a:r>
              <a:rPr lang="zh-CN" altLang="en-US" sz="1100" i="0" dirty="0">
                <a:effectLst/>
              </a:rPr>
              <a:t>章　什么是老年痴呆症？难道我也</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以为自己了解，其实并不了解的老年痴呆症</a:t>
            </a:r>
            <a:endParaRPr lang="zh-CN" altLang="en-US" sz="1100" i="0" dirty="0">
              <a:effectLst/>
            </a:endParaRPr>
          </a:p>
          <a:p>
            <a:r>
              <a:rPr lang="en-US" altLang="zh-CN" sz="1100" i="0" dirty="0">
                <a:effectLst/>
              </a:rPr>
              <a:t>• </a:t>
            </a:r>
            <a:r>
              <a:rPr lang="zh-CN" altLang="en-US" sz="1100" i="0" dirty="0">
                <a:effectLst/>
              </a:rPr>
              <a:t>老年痴呆症其实有不同</a:t>
            </a:r>
            <a:r>
              <a:rPr lang="en-US" altLang="zh-CN" sz="1100" i="0" dirty="0">
                <a:effectLst/>
              </a:rPr>
              <a:t>“</a:t>
            </a:r>
            <a:r>
              <a:rPr lang="zh-CN" altLang="en-US" sz="1100" i="0" dirty="0">
                <a:effectLst/>
              </a:rPr>
              <a:t>类型</a:t>
            </a:r>
            <a:r>
              <a:rPr lang="en-US" altLang="zh-CN" sz="1100" i="0" dirty="0">
                <a:effectLst/>
              </a:rPr>
              <a:t>”</a:t>
            </a:r>
            <a:endParaRPr lang="en-US" altLang="zh-CN" sz="1100" i="0" dirty="0">
              <a:effectLst/>
            </a:endParaRPr>
          </a:p>
          <a:p>
            <a:r>
              <a:rPr lang="en-US" altLang="zh-CN" sz="1100" i="0" dirty="0">
                <a:effectLst/>
              </a:rPr>
              <a:t>• </a:t>
            </a:r>
            <a:r>
              <a:rPr lang="zh-CN" altLang="en-US" sz="1100" i="0" dirty="0">
                <a:effectLst/>
              </a:rPr>
              <a:t>老年痴呆症的代表类型</a:t>
            </a:r>
            <a:r>
              <a:rPr lang="en-US" altLang="en-US" sz="1100" i="0" dirty="0">
                <a:effectLst/>
              </a:rPr>
              <a:t>①</a:t>
            </a:r>
            <a:r>
              <a:rPr lang="en-US" altLang="zh-CN" sz="1100" i="0" dirty="0">
                <a:effectLst/>
              </a:rPr>
              <a:t> </a:t>
            </a:r>
            <a:r>
              <a:rPr lang="zh-CN" altLang="en-US" sz="1100" i="0" dirty="0">
                <a:effectLst/>
              </a:rPr>
              <a:t>阿尔茨海默型老年痴呆症</a:t>
            </a:r>
            <a:endParaRPr lang="zh-CN" altLang="en-US" sz="1100" i="0" dirty="0">
              <a:effectLst/>
            </a:endParaRPr>
          </a:p>
          <a:p>
            <a:r>
              <a:rPr lang="en-US" altLang="zh-CN" sz="1100" i="0" dirty="0">
                <a:effectLst/>
              </a:rPr>
              <a:t>• </a:t>
            </a:r>
            <a:r>
              <a:rPr lang="zh-CN" altLang="en-US" sz="1100" i="0" dirty="0">
                <a:effectLst/>
              </a:rPr>
              <a:t>老年痴呆症的代表类型</a:t>
            </a:r>
            <a:r>
              <a:rPr lang="en-US" altLang="en-US" sz="1100" i="0" dirty="0">
                <a:effectLst/>
              </a:rPr>
              <a:t>②</a:t>
            </a:r>
            <a:r>
              <a:rPr lang="en-US" altLang="zh-CN" sz="1100" i="0" dirty="0">
                <a:effectLst/>
              </a:rPr>
              <a:t> </a:t>
            </a:r>
            <a:r>
              <a:rPr lang="zh-CN" altLang="en-US" sz="1100" i="0" dirty="0">
                <a:effectLst/>
              </a:rPr>
              <a:t>血管性老年痴呆症</a:t>
            </a:r>
            <a:endParaRPr lang="zh-CN" altLang="en-US" sz="1100" i="0" dirty="0">
              <a:effectLst/>
            </a:endParaRPr>
          </a:p>
          <a:p>
            <a:r>
              <a:rPr lang="en-US" altLang="zh-CN" sz="1100" i="0" dirty="0">
                <a:effectLst/>
              </a:rPr>
              <a:t>• </a:t>
            </a:r>
            <a:r>
              <a:rPr lang="zh-CN" altLang="en-US" sz="1100" i="0" dirty="0">
                <a:effectLst/>
              </a:rPr>
              <a:t>老年痴呆症的代表类型</a:t>
            </a:r>
            <a:r>
              <a:rPr lang="en-US" altLang="en-US" sz="1100" i="0" dirty="0">
                <a:effectLst/>
              </a:rPr>
              <a:t>③</a:t>
            </a:r>
            <a:r>
              <a:rPr lang="en-US" altLang="zh-CN" sz="1100" i="0" dirty="0">
                <a:effectLst/>
              </a:rPr>
              <a:t> </a:t>
            </a:r>
            <a:r>
              <a:rPr lang="zh-CN" altLang="en-US" sz="1100" i="0" dirty="0">
                <a:effectLst/>
              </a:rPr>
              <a:t>路易体型老年痴呆症</a:t>
            </a:r>
            <a:endParaRPr lang="zh-CN" altLang="en-US" sz="1100" i="0" dirty="0">
              <a:effectLst/>
            </a:endParaRPr>
          </a:p>
          <a:p>
            <a:r>
              <a:rPr lang="en-US" altLang="zh-CN" sz="1100" i="0" dirty="0">
                <a:effectLst/>
              </a:rPr>
              <a:t>• </a:t>
            </a:r>
            <a:r>
              <a:rPr lang="zh-CN" altLang="en-US" sz="1100" i="0" dirty="0">
                <a:effectLst/>
              </a:rPr>
              <a:t>老年痴呆症的代表类型</a:t>
            </a:r>
            <a:r>
              <a:rPr lang="en-US" altLang="en-US" sz="1100" i="0" dirty="0">
                <a:effectLst/>
              </a:rPr>
              <a:t>④</a:t>
            </a:r>
            <a:r>
              <a:rPr lang="en-US" altLang="zh-CN" sz="1100" i="0" dirty="0">
                <a:effectLst/>
              </a:rPr>
              <a:t> </a:t>
            </a:r>
            <a:r>
              <a:rPr lang="zh-CN" altLang="en-US" sz="1100" i="0" dirty="0">
                <a:effectLst/>
              </a:rPr>
              <a:t>额颞叶型老年痴呆症</a:t>
            </a:r>
            <a:endParaRPr lang="zh-CN" altLang="en-US" sz="1100" i="0" dirty="0">
              <a:effectLst/>
            </a:endParaRPr>
          </a:p>
          <a:p>
            <a:r>
              <a:rPr lang="en-US" altLang="zh-CN" sz="1100" i="0" dirty="0">
                <a:effectLst/>
              </a:rPr>
              <a:t>• </a:t>
            </a:r>
            <a:r>
              <a:rPr lang="zh-CN" altLang="en-US" sz="1100" i="0" dirty="0">
                <a:effectLst/>
              </a:rPr>
              <a:t>就诊时希望你特别注意的</a:t>
            </a:r>
            <a:r>
              <a:rPr lang="en-US" altLang="zh-CN" sz="1100" i="0" dirty="0">
                <a:effectLst/>
              </a:rPr>
              <a:t>4</a:t>
            </a:r>
            <a:r>
              <a:rPr lang="zh-CN" altLang="en-US" sz="1100" i="0" dirty="0">
                <a:effectLst/>
              </a:rPr>
              <a:t>个重点</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2</a:t>
            </a:r>
            <a:r>
              <a:rPr lang="zh-CN" altLang="en-US" sz="1100" i="0" dirty="0">
                <a:effectLst/>
              </a:rPr>
              <a:t>章　用智能手机应对</a:t>
            </a:r>
            <a:r>
              <a:rPr lang="en-US" altLang="zh-CN" sz="1100" i="0" dirty="0">
                <a:effectLst/>
              </a:rPr>
              <a:t>“</a:t>
            </a:r>
            <a:r>
              <a:rPr lang="zh-CN" altLang="en-US" sz="1100" i="0" dirty="0">
                <a:effectLst/>
              </a:rPr>
              <a:t>与年龄相符的健忘</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希望尽可能维持现在的记忆状态</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预防老年痴呆症，有</a:t>
            </a:r>
            <a:r>
              <a:rPr lang="en-US" altLang="zh-CN" sz="1100" i="0" dirty="0">
                <a:effectLst/>
              </a:rPr>
              <a:t>5</a:t>
            </a:r>
            <a:r>
              <a:rPr lang="zh-CN" altLang="en-US" sz="1100" i="0" dirty="0">
                <a:effectLst/>
              </a:rPr>
              <a:t>个重要支柱</a:t>
            </a:r>
            <a:endParaRPr lang="zh-CN" altLang="en-US" sz="1100" i="0" dirty="0">
              <a:effectLst/>
            </a:endParaRPr>
          </a:p>
          <a:p>
            <a:endParaRPr lang="en-US" altLang="zh-CN" sz="1100" i="0" dirty="0">
              <a:effectLst/>
            </a:endParaRPr>
          </a:p>
          <a:p>
            <a:r>
              <a:rPr lang="zh-CN" altLang="en-US" sz="1100" i="0" dirty="0">
                <a:effectLst/>
              </a:rPr>
              <a:t>用智能手机预防老年痴呆症</a:t>
            </a:r>
            <a:r>
              <a:rPr lang="en-US" altLang="en-US" sz="1100" i="0" dirty="0">
                <a:effectLst/>
              </a:rPr>
              <a:t>①</a:t>
            </a:r>
            <a:endParaRPr lang="en-US" altLang="en-US" sz="1100" i="0" dirty="0">
              <a:effectLst/>
            </a:endParaRPr>
          </a:p>
          <a:p>
            <a:r>
              <a:rPr lang="zh-CN" altLang="en-US" sz="1100" i="0" dirty="0">
                <a:effectLst/>
              </a:rPr>
              <a:t>用高质量睡眠，帮助大脑顺利排出代谢废物</a:t>
            </a:r>
            <a:endParaRPr lang="zh-CN" altLang="en-US" sz="1100" i="0" dirty="0">
              <a:effectLst/>
            </a:endParaRPr>
          </a:p>
          <a:p>
            <a:endParaRPr lang="en-US" altLang="zh-CN" sz="1100" i="0" dirty="0">
              <a:effectLst/>
            </a:endParaRPr>
          </a:p>
          <a:p>
            <a:r>
              <a:rPr lang="en-US" altLang="zh-CN" sz="1100" i="0" dirty="0">
                <a:effectLst/>
              </a:rPr>
              <a:t>• Android</a:t>
            </a:r>
            <a:r>
              <a:rPr lang="zh-CN" altLang="en-US" sz="1100" i="0" dirty="0">
                <a:effectLst/>
              </a:rPr>
              <a:t>：设置睡眠模式</a:t>
            </a:r>
            <a:endParaRPr lang="zh-CN" altLang="en-US" sz="1100" i="0" dirty="0">
              <a:effectLst/>
            </a:endParaRPr>
          </a:p>
          <a:p>
            <a:r>
              <a:rPr lang="en-US" altLang="zh-CN" sz="1100" i="0" dirty="0">
                <a:effectLst/>
              </a:rPr>
              <a:t>• iPhone</a:t>
            </a:r>
            <a:r>
              <a:rPr lang="zh-CN" altLang="en-US" sz="1100" i="0" dirty="0">
                <a:effectLst/>
              </a:rPr>
              <a:t>：设置睡眠模式</a:t>
            </a:r>
            <a:endParaRPr lang="zh-CN" altLang="en-US" sz="1100" i="0" dirty="0">
              <a:effectLst/>
            </a:endParaRPr>
          </a:p>
          <a:p>
            <a:endParaRPr lang="en-US" altLang="zh-CN" sz="1100" i="0" dirty="0">
              <a:effectLst/>
            </a:endParaRPr>
          </a:p>
          <a:p>
            <a:r>
              <a:rPr lang="zh-CN" altLang="en-US" sz="1100" i="0" dirty="0">
                <a:effectLst/>
              </a:rPr>
              <a:t>用智能手机预防老年痴呆症</a:t>
            </a:r>
            <a:r>
              <a:rPr lang="en-US" altLang="en-US" sz="1100" i="0" dirty="0">
                <a:effectLst/>
              </a:rPr>
              <a:t>②</a:t>
            </a:r>
            <a:endParaRPr lang="en-US" altLang="en-US" sz="1100" i="0" dirty="0">
              <a:effectLst/>
            </a:endParaRPr>
          </a:p>
          <a:p>
            <a:r>
              <a:rPr lang="zh-CN" altLang="en-US" sz="1100" i="0" dirty="0">
                <a:effectLst/>
              </a:rPr>
              <a:t>通过有氧运动，维持大脑血液循环</a:t>
            </a:r>
            <a:endParaRPr lang="zh-CN" altLang="en-US" sz="1100" i="0" dirty="0">
              <a:effectLst/>
            </a:endParaRPr>
          </a:p>
          <a:p>
            <a:endParaRPr lang="en-US" altLang="zh-CN" sz="1100" i="0" dirty="0">
              <a:effectLst/>
            </a:endParaRPr>
          </a:p>
          <a:p>
            <a:r>
              <a:rPr lang="en-US" altLang="zh-CN" sz="1100" i="0" dirty="0">
                <a:effectLst/>
              </a:rPr>
              <a:t>• Android</a:t>
            </a:r>
            <a:r>
              <a:rPr lang="zh-CN" altLang="en-US" sz="1100" i="0" dirty="0">
                <a:effectLst/>
              </a:rPr>
              <a:t>：下载计步器</a:t>
            </a:r>
            <a:r>
              <a:rPr lang="en-US" altLang="zh-CN" sz="1100" i="0" dirty="0">
                <a:effectLst/>
              </a:rPr>
              <a:t>App</a:t>
            </a:r>
            <a:endParaRPr lang="en-US" altLang="zh-CN" sz="1100" i="0" dirty="0">
              <a:effectLst/>
            </a:endParaRPr>
          </a:p>
          <a:p>
            <a:r>
              <a:rPr lang="en-US" altLang="zh-CN" sz="1100" i="0" dirty="0">
                <a:effectLst/>
              </a:rPr>
              <a:t>• iPhone</a:t>
            </a:r>
            <a:r>
              <a:rPr lang="zh-CN" altLang="en-US" sz="1100" i="0" dirty="0">
                <a:effectLst/>
              </a:rPr>
              <a:t>：查看</a:t>
            </a:r>
            <a:r>
              <a:rPr lang="en-US" altLang="zh-CN" sz="1100" i="0" dirty="0">
                <a:effectLst/>
              </a:rPr>
              <a:t>“</a:t>
            </a:r>
            <a:r>
              <a:rPr lang="zh-CN" altLang="en-US" sz="1100" i="0" dirty="0">
                <a:effectLst/>
              </a:rPr>
              <a:t>健康</a:t>
            </a:r>
            <a:r>
              <a:rPr lang="en-US" altLang="zh-CN" sz="1100" i="0" dirty="0">
                <a:effectLst/>
              </a:rPr>
              <a:t>”App</a:t>
            </a:r>
            <a:r>
              <a:rPr lang="zh-CN" altLang="en-US" sz="1100" i="0" dirty="0">
                <a:effectLst/>
              </a:rPr>
              <a:t>中的步数记录</a:t>
            </a:r>
            <a:endParaRPr lang="zh-CN" altLang="en-US" sz="1100" i="0" dirty="0">
              <a:effectLst/>
            </a:endParaRPr>
          </a:p>
          <a:p>
            <a:endParaRPr lang="en-US" altLang="zh-CN" sz="1100" i="0" dirty="0">
              <a:effectLst/>
            </a:endParaRPr>
          </a:p>
          <a:p>
            <a:r>
              <a:rPr lang="zh-CN" altLang="en-US" sz="1100" i="0" dirty="0">
                <a:effectLst/>
              </a:rPr>
              <a:t>用智能手机预防老年痴呆症</a:t>
            </a:r>
            <a:r>
              <a:rPr lang="en-US" altLang="en-US" sz="1100" i="0" dirty="0">
                <a:effectLst/>
              </a:rPr>
              <a:t>③</a:t>
            </a:r>
            <a:endParaRPr lang="en-US" altLang="en-US" sz="1100" i="0" dirty="0">
              <a:effectLst/>
            </a:endParaRPr>
          </a:p>
          <a:p>
            <a:r>
              <a:rPr lang="zh-CN" altLang="en-US" sz="1100" i="0" dirty="0">
                <a:effectLst/>
              </a:rPr>
              <a:t>好好管理高血压、糖尿病、高血脂等风险因素</a:t>
            </a:r>
            <a:endParaRPr lang="zh-CN" altLang="en-US" sz="1100" i="0" dirty="0">
              <a:effectLst/>
            </a:endParaRPr>
          </a:p>
          <a:p>
            <a:endParaRPr lang="en-US" altLang="zh-CN" sz="1100" i="0" dirty="0">
              <a:effectLst/>
            </a:endParaRPr>
          </a:p>
          <a:p>
            <a:r>
              <a:rPr lang="en-US" altLang="zh-CN" sz="1100" i="0" dirty="0">
                <a:effectLst/>
              </a:rPr>
              <a:t>• Android</a:t>
            </a:r>
            <a:r>
              <a:rPr lang="zh-CN" altLang="en-US" sz="1100" i="0" dirty="0">
                <a:effectLst/>
              </a:rPr>
              <a:t>：下载并设置血液检查</a:t>
            </a:r>
            <a:r>
              <a:rPr lang="en-US" altLang="zh-CN" sz="1100" i="0" dirty="0">
                <a:effectLst/>
              </a:rPr>
              <a:t>App</a:t>
            </a:r>
            <a:endParaRPr lang="en-US" altLang="zh-CN" sz="1100" i="0" dirty="0">
              <a:effectLst/>
            </a:endParaRPr>
          </a:p>
          <a:p>
            <a:r>
              <a:rPr lang="en-US" altLang="zh-CN" sz="1100" i="0" dirty="0">
                <a:effectLst/>
              </a:rPr>
              <a:t>• iPhone</a:t>
            </a:r>
            <a:r>
              <a:rPr lang="zh-CN" altLang="en-US" sz="1100" i="0" dirty="0">
                <a:effectLst/>
              </a:rPr>
              <a:t>：下载并设置血液检查</a:t>
            </a:r>
            <a:r>
              <a:rPr lang="en-US" altLang="zh-CN" sz="1100" i="0" dirty="0">
                <a:effectLst/>
              </a:rPr>
              <a:t>App</a:t>
            </a:r>
            <a:endParaRPr lang="en-US" altLang="zh-CN" sz="1100" i="0" dirty="0">
              <a:effectLst/>
            </a:endParaRPr>
          </a:p>
          <a:p>
            <a:r>
              <a:rPr lang="en-US" altLang="zh-CN" sz="1100" i="0" dirty="0">
                <a:effectLst/>
              </a:rPr>
              <a:t>• Android&amp;iPhone</a:t>
            </a:r>
            <a:r>
              <a:rPr lang="zh-CN" altLang="en-US" sz="1100" i="0" dirty="0">
                <a:effectLst/>
              </a:rPr>
              <a:t>通用：糖尿病管理方法</a:t>
            </a:r>
            <a:endParaRPr lang="zh-CN" altLang="en-US" sz="1100" i="0" dirty="0">
              <a:effectLst/>
            </a:endParaRPr>
          </a:p>
          <a:p>
            <a:endParaRPr lang="en-US" altLang="zh-CN" sz="1100" i="0" dirty="0">
              <a:effectLst/>
            </a:endParaRPr>
          </a:p>
          <a:p>
            <a:r>
              <a:rPr lang="zh-CN" altLang="en-US" sz="1100" i="0" dirty="0">
                <a:effectLst/>
              </a:rPr>
              <a:t>智能手机操作指南</a:t>
            </a:r>
            <a:endParaRPr lang="zh-CN" altLang="en-US" sz="1100" i="0" dirty="0">
              <a:effectLst/>
            </a:endParaRPr>
          </a:p>
          <a:p>
            <a:endParaRPr lang="en-US" altLang="zh-CN" sz="1100" i="0" dirty="0">
              <a:effectLst/>
            </a:endParaRPr>
          </a:p>
          <a:p>
            <a:r>
              <a:rPr lang="en-US" altLang="zh-CN" sz="1100" i="0" dirty="0">
                <a:effectLst/>
              </a:rPr>
              <a:t>• Android</a:t>
            </a:r>
            <a:r>
              <a:rPr lang="zh-CN" altLang="en-US" sz="1100" i="0" dirty="0">
                <a:effectLst/>
              </a:rPr>
              <a:t>：记录血压的方法</a:t>
            </a:r>
            <a:endParaRPr lang="zh-CN" altLang="en-US" sz="1100" i="0" dirty="0">
              <a:effectLst/>
            </a:endParaRPr>
          </a:p>
          <a:p>
            <a:r>
              <a:rPr lang="en-US" altLang="zh-CN" sz="1100" i="0" dirty="0">
                <a:effectLst/>
              </a:rPr>
              <a:t>• iPhone</a:t>
            </a:r>
            <a:r>
              <a:rPr lang="zh-CN" altLang="en-US" sz="1100" i="0" dirty="0">
                <a:effectLst/>
              </a:rPr>
              <a:t>：设置</a:t>
            </a:r>
            <a:r>
              <a:rPr lang="en-US" altLang="zh-CN" sz="1100" i="0" dirty="0">
                <a:effectLst/>
              </a:rPr>
              <a:t>“</a:t>
            </a:r>
            <a:r>
              <a:rPr lang="zh-CN" altLang="en-US" sz="1100" i="0" dirty="0">
                <a:effectLst/>
              </a:rPr>
              <a:t>健康</a:t>
            </a:r>
            <a:r>
              <a:rPr lang="en-US" altLang="zh-CN" sz="1100" i="0" dirty="0">
                <a:effectLst/>
              </a:rPr>
              <a:t>”App</a:t>
            </a:r>
            <a:r>
              <a:rPr lang="zh-CN" altLang="en-US" sz="1100" i="0" dirty="0">
                <a:effectLst/>
              </a:rPr>
              <a:t>中的血压功能</a:t>
            </a:r>
            <a:endParaRPr lang="zh-CN" altLang="en-US" sz="1100" i="0" dirty="0">
              <a:effectLst/>
            </a:endParaRPr>
          </a:p>
          <a:p>
            <a:endParaRPr lang="en-US" altLang="zh-CN" sz="1100" i="0" dirty="0">
              <a:effectLst/>
            </a:endParaRPr>
          </a:p>
          <a:p>
            <a:r>
              <a:rPr lang="zh-CN" altLang="en-US" sz="1100" i="0" dirty="0">
                <a:effectLst/>
              </a:rPr>
              <a:t>用智能手机预防老年痴呆症</a:t>
            </a:r>
            <a:r>
              <a:rPr lang="en-US" altLang="en-US" sz="1100" i="0" dirty="0">
                <a:effectLst/>
              </a:rPr>
              <a:t>④</a:t>
            </a:r>
            <a:endParaRPr lang="en-US" altLang="en-US" sz="1100" i="0" dirty="0">
              <a:effectLst/>
            </a:endParaRPr>
          </a:p>
          <a:p>
            <a:r>
              <a:rPr lang="zh-CN" altLang="en-US" sz="1100" i="0" dirty="0">
                <a:effectLst/>
              </a:rPr>
              <a:t>注意摄取大脑所需营养，守护脑部健康</a:t>
            </a:r>
            <a:endParaRPr lang="zh-CN" altLang="en-US" sz="1100" i="0" dirty="0">
              <a:effectLst/>
            </a:endParaRPr>
          </a:p>
          <a:p>
            <a:r>
              <a:rPr lang="zh-CN" altLang="en-US" sz="1100" i="0" dirty="0">
                <a:effectLst/>
              </a:rPr>
              <a:t>智能手机操作指南</a:t>
            </a:r>
            <a:endParaRPr lang="zh-CN" altLang="en-US" sz="1100" i="0" dirty="0">
              <a:effectLst/>
            </a:endParaRPr>
          </a:p>
          <a:p>
            <a:endParaRPr lang="en-US" altLang="zh-CN" sz="1100" i="0" dirty="0">
              <a:effectLst/>
            </a:endParaRPr>
          </a:p>
          <a:p>
            <a:r>
              <a:rPr lang="en-US" altLang="zh-CN" sz="1100" i="0" dirty="0">
                <a:effectLst/>
              </a:rPr>
              <a:t>• Android</a:t>
            </a:r>
            <a:r>
              <a:rPr lang="zh-CN" altLang="en-US" sz="1100" i="0" dirty="0">
                <a:effectLst/>
              </a:rPr>
              <a:t>：</a:t>
            </a:r>
            <a:r>
              <a:rPr lang="en-US" altLang="zh-CN" sz="1100" i="0" dirty="0">
                <a:effectLst/>
              </a:rPr>
              <a:t>Google Keep </a:t>
            </a:r>
            <a:r>
              <a:rPr lang="zh-CN" altLang="en-US" sz="1100" i="0" dirty="0">
                <a:effectLst/>
              </a:rPr>
              <a:t>的使用方法</a:t>
            </a:r>
            <a:endParaRPr lang="zh-CN" altLang="en-US" sz="1100" i="0" dirty="0">
              <a:effectLst/>
            </a:endParaRPr>
          </a:p>
          <a:p>
            <a:r>
              <a:rPr lang="en-US" altLang="zh-CN" sz="1100" i="0" dirty="0">
                <a:effectLst/>
              </a:rPr>
              <a:t>• iPhone</a:t>
            </a:r>
            <a:r>
              <a:rPr lang="zh-CN" altLang="en-US" sz="1100" i="0" dirty="0">
                <a:effectLst/>
              </a:rPr>
              <a:t>：备忘录</a:t>
            </a:r>
            <a:r>
              <a:rPr lang="en-US" altLang="zh-CN" sz="1100" i="0" dirty="0">
                <a:effectLst/>
              </a:rPr>
              <a:t>App</a:t>
            </a:r>
            <a:r>
              <a:rPr lang="zh-CN" altLang="en-US" sz="1100" i="0" dirty="0">
                <a:effectLst/>
              </a:rPr>
              <a:t>的使用方法</a:t>
            </a:r>
            <a:endParaRPr lang="zh-CN" altLang="en-US" sz="1100" i="0" dirty="0">
              <a:effectLst/>
            </a:endParaRPr>
          </a:p>
        </p:txBody>
      </p:sp>
      <p:pic>
        <p:nvPicPr>
          <p:cNvPr id="2" name="图片 1"/>
          <p:cNvPicPr>
            <a:picLocks noChangeAspect="1"/>
          </p:cNvPicPr>
          <p:nvPr/>
        </p:nvPicPr>
        <p:blipFill>
          <a:blip r:embed="rId1"/>
          <a:stretch>
            <a:fillRect/>
          </a:stretch>
        </p:blipFill>
        <p:spPr>
          <a:xfrm>
            <a:off x="370205" y="73025"/>
            <a:ext cx="711835" cy="1010285"/>
          </a:xfrm>
          <a:prstGeom prst="rect">
            <a:avLst/>
          </a:prstGeom>
        </p:spPr>
      </p:pic>
      <p:sp>
        <p:nvSpPr>
          <p:cNvPr id="5" name="角丸四角形 7"/>
          <p:cNvSpPr/>
          <p:nvPr/>
        </p:nvSpPr>
        <p:spPr>
          <a:xfrm>
            <a:off x="2783159" y="127530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もしかして</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認知症？」</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不安</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になったら</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読</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むスマホ</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活用術</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978-4-7612-7875-5</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玉井知世子／舛森悠（監修）</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328p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858010"/>
            <a:ext cx="6821170" cy="70319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用智能手机预防老年痴呆症</a:t>
            </a:r>
            <a:r>
              <a:rPr lang="en-US" altLang="en-US" sz="1100" i="0" dirty="0">
                <a:effectLst/>
              </a:rPr>
              <a:t>⑤</a:t>
            </a:r>
            <a:endParaRPr lang="en-US" altLang="en-US" sz="1100" i="0" dirty="0">
              <a:effectLst/>
            </a:endParaRPr>
          </a:p>
          <a:p>
            <a:r>
              <a:rPr lang="zh-CN" altLang="en-US" sz="1100" i="0" dirty="0">
                <a:effectLst/>
              </a:rPr>
              <a:t>持续给予大脑刺激，并保持与人交流的机会</a:t>
            </a:r>
            <a:endParaRPr lang="zh-CN" altLang="en-US" sz="1100" i="0" dirty="0">
              <a:effectLst/>
            </a:endParaRPr>
          </a:p>
          <a:p>
            <a:endParaRPr lang="en-US" altLang="zh-CN" sz="1100" i="0" dirty="0">
              <a:effectLst/>
            </a:endParaRPr>
          </a:p>
          <a:p>
            <a:r>
              <a:rPr lang="en-US" altLang="zh-CN" sz="1100" i="0" dirty="0">
                <a:effectLst/>
              </a:rPr>
              <a:t>1 </a:t>
            </a:r>
            <a:r>
              <a:rPr lang="zh-CN" altLang="en-US" sz="1100" i="0" dirty="0">
                <a:effectLst/>
              </a:rPr>
              <a:t>通过</a:t>
            </a:r>
            <a:r>
              <a:rPr lang="en-US" altLang="zh-CN" sz="1100" i="0" dirty="0">
                <a:effectLst/>
              </a:rPr>
              <a:t>LINE</a:t>
            </a:r>
            <a:r>
              <a:rPr lang="zh-CN" altLang="en-US" sz="1100" i="0" dirty="0">
                <a:effectLst/>
              </a:rPr>
              <a:t>视频通话，一边看着对方一边聊天</a:t>
            </a:r>
            <a:endParaRPr lang="zh-CN" altLang="en-US" sz="1100" i="0" dirty="0">
              <a:effectLst/>
            </a:endParaRPr>
          </a:p>
          <a:p>
            <a:endParaRPr lang="en-US" altLang="zh-CN" sz="1100" i="0" dirty="0">
              <a:effectLst/>
            </a:endParaRPr>
          </a:p>
          <a:p>
            <a:r>
              <a:rPr lang="zh-CN" altLang="en-US" sz="1100" i="0" dirty="0">
                <a:effectLst/>
              </a:rPr>
              <a:t>智能手机操作指南</a:t>
            </a:r>
            <a:endParaRPr lang="zh-CN" altLang="en-US" sz="1100" i="0" dirty="0">
              <a:effectLst/>
            </a:endParaRPr>
          </a:p>
          <a:p>
            <a:endParaRPr lang="en-US" altLang="zh-CN" sz="1100" i="0" dirty="0">
              <a:effectLst/>
            </a:endParaRPr>
          </a:p>
          <a:p>
            <a:r>
              <a:rPr lang="en-US" altLang="zh-CN" sz="1100" i="0" dirty="0">
                <a:effectLst/>
              </a:rPr>
              <a:t>• Android&amp;iPhone</a:t>
            </a:r>
            <a:r>
              <a:rPr lang="zh-CN" altLang="en-US" sz="1100" i="0" dirty="0">
                <a:effectLst/>
              </a:rPr>
              <a:t>通用：使用</a:t>
            </a:r>
            <a:r>
              <a:rPr lang="en-US" altLang="zh-CN" sz="1100" i="0" dirty="0">
                <a:effectLst/>
              </a:rPr>
              <a:t>LINE</a:t>
            </a:r>
            <a:r>
              <a:rPr lang="zh-CN" altLang="en-US" sz="1100" i="0" dirty="0">
                <a:effectLst/>
              </a:rPr>
              <a:t>视频通话的方法</a:t>
            </a:r>
            <a:endParaRPr lang="zh-CN" altLang="en-US" sz="1100" i="0" dirty="0">
              <a:effectLst/>
            </a:endParaRPr>
          </a:p>
          <a:p>
            <a:endParaRPr lang="en-US" altLang="zh-CN" sz="1100" i="0" dirty="0">
              <a:effectLst/>
            </a:endParaRPr>
          </a:p>
          <a:p>
            <a:r>
              <a:rPr lang="en-US" altLang="zh-CN" sz="1100" i="0" dirty="0">
                <a:effectLst/>
              </a:rPr>
              <a:t>2 </a:t>
            </a:r>
            <a:r>
              <a:rPr lang="zh-CN" altLang="en-US" sz="1100" i="0" dirty="0">
                <a:effectLst/>
              </a:rPr>
              <a:t>用</a:t>
            </a:r>
            <a:r>
              <a:rPr lang="en-US" altLang="zh-CN" sz="1100" i="0" dirty="0">
                <a:effectLst/>
              </a:rPr>
              <a:t>“</a:t>
            </a:r>
            <a:r>
              <a:rPr lang="zh-CN" altLang="en-US" sz="1100" i="0" dirty="0">
                <a:effectLst/>
              </a:rPr>
              <a:t>耳朵</a:t>
            </a:r>
            <a:r>
              <a:rPr lang="en-US" altLang="zh-CN" sz="1100" i="0" dirty="0">
                <a:effectLst/>
              </a:rPr>
              <a:t>”</a:t>
            </a:r>
            <a:r>
              <a:rPr lang="zh-CN" altLang="en-US" sz="1100" i="0" dirty="0">
                <a:effectLst/>
              </a:rPr>
              <a:t>享受阅读的新方式</a:t>
            </a:r>
            <a:r>
              <a:rPr lang="en-US" altLang="zh-CN" sz="1100" i="0" dirty="0">
                <a:effectLst/>
              </a:rPr>
              <a:t>——</a:t>
            </a:r>
            <a:r>
              <a:rPr lang="zh-CN" altLang="en-US" sz="1100" i="0" dirty="0">
                <a:effectLst/>
              </a:rPr>
              <a:t>有声书</a:t>
            </a:r>
            <a:endParaRPr lang="zh-CN" altLang="en-US" sz="1100" i="0" dirty="0">
              <a:effectLst/>
            </a:endParaRPr>
          </a:p>
          <a:p>
            <a:endParaRPr lang="en-US" altLang="zh-CN" sz="1100" i="0" dirty="0">
              <a:effectLst/>
            </a:endParaRPr>
          </a:p>
          <a:p>
            <a:r>
              <a:rPr lang="zh-CN" altLang="en-US" sz="1100" i="0" dirty="0">
                <a:effectLst/>
              </a:rPr>
              <a:t>智能手机操作指南</a:t>
            </a:r>
            <a:endParaRPr lang="zh-CN" altLang="en-US" sz="1100" i="0" dirty="0">
              <a:effectLst/>
            </a:endParaRPr>
          </a:p>
          <a:p>
            <a:endParaRPr lang="en-US" altLang="zh-CN" sz="1100" i="0" dirty="0">
              <a:effectLst/>
            </a:endParaRPr>
          </a:p>
          <a:p>
            <a:r>
              <a:rPr lang="en-US" altLang="zh-CN" sz="1100" i="0" dirty="0">
                <a:effectLst/>
              </a:rPr>
              <a:t>• Android</a:t>
            </a:r>
            <a:r>
              <a:rPr lang="zh-CN" altLang="en-US" sz="1100" i="0" dirty="0">
                <a:effectLst/>
              </a:rPr>
              <a:t>：安装</a:t>
            </a:r>
            <a:r>
              <a:rPr lang="en-US" altLang="zh-CN" sz="1100" i="0" dirty="0">
                <a:effectLst/>
              </a:rPr>
              <a:t>Zoom App</a:t>
            </a:r>
            <a:endParaRPr lang="en-US" altLang="zh-CN" sz="1100" i="0" dirty="0">
              <a:effectLst/>
            </a:endParaRPr>
          </a:p>
          <a:p>
            <a:r>
              <a:rPr lang="en-US" altLang="zh-CN" sz="1100" i="0" dirty="0">
                <a:effectLst/>
              </a:rPr>
              <a:t>• iPhone</a:t>
            </a:r>
            <a:r>
              <a:rPr lang="zh-CN" altLang="en-US" sz="1100" i="0" dirty="0">
                <a:effectLst/>
              </a:rPr>
              <a:t>：安装</a:t>
            </a:r>
            <a:r>
              <a:rPr lang="en-US" altLang="zh-CN" sz="1100" i="0" dirty="0">
                <a:effectLst/>
              </a:rPr>
              <a:t>Zoom App</a:t>
            </a:r>
            <a:endParaRPr lang="en-US" altLang="zh-CN" sz="1100" i="0" dirty="0">
              <a:effectLst/>
            </a:endParaRPr>
          </a:p>
          <a:p>
            <a:r>
              <a:rPr lang="en-US" altLang="zh-CN" sz="1100" i="0" dirty="0">
                <a:effectLst/>
              </a:rPr>
              <a:t>• Android&amp;iPhone</a:t>
            </a:r>
            <a:r>
              <a:rPr lang="zh-CN" altLang="en-US" sz="1100" i="0" dirty="0">
                <a:effectLst/>
              </a:rPr>
              <a:t>通用：在</a:t>
            </a:r>
            <a:r>
              <a:rPr lang="en-US" altLang="zh-CN" sz="1100" i="0" dirty="0">
                <a:effectLst/>
              </a:rPr>
              <a:t>Zoom</a:t>
            </a:r>
            <a:r>
              <a:rPr lang="zh-CN" altLang="en-US" sz="1100" i="0" dirty="0">
                <a:effectLst/>
              </a:rPr>
              <a:t>中输入</a:t>
            </a:r>
            <a:r>
              <a:rPr lang="en-US" altLang="zh-CN" sz="1100" i="0" dirty="0">
                <a:effectLst/>
              </a:rPr>
              <a:t>ID</a:t>
            </a:r>
            <a:r>
              <a:rPr lang="zh-CN" altLang="en-US" sz="1100" i="0" dirty="0">
                <a:effectLst/>
              </a:rPr>
              <a:t>与密码的方法</a:t>
            </a:r>
            <a:endParaRPr lang="zh-CN" altLang="en-US" sz="1100" i="0" dirty="0">
              <a:effectLst/>
            </a:endParaRPr>
          </a:p>
          <a:p>
            <a:endParaRPr lang="en-US" altLang="zh-CN" sz="1100" i="0" dirty="0">
              <a:effectLst/>
            </a:endParaRPr>
          </a:p>
          <a:p>
            <a:r>
              <a:rPr lang="en-US" altLang="zh-CN" sz="1100" i="0" dirty="0">
                <a:effectLst/>
              </a:rPr>
              <a:t>4 </a:t>
            </a:r>
            <a:r>
              <a:rPr lang="zh-CN" altLang="en-US" sz="1100" i="0" dirty="0">
                <a:effectLst/>
              </a:rPr>
              <a:t>悄悄改善</a:t>
            </a:r>
            <a:r>
              <a:rPr lang="en-US" altLang="zh-CN" sz="1100" i="0" dirty="0">
                <a:effectLst/>
              </a:rPr>
              <a:t>“</a:t>
            </a:r>
            <a:r>
              <a:rPr lang="zh-CN" altLang="en-US" sz="1100" i="0" dirty="0">
                <a:effectLst/>
              </a:rPr>
              <a:t>听不清</a:t>
            </a:r>
            <a:r>
              <a:rPr lang="en-US" altLang="zh-CN" sz="1100" i="0" dirty="0">
                <a:effectLst/>
              </a:rPr>
              <a:t>”</a:t>
            </a:r>
            <a:r>
              <a:rPr lang="zh-CN" altLang="en-US" sz="1100" i="0" dirty="0">
                <a:effectLst/>
              </a:rPr>
              <a:t>的</a:t>
            </a:r>
            <a:r>
              <a:rPr lang="en-US" altLang="zh-CN" sz="1100" i="0" dirty="0">
                <a:effectLst/>
              </a:rPr>
              <a:t>iPhone</a:t>
            </a:r>
            <a:r>
              <a:rPr lang="zh-CN" altLang="en-US" sz="1100" i="0" dirty="0">
                <a:effectLst/>
              </a:rPr>
              <a:t>实用功能</a:t>
            </a:r>
            <a:endParaRPr lang="zh-CN" altLang="en-US" sz="1100" i="0" dirty="0">
              <a:effectLst/>
            </a:endParaRPr>
          </a:p>
          <a:p>
            <a:endParaRPr lang="en-US" altLang="zh-CN" sz="1100" i="0" dirty="0">
              <a:effectLst/>
            </a:endParaRPr>
          </a:p>
          <a:p>
            <a:r>
              <a:rPr lang="zh-CN" altLang="en-US" sz="1100" i="0" dirty="0">
                <a:effectLst/>
              </a:rPr>
              <a:t>智能手机操作指南</a:t>
            </a:r>
            <a:endParaRPr lang="zh-CN" altLang="en-US" sz="1100" i="0" dirty="0">
              <a:effectLst/>
            </a:endParaRPr>
          </a:p>
          <a:p>
            <a:endParaRPr lang="en-US" altLang="zh-CN" sz="1100" i="0" dirty="0">
              <a:effectLst/>
            </a:endParaRPr>
          </a:p>
          <a:p>
            <a:r>
              <a:rPr lang="en-US" altLang="zh-CN" sz="1100" i="0" dirty="0">
                <a:effectLst/>
              </a:rPr>
              <a:t>• iPhone</a:t>
            </a:r>
            <a:r>
              <a:rPr lang="zh-CN" altLang="en-US" sz="1100" i="0" dirty="0">
                <a:effectLst/>
              </a:rPr>
              <a:t>：</a:t>
            </a:r>
            <a:r>
              <a:rPr lang="en-US" altLang="zh-CN" sz="1100" i="0" dirty="0">
                <a:effectLst/>
              </a:rPr>
              <a:t>AirPods Pro 2 </a:t>
            </a:r>
            <a:r>
              <a:rPr lang="zh-CN" altLang="en-US" sz="1100" i="0" dirty="0">
                <a:effectLst/>
              </a:rPr>
              <a:t>与手机连接的方法</a:t>
            </a:r>
            <a:endParaRPr lang="zh-CN" altLang="en-US" sz="1100" i="0" dirty="0">
              <a:effectLst/>
            </a:endParaRPr>
          </a:p>
          <a:p>
            <a:endParaRPr lang="en-US" altLang="zh-CN" sz="1100" i="0" dirty="0">
              <a:effectLst/>
            </a:endParaRPr>
          </a:p>
          <a:p>
            <a:r>
              <a:rPr lang="en-US" altLang="zh-CN" sz="1100" i="0" dirty="0">
                <a:effectLst/>
              </a:rPr>
              <a:t>5 </a:t>
            </a:r>
            <a:r>
              <a:rPr lang="zh-CN" altLang="en-US" sz="1100" i="0" dirty="0">
                <a:effectLst/>
              </a:rPr>
              <a:t>用</a:t>
            </a:r>
            <a:r>
              <a:rPr lang="en-US" altLang="zh-CN" sz="1100" i="0" dirty="0">
                <a:effectLst/>
              </a:rPr>
              <a:t>YouTube</a:t>
            </a:r>
            <a:r>
              <a:rPr lang="zh-CN" altLang="en-US" sz="1100" i="0" dirty="0">
                <a:effectLst/>
              </a:rPr>
              <a:t>创造让心灵被触动的时光</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3</a:t>
            </a:r>
            <a:r>
              <a:rPr lang="zh-CN" altLang="en-US" sz="1100" i="0" dirty="0">
                <a:effectLst/>
              </a:rPr>
              <a:t>章　利用智能手机，减轻</a:t>
            </a:r>
            <a:r>
              <a:rPr lang="en-US" altLang="zh-CN" sz="1100" i="0" dirty="0">
                <a:effectLst/>
              </a:rPr>
              <a:t>“</a:t>
            </a:r>
            <a:r>
              <a:rPr lang="zh-CN" altLang="en-US" sz="1100" i="0" dirty="0">
                <a:effectLst/>
              </a:rPr>
              <a:t>老年痴呆症前期</a:t>
            </a:r>
            <a:r>
              <a:rPr lang="en-US" altLang="zh-CN" sz="1100" i="0" dirty="0">
                <a:effectLst/>
              </a:rPr>
              <a:t>”</a:t>
            </a:r>
            <a:r>
              <a:rPr lang="zh-CN" altLang="en-US" sz="1100" i="0" dirty="0">
                <a:effectLst/>
              </a:rPr>
              <a:t>常见的生活困扰</a:t>
            </a:r>
            <a:endParaRPr lang="zh-CN" altLang="en-US" sz="1100" i="0" dirty="0">
              <a:effectLst/>
            </a:endParaRPr>
          </a:p>
          <a:p>
            <a:r>
              <a:rPr lang="zh-CN" altLang="en-US" sz="1100" i="0" dirty="0">
                <a:effectLst/>
              </a:rPr>
              <a:t>当</a:t>
            </a:r>
            <a:r>
              <a:rPr lang="en-US" altLang="zh-CN" sz="1100" i="0" dirty="0">
                <a:effectLst/>
              </a:rPr>
              <a:t>“</a:t>
            </a:r>
            <a:r>
              <a:rPr lang="zh-CN" altLang="en-US" sz="1100" i="0" dirty="0">
                <a:effectLst/>
              </a:rPr>
              <a:t>咦？</a:t>
            </a:r>
            <a:r>
              <a:rPr lang="en-US" altLang="zh-CN" sz="1100" i="0" dirty="0">
                <a:effectLst/>
              </a:rPr>
              <a:t>”</a:t>
            </a:r>
            <a:r>
              <a:rPr lang="zh-CN" altLang="en-US" sz="1100" i="0" dirty="0">
                <a:effectLst/>
              </a:rPr>
              <a:t>的时刻越来越多时，如何整理日常生活</a:t>
            </a:r>
            <a:endParaRPr lang="zh-CN" altLang="en-US" sz="1100" i="0" dirty="0">
              <a:effectLst/>
            </a:endParaRPr>
          </a:p>
          <a:p>
            <a:r>
              <a:rPr lang="zh-CN" altLang="en-US" sz="1100" i="0" dirty="0">
                <a:effectLst/>
              </a:rPr>
              <a:t>当你觉得越来越难注意到电话时</a:t>
            </a:r>
            <a:endParaRPr lang="zh-CN" altLang="en-US" sz="1100" i="0" dirty="0">
              <a:effectLst/>
            </a:endParaRPr>
          </a:p>
          <a:p>
            <a:endParaRPr lang="en-US" altLang="zh-CN" sz="1100" i="0" dirty="0">
              <a:effectLst/>
            </a:endParaRPr>
          </a:p>
          <a:p>
            <a:r>
              <a:rPr lang="en-US" altLang="zh-CN" sz="1100" i="0" dirty="0">
                <a:effectLst/>
              </a:rPr>
              <a:t>• Android</a:t>
            </a:r>
            <a:r>
              <a:rPr lang="zh-CN" altLang="en-US" sz="1100" i="0" dirty="0">
                <a:effectLst/>
              </a:rPr>
              <a:t>：通过闪光提醒，更容易察觉来电</a:t>
            </a:r>
            <a:endParaRPr lang="zh-CN" altLang="en-US" sz="1100" i="0" dirty="0">
              <a:effectLst/>
            </a:endParaRPr>
          </a:p>
          <a:p>
            <a:r>
              <a:rPr lang="en-US" altLang="zh-CN" sz="1100" i="0" dirty="0">
                <a:effectLst/>
              </a:rPr>
              <a:t>• iPhone</a:t>
            </a:r>
            <a:r>
              <a:rPr lang="zh-CN" altLang="en-US" sz="1100" i="0" dirty="0">
                <a:effectLst/>
              </a:rPr>
              <a:t>：设置闪光通知的方法</a:t>
            </a:r>
            <a:endParaRPr lang="zh-CN" altLang="en-US" sz="1100" i="0" dirty="0">
              <a:effectLst/>
            </a:endParaRPr>
          </a:p>
          <a:p>
            <a:r>
              <a:rPr lang="en-US" altLang="zh-CN" sz="1100" i="0" dirty="0">
                <a:effectLst/>
              </a:rPr>
              <a:t>• Android</a:t>
            </a:r>
            <a:r>
              <a:rPr lang="zh-CN" altLang="en-US" sz="1100" i="0" dirty="0">
                <a:effectLst/>
              </a:rPr>
              <a:t>：使用简易录音机录制语音的方法</a:t>
            </a:r>
            <a:endParaRPr lang="zh-CN" altLang="en-US" sz="1100" i="0" dirty="0">
              <a:effectLst/>
            </a:endParaRPr>
          </a:p>
          <a:p>
            <a:endParaRPr lang="en-US" altLang="zh-CN" sz="1100" i="0" dirty="0">
              <a:effectLst/>
            </a:endParaRPr>
          </a:p>
          <a:p>
            <a:r>
              <a:rPr lang="zh-CN" altLang="en-US" sz="1100" i="0" dirty="0">
                <a:effectLst/>
              </a:rPr>
              <a:t>当你觉得总会忘记每天要做的事情时</a:t>
            </a:r>
            <a:endParaRPr lang="zh-CN" altLang="en-US" sz="1100" i="0" dirty="0">
              <a:effectLst/>
            </a:endParaRPr>
          </a:p>
          <a:p>
            <a:endParaRPr lang="en-US" altLang="zh-CN" sz="1100" i="0" dirty="0">
              <a:effectLst/>
            </a:endParaRPr>
          </a:p>
          <a:p>
            <a:r>
              <a:rPr lang="en-US" altLang="zh-CN" sz="1100" i="0" dirty="0">
                <a:effectLst/>
              </a:rPr>
              <a:t>• Android</a:t>
            </a:r>
            <a:r>
              <a:rPr lang="zh-CN" altLang="en-US" sz="1100" i="0" dirty="0">
                <a:effectLst/>
              </a:rPr>
              <a:t>：设置早晨吃药提醒闹钟</a:t>
            </a:r>
            <a:endParaRPr lang="zh-CN" altLang="en-US" sz="1100" i="0" dirty="0">
              <a:effectLst/>
            </a:endParaRPr>
          </a:p>
          <a:p>
            <a:r>
              <a:rPr lang="en-US" altLang="zh-CN" sz="1100" i="0" dirty="0">
                <a:effectLst/>
              </a:rPr>
              <a:t>• iPhone</a:t>
            </a:r>
            <a:r>
              <a:rPr lang="zh-CN" altLang="en-US" sz="1100" i="0" dirty="0">
                <a:effectLst/>
              </a:rPr>
              <a:t>：设置早晨吃药提醒闹钟</a:t>
            </a:r>
            <a:endParaRPr lang="zh-CN" altLang="en-US" sz="1100" i="0" dirty="0">
              <a:effectLst/>
            </a:endParaRPr>
          </a:p>
          <a:p>
            <a:endParaRPr lang="en-US" altLang="zh-CN" sz="1100" i="0" dirty="0">
              <a:effectLst/>
            </a:endParaRPr>
          </a:p>
          <a:p>
            <a:r>
              <a:rPr lang="zh-CN" altLang="en-US" sz="1100" i="0" dirty="0">
                <a:effectLst/>
              </a:rPr>
              <a:t>当你不想忘记不固定的行程时</a:t>
            </a:r>
            <a:endParaRPr lang="zh-CN" altLang="en-US" sz="1100" i="0" dirty="0">
              <a:effectLst/>
            </a:endParaRPr>
          </a:p>
          <a:p>
            <a:endParaRPr lang="en-US" altLang="zh-CN" sz="1100" i="0" dirty="0">
              <a:effectLst/>
            </a:endParaRPr>
          </a:p>
          <a:p>
            <a:r>
              <a:rPr lang="en-US" altLang="zh-CN" sz="1100" i="0" dirty="0">
                <a:effectLst/>
              </a:rPr>
              <a:t>• Android&amp;iPhone</a:t>
            </a:r>
            <a:r>
              <a:rPr lang="zh-CN" altLang="en-US" sz="1100" i="0" dirty="0">
                <a:effectLst/>
              </a:rPr>
              <a:t>通用：</a:t>
            </a:r>
            <a:r>
              <a:rPr lang="en-US" altLang="zh-CN" sz="1100" i="0" dirty="0">
                <a:effectLst/>
              </a:rPr>
              <a:t>“</a:t>
            </a:r>
            <a:r>
              <a:rPr lang="zh-CN" altLang="en-US" sz="1100" i="0" dirty="0">
                <a:effectLst/>
              </a:rPr>
              <a:t>提醒君</a:t>
            </a:r>
            <a:r>
              <a:rPr lang="en-US" altLang="zh-CN" sz="1100" i="0" dirty="0">
                <a:effectLst/>
              </a:rPr>
              <a:t>”App</a:t>
            </a:r>
            <a:r>
              <a:rPr lang="zh-CN" altLang="en-US" sz="1100" i="0" dirty="0">
                <a:effectLst/>
              </a:rPr>
              <a:t>的使用方法</a:t>
            </a:r>
            <a:endParaRPr lang="zh-CN" altLang="en-US" sz="1100" i="0" dirty="0">
              <a:effectLst/>
            </a:endParaRPr>
          </a:p>
        </p:txBody>
      </p:sp>
      <p:pic>
        <p:nvPicPr>
          <p:cNvPr id="2" name="图片 1"/>
          <p:cNvPicPr>
            <a:picLocks noChangeAspect="1"/>
          </p:cNvPicPr>
          <p:nvPr/>
        </p:nvPicPr>
        <p:blipFill>
          <a:blip r:embed="rId1"/>
          <a:stretch>
            <a:fillRect/>
          </a:stretch>
        </p:blipFill>
        <p:spPr>
          <a:xfrm>
            <a:off x="370205" y="73025"/>
            <a:ext cx="711835" cy="1010285"/>
          </a:xfrm>
          <a:prstGeom prst="rect">
            <a:avLst/>
          </a:prstGeom>
        </p:spPr>
      </p:pic>
      <p:sp>
        <p:nvSpPr>
          <p:cNvPr id="5" name="角丸四角形 7"/>
          <p:cNvSpPr/>
          <p:nvPr/>
        </p:nvSpPr>
        <p:spPr>
          <a:xfrm>
            <a:off x="2783159" y="127530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もしかして</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認知症？」</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不安</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になったら</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読</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むスマホ</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活用術</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978-4-7612-7875-5</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玉井知世子／舛森悠（監修）</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328p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858010"/>
            <a:ext cx="6821170" cy="7708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当你总是找不到钥匙或钱包时</a:t>
            </a:r>
            <a:endParaRPr lang="zh-CN" altLang="en-US" sz="1100" i="0" dirty="0">
              <a:effectLst/>
            </a:endParaRPr>
          </a:p>
          <a:p>
            <a:endParaRPr lang="en-US" altLang="zh-CN" sz="1100" i="0" dirty="0">
              <a:effectLst/>
            </a:endParaRPr>
          </a:p>
          <a:p>
            <a:r>
              <a:rPr lang="en-US" altLang="zh-CN" sz="1100" i="0" dirty="0">
                <a:effectLst/>
              </a:rPr>
              <a:t>• Android</a:t>
            </a:r>
            <a:r>
              <a:rPr lang="zh-CN" altLang="en-US" sz="1100" i="0" dirty="0">
                <a:effectLst/>
              </a:rPr>
              <a:t>：安装</a:t>
            </a:r>
            <a:r>
              <a:rPr lang="en-US" altLang="zh-CN" sz="1100" i="0" dirty="0">
                <a:effectLst/>
              </a:rPr>
              <a:t> Life360</a:t>
            </a:r>
            <a:r>
              <a:rPr lang="zh-CN" altLang="en-US" sz="1100" i="0" dirty="0">
                <a:effectLst/>
              </a:rPr>
              <a:t>（定位共享</a:t>
            </a:r>
            <a:r>
              <a:rPr lang="en-US" altLang="zh-CN" sz="1100" i="0" dirty="0">
                <a:effectLst/>
              </a:rPr>
              <a:t>App</a:t>
            </a:r>
            <a:r>
              <a:rPr lang="zh-CN" altLang="en-US" sz="1100" i="0" dirty="0">
                <a:effectLst/>
              </a:rPr>
              <a:t>）的方法</a:t>
            </a:r>
            <a:endParaRPr lang="zh-CN" altLang="en-US" sz="1100" i="0" dirty="0">
              <a:effectLst/>
            </a:endParaRPr>
          </a:p>
          <a:p>
            <a:r>
              <a:rPr lang="en-US" altLang="zh-CN" sz="1100" i="0" dirty="0">
                <a:effectLst/>
              </a:rPr>
              <a:t>• Android&amp;iPhone</a:t>
            </a:r>
            <a:r>
              <a:rPr lang="zh-CN" altLang="en-US" sz="1100" i="0" dirty="0">
                <a:effectLst/>
              </a:rPr>
              <a:t>通用：</a:t>
            </a:r>
            <a:r>
              <a:rPr lang="en-US" altLang="zh-CN" sz="1100" i="0" dirty="0">
                <a:effectLst/>
              </a:rPr>
              <a:t>Life360 </a:t>
            </a:r>
            <a:r>
              <a:rPr lang="zh-CN" altLang="en-US" sz="1100" i="0" dirty="0">
                <a:effectLst/>
              </a:rPr>
              <a:t>的设置方法</a:t>
            </a:r>
            <a:endParaRPr lang="zh-CN" altLang="en-US" sz="1100" i="0" dirty="0">
              <a:effectLst/>
            </a:endParaRPr>
          </a:p>
          <a:p>
            <a:r>
              <a:rPr lang="en-US" altLang="zh-CN" sz="1100" i="0" dirty="0">
                <a:effectLst/>
              </a:rPr>
              <a:t>• Android&amp;iPhone</a:t>
            </a:r>
            <a:r>
              <a:rPr lang="zh-CN" altLang="en-US" sz="1100" i="0" dirty="0">
                <a:effectLst/>
              </a:rPr>
              <a:t>通用：家人查看父母位置的方法</a:t>
            </a:r>
            <a:endParaRPr lang="zh-CN" altLang="en-US" sz="1100" i="0" dirty="0">
              <a:effectLst/>
            </a:endParaRPr>
          </a:p>
          <a:p>
            <a:r>
              <a:rPr lang="en-US" altLang="zh-CN" sz="1100" i="0" dirty="0">
                <a:effectLst/>
              </a:rPr>
              <a:t>• iPhone</a:t>
            </a:r>
            <a:r>
              <a:rPr lang="zh-CN" altLang="en-US" sz="1100" i="0" dirty="0">
                <a:effectLst/>
              </a:rPr>
              <a:t>：共享当前位置的设置方法</a:t>
            </a:r>
            <a:endParaRPr lang="zh-CN" altLang="en-US" sz="1100" i="0" dirty="0">
              <a:effectLst/>
            </a:endParaRPr>
          </a:p>
          <a:p>
            <a:r>
              <a:rPr lang="en-US" altLang="zh-CN" sz="1100" i="0" dirty="0">
                <a:effectLst/>
              </a:rPr>
              <a:t>• Android&amp;iPhone</a:t>
            </a:r>
            <a:r>
              <a:rPr lang="zh-CN" altLang="en-US" sz="1100" i="0" dirty="0">
                <a:effectLst/>
              </a:rPr>
              <a:t>通用：确认重要家人位置的方法</a:t>
            </a:r>
            <a:endParaRPr lang="zh-CN" altLang="en-US" sz="1100" i="0" dirty="0">
              <a:effectLst/>
            </a:endParaRPr>
          </a:p>
          <a:p>
            <a:endParaRPr lang="en-US" altLang="zh-CN" sz="1100" i="0" dirty="0">
              <a:effectLst/>
            </a:endParaRPr>
          </a:p>
          <a:p>
            <a:r>
              <a:rPr lang="zh-CN" altLang="en-US" sz="1100" i="0" dirty="0">
                <a:effectLst/>
              </a:rPr>
              <a:t>当你想整理思绪，或希望有人陪你聊天时</a:t>
            </a:r>
            <a:endParaRPr lang="zh-CN" altLang="en-US" sz="1100" i="0" dirty="0">
              <a:effectLst/>
            </a:endParaRPr>
          </a:p>
          <a:p>
            <a:endParaRPr lang="en-US" altLang="zh-CN" sz="1100" i="0" dirty="0">
              <a:effectLst/>
            </a:endParaRPr>
          </a:p>
          <a:p>
            <a:r>
              <a:rPr lang="en-US" altLang="zh-CN" sz="1100" i="0" dirty="0">
                <a:effectLst/>
              </a:rPr>
              <a:t>• Android</a:t>
            </a:r>
            <a:r>
              <a:rPr lang="zh-CN" altLang="en-US" sz="1100" i="0" dirty="0">
                <a:effectLst/>
              </a:rPr>
              <a:t>：在手机中安装</a:t>
            </a:r>
            <a:r>
              <a:rPr lang="en-US" altLang="zh-CN" sz="1100" i="0" dirty="0">
                <a:effectLst/>
              </a:rPr>
              <a:t>ChatGPT</a:t>
            </a:r>
            <a:endParaRPr lang="en-US" altLang="zh-CN" sz="1100" i="0" dirty="0">
              <a:effectLst/>
            </a:endParaRPr>
          </a:p>
          <a:p>
            <a:r>
              <a:rPr lang="en-US" altLang="zh-CN" sz="1100" i="0" dirty="0">
                <a:effectLst/>
              </a:rPr>
              <a:t>• iPhone</a:t>
            </a:r>
            <a:r>
              <a:rPr lang="zh-CN" altLang="en-US" sz="1100" i="0" dirty="0">
                <a:effectLst/>
              </a:rPr>
              <a:t>：在手机中安装</a:t>
            </a:r>
            <a:r>
              <a:rPr lang="en-US" altLang="zh-CN" sz="1100" i="0" dirty="0">
                <a:effectLst/>
              </a:rPr>
              <a:t>ChatGPT</a:t>
            </a:r>
            <a:endParaRPr lang="en-US" altLang="zh-CN" sz="1100" i="0" dirty="0">
              <a:effectLst/>
            </a:endParaRPr>
          </a:p>
          <a:p>
            <a:r>
              <a:rPr lang="en-US" altLang="zh-CN" sz="1100" i="0" dirty="0">
                <a:effectLst/>
              </a:rPr>
              <a:t>• Android</a:t>
            </a:r>
            <a:r>
              <a:rPr lang="zh-CN" altLang="en-US" sz="1100" i="0" dirty="0">
                <a:effectLst/>
              </a:rPr>
              <a:t>：注册</a:t>
            </a:r>
            <a:r>
              <a:rPr lang="en-US" altLang="zh-CN" sz="1100" i="0" dirty="0">
                <a:effectLst/>
              </a:rPr>
              <a:t>ChatGPT</a:t>
            </a:r>
            <a:r>
              <a:rPr lang="zh-CN" altLang="en-US" sz="1100" i="0" dirty="0">
                <a:effectLst/>
              </a:rPr>
              <a:t>的方法</a:t>
            </a:r>
            <a:endParaRPr lang="zh-CN" altLang="en-US" sz="1100" i="0" dirty="0">
              <a:effectLst/>
            </a:endParaRPr>
          </a:p>
          <a:p>
            <a:r>
              <a:rPr lang="en-US" altLang="zh-CN" sz="1100" i="0" dirty="0">
                <a:effectLst/>
              </a:rPr>
              <a:t>• iPhone</a:t>
            </a:r>
            <a:r>
              <a:rPr lang="zh-CN" altLang="en-US" sz="1100" i="0" dirty="0">
                <a:effectLst/>
              </a:rPr>
              <a:t>：注册</a:t>
            </a:r>
            <a:r>
              <a:rPr lang="en-US" altLang="zh-CN" sz="1100" i="0" dirty="0">
                <a:effectLst/>
              </a:rPr>
              <a:t>ChatGPT</a:t>
            </a:r>
            <a:r>
              <a:rPr lang="zh-CN" altLang="en-US" sz="1100" i="0" dirty="0">
                <a:effectLst/>
              </a:rPr>
              <a:t>的方法</a:t>
            </a:r>
            <a:endParaRPr lang="zh-CN" altLang="en-US" sz="1100" i="0" dirty="0">
              <a:effectLst/>
            </a:endParaRPr>
          </a:p>
          <a:p>
            <a:r>
              <a:rPr lang="en-US" altLang="zh-CN" sz="1100" i="0" dirty="0">
                <a:effectLst/>
              </a:rPr>
              <a:t>• Android&amp;iPhone</a:t>
            </a:r>
            <a:r>
              <a:rPr lang="zh-CN" altLang="en-US" sz="1100" i="0" dirty="0">
                <a:effectLst/>
              </a:rPr>
              <a:t>通用：试着使用</a:t>
            </a:r>
            <a:r>
              <a:rPr lang="en-US" altLang="zh-CN" sz="1100" i="0" dirty="0">
                <a:effectLst/>
              </a:rPr>
              <a:t>ChatGPT</a:t>
            </a:r>
            <a:endParaRPr lang="en-US" altLang="zh-CN" sz="1100" i="0" dirty="0">
              <a:effectLst/>
            </a:endParaRPr>
          </a:p>
          <a:p>
            <a:r>
              <a:rPr lang="en-US" altLang="zh-CN" sz="1100" i="0" dirty="0">
                <a:effectLst/>
              </a:rPr>
              <a:t>• Android&amp;iPhone</a:t>
            </a:r>
            <a:r>
              <a:rPr lang="zh-CN" altLang="en-US" sz="1100" i="0" dirty="0">
                <a:effectLst/>
              </a:rPr>
              <a:t>通用：试着生成图片</a:t>
            </a:r>
            <a:endParaRPr lang="zh-CN" altLang="en-US" sz="1100" i="0" dirty="0">
              <a:effectLst/>
            </a:endParaRPr>
          </a:p>
          <a:p>
            <a:r>
              <a:rPr lang="en-US" altLang="zh-CN" sz="1100" i="0" dirty="0">
                <a:effectLst/>
              </a:rPr>
              <a:t>• Android&amp;iPhone</a:t>
            </a:r>
            <a:r>
              <a:rPr lang="zh-CN" altLang="en-US" sz="1100" i="0" dirty="0">
                <a:effectLst/>
              </a:rPr>
              <a:t>通用：与</a:t>
            </a:r>
            <a:r>
              <a:rPr lang="en-US" altLang="zh-CN" sz="1100" i="0" dirty="0">
                <a:effectLst/>
              </a:rPr>
              <a:t>ChatGPT</a:t>
            </a:r>
            <a:r>
              <a:rPr lang="zh-CN" altLang="en-US" sz="1100" i="0" dirty="0">
                <a:effectLst/>
              </a:rPr>
              <a:t>对话的方法</a:t>
            </a:r>
            <a:endParaRPr lang="zh-CN" altLang="en-US" sz="1100" i="0" dirty="0">
              <a:effectLst/>
            </a:endParaRPr>
          </a:p>
          <a:p>
            <a:endParaRPr lang="en-US" altLang="zh-CN" sz="1100" i="0" dirty="0">
              <a:effectLst/>
            </a:endParaRPr>
          </a:p>
          <a:p>
            <a:r>
              <a:rPr lang="zh-CN" altLang="en-US" sz="1100" i="0" dirty="0">
                <a:effectLst/>
              </a:rPr>
              <a:t>当你想尽可能继续给大脑刺激时</a:t>
            </a:r>
            <a:endParaRPr lang="zh-CN" altLang="en-US" sz="1100" i="0" dirty="0">
              <a:effectLst/>
            </a:endParaRPr>
          </a:p>
          <a:p>
            <a:endParaRPr lang="en-US" altLang="zh-CN" sz="1100" i="0" dirty="0">
              <a:effectLst/>
            </a:endParaRPr>
          </a:p>
          <a:p>
            <a:r>
              <a:rPr lang="en-US" altLang="zh-CN" sz="1100" i="0" dirty="0">
                <a:effectLst/>
              </a:rPr>
              <a:t>• Android</a:t>
            </a:r>
            <a:r>
              <a:rPr lang="zh-CN" altLang="en-US" sz="1100" i="0" dirty="0">
                <a:effectLst/>
              </a:rPr>
              <a:t>：安装每日脑力训练</a:t>
            </a:r>
            <a:r>
              <a:rPr lang="en-US" altLang="zh-CN" sz="1100" i="0" dirty="0">
                <a:effectLst/>
              </a:rPr>
              <a:t>App</a:t>
            </a:r>
            <a:endParaRPr lang="en-US" altLang="zh-CN" sz="1100" i="0" dirty="0">
              <a:effectLst/>
            </a:endParaRPr>
          </a:p>
          <a:p>
            <a:r>
              <a:rPr lang="en-US" altLang="zh-CN" sz="1100" i="0" dirty="0">
                <a:effectLst/>
              </a:rPr>
              <a:t>• iPhone</a:t>
            </a:r>
            <a:r>
              <a:rPr lang="zh-CN" altLang="en-US" sz="1100" i="0" dirty="0">
                <a:effectLst/>
              </a:rPr>
              <a:t>：安装每日脑力训练</a:t>
            </a:r>
            <a:r>
              <a:rPr lang="en-US" altLang="zh-CN" sz="1100" i="0" dirty="0">
                <a:effectLst/>
              </a:rPr>
              <a:t>App</a:t>
            </a:r>
            <a:endParaRPr lang="en-US" altLang="zh-CN" sz="1100" i="0" dirty="0">
              <a:effectLst/>
            </a:endParaRPr>
          </a:p>
          <a:p>
            <a:r>
              <a:rPr lang="en-US" altLang="zh-CN" sz="1100" i="0" dirty="0">
                <a:effectLst/>
              </a:rPr>
              <a:t>• Android&amp;iPhone</a:t>
            </a:r>
            <a:r>
              <a:rPr lang="zh-CN" altLang="en-US" sz="1100" i="0" dirty="0">
                <a:effectLst/>
              </a:rPr>
              <a:t>通用：每日脑力训练</a:t>
            </a:r>
            <a:r>
              <a:rPr lang="en-US" altLang="zh-CN" sz="1100" i="0" dirty="0">
                <a:effectLst/>
              </a:rPr>
              <a:t>App</a:t>
            </a:r>
            <a:r>
              <a:rPr lang="zh-CN" altLang="en-US" sz="1100" i="0" dirty="0">
                <a:effectLst/>
              </a:rPr>
              <a:t>的使用方法</a:t>
            </a:r>
            <a:endParaRPr lang="zh-CN" altLang="en-US" sz="1100" i="0" dirty="0">
              <a:effectLst/>
            </a:endParaRPr>
          </a:p>
          <a:p>
            <a:r>
              <a:rPr lang="en-US" altLang="zh-CN" sz="1100" i="0" dirty="0">
                <a:effectLst/>
              </a:rPr>
              <a:t>• Android</a:t>
            </a:r>
            <a:r>
              <a:rPr lang="zh-CN" altLang="en-US" sz="1100" i="0" dirty="0">
                <a:effectLst/>
              </a:rPr>
              <a:t>：关闭广告的方法</a:t>
            </a:r>
            <a:endParaRPr lang="zh-CN" altLang="en-US" sz="1100" i="0" dirty="0">
              <a:effectLst/>
            </a:endParaRPr>
          </a:p>
          <a:p>
            <a:r>
              <a:rPr lang="en-US" altLang="zh-CN" sz="1100" i="0" dirty="0">
                <a:effectLst/>
              </a:rPr>
              <a:t>• iPhone</a:t>
            </a:r>
            <a:r>
              <a:rPr lang="zh-CN" altLang="en-US" sz="1100" i="0" dirty="0">
                <a:effectLst/>
              </a:rPr>
              <a:t>：关闭广告的方法</a:t>
            </a:r>
            <a:endParaRPr lang="zh-CN" altLang="en-US" sz="1100" i="0" dirty="0">
              <a:effectLst/>
            </a:endParaRPr>
          </a:p>
          <a:p>
            <a:r>
              <a:rPr lang="en-US" altLang="zh-CN" sz="1100" i="0" dirty="0">
                <a:effectLst/>
              </a:rPr>
              <a:t>• Android&amp;iPhone</a:t>
            </a:r>
            <a:r>
              <a:rPr lang="zh-CN" altLang="en-US" sz="1100" i="0" dirty="0">
                <a:effectLst/>
              </a:rPr>
              <a:t>通用：关闭广告的方法</a:t>
            </a:r>
            <a:endParaRPr lang="zh-CN" altLang="en-US" sz="1100" i="0" dirty="0">
              <a:effectLst/>
            </a:endParaRPr>
          </a:p>
          <a:p>
            <a:endParaRPr lang="en-US" altLang="zh-CN" sz="1100" i="0" dirty="0">
              <a:effectLst/>
            </a:endParaRPr>
          </a:p>
          <a:p>
            <a:r>
              <a:rPr lang="zh-CN" altLang="en-US" sz="1100" i="0" dirty="0">
                <a:effectLst/>
              </a:rPr>
              <a:t>不依赖智能手机，也能缓解不安的方法</a:t>
            </a:r>
            <a:endParaRPr lang="zh-CN" altLang="en-US" sz="1100" i="0" dirty="0">
              <a:effectLst/>
            </a:endParaRPr>
          </a:p>
          <a:p>
            <a:r>
              <a:rPr lang="zh-CN" altLang="en-US" sz="1100" i="0" dirty="0">
                <a:effectLst/>
              </a:rPr>
              <a:t>第</a:t>
            </a:r>
            <a:r>
              <a:rPr lang="en-US" altLang="zh-CN" sz="1100" i="0" dirty="0">
                <a:effectLst/>
              </a:rPr>
              <a:t>4</a:t>
            </a:r>
            <a:r>
              <a:rPr lang="zh-CN" altLang="en-US" sz="1100" i="0" dirty="0">
                <a:effectLst/>
              </a:rPr>
              <a:t>章　当老年痴呆症逐渐带来生活变化时，如何利用智能手机应对</a:t>
            </a:r>
            <a:endParaRPr lang="zh-CN" altLang="en-US" sz="1100" i="0" dirty="0">
              <a:effectLst/>
            </a:endParaRPr>
          </a:p>
          <a:p>
            <a:r>
              <a:rPr lang="zh-CN" altLang="en-US" sz="1100" i="0" dirty="0">
                <a:effectLst/>
              </a:rPr>
              <a:t>当智能手机的角色开始改变时</a:t>
            </a:r>
            <a:endParaRPr lang="zh-CN" altLang="en-US" sz="1100" i="0" dirty="0">
              <a:effectLst/>
            </a:endParaRPr>
          </a:p>
          <a:p>
            <a:endParaRPr lang="en-US" altLang="zh-CN" sz="1100" i="0" dirty="0">
              <a:effectLst/>
            </a:endParaRPr>
          </a:p>
          <a:p>
            <a:r>
              <a:rPr lang="en-US" altLang="zh-CN" sz="1100" i="0" dirty="0">
                <a:effectLst/>
              </a:rPr>
              <a:t>• </a:t>
            </a:r>
            <a:r>
              <a:rPr lang="zh-CN" altLang="en-US" sz="1100" i="0" dirty="0">
                <a:effectLst/>
              </a:rPr>
              <a:t>家人需要了解的</a:t>
            </a:r>
            <a:r>
              <a:rPr lang="en-US" altLang="zh-CN" sz="1100" i="0" dirty="0">
                <a:effectLst/>
              </a:rPr>
              <a:t>“</a:t>
            </a:r>
            <a:r>
              <a:rPr lang="zh-CN" altLang="en-US" sz="1100" i="0" dirty="0">
                <a:effectLst/>
              </a:rPr>
              <a:t>手机守护</a:t>
            </a:r>
            <a:r>
              <a:rPr lang="en-US" altLang="zh-CN" sz="1100" i="0" dirty="0">
                <a:effectLst/>
              </a:rPr>
              <a:t>”</a:t>
            </a:r>
            <a:r>
              <a:rPr lang="zh-CN" altLang="en-US" sz="1100" i="0" dirty="0">
                <a:effectLst/>
              </a:rPr>
              <a:t>方式</a:t>
            </a:r>
            <a:endParaRPr lang="zh-CN" altLang="en-US" sz="1100" i="0" dirty="0">
              <a:effectLst/>
            </a:endParaRPr>
          </a:p>
          <a:p>
            <a:endParaRPr lang="en-US" altLang="zh-CN" sz="1100" i="0" dirty="0">
              <a:effectLst/>
            </a:endParaRPr>
          </a:p>
          <a:p>
            <a:r>
              <a:rPr lang="zh-CN" altLang="en-US" sz="1100" i="0" dirty="0">
                <a:effectLst/>
              </a:rPr>
              <a:t>当你担心长辈在外迷路，或是否平安回家时</a:t>
            </a:r>
            <a:endParaRPr lang="zh-CN" altLang="en-US" sz="1100" i="0" dirty="0">
              <a:effectLst/>
            </a:endParaRPr>
          </a:p>
          <a:p>
            <a:r>
              <a:rPr lang="zh-CN" altLang="en-US" sz="1100" i="0" dirty="0">
                <a:effectLst/>
              </a:rPr>
              <a:t>当你不知道长辈白天在家是如何度过时</a:t>
            </a:r>
            <a:endParaRPr lang="zh-CN" altLang="en-US" sz="1100" i="0" dirty="0">
              <a:effectLst/>
            </a:endParaRPr>
          </a:p>
          <a:p>
            <a:r>
              <a:rPr lang="zh-CN" altLang="en-US" sz="1100" i="0" dirty="0">
                <a:effectLst/>
              </a:rPr>
              <a:t>当你发现长辈越来越分不清白天与夜晚时</a:t>
            </a:r>
            <a:endParaRPr lang="zh-CN" altLang="en-US" sz="1100" i="0" dirty="0">
              <a:effectLst/>
            </a:endParaRPr>
          </a:p>
          <a:p>
            <a:endParaRPr lang="en-US" altLang="zh-CN" sz="1100" i="0" dirty="0">
              <a:effectLst/>
            </a:endParaRPr>
          </a:p>
          <a:p>
            <a:r>
              <a:rPr lang="en-US" altLang="zh-CN" sz="1100" i="0" dirty="0">
                <a:effectLst/>
              </a:rPr>
              <a:t>• Android&amp;iPhone</a:t>
            </a:r>
            <a:r>
              <a:rPr lang="zh-CN" altLang="en-US" sz="1100" i="0" dirty="0">
                <a:effectLst/>
              </a:rPr>
              <a:t>通用：与智能音箱联动的方法</a:t>
            </a:r>
            <a:endParaRPr lang="zh-CN" altLang="en-US" sz="1100" i="0" dirty="0">
              <a:effectLst/>
            </a:endParaRPr>
          </a:p>
          <a:p>
            <a:endParaRPr lang="en-US" altLang="zh-CN" sz="1100" i="0" dirty="0">
              <a:effectLst/>
            </a:endParaRPr>
          </a:p>
          <a:p>
            <a:r>
              <a:rPr lang="zh-CN" altLang="en-US" sz="1100" i="0" dirty="0">
                <a:effectLst/>
              </a:rPr>
              <a:t>当你觉得操作手机越来越困难时</a:t>
            </a:r>
            <a:endParaRPr lang="zh-CN" altLang="en-US" sz="1100" i="0" dirty="0">
              <a:effectLst/>
            </a:endParaRPr>
          </a:p>
          <a:p>
            <a:endParaRPr lang="en-US" altLang="zh-CN" sz="1100" i="0" dirty="0">
              <a:effectLst/>
            </a:endParaRPr>
          </a:p>
          <a:p>
            <a:r>
              <a:rPr lang="en-US" altLang="zh-CN" sz="1100" i="0" dirty="0">
                <a:effectLst/>
              </a:rPr>
              <a:t>• Android</a:t>
            </a:r>
            <a:r>
              <a:rPr lang="zh-CN" altLang="en-US" sz="1100" i="0" dirty="0">
                <a:effectLst/>
              </a:rPr>
              <a:t>：快速拨打</a:t>
            </a:r>
            <a:r>
              <a:rPr lang="en-US" altLang="zh-CN" sz="1100" i="0" dirty="0">
                <a:effectLst/>
              </a:rPr>
              <a:t>LINE</a:t>
            </a:r>
            <a:r>
              <a:rPr lang="zh-CN" altLang="en-US" sz="1100" i="0" dirty="0">
                <a:effectLst/>
              </a:rPr>
              <a:t>电话的设置方法</a:t>
            </a:r>
            <a:endParaRPr lang="zh-CN" altLang="en-US" sz="1100" i="0" dirty="0">
              <a:effectLst/>
            </a:endParaRPr>
          </a:p>
          <a:p>
            <a:r>
              <a:rPr lang="en-US" altLang="zh-CN" sz="1100" i="0" dirty="0">
                <a:effectLst/>
              </a:rPr>
              <a:t>• iPhone</a:t>
            </a:r>
            <a:r>
              <a:rPr lang="zh-CN" altLang="en-US" sz="1100" i="0" dirty="0">
                <a:effectLst/>
              </a:rPr>
              <a:t>：快速拨打</a:t>
            </a:r>
            <a:r>
              <a:rPr lang="en-US" altLang="zh-CN" sz="1100" i="0" dirty="0">
                <a:effectLst/>
              </a:rPr>
              <a:t>LINE</a:t>
            </a:r>
            <a:r>
              <a:rPr lang="zh-CN" altLang="en-US" sz="1100" i="0" dirty="0">
                <a:effectLst/>
              </a:rPr>
              <a:t>电话的设置方法</a:t>
            </a:r>
            <a:endParaRPr lang="zh-CN" altLang="en-US" sz="1100" i="0" dirty="0">
              <a:effectLst/>
            </a:endParaRPr>
          </a:p>
          <a:p>
            <a:endParaRPr lang="en-US" altLang="zh-CN" sz="1100" i="0" dirty="0">
              <a:effectLst/>
            </a:endParaRPr>
          </a:p>
          <a:p>
            <a:r>
              <a:rPr lang="zh-CN" altLang="en-US" sz="1100" i="0" dirty="0">
                <a:effectLst/>
              </a:rPr>
              <a:t>后记</a:t>
            </a:r>
            <a:endParaRPr lang="zh-CN" altLang="en-US" sz="1100" i="0" dirty="0">
              <a:effectLst/>
            </a:endParaRPr>
          </a:p>
        </p:txBody>
      </p:sp>
      <p:pic>
        <p:nvPicPr>
          <p:cNvPr id="2" name="图片 1"/>
          <p:cNvPicPr>
            <a:picLocks noChangeAspect="1"/>
          </p:cNvPicPr>
          <p:nvPr/>
        </p:nvPicPr>
        <p:blipFill>
          <a:blip r:embed="rId1"/>
          <a:stretch>
            <a:fillRect/>
          </a:stretch>
        </p:blipFill>
        <p:spPr>
          <a:xfrm>
            <a:off x="370205" y="73025"/>
            <a:ext cx="711835" cy="1010285"/>
          </a:xfrm>
          <a:prstGeom prst="rect">
            <a:avLst/>
          </a:prstGeom>
        </p:spPr>
      </p:pic>
      <p:sp>
        <p:nvSpPr>
          <p:cNvPr id="5" name="角丸四角形 7"/>
          <p:cNvSpPr/>
          <p:nvPr/>
        </p:nvSpPr>
        <p:spPr>
          <a:xfrm>
            <a:off x="2783159" y="127530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4303395"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もしかして</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認知症？」</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不安</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になったら</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読</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むスマホ</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活用術</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978-4-7612-7875-5</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玉井知世子／舛森悠（監修）</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328p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858010"/>
            <a:ext cx="6821170" cy="313817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日本高龄者数字支持协会（</a:t>
            </a:r>
            <a:r>
              <a:rPr lang="en-US" altLang="zh-CN" sz="1100" i="0" dirty="0">
                <a:effectLst/>
              </a:rPr>
              <a:t>NPO</a:t>
            </a:r>
            <a:r>
              <a:rPr lang="zh-CN" altLang="en-US" sz="1100" i="0" dirty="0">
                <a:effectLst/>
              </a:rPr>
              <a:t>法人）理事长。</a:t>
            </a:r>
            <a:endParaRPr lang="zh-CN" altLang="en-US" sz="1100" i="0" dirty="0">
              <a:effectLst/>
            </a:endParaRPr>
          </a:p>
          <a:p>
            <a:endParaRPr lang="en-US" altLang="zh-CN" sz="1100" i="0" dirty="0">
              <a:effectLst/>
            </a:endParaRPr>
          </a:p>
          <a:p>
            <a:r>
              <a:rPr lang="zh-CN" altLang="en-US" sz="1100" i="0" dirty="0">
                <a:effectLst/>
              </a:rPr>
              <a:t>现任神户市某心血管内科诊所护士。</a:t>
            </a:r>
            <a:endParaRPr lang="zh-CN" altLang="en-US" sz="1100" i="0" dirty="0">
              <a:effectLst/>
            </a:endParaRPr>
          </a:p>
          <a:p>
            <a:endParaRPr lang="en-US" altLang="zh-CN" sz="1100" i="0" dirty="0">
              <a:effectLst/>
            </a:endParaRPr>
          </a:p>
          <a:p>
            <a:r>
              <a:rPr lang="zh-CN" altLang="en-US" sz="1100" i="0" dirty="0">
                <a:effectLst/>
              </a:rPr>
              <a:t>曾长期从事上门护理工作，为居家生活的老年痴呆症患者提供护理服务，也负责养老机构（集团之家）中高龄者的输液与医疗处置。如今，她仍每月定期参与脑神经内科门诊工作，持续陪伴老年痴呆症患者及其家属。</a:t>
            </a:r>
            <a:endParaRPr lang="zh-CN" altLang="en-US" sz="1100" i="0" dirty="0">
              <a:effectLst/>
            </a:endParaRPr>
          </a:p>
          <a:p>
            <a:endParaRPr lang="en-US" altLang="zh-CN" sz="1100" i="0" dirty="0">
              <a:effectLst/>
            </a:endParaRPr>
          </a:p>
          <a:p>
            <a:r>
              <a:rPr lang="zh-CN" altLang="en-US" sz="1100" i="0" dirty="0">
                <a:effectLst/>
              </a:rPr>
              <a:t>在医疗一线长期面对高龄者的孤独与不安过程中，她深刻感受到：</a:t>
            </a:r>
            <a:r>
              <a:rPr lang="en-US" altLang="zh-CN" sz="1100" i="0" dirty="0">
                <a:effectLst/>
              </a:rPr>
              <a:t>“</a:t>
            </a:r>
            <a:r>
              <a:rPr lang="zh-CN" altLang="en-US" sz="1100" i="0" dirty="0">
                <a:effectLst/>
              </a:rPr>
              <a:t>数字科技如果使用得当，能够让人生变得更加丰富。</a:t>
            </a:r>
            <a:r>
              <a:rPr lang="en-US" altLang="zh-CN" sz="1100" i="0" dirty="0">
                <a:effectLst/>
              </a:rPr>
              <a:t>”</a:t>
            </a:r>
            <a:endParaRPr lang="en-US" altLang="zh-CN" sz="1100" i="0" dirty="0">
              <a:effectLst/>
            </a:endParaRPr>
          </a:p>
          <a:p>
            <a:r>
              <a:rPr lang="zh-CN" altLang="en-US" sz="1100" i="0" dirty="0">
                <a:effectLst/>
              </a:rPr>
              <a:t>因此，她开始关注</a:t>
            </a:r>
            <a:r>
              <a:rPr lang="en-US" altLang="zh-CN" sz="1100" i="0" dirty="0">
                <a:effectLst/>
              </a:rPr>
              <a:t>“</a:t>
            </a:r>
            <a:r>
              <a:rPr lang="zh-CN" altLang="en-US" sz="1100" i="0" dirty="0">
                <a:effectLst/>
              </a:rPr>
              <a:t>利用智能手机帮助高龄者维持身体、脑力与心理活力</a:t>
            </a:r>
            <a:r>
              <a:rPr lang="en-US" altLang="zh-CN" sz="1100" i="0" dirty="0">
                <a:effectLst/>
              </a:rPr>
              <a:t>”</a:t>
            </a:r>
            <a:r>
              <a:rPr lang="zh-CN" altLang="en-US" sz="1100" i="0" dirty="0">
                <a:effectLst/>
              </a:rPr>
              <a:t>的可能性，并自</a:t>
            </a:r>
            <a:r>
              <a:rPr lang="en-US" altLang="zh-CN" sz="1100" i="0" dirty="0">
                <a:effectLst/>
              </a:rPr>
              <a:t>2021</a:t>
            </a:r>
            <a:r>
              <a:rPr lang="zh-CN" altLang="en-US" sz="1100" i="0" dirty="0">
                <a:effectLst/>
              </a:rPr>
              <a:t>年起，开展面向高龄者的智能手机课堂与线上交流空间建设。</a:t>
            </a:r>
            <a:endParaRPr lang="zh-CN" altLang="en-US" sz="1100" i="0" dirty="0">
              <a:effectLst/>
            </a:endParaRPr>
          </a:p>
          <a:p>
            <a:endParaRPr lang="en-US" altLang="zh-CN" sz="1100" i="0" dirty="0">
              <a:effectLst/>
            </a:endParaRPr>
          </a:p>
          <a:p>
            <a:r>
              <a:rPr lang="en-US" altLang="zh-CN" sz="1100" i="0" dirty="0">
                <a:effectLst/>
              </a:rPr>
              <a:t>2023</a:t>
            </a:r>
            <a:r>
              <a:rPr lang="zh-CN" altLang="en-US" sz="1100" i="0" dirty="0">
                <a:effectLst/>
              </a:rPr>
              <a:t>年，她创立</a:t>
            </a:r>
            <a:r>
              <a:rPr lang="en-US" altLang="zh-CN" sz="1100" i="0" dirty="0">
                <a:effectLst/>
              </a:rPr>
              <a:t>“</a:t>
            </a:r>
            <a:r>
              <a:rPr lang="zh-CN" altLang="en-US" sz="1100" i="0" dirty="0">
                <a:effectLst/>
              </a:rPr>
              <a:t>日本高龄者数字支持协会（</a:t>
            </a:r>
            <a:r>
              <a:rPr lang="en-US" altLang="zh-CN" sz="1100" i="0" dirty="0">
                <a:effectLst/>
              </a:rPr>
              <a:t>NPO</a:t>
            </a:r>
            <a:r>
              <a:rPr lang="zh-CN" altLang="en-US" sz="1100" i="0" dirty="0">
                <a:effectLst/>
              </a:rPr>
              <a:t>法人）</a:t>
            </a:r>
            <a:r>
              <a:rPr lang="en-US" altLang="zh-CN" sz="1100" i="0" dirty="0">
                <a:effectLst/>
              </a:rPr>
              <a:t>”</a:t>
            </a:r>
            <a:r>
              <a:rPr lang="zh-CN" altLang="en-US" sz="1100" i="0" dirty="0">
                <a:effectLst/>
              </a:rPr>
              <a:t>。</a:t>
            </a:r>
            <a:endParaRPr lang="zh-CN" altLang="en-US" sz="1100" i="0" dirty="0">
              <a:effectLst/>
            </a:endParaRPr>
          </a:p>
          <a:p>
            <a:r>
              <a:rPr lang="en-US" altLang="zh-CN" sz="1100" i="0" dirty="0">
                <a:effectLst/>
              </a:rPr>
              <a:t>2024</a:t>
            </a:r>
            <a:r>
              <a:rPr lang="zh-CN" altLang="en-US" sz="1100" i="0" dirty="0">
                <a:effectLst/>
              </a:rPr>
              <a:t>年，荣获日本厚生劳动省主办的</a:t>
            </a:r>
            <a:r>
              <a:rPr lang="en-US" altLang="zh-CN" sz="1100" i="0" dirty="0">
                <a:effectLst/>
              </a:rPr>
              <a:t>“</a:t>
            </a:r>
            <a:r>
              <a:rPr lang="zh-CN" altLang="en-US" sz="1100" i="0" dirty="0">
                <a:effectLst/>
              </a:rPr>
              <a:t>延长健康寿命大奖（健康寿命</a:t>
            </a:r>
            <a:r>
              <a:rPr lang="ja-JP" altLang="en-US" sz="1100" i="0" dirty="0">
                <a:effectLst/>
              </a:rPr>
              <a:t>をのばそうアワード</a:t>
            </a:r>
            <a:r>
              <a:rPr lang="zh-CN" altLang="en-US" sz="1100" i="0" dirty="0">
                <a:effectLst/>
              </a:rPr>
              <a:t>！）</a:t>
            </a:r>
            <a:r>
              <a:rPr lang="en-US" altLang="zh-CN" sz="1100" i="0" dirty="0">
                <a:effectLst/>
              </a:rPr>
              <a:t>”</a:t>
            </a:r>
            <a:r>
              <a:rPr lang="zh-CN" altLang="en-US" sz="1100" i="0" dirty="0">
                <a:effectLst/>
              </a:rPr>
              <a:t>优秀奖。</a:t>
            </a:r>
            <a:endParaRPr lang="zh-CN" altLang="en-US" sz="1100" i="0" dirty="0">
              <a:effectLst/>
            </a:endParaRPr>
          </a:p>
          <a:p>
            <a:r>
              <a:rPr lang="en-US" altLang="zh-CN" sz="1100" i="0" dirty="0">
                <a:effectLst/>
              </a:rPr>
              <a:t>2025</a:t>
            </a:r>
            <a:r>
              <a:rPr lang="zh-CN" altLang="en-US" sz="1100" i="0" dirty="0">
                <a:effectLst/>
              </a:rPr>
              <a:t>年，出版实践型著作《让高龄人生焕然一新的智能手机快乐练习册》，通过轻松有趣的方式帮助老年人学习智能手机。</a:t>
            </a:r>
            <a:endParaRPr lang="zh-CN" altLang="en-US" sz="1100" i="0" dirty="0">
              <a:effectLst/>
            </a:endParaRPr>
          </a:p>
          <a:p>
            <a:endParaRPr lang="en-US" altLang="zh-CN" sz="1100" i="0" dirty="0">
              <a:effectLst/>
            </a:endParaRPr>
          </a:p>
          <a:p>
            <a:r>
              <a:rPr lang="zh-CN" altLang="en-US" sz="1100" i="0" dirty="0">
                <a:effectLst/>
              </a:rPr>
              <a:t>她独创的</a:t>
            </a:r>
            <a:r>
              <a:rPr lang="en-US" altLang="zh-CN" sz="1100" i="0" dirty="0">
                <a:effectLst/>
              </a:rPr>
              <a:t>“</a:t>
            </a:r>
            <a:r>
              <a:rPr lang="zh-CN" altLang="en-US" sz="1100" i="0" dirty="0">
                <a:effectLst/>
              </a:rPr>
              <a:t>把智能手机操作变成脑力训练</a:t>
            </a:r>
            <a:r>
              <a:rPr lang="en-US" altLang="zh-CN" sz="1100" i="0" dirty="0">
                <a:effectLst/>
              </a:rPr>
              <a:t>”</a:t>
            </a:r>
            <a:r>
              <a:rPr lang="zh-CN" altLang="en-US" sz="1100" i="0" dirty="0">
                <a:effectLst/>
              </a:rPr>
              <a:t>的方法，因为</a:t>
            </a:r>
            <a:r>
              <a:rPr lang="en-US" altLang="zh-CN" sz="1100" i="0" dirty="0">
                <a:effectLst/>
              </a:rPr>
              <a:t>“</a:t>
            </a:r>
            <a:r>
              <a:rPr lang="zh-CN" altLang="en-US" sz="1100" i="0" dirty="0">
                <a:effectLst/>
              </a:rPr>
              <a:t>既有趣、又真正有助于生活</a:t>
            </a:r>
            <a:r>
              <a:rPr lang="en-US" altLang="zh-CN" sz="1100" i="0" dirty="0">
                <a:effectLst/>
              </a:rPr>
              <a:t>”</a:t>
            </a:r>
            <a:r>
              <a:rPr lang="zh-CN" altLang="en-US" sz="1100" i="0" dirty="0">
                <a:effectLst/>
              </a:rPr>
              <a:t>，获得了广泛好评。</a:t>
            </a:r>
            <a:endParaRPr lang="zh-CN" altLang="en-US" sz="1100" i="0" dirty="0">
              <a:effectLst/>
            </a:endParaRPr>
          </a:p>
        </p:txBody>
      </p:sp>
      <p:pic>
        <p:nvPicPr>
          <p:cNvPr id="2" name="图片 1"/>
          <p:cNvPicPr>
            <a:picLocks noChangeAspect="1"/>
          </p:cNvPicPr>
          <p:nvPr/>
        </p:nvPicPr>
        <p:blipFill>
          <a:blip r:embed="rId1"/>
          <a:stretch>
            <a:fillRect/>
          </a:stretch>
        </p:blipFill>
        <p:spPr>
          <a:xfrm>
            <a:off x="370205" y="73025"/>
            <a:ext cx="711835" cy="1010285"/>
          </a:xfrm>
          <a:prstGeom prst="rect">
            <a:avLst/>
          </a:prstGeom>
        </p:spPr>
      </p:pic>
      <p:sp>
        <p:nvSpPr>
          <p:cNvPr id="5" name="角丸四角形 7"/>
          <p:cNvSpPr/>
          <p:nvPr/>
        </p:nvSpPr>
        <p:spPr>
          <a:xfrm>
            <a:off x="2783159" y="127530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pic>
        <p:nvPicPr>
          <p:cNvPr id="3" name="图片 2"/>
          <p:cNvPicPr>
            <a:picLocks noChangeAspect="1"/>
          </p:cNvPicPr>
          <p:nvPr/>
        </p:nvPicPr>
        <p:blipFill>
          <a:blip r:embed="rId2"/>
          <a:stretch>
            <a:fillRect/>
          </a:stretch>
        </p:blipFill>
        <p:spPr>
          <a:xfrm>
            <a:off x="3169920" y="6877050"/>
            <a:ext cx="3330575" cy="2429510"/>
          </a:xfrm>
          <a:prstGeom prst="rect">
            <a:avLst/>
          </a:prstGeom>
        </p:spPr>
      </p:pic>
      <p:pic>
        <p:nvPicPr>
          <p:cNvPr id="4" name="图片 3"/>
          <p:cNvPicPr>
            <a:picLocks noChangeAspect="1"/>
          </p:cNvPicPr>
          <p:nvPr/>
        </p:nvPicPr>
        <p:blipFill>
          <a:blip r:embed="rId3"/>
          <a:stretch>
            <a:fillRect/>
          </a:stretch>
        </p:blipFill>
        <p:spPr>
          <a:xfrm>
            <a:off x="36830" y="5308600"/>
            <a:ext cx="3360420" cy="2506345"/>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10</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代</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のうちに</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知</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っておきたい</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心</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守</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978-4-7612-7870-0</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栗本顕</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272p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4</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520190"/>
            <a:ext cx="6821170" cy="793940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停止内耗，青春期的情绪自救书。允许自己难过，也要学会反击。你要学会保护自己，而不是一味懂事；写给青少年的心理自护指南。给正在偷偷难过的你，愿你不必再假装坚强</a:t>
            </a:r>
            <a:endParaRPr lang="zh-CN" altLang="en-US" sz="1000" i="0" dirty="0">
              <a:effectLst/>
            </a:endParaRPr>
          </a:p>
          <a:p>
            <a:endParaRPr lang="zh-CN" altLang="en-US" sz="1000" i="0" dirty="0">
              <a:effectLst/>
            </a:endParaRPr>
          </a:p>
          <a:p>
            <a:r>
              <a:rPr lang="zh-CN" altLang="en-US" sz="1000" i="0" dirty="0">
                <a:effectLst/>
              </a:rPr>
              <a:t>本书是一本写给青少年的心理自护指南，也是一封温柔而坚定的安慰信。作者栗本显长期以校园欺凌与青少年心理支持工作者的身份，接触了大量中学生及其家庭的真实求助，因此这本书并不是空泛地讲道理，而是立足于</a:t>
            </a:r>
            <a:r>
              <a:rPr lang="en-US" altLang="zh-CN" sz="1000" i="0" dirty="0">
                <a:effectLst/>
              </a:rPr>
              <a:t>“</a:t>
            </a:r>
            <a:r>
              <a:rPr lang="zh-CN" altLang="en-US" sz="1000" i="0" dirty="0">
                <a:effectLst/>
              </a:rPr>
              <a:t>十几岁的人究竟在为什么而痛苦</a:t>
            </a:r>
            <a:r>
              <a:rPr lang="en-US" altLang="zh-CN" sz="1000" i="0" dirty="0">
                <a:effectLst/>
              </a:rPr>
              <a:t>”</a:t>
            </a:r>
            <a:r>
              <a:rPr lang="zh-CN" altLang="en-US" sz="1000" i="0" dirty="0">
                <a:effectLst/>
              </a:rPr>
              <a:t>这一现实问题，试图为读者提供可以立刻拿来使用的思考方式与应对方法。</a:t>
            </a:r>
            <a:endParaRPr lang="zh-CN" altLang="en-US" sz="1000" i="0" dirty="0">
              <a:effectLst/>
            </a:endParaRPr>
          </a:p>
          <a:p>
            <a:endParaRPr lang="en-US" altLang="zh-CN" sz="1000" i="0" dirty="0">
              <a:effectLst/>
            </a:endParaRPr>
          </a:p>
          <a:p>
            <a:r>
              <a:rPr lang="zh-CN" altLang="en-US" sz="1000" i="0" dirty="0">
                <a:effectLst/>
              </a:rPr>
              <a:t>这本书首先传达了一个非常重要的立场：当一个人在学校、家庭或同伴关系中感到窒息、委屈、被排斥，甚至想把一切都丢开时，问题并不一定出在</a:t>
            </a:r>
            <a:r>
              <a:rPr lang="en-US" altLang="zh-CN" sz="1000" i="0" dirty="0">
                <a:effectLst/>
              </a:rPr>
              <a:t>“</a:t>
            </a:r>
            <a:r>
              <a:rPr lang="zh-CN" altLang="en-US" sz="1000" i="0" dirty="0">
                <a:effectLst/>
              </a:rPr>
              <a:t>自己不够好</a:t>
            </a:r>
            <a:r>
              <a:rPr lang="en-US" altLang="zh-CN" sz="1000" i="0" dirty="0">
                <a:effectLst/>
              </a:rPr>
              <a:t>”</a:t>
            </a:r>
            <a:r>
              <a:rPr lang="zh-CN" altLang="en-US" sz="1000" i="0" dirty="0">
                <a:effectLst/>
              </a:rPr>
              <a:t>，更不是</a:t>
            </a:r>
            <a:r>
              <a:rPr lang="en-US" altLang="zh-CN" sz="1000" i="0" dirty="0">
                <a:effectLst/>
              </a:rPr>
              <a:t>“</a:t>
            </a:r>
            <a:r>
              <a:rPr lang="zh-CN" altLang="en-US" sz="1000" i="0" dirty="0">
                <a:effectLst/>
              </a:rPr>
              <a:t>只要再忍一忍就会过去</a:t>
            </a:r>
            <a:r>
              <a:rPr lang="en-US" altLang="zh-CN" sz="1000" i="0" dirty="0">
                <a:effectLst/>
              </a:rPr>
              <a:t>”</a:t>
            </a:r>
            <a:r>
              <a:rPr lang="zh-CN" altLang="en-US" sz="1000" i="0" dirty="0">
                <a:effectLst/>
              </a:rPr>
              <a:t>。作者反复强调，在不合理的环境里受伤，并不是受伤者的错。写这本书的目的，正是为了把</a:t>
            </a:r>
            <a:r>
              <a:rPr lang="en-US" altLang="zh-CN" sz="1000" i="0" dirty="0">
                <a:effectLst/>
              </a:rPr>
              <a:t>“</a:t>
            </a:r>
            <a:r>
              <a:rPr lang="zh-CN" altLang="en-US" sz="1000" i="0" dirty="0">
                <a:effectLst/>
              </a:rPr>
              <a:t>保护自己</a:t>
            </a:r>
            <a:r>
              <a:rPr lang="en-US" altLang="zh-CN" sz="1000" i="0" dirty="0">
                <a:effectLst/>
              </a:rPr>
              <a:t>”</a:t>
            </a:r>
            <a:r>
              <a:rPr lang="zh-CN" altLang="en-US" sz="1000" i="0" dirty="0">
                <a:effectLst/>
              </a:rPr>
              <a:t>的武器交到读者手中，让他们停止无意义的自责，重新找回尊严感，明白</a:t>
            </a:r>
            <a:r>
              <a:rPr lang="en-US" altLang="zh-CN" sz="1000" i="0" dirty="0">
                <a:effectLst/>
              </a:rPr>
              <a:t>“</a:t>
            </a:r>
            <a:r>
              <a:rPr lang="zh-CN" altLang="en-US" sz="1000" i="0" dirty="0">
                <a:effectLst/>
              </a:rPr>
              <a:t>现在这样的我，也值得被珍惜</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在结构上，本书并没有把青春期烦恼抽象化，而是从少年人最常遇到的几个现实场景切入：朋友关系、欺凌问题、学习压力、自我认同以及家庭相处。开篇部分先建立起一套守护内心的基础原则，例如要向可信赖的大人求助，不要默默忍受暴力，要给自己保留不止一个安全空间，不把过错全压到自己身上，也要学会把说不出口的烦闷写下来、画出来，或至少辨认出自己快要撑不住的临界点。这些内容像整本书的地基，提醒读者：自我保护不是软弱，而是一种必须学习的能力。</a:t>
            </a:r>
            <a:endParaRPr lang="zh-CN" altLang="en-US" sz="1000" i="0" dirty="0">
              <a:effectLst/>
            </a:endParaRPr>
          </a:p>
          <a:p>
            <a:endParaRPr lang="en-US" altLang="zh-CN" sz="1000" i="0" dirty="0">
              <a:effectLst/>
            </a:endParaRPr>
          </a:p>
          <a:p>
            <a:r>
              <a:rPr lang="zh-CN" altLang="en-US" sz="1000" i="0" dirty="0">
                <a:effectLst/>
              </a:rPr>
              <a:t>随后，作者把青春期最细碎也最刺痛人的苦恼，一一放入真实可感的情境之中。比如想加入小团体却总觉得格格不入，和朋友的距离忽近忽远，面对讨厌的人却不知道怎样划清界限，明明心里难受却说不出真话，或者在前后辈关系中感到压迫与误解。作者并不急着教人</a:t>
            </a:r>
            <a:r>
              <a:rPr lang="en-US" altLang="zh-CN" sz="1000" i="0" dirty="0">
                <a:effectLst/>
              </a:rPr>
              <a:t>“</a:t>
            </a:r>
            <a:r>
              <a:rPr lang="zh-CN" altLang="en-US" sz="1000" i="0" dirty="0">
                <a:effectLst/>
              </a:rPr>
              <a:t>圆滑处世</a:t>
            </a:r>
            <a:r>
              <a:rPr lang="en-US" altLang="zh-CN" sz="1000" i="0" dirty="0">
                <a:effectLst/>
              </a:rPr>
              <a:t>”</a:t>
            </a:r>
            <a:r>
              <a:rPr lang="zh-CN" altLang="en-US" sz="1000" i="0" dirty="0">
                <a:effectLst/>
              </a:rPr>
              <a:t>，而是先解释这些痛苦为什么会发生：人渴望归属，所以害怕被排除；在意关系中的高低位置，是很自然的反应；别人态度突变，很多时候不是靠猜就能弄明白。比起一味忍耐，本书更重视如何慢慢建立边界，怎样用简短而清楚的话表达自己，怎样在说不出口时借助文字整理情绪，怎样既保护关系，也保护自己。</a:t>
            </a:r>
            <a:endParaRPr lang="zh-CN" altLang="en-US" sz="1000" i="0" dirty="0">
              <a:effectLst/>
            </a:endParaRPr>
          </a:p>
          <a:p>
            <a:endParaRPr lang="en-US" altLang="zh-CN" sz="1000" i="0" dirty="0">
              <a:effectLst/>
            </a:endParaRPr>
          </a:p>
          <a:p>
            <a:r>
              <a:rPr lang="zh-CN" altLang="en-US" sz="1000" i="0" dirty="0">
                <a:effectLst/>
              </a:rPr>
              <a:t>书中关于欺凌的部分尤其有力量。作者直面青少年最害怕的几种处境：明明已经很痛苦，却还要被要求</a:t>
            </a:r>
            <a:r>
              <a:rPr lang="en-US" altLang="zh-CN" sz="1000" i="0" dirty="0">
                <a:effectLst/>
              </a:rPr>
              <a:t>“</a:t>
            </a:r>
            <a:r>
              <a:rPr lang="zh-CN" altLang="en-US" sz="1000" i="0" dirty="0">
                <a:effectLst/>
              </a:rPr>
              <a:t>不要闹大</a:t>
            </a:r>
            <a:r>
              <a:rPr lang="en-US" altLang="zh-CN" sz="1000" i="0" dirty="0">
                <a:effectLst/>
              </a:rPr>
              <a:t>”</a:t>
            </a:r>
            <a:r>
              <a:rPr lang="zh-CN" altLang="en-US" sz="1000" i="0" dirty="0">
                <a:effectLst/>
              </a:rPr>
              <a:t>；旁观者想出手，却又害怕自己成为下一个目标；甚至有时施暴者表面上还被夸奖、被认可。面对这些荒谬，作者没有给出轻飘飘的励志口号，而是提醒读者，求助并不等于夸张，关键在于先想清楚自己希望得到什么帮助；面对欺凌绝不能独自硬扛；网络上的恶意同样需要认真防范。书里也指出，学校里的评价并不总是公正的，一个人被老师喜欢、被集体接纳，并不代表他就没有伤害别人。这样的分析让读者明白，看清现实，本身就是保护自己的第一步。</a:t>
            </a:r>
            <a:endParaRPr lang="zh-CN" altLang="en-US" sz="1000" i="0" dirty="0">
              <a:effectLst/>
            </a:endParaRPr>
          </a:p>
          <a:p>
            <a:endParaRPr lang="en-US" altLang="zh-CN" sz="1000" i="0" dirty="0">
              <a:effectLst/>
            </a:endParaRPr>
          </a:p>
          <a:p>
            <a:r>
              <a:rPr lang="zh-CN" altLang="en-US" sz="1000" i="0" dirty="0">
                <a:effectLst/>
              </a:rPr>
              <a:t>在学习与未来的主题中，这本书同样没有把成绩当成唯一标准。它讨论了</a:t>
            </a:r>
            <a:r>
              <a:rPr lang="en-US" altLang="zh-CN" sz="1000" i="0" dirty="0">
                <a:effectLst/>
              </a:rPr>
              <a:t>“</a:t>
            </a:r>
            <a:r>
              <a:rPr lang="zh-CN" altLang="en-US" sz="1000" i="0" dirty="0">
                <a:effectLst/>
              </a:rPr>
              <a:t>跟不上学校氛围</a:t>
            </a:r>
            <a:r>
              <a:rPr lang="en-US" altLang="zh-CN" sz="1000" i="0" dirty="0">
                <a:effectLst/>
              </a:rPr>
              <a:t>”</a:t>
            </a:r>
            <a:r>
              <a:rPr lang="zh-CN" altLang="en-US" sz="1000" i="0" dirty="0">
                <a:effectLst/>
              </a:rPr>
              <a:t>的孤独感、</a:t>
            </a:r>
            <a:r>
              <a:rPr lang="en-US" altLang="zh-CN" sz="1000" i="0" dirty="0">
                <a:effectLst/>
              </a:rPr>
              <a:t>“</a:t>
            </a:r>
            <a:r>
              <a:rPr lang="zh-CN" altLang="en-US" sz="1000" i="0" dirty="0">
                <a:effectLst/>
              </a:rPr>
              <a:t>学习不行是不是人生就完了</a:t>
            </a:r>
            <a:r>
              <a:rPr lang="en-US" altLang="zh-CN" sz="1000" i="0" dirty="0">
                <a:effectLst/>
              </a:rPr>
              <a:t>”</a:t>
            </a:r>
            <a:r>
              <a:rPr lang="zh-CN" altLang="en-US" sz="1000" i="0" dirty="0">
                <a:effectLst/>
              </a:rPr>
              <a:t>的恐惧、越焦虑越提不起劲的无力感，以及对未来方向迟迟无法决定的不安。作者试图帮助青少年重新理解自己：不适应也许意味着你对自己的感受更敏锐；所谓</a:t>
            </a:r>
            <a:r>
              <a:rPr lang="en-US" altLang="zh-CN" sz="1000" i="0" dirty="0">
                <a:effectLst/>
              </a:rPr>
              <a:t>“</a:t>
            </a:r>
            <a:r>
              <a:rPr lang="zh-CN" altLang="en-US" sz="1000" i="0" dirty="0">
                <a:effectLst/>
              </a:rPr>
              <a:t>弱项</a:t>
            </a:r>
            <a:r>
              <a:rPr lang="en-US" altLang="zh-CN" sz="1000" i="0" dirty="0">
                <a:effectLst/>
              </a:rPr>
              <a:t>”</a:t>
            </a:r>
            <a:r>
              <a:rPr lang="zh-CN" altLang="en-US" sz="1000" i="0" dirty="0">
                <a:effectLst/>
              </a:rPr>
              <a:t>未必只是缺点，也可能隐藏着另一种能力的方向；暂时决定并不等于一辈子被定型，不知道未来并不可耻，因为人本来就无法选择自己从未见过的世界。</a:t>
            </a:r>
            <a:endParaRPr lang="zh-CN" altLang="en-US" sz="1000" i="0" dirty="0">
              <a:effectLst/>
            </a:endParaRPr>
          </a:p>
          <a:p>
            <a:endParaRPr lang="en-US" altLang="zh-CN" sz="1000" i="0" dirty="0">
              <a:effectLst/>
            </a:endParaRPr>
          </a:p>
          <a:p>
            <a:r>
              <a:rPr lang="zh-CN" altLang="en-US" sz="1000" i="0" dirty="0">
                <a:effectLst/>
              </a:rPr>
              <a:t>而在</a:t>
            </a:r>
            <a:r>
              <a:rPr lang="en-US" altLang="zh-CN" sz="1000" i="0" dirty="0">
                <a:effectLst/>
              </a:rPr>
              <a:t>“</a:t>
            </a:r>
            <a:r>
              <a:rPr lang="zh-CN" altLang="en-US" sz="1000" i="0" dirty="0">
                <a:effectLst/>
              </a:rPr>
              <a:t>关于自己</a:t>
            </a:r>
            <a:r>
              <a:rPr lang="en-US" altLang="zh-CN" sz="1000" i="0" dirty="0">
                <a:effectLst/>
              </a:rPr>
              <a:t>”</a:t>
            </a:r>
            <a:r>
              <a:rPr lang="zh-CN" altLang="en-US" sz="1000" i="0" dirty="0">
                <a:effectLst/>
              </a:rPr>
              <a:t>与</a:t>
            </a:r>
            <a:r>
              <a:rPr lang="en-US" altLang="zh-CN" sz="1000" i="0" dirty="0">
                <a:effectLst/>
              </a:rPr>
              <a:t>“</a:t>
            </a:r>
            <a:r>
              <a:rPr lang="zh-CN" altLang="en-US" sz="1000" i="0" dirty="0">
                <a:effectLst/>
              </a:rPr>
              <a:t>关于家庭</a:t>
            </a:r>
            <a:r>
              <a:rPr lang="en-US" altLang="zh-CN" sz="1000" i="0" dirty="0">
                <a:effectLst/>
              </a:rPr>
              <a:t>”</a:t>
            </a:r>
            <a:r>
              <a:rPr lang="zh-CN" altLang="en-US" sz="1000" i="0" dirty="0">
                <a:effectLst/>
              </a:rPr>
              <a:t>的部分，本书把视线进一步拉回内心深处。青春期外貌焦虑、早晨起不来、对自我身份感到迷茫、把</a:t>
            </a:r>
            <a:r>
              <a:rPr lang="en-US" altLang="zh-CN" sz="1000" i="0" dirty="0">
                <a:effectLst/>
              </a:rPr>
              <a:t>SNS</a:t>
            </a:r>
            <a:r>
              <a:rPr lang="zh-CN" altLang="en-US" sz="1000" i="0" dirty="0">
                <a:effectLst/>
              </a:rPr>
              <a:t>当成唯一容身之处、对恋爱无感或困惑，这些常被大人轻描淡写带过的感受，在书里都被认真看待。作者提醒读者，身体变化、心理波动、自我认同的摇摆，本就是青春期的一部分；某些看似</a:t>
            </a:r>
            <a:r>
              <a:rPr lang="en-US" altLang="zh-CN" sz="1000" i="0" dirty="0">
                <a:effectLst/>
              </a:rPr>
              <a:t>“</a:t>
            </a:r>
            <a:r>
              <a:rPr lang="zh-CN" altLang="en-US" sz="1000" i="0" dirty="0">
                <a:effectLst/>
              </a:rPr>
              <a:t>懒惰</a:t>
            </a:r>
            <a:r>
              <a:rPr lang="en-US" altLang="zh-CN" sz="1000" i="0" dirty="0">
                <a:effectLst/>
              </a:rPr>
              <a:t>”</a:t>
            </a:r>
            <a:r>
              <a:rPr lang="zh-CN" altLang="en-US" sz="1000" i="0" dirty="0">
                <a:effectLst/>
              </a:rPr>
              <a:t>的状态，可能其实是心灵正在发出求救信号。至于家庭，书中也触及许多孩子最难启齿的痛：觉得父母很烦、背负着过重的期待、被家庭问题牵连、总被拿来和兄弟姐妹比较。作者并不简单鼓励</a:t>
            </a:r>
            <a:r>
              <a:rPr lang="en-US" altLang="zh-CN" sz="1000" i="0" dirty="0">
                <a:effectLst/>
              </a:rPr>
              <a:t>“</a:t>
            </a:r>
            <a:r>
              <a:rPr lang="zh-CN" altLang="en-US" sz="1000" i="0" dirty="0">
                <a:effectLst/>
              </a:rPr>
              <a:t>体谅父母</a:t>
            </a:r>
            <a:r>
              <a:rPr lang="en-US" altLang="zh-CN" sz="1000" i="0" dirty="0">
                <a:effectLst/>
              </a:rPr>
              <a:t>”</a:t>
            </a:r>
            <a:r>
              <a:rPr lang="zh-CN" altLang="en-US" sz="1000" i="0" dirty="0">
                <a:effectLst/>
              </a:rPr>
              <a:t>，而是帮助读者辨认自己的情绪，学习更直接也更不伤害自己的表达方式，并意识到在家庭中保有心理边界同样重要。</a:t>
            </a:r>
            <a:endParaRPr lang="zh-CN" altLang="en-US" sz="1000" i="0" dirty="0">
              <a:effectLst/>
            </a:endParaRPr>
          </a:p>
          <a:p>
            <a:endParaRPr lang="en-US" altLang="zh-CN" sz="1000" i="0" dirty="0">
              <a:effectLst/>
            </a:endParaRPr>
          </a:p>
          <a:p>
            <a:r>
              <a:rPr lang="zh-CN" altLang="en-US" sz="1000" i="0" dirty="0">
                <a:effectLst/>
              </a:rPr>
              <a:t>这本书最打动人的地方，还在于它安排了</a:t>
            </a:r>
            <a:r>
              <a:rPr lang="en-US" altLang="zh-CN" sz="1000" i="0" dirty="0">
                <a:effectLst/>
              </a:rPr>
              <a:t>23</a:t>
            </a:r>
            <a:r>
              <a:rPr lang="zh-CN" altLang="en-US" sz="1000" i="0" dirty="0">
                <a:effectLst/>
              </a:rPr>
              <a:t>个短篇故事。这些故事都来自作者长期接触的真实青少年烦恼，因此读者在阅读时很容易产生</a:t>
            </a:r>
            <a:r>
              <a:rPr lang="en-US" altLang="zh-CN" sz="1000" i="0" dirty="0">
                <a:effectLst/>
              </a:rPr>
              <a:t>“</a:t>
            </a:r>
            <a:r>
              <a:rPr lang="zh-CN" altLang="en-US" sz="1000" i="0" dirty="0">
                <a:effectLst/>
              </a:rPr>
              <a:t>这就是我</a:t>
            </a:r>
            <a:r>
              <a:rPr lang="en-US" altLang="zh-CN" sz="1000" i="0" dirty="0">
                <a:effectLst/>
              </a:rPr>
              <a:t>”</a:t>
            </a:r>
            <a:r>
              <a:rPr lang="zh-CN" altLang="en-US" sz="1000" i="0" dirty="0">
                <a:effectLst/>
              </a:rPr>
              <a:t>的共鸣。作者之所以采用故事而不只是说教，是希望那些困在黑暗中的孩子知道：不是只有你一个人在这样痛苦，也不是只有你一个人无法把心里的混乱说清楚。有人和你一样，在学校、朋友、家庭和自我之间挣扎；也有人正在一点一点学会保护自己。</a:t>
            </a:r>
            <a:endParaRPr lang="zh-CN" altLang="en-US" sz="1000" i="0" dirty="0">
              <a:effectLst/>
            </a:endParaRPr>
          </a:p>
          <a:p>
            <a:endParaRPr lang="en-US" altLang="zh-CN" sz="1000" i="0" dirty="0">
              <a:effectLst/>
            </a:endParaRPr>
          </a:p>
          <a:p>
            <a:r>
              <a:rPr lang="zh-CN" sz="1000" i="0" dirty="0">
                <a:effectLst/>
              </a:rPr>
              <a:t>本书</a:t>
            </a:r>
            <a:r>
              <a:rPr lang="zh-CN" altLang="en-US" sz="1000" i="0" dirty="0">
                <a:effectLst/>
              </a:rPr>
              <a:t>不是一本要求青少年</a:t>
            </a:r>
            <a:r>
              <a:rPr lang="en-US" altLang="zh-CN" sz="1000" i="0" dirty="0">
                <a:effectLst/>
              </a:rPr>
              <a:t>“</a:t>
            </a:r>
            <a:r>
              <a:rPr lang="zh-CN" altLang="en-US" sz="1000" i="0" dirty="0">
                <a:effectLst/>
              </a:rPr>
              <a:t>变得更坚强</a:t>
            </a:r>
            <a:r>
              <a:rPr lang="en-US" altLang="zh-CN" sz="1000" i="0" dirty="0">
                <a:effectLst/>
              </a:rPr>
              <a:t>”</a:t>
            </a:r>
            <a:r>
              <a:rPr lang="zh-CN" altLang="en-US" sz="1000" i="0" dirty="0">
                <a:effectLst/>
              </a:rPr>
              <a:t>的书，而是一本教他们在受伤时如何不再独自硬撑、如何看见自己的感受、如何为自己建立防线的书。它温和，却不软弱；现实，却不绝望。无论是正处在情绪泥沼中的青少年，还是想更理解孩子内心世界的家长，都能从中获得切实的启发。</a:t>
            </a:r>
            <a:endParaRPr lang="zh-CN" altLang="en-US" sz="1000" i="0" dirty="0">
              <a:effectLst/>
            </a:endParaRPr>
          </a:p>
        </p:txBody>
      </p:sp>
      <p:pic>
        <p:nvPicPr>
          <p:cNvPr id="2" name="图片 1"/>
          <p:cNvPicPr>
            <a:picLocks noChangeAspect="1"/>
          </p:cNvPicPr>
          <p:nvPr/>
        </p:nvPicPr>
        <p:blipFill>
          <a:blip r:embed="rId1"/>
          <a:stretch>
            <a:fillRect/>
          </a:stretch>
        </p:blipFill>
        <p:spPr>
          <a:xfrm>
            <a:off x="234315" y="78740"/>
            <a:ext cx="862330" cy="125222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サッカー</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IQ</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高</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める</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サッカーシステム</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完全講座</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978-4-7612-7874-8</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ノーミルク</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佐藤</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5</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732280"/>
            <a:ext cx="6821170" cy="7200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防守的本质：</a:t>
            </a:r>
            <a:r>
              <a:rPr lang="en-US" altLang="zh-CN" sz="1100" i="0" dirty="0">
                <a:effectLst/>
              </a:rPr>
              <a:t>“</a:t>
            </a:r>
            <a:r>
              <a:rPr lang="zh-CN" altLang="en-US" sz="1100" i="0" dirty="0">
                <a:effectLst/>
              </a:rPr>
              <a:t>封锁</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盯人</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如果将防守这一行为不断简化，可以归结为两个核心关键词：</a:t>
            </a:r>
            <a:endParaRPr lang="zh-CN" altLang="en-US" sz="1100" i="0" dirty="0">
              <a:effectLst/>
            </a:endParaRPr>
          </a:p>
          <a:p>
            <a:r>
              <a:rPr lang="zh-CN" altLang="en-US" sz="1100" i="0" dirty="0">
                <a:effectLst/>
              </a:rPr>
              <a:t>封锁</a:t>
            </a:r>
            <a:r>
              <a:rPr lang="en-US" altLang="zh-CN" sz="1100" i="0" dirty="0">
                <a:effectLst/>
              </a:rPr>
              <a:t> </a:t>
            </a:r>
            <a:r>
              <a:rPr lang="zh-CN" altLang="en-US" sz="1100" i="0" dirty="0">
                <a:effectLst/>
              </a:rPr>
              <a:t>与</a:t>
            </a:r>
            <a:r>
              <a:rPr lang="en-US" altLang="zh-CN" sz="1100" i="0" dirty="0">
                <a:effectLst/>
              </a:rPr>
              <a:t> </a:t>
            </a:r>
            <a:r>
              <a:rPr lang="zh-CN" altLang="en-US" sz="1100" i="0" dirty="0">
                <a:effectLst/>
              </a:rPr>
              <a:t>盯人（个体压制）</a:t>
            </a:r>
            <a:endParaRPr lang="zh-CN" altLang="en-US" sz="1100" i="0" dirty="0">
              <a:effectLst/>
            </a:endParaRPr>
          </a:p>
          <a:p>
            <a:endParaRPr lang="en-US" altLang="zh-CN" sz="1100" i="0" dirty="0">
              <a:effectLst/>
            </a:endParaRPr>
          </a:p>
          <a:p>
            <a:r>
              <a:rPr lang="zh-CN" altLang="en-US" sz="1100" i="0" dirty="0">
                <a:effectLst/>
              </a:rPr>
              <a:t>所谓</a:t>
            </a:r>
            <a:r>
              <a:rPr lang="en-US" altLang="zh-CN" sz="1100" i="0" dirty="0">
                <a:effectLst/>
              </a:rPr>
              <a:t>“</a:t>
            </a:r>
            <a:r>
              <a:rPr lang="zh-CN" altLang="en-US" sz="1100" i="0" dirty="0">
                <a:effectLst/>
              </a:rPr>
              <a:t>封锁</a:t>
            </a:r>
            <a:r>
              <a:rPr lang="en-US" altLang="zh-CN" sz="1100" i="0" dirty="0">
                <a:effectLst/>
              </a:rPr>
              <a:t>”</a:t>
            </a:r>
            <a:r>
              <a:rPr lang="zh-CN" altLang="en-US" sz="1100" i="0" dirty="0">
                <a:effectLst/>
              </a:rPr>
              <a:t>，并不是单纯去填补空间，而是：</a:t>
            </a:r>
            <a:endParaRPr lang="zh-CN" altLang="en-US" sz="1100" i="0" dirty="0">
              <a:effectLst/>
            </a:endParaRPr>
          </a:p>
          <a:p>
            <a:r>
              <a:rPr lang="zh-CN" altLang="en-US" sz="1100" i="0" dirty="0">
                <a:effectLst/>
              </a:rPr>
              <a:t>切断对手最想选择的传球路线。</a:t>
            </a:r>
            <a:endParaRPr lang="zh-CN" altLang="en-US" sz="1100" i="0" dirty="0">
              <a:effectLst/>
            </a:endParaRPr>
          </a:p>
          <a:p>
            <a:endParaRPr lang="en-US" altLang="zh-CN" sz="1100" i="0" dirty="0">
              <a:effectLst/>
            </a:endParaRPr>
          </a:p>
          <a:p>
            <a:r>
              <a:rPr lang="zh-CN" altLang="en-US" sz="1100" i="0" dirty="0">
                <a:effectLst/>
              </a:rPr>
              <a:t>例如，当对方边后卫持球时，周围防守球员会站位于关键传球线路上，封住其出球方向。</a:t>
            </a:r>
            <a:endParaRPr lang="zh-CN" altLang="en-US" sz="1100" i="0" dirty="0">
              <a:effectLst/>
            </a:endParaRPr>
          </a:p>
          <a:p>
            <a:r>
              <a:rPr lang="zh-CN" altLang="en-US" sz="1100" i="0" dirty="0">
                <a:effectLst/>
              </a:rPr>
              <a:t>这就像是在所有</a:t>
            </a:r>
            <a:r>
              <a:rPr lang="en-US" altLang="zh-CN" sz="1100" i="0" dirty="0">
                <a:effectLst/>
              </a:rPr>
              <a:t>“</a:t>
            </a:r>
            <a:r>
              <a:rPr lang="zh-CN" altLang="en-US" sz="1100" i="0" dirty="0">
                <a:effectLst/>
              </a:rPr>
              <a:t>出口</a:t>
            </a:r>
            <a:r>
              <a:rPr lang="en-US" altLang="zh-CN" sz="1100" i="0" dirty="0">
                <a:effectLst/>
              </a:rPr>
              <a:t>”</a:t>
            </a:r>
            <a:r>
              <a:rPr lang="zh-CN" altLang="en-US" sz="1100" i="0" dirty="0">
                <a:effectLst/>
              </a:rPr>
              <a:t>上加了盖子。</a:t>
            </a:r>
            <a:endParaRPr lang="zh-CN" altLang="en-US" sz="1100" i="0" dirty="0">
              <a:effectLst/>
            </a:endParaRPr>
          </a:p>
          <a:p>
            <a:endParaRPr lang="en-US" altLang="zh-CN" sz="1100" i="0" dirty="0">
              <a:effectLst/>
            </a:endParaRPr>
          </a:p>
          <a:p>
            <a:r>
              <a:rPr lang="zh-CN" altLang="en-US" sz="1100" i="0" dirty="0">
                <a:effectLst/>
              </a:rPr>
              <a:t>当所有合理出球路线被封死时，持球者要么被迫冒险突破，要么只能被引导进入防守方刻意留下的</a:t>
            </a:r>
            <a:r>
              <a:rPr lang="en-US" altLang="zh-CN" sz="1100" i="0" dirty="0">
                <a:effectLst/>
              </a:rPr>
              <a:t>“</a:t>
            </a:r>
            <a:r>
              <a:rPr lang="zh-CN" altLang="en-US" sz="1100" i="0" dirty="0">
                <a:effectLst/>
              </a:rPr>
              <a:t>陷阱路线</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而让这种封锁更加致命的，就是</a:t>
            </a:r>
            <a:r>
              <a:rPr lang="en-US" altLang="zh-CN" sz="1100" i="0" dirty="0">
                <a:effectLst/>
              </a:rPr>
              <a:t>“</a:t>
            </a:r>
            <a:r>
              <a:rPr lang="zh-CN" altLang="en-US" sz="1100" i="0" dirty="0">
                <a:effectLst/>
              </a:rPr>
              <a:t>盯人</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当然，全场</a:t>
            </a:r>
            <a:r>
              <a:rPr lang="en-US" altLang="zh-CN" sz="1100" i="0" dirty="0">
                <a:effectLst/>
              </a:rPr>
              <a:t>90</a:t>
            </a:r>
            <a:r>
              <a:rPr lang="zh-CN" altLang="en-US" sz="1100" i="0" dirty="0">
                <a:effectLst/>
              </a:rPr>
              <a:t>分钟持续人盯人并不现实，但在关键区域</a:t>
            </a:r>
            <a:r>
              <a:rPr lang="en-US" altLang="zh-CN" sz="1100" i="0" dirty="0">
                <a:effectLst/>
              </a:rPr>
              <a:t>——</a:t>
            </a:r>
            <a:r>
              <a:rPr lang="zh-CN" altLang="en-US" sz="1100" i="0" dirty="0">
                <a:effectLst/>
              </a:rPr>
              <a:t>尤其是</a:t>
            </a:r>
            <a:r>
              <a:rPr lang="en-US" altLang="zh-CN" sz="1100" i="0" dirty="0">
                <a:effectLst/>
              </a:rPr>
              <a:t>“</a:t>
            </a:r>
            <a:r>
              <a:rPr lang="zh-CN" altLang="en-US" sz="1100" i="0" dirty="0">
                <a:effectLst/>
              </a:rPr>
              <a:t>抢断点</a:t>
            </a:r>
            <a:r>
              <a:rPr lang="en-US" altLang="zh-CN" sz="1100" i="0" dirty="0">
                <a:effectLst/>
              </a:rPr>
              <a:t>”</a:t>
            </a:r>
            <a:r>
              <a:rPr lang="zh-CN" altLang="en-US" sz="1100" i="0" dirty="0">
                <a:effectLst/>
              </a:rPr>
              <a:t>附近</a:t>
            </a:r>
            <a:r>
              <a:rPr lang="en-US" altLang="zh-CN" sz="1100" i="0" dirty="0">
                <a:effectLst/>
              </a:rPr>
              <a:t>——</a:t>
            </a:r>
            <a:r>
              <a:rPr lang="zh-CN" altLang="en-US" sz="1100" i="0" dirty="0">
                <a:effectLst/>
              </a:rPr>
              <a:t>实施高强度盯人，会让进攻方陷入</a:t>
            </a:r>
            <a:r>
              <a:rPr lang="en-US" altLang="zh-CN" sz="1100" i="0" dirty="0">
                <a:effectLst/>
              </a:rPr>
              <a:t>“</a:t>
            </a:r>
            <a:r>
              <a:rPr lang="zh-CN" altLang="en-US" sz="1100" i="0" dirty="0">
                <a:effectLst/>
              </a:rPr>
              <a:t>无路可逃</a:t>
            </a:r>
            <a:r>
              <a:rPr lang="en-US" altLang="zh-CN" sz="1100" i="0" dirty="0">
                <a:effectLst/>
              </a:rPr>
              <a:t>”</a:t>
            </a:r>
            <a:r>
              <a:rPr lang="zh-CN" altLang="en-US" sz="1100" i="0" dirty="0">
                <a:effectLst/>
              </a:rPr>
              <a:t>的状态。</a:t>
            </a:r>
            <a:endParaRPr lang="zh-CN" altLang="en-US" sz="1100" i="0" dirty="0">
              <a:effectLst/>
            </a:endParaRPr>
          </a:p>
          <a:p>
            <a:endParaRPr lang="en-US" altLang="zh-CN" sz="1100" i="0" dirty="0">
              <a:effectLst/>
            </a:endParaRPr>
          </a:p>
          <a:p>
            <a:r>
              <a:rPr lang="zh-CN" altLang="en-US" sz="1100" i="0" dirty="0">
                <a:effectLst/>
              </a:rPr>
              <a:t>当所有接应点都被紧密贴防</a:t>
            </a:r>
            <a:r>
              <a:rPr lang="en-US" altLang="zh-CN" sz="1100" i="0" dirty="0">
                <a:effectLst/>
              </a:rPr>
              <a:t>——</a:t>
            </a:r>
            <a:r>
              <a:rPr lang="zh-CN" altLang="en-US" sz="1100" i="0" dirty="0">
                <a:effectLst/>
              </a:rPr>
              <a:t>近到几乎能感受到呼吸</a:t>
            </a:r>
            <a:r>
              <a:rPr lang="en-US" altLang="zh-CN" sz="1100" i="0" dirty="0">
                <a:effectLst/>
              </a:rPr>
              <a:t>——</a:t>
            </a:r>
            <a:r>
              <a:rPr lang="zh-CN" altLang="en-US" sz="1100" i="0" dirty="0">
                <a:effectLst/>
              </a:rPr>
              <a:t>那种</a:t>
            </a:r>
            <a:r>
              <a:rPr lang="en-US" altLang="zh-CN" sz="1100" i="0" dirty="0">
                <a:effectLst/>
              </a:rPr>
              <a:t>“</a:t>
            </a:r>
            <a:r>
              <a:rPr lang="zh-CN" altLang="en-US" sz="1100" i="0" dirty="0">
                <a:effectLst/>
              </a:rPr>
              <a:t>无论传给谁都会被立刻逼抢</a:t>
            </a:r>
            <a:r>
              <a:rPr lang="en-US" altLang="zh-CN" sz="1100" i="0" dirty="0">
                <a:effectLst/>
              </a:rPr>
              <a:t>”</a:t>
            </a:r>
            <a:r>
              <a:rPr lang="zh-CN" altLang="en-US" sz="1100" i="0" dirty="0">
                <a:effectLst/>
              </a:rPr>
              <a:t>的压迫感，会直接让进攻方的大脑停止运转。</a:t>
            </a:r>
            <a:endParaRPr lang="zh-CN" altLang="en-US" sz="1100" i="0" dirty="0">
              <a:effectLst/>
            </a:endParaRPr>
          </a:p>
          <a:p>
            <a:endParaRPr lang="en-US" altLang="zh-CN" sz="1100" i="0" dirty="0">
              <a:effectLst/>
            </a:endParaRPr>
          </a:p>
          <a:p>
            <a:r>
              <a:rPr lang="zh-CN" altLang="en-US" sz="1100" i="0" dirty="0">
                <a:effectLst/>
              </a:rPr>
              <a:t>总结来说：</a:t>
            </a:r>
            <a:endParaRPr lang="zh-CN" altLang="en-US" sz="1100" i="0" dirty="0">
              <a:effectLst/>
            </a:endParaRPr>
          </a:p>
          <a:p>
            <a:endParaRPr lang="en-US" altLang="zh-CN" sz="1100" i="0" dirty="0">
              <a:effectLst/>
            </a:endParaRPr>
          </a:p>
          <a:p>
            <a:r>
              <a:rPr lang="zh-CN" altLang="en-US" sz="1100" i="0" dirty="0">
                <a:effectLst/>
              </a:rPr>
              <a:t>封锁</a:t>
            </a:r>
            <a:r>
              <a:rPr lang="en-US" altLang="zh-CN" sz="1100" i="0" dirty="0">
                <a:effectLst/>
              </a:rPr>
              <a:t> </a:t>
            </a:r>
            <a:r>
              <a:rPr lang="zh-CN" altLang="en-US" sz="1100" i="0" dirty="0">
                <a:effectLst/>
              </a:rPr>
              <a:t>限制选择</a:t>
            </a:r>
            <a:endParaRPr lang="zh-CN" altLang="en-US" sz="1100" i="0" dirty="0">
              <a:effectLst/>
            </a:endParaRPr>
          </a:p>
          <a:p>
            <a:r>
              <a:rPr lang="zh-CN" altLang="en-US" sz="1100" i="0" dirty="0">
                <a:effectLst/>
              </a:rPr>
              <a:t>盯人</a:t>
            </a:r>
            <a:r>
              <a:rPr lang="en-US" altLang="zh-CN" sz="1100" i="0" dirty="0">
                <a:effectLst/>
              </a:rPr>
              <a:t> </a:t>
            </a:r>
            <a:r>
              <a:rPr lang="zh-CN" altLang="en-US" sz="1100" i="0" dirty="0">
                <a:effectLst/>
              </a:rPr>
              <a:t>提高执行难度</a:t>
            </a:r>
            <a:endParaRPr lang="zh-CN" altLang="en-US" sz="1100" i="0" dirty="0">
              <a:effectLst/>
            </a:endParaRPr>
          </a:p>
          <a:p>
            <a:endParaRPr lang="en-US" altLang="zh-CN" sz="1100" i="0" dirty="0">
              <a:effectLst/>
            </a:endParaRPr>
          </a:p>
          <a:p>
            <a:r>
              <a:rPr lang="zh-CN" altLang="en-US" sz="1100" i="0" dirty="0">
                <a:effectLst/>
              </a:rPr>
              <a:t>当两者结合时，防守便从</a:t>
            </a:r>
            <a:r>
              <a:rPr lang="en-US" altLang="zh-CN" sz="1100" i="0" dirty="0">
                <a:effectLst/>
              </a:rPr>
              <a:t>“</a:t>
            </a:r>
            <a:r>
              <a:rPr lang="zh-CN" altLang="en-US" sz="1100" i="0" dirty="0">
                <a:effectLst/>
              </a:rPr>
              <a:t>被动承受</a:t>
            </a:r>
            <a:r>
              <a:rPr lang="en-US" altLang="zh-CN" sz="1100" i="0" dirty="0">
                <a:effectLst/>
              </a:rPr>
              <a:t>”</a:t>
            </a:r>
            <a:r>
              <a:rPr lang="zh-CN" altLang="en-US" sz="1100" i="0" dirty="0">
                <a:effectLst/>
              </a:rPr>
              <a:t>升级为</a:t>
            </a:r>
            <a:r>
              <a:rPr lang="en-US" altLang="zh-CN" sz="1100" i="0" dirty="0">
                <a:effectLst/>
              </a:rPr>
              <a:t>“</a:t>
            </a:r>
            <a:r>
              <a:rPr lang="zh-CN" altLang="en-US" sz="1100" i="0" dirty="0">
                <a:effectLst/>
              </a:rPr>
              <a:t>主动控制</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顶级防守球队，正是通过这两者的灵活切换来统治比赛：</a:t>
            </a:r>
            <a:endParaRPr lang="zh-CN" altLang="en-US" sz="1100" i="0" dirty="0">
              <a:effectLst/>
            </a:endParaRPr>
          </a:p>
          <a:p>
            <a:r>
              <a:rPr lang="zh-CN" altLang="en-US" sz="1100" i="0" dirty="0">
                <a:effectLst/>
              </a:rPr>
              <a:t>有时如大网般覆盖空间，有时如猎手般集中压迫个体。</a:t>
            </a:r>
            <a:endParaRPr lang="zh-CN" altLang="en-US" sz="1100" i="0" dirty="0">
              <a:effectLst/>
            </a:endParaRPr>
          </a:p>
          <a:p>
            <a:endParaRPr lang="en-US" altLang="zh-CN" sz="1100" i="0" dirty="0">
              <a:effectLst/>
            </a:endParaRPr>
          </a:p>
          <a:p>
            <a:r>
              <a:rPr lang="zh-CN" altLang="en-US" sz="1100" i="0" dirty="0">
                <a:effectLst/>
              </a:rPr>
              <a:t>当你在观赛时看到进攻方陷入绝境</a:t>
            </a:r>
            <a:r>
              <a:rPr lang="en-US" altLang="zh-CN" sz="1100" i="0" dirty="0">
                <a:effectLst/>
              </a:rPr>
              <a:t>——“</a:t>
            </a:r>
            <a:r>
              <a:rPr lang="zh-CN" altLang="en-US" sz="1100" i="0" dirty="0">
                <a:effectLst/>
              </a:rPr>
              <a:t>已经没有任何传球路线了！</a:t>
            </a:r>
            <a:r>
              <a:rPr lang="en-US" altLang="zh-CN" sz="1100" i="0" dirty="0">
                <a:effectLst/>
              </a:rPr>
              <a:t>”——</a:t>
            </a:r>
            <a:r>
              <a:rPr lang="zh-CN" altLang="en-US" sz="1100" i="0" dirty="0">
                <a:effectLst/>
              </a:rPr>
              <a:t>请意识到，这背后正是精密计算的封锁体系，以及毫不退让的盯人执行力。</a:t>
            </a:r>
            <a:endParaRPr lang="zh-CN" altLang="en-US" sz="1100" i="0" dirty="0">
              <a:effectLst/>
            </a:endParaRPr>
          </a:p>
          <a:p>
            <a:endParaRPr lang="en-US" altLang="zh-CN" sz="1100" i="0" dirty="0">
              <a:effectLst/>
            </a:endParaRPr>
          </a:p>
          <a:p>
            <a:r>
              <a:rPr lang="zh-CN" altLang="en-US" sz="1100" i="0" dirty="0">
                <a:effectLst/>
              </a:rPr>
              <a:t>防守的终极目标，并不仅仅是抢下球权，而是：</a:t>
            </a:r>
            <a:endParaRPr lang="zh-CN" altLang="en-US" sz="1100" i="0" dirty="0">
              <a:effectLst/>
            </a:endParaRPr>
          </a:p>
          <a:p>
            <a:r>
              <a:rPr lang="zh-CN" altLang="en-US" sz="1100" i="0" dirty="0">
                <a:effectLst/>
              </a:rPr>
              <a:t>让对手陷入绝望。</a:t>
            </a:r>
            <a:endParaRPr lang="zh-CN" altLang="en-US" sz="1100" i="0" dirty="0">
              <a:effectLst/>
            </a:endParaRPr>
          </a:p>
          <a:p>
            <a:endParaRPr lang="en-US" altLang="zh-CN" sz="1100" i="0" dirty="0">
              <a:effectLst/>
            </a:endParaRPr>
          </a:p>
          <a:p>
            <a:r>
              <a:rPr lang="zh-CN" altLang="en-US" sz="1100" i="0" dirty="0">
                <a:effectLst/>
              </a:rPr>
              <a:t>当进攻方被剥夺自由、所有路径被封死，最终只能用一次失误</a:t>
            </a:r>
            <a:r>
              <a:rPr lang="en-US" altLang="zh-CN" sz="1100" i="0" dirty="0">
                <a:effectLst/>
              </a:rPr>
              <a:t>“</a:t>
            </a:r>
            <a:r>
              <a:rPr lang="zh-CN" altLang="en-US" sz="1100" i="0" dirty="0">
                <a:effectLst/>
              </a:rPr>
              <a:t>投降</a:t>
            </a:r>
            <a:r>
              <a:rPr lang="en-US" altLang="zh-CN" sz="1100" i="0" dirty="0">
                <a:effectLst/>
              </a:rPr>
              <a:t>”</a:t>
            </a:r>
            <a:r>
              <a:rPr lang="zh-CN" altLang="en-US" sz="1100" i="0" dirty="0">
                <a:effectLst/>
              </a:rPr>
              <a:t>时</a:t>
            </a:r>
            <a:r>
              <a:rPr lang="en-US" altLang="zh-CN" sz="1100" i="0" dirty="0">
                <a:effectLst/>
              </a:rPr>
              <a:t>——</a:t>
            </a:r>
            <a:endParaRPr lang="en-US" altLang="zh-CN" sz="1100" i="0" dirty="0">
              <a:effectLst/>
            </a:endParaRPr>
          </a:p>
          <a:p>
            <a:r>
              <a:rPr lang="zh-CN" altLang="en-US" sz="1100" i="0" dirty="0">
                <a:effectLst/>
              </a:rPr>
              <a:t>防守方就已经建立起了真正的心理优势。</a:t>
            </a:r>
            <a:endParaRPr lang="zh-CN" altLang="en-US" sz="1100" i="0" dirty="0">
              <a:effectLst/>
            </a:endParaRPr>
          </a:p>
          <a:p>
            <a:endParaRPr lang="en-US" altLang="zh-CN" sz="1100" i="0" dirty="0">
              <a:effectLst/>
            </a:endParaRPr>
          </a:p>
          <a:p>
            <a:r>
              <a:rPr lang="zh-CN" altLang="en-US" sz="1100" i="0" dirty="0">
                <a:effectLst/>
              </a:rPr>
              <a:t>这，正是现代足球防守的精髓所在。</a:t>
            </a:r>
            <a:endParaRPr lang="zh-CN" altLang="en-US" sz="1100" i="0" dirty="0">
              <a:effectLst/>
            </a:endParaRPr>
          </a:p>
        </p:txBody>
      </p:sp>
      <p:pic>
        <p:nvPicPr>
          <p:cNvPr id="3" name="图片 2"/>
          <p:cNvPicPr>
            <a:picLocks noChangeAspect="1"/>
          </p:cNvPicPr>
          <p:nvPr/>
        </p:nvPicPr>
        <p:blipFill>
          <a:blip r:embed="rId1"/>
          <a:stretch>
            <a:fillRect/>
          </a:stretch>
        </p:blipFill>
        <p:spPr>
          <a:xfrm>
            <a:off x="304165" y="88900"/>
            <a:ext cx="968375" cy="139446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100965"/>
            <a:ext cx="6821170" cy="1024826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共同规则</a:t>
            </a:r>
            <a:r>
              <a:rPr lang="en-US" altLang="zh-CN" sz="1100" i="0" dirty="0">
                <a:effectLst/>
              </a:rPr>
              <a:t>4</a:t>
            </a:r>
            <a:r>
              <a:rPr lang="zh-CN" altLang="en-US" sz="1100" i="0" dirty="0">
                <a:effectLst/>
              </a:rPr>
              <a:t>　不要责怪自己</a:t>
            </a:r>
            <a:endParaRPr lang="zh-CN" altLang="en-US" sz="1100" i="0" dirty="0">
              <a:effectLst/>
            </a:endParaRPr>
          </a:p>
          <a:p>
            <a:endParaRPr lang="en-US" altLang="zh-CN" sz="1100" i="0" dirty="0">
              <a:effectLst/>
            </a:endParaRPr>
          </a:p>
          <a:p>
            <a:r>
              <a:rPr lang="zh-CN" altLang="en-US" sz="1100" i="0" dirty="0">
                <a:effectLst/>
              </a:rPr>
              <a:t>在日常生活中，你有没有这样想过呢？</a:t>
            </a:r>
            <a:endParaRPr lang="zh-CN" altLang="en-US" sz="1100" i="0" dirty="0">
              <a:effectLst/>
            </a:endParaRPr>
          </a:p>
          <a:p>
            <a:endParaRPr lang="en-US" altLang="zh-CN" sz="1100" i="0" dirty="0">
              <a:effectLst/>
            </a:endParaRPr>
          </a:p>
          <a:p>
            <a:r>
              <a:rPr lang="zh-CN" altLang="en-US" sz="1100" i="0" dirty="0">
                <a:effectLst/>
              </a:rPr>
              <a:t>因为没能回应他人的期待而感到抱歉</a:t>
            </a:r>
            <a:endParaRPr lang="zh-CN" altLang="en-US" sz="1100" i="0" dirty="0">
              <a:effectLst/>
            </a:endParaRPr>
          </a:p>
          <a:p>
            <a:r>
              <a:rPr lang="zh-CN" altLang="en-US" sz="1100" i="0" dirty="0">
                <a:effectLst/>
              </a:rPr>
              <a:t>觉得自己做不到像别人那样，就认定自己</a:t>
            </a:r>
            <a:r>
              <a:rPr lang="en-US" altLang="zh-CN" sz="1100" i="0" dirty="0">
                <a:effectLst/>
              </a:rPr>
              <a:t>“</a:t>
            </a:r>
            <a:r>
              <a:rPr lang="zh-CN" altLang="en-US" sz="1100" i="0" dirty="0">
                <a:effectLst/>
              </a:rPr>
              <a:t>很差劲</a:t>
            </a:r>
            <a:r>
              <a:rPr lang="en-US" altLang="zh-CN" sz="1100" i="0" dirty="0">
                <a:effectLst/>
              </a:rPr>
              <a:t>”</a:t>
            </a:r>
            <a:endParaRPr lang="en-US" altLang="zh-CN" sz="1100" i="0" dirty="0">
              <a:effectLst/>
            </a:endParaRPr>
          </a:p>
          <a:p>
            <a:r>
              <a:rPr lang="zh-CN" altLang="en-US" sz="1100" i="0" dirty="0">
                <a:effectLst/>
              </a:rPr>
              <a:t>太过在意周围的气氛，勉强自己，结果反而讨厌这样的自己</a:t>
            </a:r>
            <a:endParaRPr lang="zh-CN" altLang="en-US" sz="1100" i="0" dirty="0">
              <a:effectLst/>
            </a:endParaRPr>
          </a:p>
          <a:p>
            <a:endParaRPr lang="en-US" altLang="zh-CN" sz="1100" i="0" dirty="0">
              <a:effectLst/>
            </a:endParaRPr>
          </a:p>
          <a:p>
            <a:r>
              <a:rPr lang="zh-CN" altLang="en-US" sz="1100" i="0" dirty="0">
                <a:effectLst/>
              </a:rPr>
              <a:t>如果你一直责怪自己，你的内心就会被一种</a:t>
            </a:r>
            <a:r>
              <a:rPr lang="en-US" altLang="zh-CN" sz="1100" i="0" dirty="0">
                <a:effectLst/>
              </a:rPr>
              <a:t>“</a:t>
            </a:r>
            <a:r>
              <a:rPr lang="zh-CN" altLang="en-US" sz="1100" i="0" dirty="0">
                <a:effectLst/>
              </a:rPr>
              <a:t>诅咒</a:t>
            </a:r>
            <a:r>
              <a:rPr lang="en-US" altLang="zh-CN" sz="1100" i="0" dirty="0">
                <a:effectLst/>
              </a:rPr>
              <a:t>”</a:t>
            </a:r>
            <a:r>
              <a:rPr lang="zh-CN" altLang="en-US" sz="1100" i="0" dirty="0">
                <a:effectLst/>
              </a:rPr>
              <a:t>缠上。</a:t>
            </a:r>
            <a:endParaRPr lang="zh-CN" altLang="en-US" sz="1100" i="0" dirty="0">
              <a:effectLst/>
            </a:endParaRPr>
          </a:p>
          <a:p>
            <a:r>
              <a:rPr lang="zh-CN" altLang="en-US" sz="1100" i="0" dirty="0">
                <a:effectLst/>
              </a:rPr>
              <a:t>那是一种让你不断觉得</a:t>
            </a:r>
            <a:r>
              <a:rPr lang="en-US" altLang="zh-CN" sz="1100" i="0" dirty="0">
                <a:effectLst/>
              </a:rPr>
              <a:t>“</a:t>
            </a:r>
            <a:r>
              <a:rPr lang="zh-CN" altLang="en-US" sz="1100" i="0" dirty="0">
                <a:effectLst/>
              </a:rPr>
              <a:t>都是我不好</a:t>
            </a:r>
            <a:r>
              <a:rPr lang="en-US" altLang="zh-CN" sz="1100" i="0" dirty="0">
                <a:effectLst/>
              </a:rPr>
              <a:t>”</a:t>
            </a:r>
            <a:r>
              <a:rPr lang="zh-CN" altLang="en-US" sz="1100" i="0" dirty="0">
                <a:effectLst/>
              </a:rPr>
              <a:t>的诅咒。</a:t>
            </a:r>
            <a:endParaRPr lang="zh-CN" altLang="en-US" sz="1100" i="0" dirty="0">
              <a:effectLst/>
            </a:endParaRPr>
          </a:p>
          <a:p>
            <a:endParaRPr lang="en-US" altLang="zh-CN" sz="1100" i="0" dirty="0">
              <a:effectLst/>
            </a:endParaRPr>
          </a:p>
          <a:p>
            <a:r>
              <a:rPr lang="zh-CN" altLang="en-US" sz="1100" i="0" dirty="0">
                <a:effectLst/>
              </a:rPr>
              <a:t>特别是当你已经出现提不起劲、无法像平时那样行动的时候，更需要注意。</a:t>
            </a:r>
            <a:endParaRPr lang="zh-CN" altLang="en-US" sz="1100" i="0" dirty="0">
              <a:effectLst/>
            </a:endParaRPr>
          </a:p>
          <a:p>
            <a:endParaRPr lang="en-US" altLang="zh-CN" sz="1100" i="0" dirty="0">
              <a:effectLst/>
            </a:endParaRPr>
          </a:p>
          <a:p>
            <a:r>
              <a:rPr lang="zh-CN" altLang="en-US" sz="1100" i="0" dirty="0">
                <a:effectLst/>
              </a:rPr>
              <a:t>那绝对不是</a:t>
            </a:r>
            <a:r>
              <a:rPr lang="en-US" altLang="zh-CN" sz="1100" i="0" dirty="0">
                <a:effectLst/>
              </a:rPr>
              <a:t>“</a:t>
            </a:r>
            <a:r>
              <a:rPr lang="zh-CN" altLang="en-US" sz="1100" i="0" dirty="0">
                <a:effectLst/>
              </a:rPr>
              <a:t>懒惰</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而是你的身体和心在向你发出一个重要的信号</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已经到极限了，不能再撑下去了</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请先告诉自己：</a:t>
            </a:r>
            <a:endParaRPr lang="zh-CN" altLang="en-US" sz="1100" i="0" dirty="0">
              <a:effectLst/>
            </a:endParaRPr>
          </a:p>
          <a:p>
            <a:r>
              <a:rPr lang="en-US" altLang="zh-CN" sz="1100" i="0" dirty="0">
                <a:effectLst/>
              </a:rPr>
              <a:t>“</a:t>
            </a:r>
            <a:r>
              <a:rPr lang="zh-CN" altLang="en-US" sz="1100" i="0" dirty="0">
                <a:effectLst/>
              </a:rPr>
              <a:t>现在是该休息的时候了</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试着接纳此刻的自己。</a:t>
            </a:r>
            <a:endParaRPr lang="zh-CN" altLang="en-US" sz="1100" i="0" dirty="0">
              <a:effectLst/>
            </a:endParaRPr>
          </a:p>
          <a:p>
            <a:endParaRPr lang="en-US" altLang="zh-CN" sz="1100" i="0" dirty="0">
              <a:effectLst/>
            </a:endParaRPr>
          </a:p>
          <a:p>
            <a:r>
              <a:rPr lang="zh-CN" altLang="en-US" sz="1100" i="0" dirty="0">
                <a:effectLst/>
              </a:rPr>
              <a:t>另外，如果你现在正遭受他人不讲理的对待，或被提出过分的要求，请一定记住这一点：</a:t>
            </a:r>
            <a:endParaRPr lang="zh-CN" altLang="en-US" sz="1100" i="0" dirty="0">
              <a:effectLst/>
            </a:endParaRPr>
          </a:p>
          <a:p>
            <a:endParaRPr lang="en-US" altLang="zh-CN" sz="1100" i="0" dirty="0">
              <a:effectLst/>
            </a:endParaRPr>
          </a:p>
          <a:p>
            <a:r>
              <a:rPr lang="zh-CN" altLang="en-US" sz="1100" i="0" dirty="0">
                <a:effectLst/>
              </a:rPr>
              <a:t>你一点错都没有。</a:t>
            </a:r>
            <a:endParaRPr lang="zh-CN" altLang="en-US" sz="1100" i="0" dirty="0">
              <a:effectLst/>
            </a:endParaRPr>
          </a:p>
          <a:p>
            <a:endParaRPr lang="en-US" altLang="zh-CN" sz="1100" i="0" dirty="0">
              <a:effectLst/>
            </a:endParaRPr>
          </a:p>
          <a:p>
            <a:r>
              <a:rPr lang="zh-CN" altLang="en-US" sz="1100" i="0" dirty="0">
                <a:effectLst/>
              </a:rPr>
              <a:t>无论对方是同龄人还是成年人，只要是威胁到你的尊严（也就是重视自己的心）或安全的行为，错的一定是对方。</a:t>
            </a:r>
            <a:endParaRPr lang="zh-CN" altLang="en-US" sz="1100" i="0" dirty="0">
              <a:effectLst/>
            </a:endParaRPr>
          </a:p>
          <a:p>
            <a:endParaRPr lang="en-US" altLang="zh-CN" sz="1100" i="0" dirty="0">
              <a:effectLst/>
            </a:endParaRPr>
          </a:p>
          <a:p>
            <a:r>
              <a:rPr lang="zh-CN" altLang="en-US" sz="1100" i="0" dirty="0">
                <a:effectLst/>
              </a:rPr>
              <a:t>即使你没有答应对方的要求，也完全不需要有任何罪恶感。</a:t>
            </a:r>
            <a:endParaRPr lang="zh-CN" altLang="en-US" sz="1100" i="0" dirty="0">
              <a:effectLst/>
            </a:endParaRPr>
          </a:p>
          <a:p>
            <a:endParaRPr lang="en-US" altLang="zh-CN" sz="1100" i="0" dirty="0">
              <a:effectLst/>
            </a:endParaRPr>
          </a:p>
          <a:p>
            <a:r>
              <a:rPr lang="zh-CN" altLang="en-US" sz="1100" i="0" dirty="0">
                <a:effectLst/>
              </a:rPr>
              <a:t>共同规则</a:t>
            </a:r>
            <a:r>
              <a:rPr lang="en-US" altLang="zh-CN" sz="1100" i="0" dirty="0">
                <a:effectLst/>
              </a:rPr>
              <a:t>5</a:t>
            </a:r>
            <a:r>
              <a:rPr lang="zh-CN" altLang="en-US" sz="1100" i="0" dirty="0">
                <a:effectLst/>
              </a:rPr>
              <a:t>　把心中的烦闷用语言或图画表达出来</a:t>
            </a:r>
            <a:endParaRPr lang="zh-CN" altLang="en-US" sz="1100" i="0" dirty="0">
              <a:effectLst/>
            </a:endParaRPr>
          </a:p>
          <a:p>
            <a:endParaRPr lang="en-US" altLang="zh-CN" sz="1100" i="0" dirty="0">
              <a:effectLst/>
            </a:endParaRPr>
          </a:p>
          <a:p>
            <a:r>
              <a:rPr lang="zh-CN" altLang="en-US" sz="1100" i="0" dirty="0">
                <a:effectLst/>
              </a:rPr>
              <a:t>当情绪变得不稳定的时候，建议你试着把自己的感受用语言或图画表达出来。</a:t>
            </a:r>
            <a:endParaRPr lang="zh-CN" altLang="en-US" sz="1100" i="0" dirty="0">
              <a:effectLst/>
            </a:endParaRPr>
          </a:p>
          <a:p>
            <a:endParaRPr lang="en-US" altLang="zh-CN" sz="1100" i="0" dirty="0">
              <a:effectLst/>
            </a:endParaRPr>
          </a:p>
          <a:p>
            <a:r>
              <a:rPr lang="zh-CN" altLang="en-US" sz="1100" i="0" dirty="0">
                <a:effectLst/>
              </a:rPr>
              <a:t>这里介绍几种常见的方法。</a:t>
            </a:r>
            <a:endParaRPr lang="zh-CN" altLang="en-US" sz="1100" i="0" dirty="0">
              <a:effectLst/>
            </a:endParaRPr>
          </a:p>
          <a:p>
            <a:endParaRPr lang="en-US" altLang="zh-CN" sz="1100" i="0" dirty="0">
              <a:effectLst/>
            </a:endParaRPr>
          </a:p>
          <a:p>
            <a:r>
              <a:rPr lang="zh-CN" altLang="en-US" sz="1100" i="0" dirty="0">
                <a:effectLst/>
              </a:rPr>
              <a:t>写在笔记本上</a:t>
            </a:r>
            <a:endParaRPr lang="zh-CN" altLang="en-US" sz="1100" i="0" dirty="0">
              <a:effectLst/>
            </a:endParaRPr>
          </a:p>
          <a:p>
            <a:endParaRPr lang="en-US" altLang="zh-CN" sz="1100" i="0" dirty="0">
              <a:effectLst/>
            </a:endParaRPr>
          </a:p>
          <a:p>
            <a:r>
              <a:rPr lang="zh-CN" altLang="en-US" sz="1100" i="0" dirty="0">
                <a:effectLst/>
              </a:rPr>
              <a:t>最简单的方法，就是写下来。</a:t>
            </a:r>
            <a:endParaRPr lang="zh-CN" altLang="en-US" sz="1100" i="0" dirty="0">
              <a:effectLst/>
            </a:endParaRPr>
          </a:p>
          <a:p>
            <a:endParaRPr lang="en-US" altLang="zh-CN" sz="1100" i="0" dirty="0">
              <a:effectLst/>
            </a:endParaRPr>
          </a:p>
          <a:p>
            <a:r>
              <a:rPr lang="zh-CN" altLang="en-US" sz="1100" i="0" dirty="0">
                <a:effectLst/>
              </a:rPr>
              <a:t>把脑海中浮现的词语随意写在笔记本上，比如：</a:t>
            </a:r>
            <a:endParaRPr lang="zh-CN" altLang="en-US" sz="1100" i="0" dirty="0">
              <a:effectLst/>
            </a:endParaRPr>
          </a:p>
          <a:p>
            <a:r>
              <a:rPr lang="zh-CN" altLang="en-US" sz="1100" i="0" dirty="0">
                <a:effectLst/>
              </a:rPr>
              <a:t>开心、快乐、烦躁、生气</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这时，就算看起来没有关系的内容，也可以写下来。</a:t>
            </a:r>
            <a:endParaRPr lang="zh-CN" altLang="en-US" sz="1100" i="0" dirty="0">
              <a:effectLst/>
            </a:endParaRPr>
          </a:p>
          <a:p>
            <a:endParaRPr lang="en-US" altLang="zh-CN" sz="1100" i="0" dirty="0">
              <a:effectLst/>
            </a:endParaRPr>
          </a:p>
          <a:p>
            <a:r>
              <a:rPr lang="zh-CN" altLang="en-US" sz="1100" i="0" dirty="0">
                <a:effectLst/>
              </a:rPr>
              <a:t>比如：</a:t>
            </a:r>
            <a:endParaRPr lang="zh-CN" altLang="en-US" sz="1100" i="0" dirty="0">
              <a:effectLst/>
            </a:endParaRPr>
          </a:p>
          <a:p>
            <a:r>
              <a:rPr lang="en-US" altLang="zh-CN" sz="1100" i="0" dirty="0">
                <a:effectLst/>
              </a:rPr>
              <a:t>“</a:t>
            </a:r>
            <a:r>
              <a:rPr lang="zh-CN" altLang="en-US" sz="1100" i="0" dirty="0">
                <a:effectLst/>
              </a:rPr>
              <a:t>最近总是在睡觉</a:t>
            </a:r>
            <a:r>
              <a:rPr lang="en-US" altLang="zh-CN" sz="1100" i="0" dirty="0">
                <a:effectLst/>
              </a:rPr>
              <a:t>”“</a:t>
            </a:r>
            <a:r>
              <a:rPr lang="zh-CN" altLang="en-US" sz="1100" i="0" dirty="0">
                <a:effectLst/>
              </a:rPr>
              <a:t>有点饿了</a:t>
            </a:r>
            <a:r>
              <a:rPr lang="en-US" altLang="zh-CN" sz="1100" i="0" dirty="0">
                <a:effectLst/>
              </a:rPr>
              <a:t>”</a:t>
            </a:r>
            <a:endParaRPr lang="en-US" altLang="zh-CN" sz="1100" i="0" dirty="0">
              <a:effectLst/>
            </a:endParaRPr>
          </a:p>
          <a:p>
            <a:r>
              <a:rPr lang="zh-CN" altLang="en-US" sz="1100" i="0" dirty="0">
                <a:effectLst/>
              </a:rPr>
              <a:t>这样的随口想法，有时反而会成为解决问题的线索。</a:t>
            </a:r>
            <a:endParaRPr lang="zh-CN" altLang="en-US" sz="1100" i="0" dirty="0">
              <a:effectLst/>
            </a:endParaRPr>
          </a:p>
          <a:p>
            <a:endParaRPr lang="en-US" altLang="zh-CN" sz="1100" i="0" dirty="0">
              <a:effectLst/>
            </a:endParaRPr>
          </a:p>
          <a:p>
            <a:r>
              <a:rPr lang="zh-CN" altLang="en-US" sz="1100" i="0" dirty="0">
                <a:effectLst/>
              </a:rPr>
              <a:t>你也可以通过向自己提问的方式来写：</a:t>
            </a:r>
            <a:endParaRPr lang="zh-CN" altLang="en-US" sz="1100" i="0" dirty="0">
              <a:effectLst/>
            </a:endParaRPr>
          </a:p>
          <a:p>
            <a:endParaRPr lang="en-US" altLang="zh-CN" sz="1100" i="0" dirty="0">
              <a:effectLst/>
            </a:endParaRPr>
          </a:p>
          <a:p>
            <a:r>
              <a:rPr lang="zh-CN" altLang="en-US" sz="1100" i="0" dirty="0">
                <a:effectLst/>
              </a:rPr>
              <a:t>我为什么会难过？</a:t>
            </a:r>
            <a:endParaRPr lang="zh-CN" altLang="en-US" sz="1100" i="0" dirty="0">
              <a:effectLst/>
            </a:endParaRPr>
          </a:p>
          <a:p>
            <a:r>
              <a:rPr lang="zh-CN" altLang="en-US" sz="1100" i="0" dirty="0">
                <a:effectLst/>
              </a:rPr>
              <a:t>什么让我觉得不甘心？</a:t>
            </a:r>
            <a:endParaRPr lang="zh-CN" altLang="en-US" sz="1100" i="0" dirty="0">
              <a:effectLst/>
            </a:endParaRPr>
          </a:p>
          <a:p>
            <a:r>
              <a:rPr lang="zh-CN" altLang="en-US" sz="1100" i="0" dirty="0">
                <a:effectLst/>
              </a:rPr>
              <a:t>现在身体的哪个部位感觉沉重？</a:t>
            </a:r>
            <a:endParaRPr lang="zh-CN" altLang="en-US" sz="1100" i="0" dirty="0">
              <a:effectLst/>
            </a:endParaRPr>
          </a:p>
          <a:p>
            <a:r>
              <a:rPr lang="zh-CN" altLang="en-US" sz="1100" i="0" dirty="0">
                <a:effectLst/>
              </a:rPr>
              <a:t>我其实想怎么做？</a:t>
            </a:r>
            <a:endParaRPr lang="zh-CN" altLang="en-US" sz="1100" i="0" dirty="0">
              <a:effectLst/>
            </a:endParaRPr>
          </a:p>
          <a:p>
            <a:r>
              <a:rPr lang="zh-CN" altLang="en-US" sz="1100" i="0" dirty="0">
                <a:effectLst/>
              </a:rPr>
              <a:t>我希望别人理解我什么？</a:t>
            </a:r>
            <a:endParaRPr lang="zh-CN" altLang="en-US" sz="1100" i="0" dirty="0">
              <a:effectLst/>
            </a:endParaRPr>
          </a:p>
          <a:p>
            <a:r>
              <a:rPr lang="zh-CN" altLang="en-US" sz="1100" i="0" dirty="0">
                <a:effectLst/>
              </a:rPr>
              <a:t>我现在想对自己说什么？</a:t>
            </a:r>
            <a:endParaRPr lang="zh-CN" altLang="en-US" sz="1100" i="0" dirty="0">
              <a:effectLst/>
            </a:endParaRPr>
          </a:p>
          <a:p>
            <a:r>
              <a:rPr lang="zh-CN" altLang="en-US" sz="1100" i="0" dirty="0">
                <a:effectLst/>
              </a:rPr>
              <a:t>如果用颜色来形容，这种感觉像什么颜色？（接下页）</a:t>
            </a:r>
            <a:endParaRPr lang="zh-CN" altLang="en-US" sz="1100" i="0" dirty="0">
              <a:effectLst/>
            </a:endParaRPr>
          </a:p>
          <a:p>
            <a:endParaRPr lang="en-US" altLang="zh-CN" sz="1100" i="0" dirty="0">
              <a:effectLst/>
            </a:endParaRPr>
          </a:p>
          <a:p>
            <a:endParaRPr lang="zh-CN" altLang="en-US" sz="1100" i="0" dirty="0">
              <a:effectLst/>
            </a:endParaRPr>
          </a:p>
        </p:txBody>
      </p:sp>
      <p:sp>
        <p:nvSpPr>
          <p:cNvPr id="5" name="角丸四角形 7"/>
          <p:cNvSpPr/>
          <p:nvPr/>
        </p:nvSpPr>
        <p:spPr>
          <a:xfrm>
            <a:off x="2612979" y="10119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336550"/>
            <a:ext cx="6821170" cy="6354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effectLst/>
                <a:sym typeface="+mn-ea"/>
              </a:rPr>
              <a:t>笔记本不需要给任何人看。</a:t>
            </a:r>
            <a:endParaRPr lang="zh-CN" altLang="en-US" sz="1100" i="0" dirty="0">
              <a:effectLst/>
            </a:endParaRPr>
          </a:p>
          <a:p>
            <a:endParaRPr lang="en-US" altLang="zh-CN" sz="1100" i="0" dirty="0">
              <a:effectLst/>
            </a:endParaRPr>
          </a:p>
          <a:p>
            <a:r>
              <a:rPr lang="zh-CN" altLang="en-US" sz="1100" dirty="0">
                <a:effectLst/>
                <a:sym typeface="+mn-ea"/>
              </a:rPr>
              <a:t>大胆、诚实地写下来吧。</a:t>
            </a:r>
            <a:endParaRPr lang="zh-CN" altLang="en-US" sz="1100" i="0" dirty="0">
              <a:effectLst/>
            </a:endParaRPr>
          </a:p>
          <a:p>
            <a:endParaRPr lang="en-US" altLang="zh-CN" sz="1100" i="0" dirty="0">
              <a:effectLst/>
            </a:endParaRPr>
          </a:p>
          <a:p>
            <a:r>
              <a:rPr lang="zh-CN" altLang="en-US" sz="1100" dirty="0">
                <a:effectLst/>
                <a:sym typeface="+mn-ea"/>
              </a:rPr>
              <a:t>通过书写，原本混乱的情绪会慢慢被整理，心情也会一点点平静下来。</a:t>
            </a:r>
            <a:endParaRPr lang="zh-CN" altLang="en-US" sz="1100" dirty="0">
              <a:effectLst/>
              <a:sym typeface="+mn-ea"/>
            </a:endParaRPr>
          </a:p>
          <a:p>
            <a:endParaRPr lang="zh-CN" altLang="en-US" sz="1100" i="0" dirty="0">
              <a:effectLst/>
            </a:endParaRPr>
          </a:p>
          <a:p>
            <a:r>
              <a:rPr lang="zh-CN" altLang="en-US" sz="1100" i="0" dirty="0">
                <a:effectLst/>
              </a:rPr>
              <a:t>收集语言</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把情绪说出来</a:t>
            </a:r>
            <a:r>
              <a:rPr lang="en-US" altLang="zh-CN" sz="1100" i="0" dirty="0">
                <a:effectLst/>
              </a:rPr>
              <a:t>”</a:t>
            </a:r>
            <a:r>
              <a:rPr lang="zh-CN" altLang="en-US" sz="1100" i="0" dirty="0">
                <a:effectLst/>
              </a:rPr>
              <a:t>听起来简单，但其实很难。</a:t>
            </a:r>
            <a:endParaRPr lang="zh-CN" altLang="en-US" sz="1100" i="0" dirty="0">
              <a:effectLst/>
            </a:endParaRPr>
          </a:p>
          <a:p>
            <a:endParaRPr lang="en-US" altLang="zh-CN" sz="1100" i="0" dirty="0">
              <a:effectLst/>
            </a:endParaRPr>
          </a:p>
          <a:p>
            <a:r>
              <a:rPr lang="zh-CN" altLang="en-US" sz="1100" i="0" dirty="0">
                <a:effectLst/>
              </a:rPr>
              <a:t>如果你一时想不到合适的表达方式，也可以从身边收集那些让你产生共鸣的语言。</a:t>
            </a:r>
            <a:endParaRPr lang="zh-CN" altLang="en-US" sz="1100" i="0" dirty="0">
              <a:effectLst/>
            </a:endParaRPr>
          </a:p>
          <a:p>
            <a:endParaRPr lang="en-US" altLang="zh-CN" sz="1100" i="0" dirty="0">
              <a:effectLst/>
            </a:endParaRPr>
          </a:p>
          <a:p>
            <a:r>
              <a:rPr lang="zh-CN" altLang="en-US" sz="1100" i="0" dirty="0">
                <a:effectLst/>
              </a:rPr>
              <a:t>比如动画、电视剧、漫画中人物说过的台词，有没有哪一句让你觉得</a:t>
            </a:r>
            <a:r>
              <a:rPr lang="en-US" altLang="zh-CN" sz="1100" i="0" dirty="0">
                <a:effectLst/>
              </a:rPr>
              <a:t>“</a:t>
            </a:r>
            <a:r>
              <a:rPr lang="zh-CN" altLang="en-US" sz="1100" i="0" dirty="0">
                <a:effectLst/>
              </a:rPr>
              <a:t>这就是我现在的感受</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如果找到了，那句话正是你此刻所需要的语言。</a:t>
            </a:r>
            <a:endParaRPr lang="zh-CN" altLang="en-US" sz="1100" i="0" dirty="0">
              <a:effectLst/>
            </a:endParaRPr>
          </a:p>
          <a:p>
            <a:endParaRPr lang="en-US" altLang="zh-CN" sz="1100" i="0" dirty="0">
              <a:effectLst/>
            </a:endParaRPr>
          </a:p>
          <a:p>
            <a:r>
              <a:rPr lang="zh-CN" altLang="en-US" sz="1100" i="0" dirty="0">
                <a:effectLst/>
              </a:rPr>
              <a:t>收集这些话语，有两个好处：</a:t>
            </a:r>
            <a:endParaRPr lang="zh-CN" altLang="en-US" sz="1100" i="0" dirty="0">
              <a:effectLst/>
            </a:endParaRPr>
          </a:p>
          <a:p>
            <a:endParaRPr lang="en-US" altLang="zh-CN" sz="1100" i="0" dirty="0">
              <a:effectLst/>
            </a:endParaRPr>
          </a:p>
          <a:p>
            <a:r>
              <a:rPr lang="zh-CN" altLang="en-US" sz="1100" i="0" dirty="0">
                <a:effectLst/>
              </a:rPr>
              <a:t>第一，可以让那种</a:t>
            </a:r>
            <a:r>
              <a:rPr lang="en-US" altLang="zh-CN" sz="1100" i="0" dirty="0">
                <a:effectLst/>
              </a:rPr>
              <a:t>“</a:t>
            </a:r>
            <a:r>
              <a:rPr lang="zh-CN" altLang="en-US" sz="1100" i="0" dirty="0">
                <a:effectLst/>
              </a:rPr>
              <a:t>说不清的烦闷</a:t>
            </a:r>
            <a:r>
              <a:rPr lang="en-US" altLang="zh-CN" sz="1100" i="0" dirty="0">
                <a:effectLst/>
              </a:rPr>
              <a:t>”</a:t>
            </a:r>
            <a:r>
              <a:rPr lang="zh-CN" altLang="en-US" sz="1100" i="0" dirty="0">
                <a:effectLst/>
              </a:rPr>
              <a:t>变得清晰、缩小。</a:t>
            </a:r>
            <a:endParaRPr lang="zh-CN" altLang="en-US" sz="1100" i="0" dirty="0">
              <a:effectLst/>
            </a:endParaRPr>
          </a:p>
          <a:p>
            <a:r>
              <a:rPr lang="zh-CN" altLang="en-US" sz="1100" i="0" dirty="0">
                <a:effectLst/>
              </a:rPr>
              <a:t>人往往会对模糊不清的东西更加不安，当你找到合适的表达，内心就会轻松一些。</a:t>
            </a:r>
            <a:endParaRPr lang="zh-CN" altLang="en-US" sz="1100" i="0" dirty="0">
              <a:effectLst/>
            </a:endParaRPr>
          </a:p>
          <a:p>
            <a:endParaRPr lang="en-US" altLang="zh-CN" sz="1100" i="0" dirty="0">
              <a:effectLst/>
            </a:endParaRPr>
          </a:p>
          <a:p>
            <a:r>
              <a:rPr lang="zh-CN" altLang="en-US" sz="1100" i="0" dirty="0">
                <a:effectLst/>
              </a:rPr>
              <a:t>第二，可以为你积累</a:t>
            </a:r>
            <a:r>
              <a:rPr lang="en-US" altLang="zh-CN" sz="1100" i="0" dirty="0">
                <a:effectLst/>
              </a:rPr>
              <a:t>“</a:t>
            </a:r>
            <a:r>
              <a:rPr lang="zh-CN" altLang="en-US" sz="1100" i="0" dirty="0">
                <a:effectLst/>
              </a:rPr>
              <a:t>护身符</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这些收集来的话语，会在你低落时成为支撑你的</a:t>
            </a:r>
            <a:r>
              <a:rPr lang="en-US" altLang="zh-CN" sz="1100" i="0" dirty="0">
                <a:effectLst/>
              </a:rPr>
              <a:t>“</a:t>
            </a:r>
            <a:r>
              <a:rPr lang="zh-CN" altLang="en-US" sz="1100" i="0" dirty="0">
                <a:effectLst/>
              </a:rPr>
              <a:t>心灵急救箱</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就像寻宝一样，把那些触动你内心的话语好好保存起来吧。</a:t>
            </a:r>
            <a:endParaRPr lang="zh-CN" altLang="en-US" sz="1100" i="0" dirty="0">
              <a:effectLst/>
            </a:endParaRPr>
          </a:p>
          <a:p>
            <a:endParaRPr lang="en-US" altLang="zh-CN" sz="1100" i="0" dirty="0">
              <a:effectLst/>
            </a:endParaRPr>
          </a:p>
          <a:p>
            <a:r>
              <a:rPr lang="zh-CN" altLang="en-US" sz="1100" i="0" dirty="0">
                <a:effectLst/>
              </a:rPr>
              <a:t>画出来</a:t>
            </a:r>
            <a:endParaRPr lang="zh-CN" altLang="en-US" sz="1100" i="0" dirty="0">
              <a:effectLst/>
            </a:endParaRPr>
          </a:p>
          <a:p>
            <a:endParaRPr lang="en-US" altLang="zh-CN" sz="1100" i="0" dirty="0">
              <a:effectLst/>
            </a:endParaRPr>
          </a:p>
          <a:p>
            <a:r>
              <a:rPr lang="zh-CN" altLang="en-US" sz="1100" i="0" dirty="0">
                <a:effectLst/>
              </a:rPr>
              <a:t>如果你不擅长用文字表达，也可以试着把内心的感受画出来。</a:t>
            </a:r>
            <a:endParaRPr lang="zh-CN" altLang="en-US" sz="1100" i="0" dirty="0">
              <a:effectLst/>
            </a:endParaRPr>
          </a:p>
          <a:p>
            <a:endParaRPr lang="en-US" altLang="zh-CN" sz="1100" i="0" dirty="0">
              <a:effectLst/>
            </a:endParaRPr>
          </a:p>
          <a:p>
            <a:r>
              <a:rPr lang="zh-CN" altLang="en-US" sz="1100" i="0" dirty="0">
                <a:effectLst/>
              </a:rPr>
              <a:t>就像收集语言一样，你也可以找一些与自己情绪相符的画，模仿着画一画。</a:t>
            </a:r>
            <a:endParaRPr lang="zh-CN" altLang="en-US" sz="1100" i="0" dirty="0">
              <a:effectLst/>
            </a:endParaRPr>
          </a:p>
          <a:p>
            <a:endParaRPr lang="en-US" altLang="zh-CN" sz="1100" i="0" dirty="0">
              <a:effectLst/>
            </a:endParaRPr>
          </a:p>
          <a:p>
            <a:r>
              <a:rPr lang="zh-CN" altLang="en-US" sz="1100" i="0" dirty="0">
                <a:effectLst/>
              </a:rPr>
              <a:t>不用担心画得好不好。</a:t>
            </a:r>
            <a:endParaRPr lang="zh-CN" altLang="en-US" sz="1100" i="0" dirty="0">
              <a:effectLst/>
            </a:endParaRPr>
          </a:p>
          <a:p>
            <a:r>
              <a:rPr lang="zh-CN" altLang="en-US" sz="1100" i="0" dirty="0">
                <a:effectLst/>
              </a:rPr>
              <a:t>画得漂亮与否并不重要。</a:t>
            </a:r>
            <a:endParaRPr lang="zh-CN" altLang="en-US" sz="1100" i="0" dirty="0">
              <a:effectLst/>
            </a:endParaRPr>
          </a:p>
          <a:p>
            <a:endParaRPr lang="en-US" altLang="zh-CN" sz="1100" i="0" dirty="0">
              <a:effectLst/>
            </a:endParaRPr>
          </a:p>
          <a:p>
            <a:r>
              <a:rPr lang="zh-CN" altLang="en-US" sz="1100" i="0" dirty="0">
                <a:effectLst/>
              </a:rPr>
              <a:t>真正重要的是：</a:t>
            </a:r>
            <a:endParaRPr lang="zh-CN" altLang="en-US" sz="1100" i="0" dirty="0">
              <a:effectLst/>
            </a:endParaRPr>
          </a:p>
          <a:p>
            <a:r>
              <a:rPr lang="zh-CN" altLang="en-US" sz="1100" i="0" dirty="0">
                <a:effectLst/>
              </a:rPr>
              <a:t>诚实地表达你的感受。</a:t>
            </a:r>
            <a:endParaRPr lang="zh-CN" altLang="en-US" sz="1100" i="0" dirty="0">
              <a:effectLst/>
            </a:endParaRPr>
          </a:p>
        </p:txBody>
      </p:sp>
      <p:sp>
        <p:nvSpPr>
          <p:cNvPr id="5" name="角丸四角形 7"/>
          <p:cNvSpPr/>
          <p:nvPr/>
        </p:nvSpPr>
        <p:spPr>
          <a:xfrm>
            <a:off x="2612979" y="10119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3563620" y="6980555"/>
            <a:ext cx="3209290" cy="2296795"/>
          </a:xfrm>
          <a:prstGeom prst="rect">
            <a:avLst/>
          </a:prstGeom>
        </p:spPr>
      </p:pic>
      <p:pic>
        <p:nvPicPr>
          <p:cNvPr id="3" name="图片 2"/>
          <p:cNvPicPr>
            <a:picLocks noChangeAspect="1"/>
          </p:cNvPicPr>
          <p:nvPr/>
        </p:nvPicPr>
        <p:blipFill>
          <a:blip r:embed="rId2"/>
          <a:stretch>
            <a:fillRect/>
          </a:stretch>
        </p:blipFill>
        <p:spPr>
          <a:xfrm>
            <a:off x="142875" y="6980555"/>
            <a:ext cx="3420745" cy="2425065"/>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0" y="580390"/>
            <a:ext cx="6821170" cy="932497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表达真实想法的</a:t>
            </a:r>
            <a:r>
              <a:rPr lang="en-US" altLang="zh-CN" sz="1000" i="0" dirty="0">
                <a:effectLst/>
              </a:rPr>
              <a:t>5</a:t>
            </a:r>
            <a:r>
              <a:rPr lang="zh-CN" altLang="en-US" sz="1000" i="0" dirty="0">
                <a:effectLst/>
              </a:rPr>
              <a:t>个步骤</a:t>
            </a:r>
            <a:endParaRPr lang="zh-CN" altLang="en-US" sz="1000" i="0" dirty="0">
              <a:effectLst/>
            </a:endParaRPr>
          </a:p>
          <a:p>
            <a:endParaRPr lang="en-US" altLang="zh-CN" sz="1000" i="0" dirty="0">
              <a:effectLst/>
            </a:endParaRPr>
          </a:p>
          <a:p>
            <a:r>
              <a:rPr lang="zh-CN" altLang="en-US" sz="1000" i="0" dirty="0">
                <a:effectLst/>
              </a:rPr>
              <a:t>当然，一下子就把心里话说给别人听，门槛是很高的。</a:t>
            </a:r>
            <a:endParaRPr lang="zh-CN" altLang="en-US" sz="1000" i="0" dirty="0">
              <a:effectLst/>
            </a:endParaRPr>
          </a:p>
          <a:p>
            <a:endParaRPr lang="en-US" altLang="zh-CN" sz="1000" i="0" dirty="0">
              <a:effectLst/>
            </a:endParaRPr>
          </a:p>
          <a:p>
            <a:r>
              <a:rPr lang="zh-CN" altLang="en-US" sz="1000" i="0" dirty="0">
                <a:effectLst/>
              </a:rPr>
              <a:t>所以，可以先从更小的步骤开始，练习表达自己的真实感受。</a:t>
            </a:r>
            <a:endParaRPr lang="zh-CN" altLang="en-US" sz="1000" i="0" dirty="0">
              <a:effectLst/>
            </a:endParaRPr>
          </a:p>
          <a:p>
            <a:endParaRPr lang="en-US" altLang="zh-CN" sz="1000" i="0" dirty="0">
              <a:effectLst/>
            </a:endParaRPr>
          </a:p>
          <a:p>
            <a:r>
              <a:rPr lang="en-US" altLang="zh-CN" sz="1000" i="0" dirty="0">
                <a:effectLst/>
              </a:rPr>
              <a:t>1</a:t>
            </a:r>
            <a:r>
              <a:rPr lang="zh-CN" altLang="en-US" sz="1000" i="0" dirty="0">
                <a:effectLst/>
              </a:rPr>
              <a:t>．好好感受</a:t>
            </a:r>
            <a:r>
              <a:rPr lang="en-US" altLang="zh-CN" sz="1000" i="0" dirty="0">
                <a:effectLst/>
              </a:rPr>
              <a:t>“</a:t>
            </a:r>
            <a:r>
              <a:rPr lang="zh-CN" altLang="en-US" sz="1000" i="0" dirty="0">
                <a:effectLst/>
              </a:rPr>
              <a:t>只属于自己的世界</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第一步，是在只有自己能看到的范围内表达情绪。</a:t>
            </a:r>
            <a:endParaRPr lang="zh-CN" altLang="en-US" sz="1000" i="0" dirty="0">
              <a:effectLst/>
            </a:endParaRPr>
          </a:p>
          <a:p>
            <a:endParaRPr lang="en-US" altLang="zh-CN" sz="1000" i="0" dirty="0">
              <a:effectLst/>
            </a:endParaRPr>
          </a:p>
          <a:p>
            <a:r>
              <a:rPr lang="zh-CN" altLang="en-US" sz="1000" i="0" dirty="0">
                <a:effectLst/>
              </a:rPr>
              <a:t>比如，只是在笔记本上写下</a:t>
            </a:r>
            <a:r>
              <a:rPr lang="en-US" altLang="zh-CN" sz="1000" i="0" dirty="0">
                <a:effectLst/>
              </a:rPr>
              <a:t>“</a:t>
            </a:r>
            <a:r>
              <a:rPr lang="zh-CN" altLang="en-US" sz="1000" i="0" dirty="0">
                <a:effectLst/>
              </a:rPr>
              <a:t>我想化妆</a:t>
            </a:r>
            <a:r>
              <a:rPr lang="en-US" altLang="zh-CN" sz="1000" i="0" dirty="0">
                <a:effectLst/>
              </a:rPr>
              <a:t>”</a:t>
            </a:r>
            <a:r>
              <a:rPr lang="zh-CN" altLang="en-US" sz="1000" i="0" dirty="0">
                <a:effectLst/>
              </a:rPr>
              <a:t>，也完全可以。</a:t>
            </a:r>
            <a:endParaRPr lang="zh-CN" altLang="en-US" sz="1000" i="0" dirty="0">
              <a:effectLst/>
            </a:endParaRPr>
          </a:p>
          <a:p>
            <a:r>
              <a:rPr lang="zh-CN" altLang="en-US" sz="1000" i="0" dirty="0">
                <a:effectLst/>
              </a:rPr>
              <a:t>或者在家里实际试着化妆，再拍几张照片。</a:t>
            </a:r>
            <a:endParaRPr lang="zh-CN" altLang="en-US" sz="1000" i="0" dirty="0">
              <a:effectLst/>
            </a:endParaRPr>
          </a:p>
          <a:p>
            <a:endParaRPr lang="en-US" altLang="zh-CN" sz="1000" i="0" dirty="0">
              <a:effectLst/>
            </a:endParaRPr>
          </a:p>
          <a:p>
            <a:r>
              <a:rPr lang="zh-CN" altLang="en-US" sz="1000" i="0" dirty="0">
                <a:effectLst/>
              </a:rPr>
              <a:t>这些都不需要给别人看。</a:t>
            </a:r>
            <a:endParaRPr lang="zh-CN" altLang="en-US" sz="1000" i="0" dirty="0">
              <a:effectLst/>
            </a:endParaRPr>
          </a:p>
          <a:p>
            <a:endParaRPr lang="en-US" altLang="zh-CN" sz="1000" i="0" dirty="0">
              <a:effectLst/>
            </a:endParaRPr>
          </a:p>
          <a:p>
            <a:r>
              <a:rPr lang="zh-CN" altLang="en-US" sz="1000" i="0" dirty="0">
                <a:effectLst/>
              </a:rPr>
              <a:t>通过一点点把内心的真实想法释放出来，你会慢慢觉得：</a:t>
            </a:r>
            <a:endParaRPr lang="zh-CN" altLang="en-US" sz="1000" i="0" dirty="0">
              <a:effectLst/>
            </a:endParaRPr>
          </a:p>
          <a:p>
            <a:r>
              <a:rPr lang="en-US" altLang="zh-CN" sz="1000" i="0" dirty="0">
                <a:effectLst/>
              </a:rPr>
              <a:t>“</a:t>
            </a:r>
            <a:r>
              <a:rPr lang="zh-CN" altLang="en-US" sz="1000" i="0" dirty="0">
                <a:effectLst/>
              </a:rPr>
              <a:t>原来不用一直隐藏也可以。</a:t>
            </a:r>
            <a:r>
              <a:rPr lang="en-US" altLang="zh-CN" sz="1000" i="0" dirty="0">
                <a:effectLst/>
              </a:rPr>
              <a:t>”</a:t>
            </a:r>
            <a:endParaRPr lang="en-US" altLang="zh-CN" sz="1000" i="0" dirty="0">
              <a:effectLst/>
            </a:endParaRPr>
          </a:p>
          <a:p>
            <a:endParaRPr lang="en-US" altLang="zh-CN" sz="1000" i="0" dirty="0">
              <a:effectLst/>
            </a:endParaRPr>
          </a:p>
          <a:p>
            <a:r>
              <a:rPr lang="en-US" altLang="zh-CN" sz="1000" i="0" dirty="0">
                <a:effectLst/>
              </a:rPr>
              <a:t>2</a:t>
            </a:r>
            <a:r>
              <a:rPr lang="zh-CN" altLang="en-US" sz="1000" i="0" dirty="0">
                <a:effectLst/>
              </a:rPr>
              <a:t>．只选择一个可以信任的人</a:t>
            </a:r>
            <a:endParaRPr lang="zh-CN" altLang="en-US" sz="1000" i="0" dirty="0">
              <a:effectLst/>
            </a:endParaRPr>
          </a:p>
          <a:p>
            <a:endParaRPr lang="en-US" altLang="zh-CN" sz="1000" i="0" dirty="0">
              <a:effectLst/>
            </a:endParaRPr>
          </a:p>
          <a:p>
            <a:r>
              <a:rPr lang="zh-CN" altLang="en-US" sz="1000" i="0" dirty="0">
                <a:effectLst/>
              </a:rPr>
              <a:t>选择一个不会否定你、不嘲笑你、也能为你保守秘密的人。</a:t>
            </a:r>
            <a:endParaRPr lang="zh-CN" altLang="en-US" sz="1000" i="0" dirty="0">
              <a:effectLst/>
            </a:endParaRPr>
          </a:p>
          <a:p>
            <a:r>
              <a:rPr lang="zh-CN" altLang="en-US" sz="1000" i="0" dirty="0">
                <a:effectLst/>
              </a:rPr>
              <a:t>先决定好你最初要倾诉的对象。</a:t>
            </a:r>
            <a:endParaRPr lang="zh-CN" altLang="en-US" sz="1000" i="0" dirty="0">
              <a:effectLst/>
            </a:endParaRPr>
          </a:p>
          <a:p>
            <a:endParaRPr lang="en-US" altLang="zh-CN" sz="1000" i="0" dirty="0">
              <a:effectLst/>
            </a:endParaRPr>
          </a:p>
          <a:p>
            <a:r>
              <a:rPr lang="zh-CN" altLang="en-US" sz="1000" i="0" dirty="0">
                <a:effectLst/>
              </a:rPr>
              <a:t>不需要对所有人都说。</a:t>
            </a:r>
            <a:endParaRPr lang="zh-CN" altLang="en-US" sz="1000" i="0" dirty="0">
              <a:effectLst/>
            </a:endParaRPr>
          </a:p>
          <a:p>
            <a:r>
              <a:rPr lang="zh-CN" altLang="en-US" sz="1000" i="0" dirty="0">
                <a:effectLst/>
              </a:rPr>
              <a:t>相反，只选一个让你安心的人，反而更安全。</a:t>
            </a:r>
            <a:endParaRPr lang="zh-CN" altLang="en-US" sz="1000" i="0" dirty="0">
              <a:effectLst/>
            </a:endParaRPr>
          </a:p>
          <a:p>
            <a:endParaRPr lang="en-US" altLang="zh-CN" sz="1000" i="0" dirty="0">
              <a:effectLst/>
            </a:endParaRPr>
          </a:p>
          <a:p>
            <a:r>
              <a:rPr lang="en-US" altLang="zh-CN" sz="1000" i="0" dirty="0">
                <a:effectLst/>
              </a:rPr>
              <a:t>3</a:t>
            </a:r>
            <a:r>
              <a:rPr lang="zh-CN" altLang="en-US" sz="1000" i="0" dirty="0">
                <a:effectLst/>
              </a:rPr>
              <a:t>．先只说</a:t>
            </a:r>
            <a:r>
              <a:rPr lang="en-US" altLang="zh-CN" sz="1000" i="0" dirty="0">
                <a:effectLst/>
              </a:rPr>
              <a:t>“</a:t>
            </a:r>
            <a:r>
              <a:rPr lang="zh-CN" altLang="en-US" sz="1000" i="0" dirty="0">
                <a:effectLst/>
              </a:rPr>
              <a:t>一部分</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比如，可以先只说出你最近感兴趣的事情或想做的事的</a:t>
            </a:r>
            <a:r>
              <a:rPr lang="en-US" altLang="zh-CN" sz="1000" i="0" dirty="0">
                <a:effectLst/>
              </a:rPr>
              <a:t>“</a:t>
            </a:r>
            <a:r>
              <a:rPr lang="zh-CN" altLang="en-US" sz="1000" i="0" dirty="0">
                <a:effectLst/>
              </a:rPr>
              <a:t>名字</a:t>
            </a:r>
            <a:r>
              <a:rPr lang="en-US" altLang="zh-CN" sz="1000" i="0" dirty="0">
                <a:effectLst/>
              </a:rPr>
              <a:t>”</a:t>
            </a:r>
            <a:r>
              <a:rPr lang="zh-CN" altLang="en-US" sz="1000" i="0" dirty="0">
                <a:effectLst/>
              </a:rPr>
              <a:t>。</a:t>
            </a:r>
            <a:endParaRPr lang="zh-CN" altLang="en-US" sz="1000" i="0" dirty="0">
              <a:effectLst/>
            </a:endParaRPr>
          </a:p>
          <a:p>
            <a:r>
              <a:rPr lang="zh-CN" altLang="en-US" sz="1000" i="0" dirty="0">
                <a:effectLst/>
              </a:rPr>
              <a:t>或者轻描淡写地说一句：</a:t>
            </a:r>
            <a:r>
              <a:rPr lang="en-US" altLang="zh-CN" sz="1000" i="0" dirty="0">
                <a:effectLst/>
              </a:rPr>
              <a:t>“</a:t>
            </a:r>
            <a:r>
              <a:rPr lang="zh-CN" altLang="en-US" sz="1000" i="0" dirty="0">
                <a:effectLst/>
              </a:rPr>
              <a:t>最近看到一本书里有个想法挺有意思的。</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先尝试只表达</a:t>
            </a:r>
            <a:r>
              <a:rPr lang="en-US" altLang="zh-CN" sz="1000" i="0" dirty="0">
                <a:effectLst/>
              </a:rPr>
              <a:t>“</a:t>
            </a:r>
            <a:r>
              <a:rPr lang="zh-CN" altLang="en-US" sz="1000" i="0" dirty="0">
                <a:effectLst/>
              </a:rPr>
              <a:t>一小部分</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如果是画画或作品，也可以只给别人看</a:t>
            </a:r>
            <a:r>
              <a:rPr lang="en-US" altLang="zh-CN" sz="1000" i="0" dirty="0">
                <a:effectLst/>
              </a:rPr>
              <a:t>“</a:t>
            </a:r>
            <a:r>
              <a:rPr lang="zh-CN" altLang="en-US" sz="1000" i="0" dirty="0">
                <a:effectLst/>
              </a:rPr>
              <a:t>还没完成的一部分</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从小小的一步开始，可以减轻心理负担。</a:t>
            </a:r>
            <a:endParaRPr lang="zh-CN" altLang="en-US" sz="1000" i="0" dirty="0">
              <a:effectLst/>
            </a:endParaRPr>
          </a:p>
          <a:p>
            <a:endParaRPr lang="en-US" altLang="zh-CN" sz="1000" i="0" dirty="0">
              <a:effectLst/>
            </a:endParaRPr>
          </a:p>
          <a:p>
            <a:r>
              <a:rPr lang="en-US" altLang="zh-CN" sz="1000" i="0" dirty="0">
                <a:effectLst/>
              </a:rPr>
              <a:t>4</a:t>
            </a:r>
            <a:r>
              <a:rPr lang="zh-CN" altLang="en-US" sz="1000" i="0" dirty="0">
                <a:effectLst/>
              </a:rPr>
              <a:t>．观察对方反应，积累</a:t>
            </a:r>
            <a:r>
              <a:rPr lang="en-US" altLang="zh-CN" sz="1000" i="0" dirty="0">
                <a:effectLst/>
              </a:rPr>
              <a:t>“</a:t>
            </a:r>
            <a:r>
              <a:rPr lang="zh-CN" altLang="en-US" sz="1000" i="0" dirty="0">
                <a:effectLst/>
              </a:rPr>
              <a:t>原来没问题</a:t>
            </a:r>
            <a:r>
              <a:rPr lang="en-US" altLang="zh-CN" sz="1000" i="0" dirty="0">
                <a:effectLst/>
              </a:rPr>
              <a:t>”</a:t>
            </a:r>
            <a:r>
              <a:rPr lang="zh-CN" altLang="en-US" sz="1000" i="0" dirty="0">
                <a:effectLst/>
              </a:rPr>
              <a:t>的经验</a:t>
            </a:r>
            <a:endParaRPr lang="zh-CN" altLang="en-US" sz="1000" i="0" dirty="0">
              <a:effectLst/>
            </a:endParaRPr>
          </a:p>
          <a:p>
            <a:endParaRPr lang="en-US" altLang="zh-CN" sz="1000" i="0" dirty="0">
              <a:effectLst/>
            </a:endParaRPr>
          </a:p>
          <a:p>
            <a:r>
              <a:rPr lang="zh-CN" altLang="en-US" sz="1000" i="0" dirty="0">
                <a:effectLst/>
              </a:rPr>
              <a:t>如果对方只是轻轻回应：</a:t>
            </a:r>
            <a:r>
              <a:rPr lang="en-US" altLang="zh-CN" sz="1000" i="0" dirty="0">
                <a:effectLst/>
              </a:rPr>
              <a:t>“</a:t>
            </a:r>
            <a:r>
              <a:rPr lang="zh-CN" altLang="en-US" sz="1000" i="0" dirty="0">
                <a:effectLst/>
              </a:rPr>
              <a:t>哦，还不错啊</a:t>
            </a:r>
            <a:r>
              <a:rPr lang="en-US" altLang="zh-CN" sz="1000" i="0" dirty="0">
                <a:effectLst/>
              </a:rPr>
              <a:t>”“</a:t>
            </a:r>
            <a:r>
              <a:rPr lang="zh-CN" altLang="en-US" sz="1000" i="0" dirty="0">
                <a:effectLst/>
              </a:rPr>
              <a:t>原来是这样</a:t>
            </a:r>
            <a:r>
              <a:rPr lang="en-US" altLang="zh-CN" sz="1000" i="0" dirty="0">
                <a:effectLst/>
              </a:rPr>
              <a:t>”</a:t>
            </a:r>
            <a:r>
              <a:rPr lang="zh-CN" altLang="en-US" sz="1000" i="0" dirty="0">
                <a:effectLst/>
              </a:rPr>
              <a:t>，那就已经足够了。</a:t>
            </a:r>
            <a:endParaRPr lang="zh-CN" altLang="en-US" sz="1000" i="0" dirty="0">
              <a:effectLst/>
            </a:endParaRPr>
          </a:p>
          <a:p>
            <a:r>
              <a:rPr lang="zh-CN" altLang="en-US" sz="1000" i="0" dirty="0">
                <a:effectLst/>
              </a:rPr>
              <a:t>不需要对方给出深刻的评价或建议。</a:t>
            </a:r>
            <a:endParaRPr lang="zh-CN" altLang="en-US" sz="1000" i="0" dirty="0">
              <a:effectLst/>
            </a:endParaRPr>
          </a:p>
          <a:p>
            <a:endParaRPr lang="en-US" altLang="zh-CN" sz="1000" i="0" dirty="0">
              <a:effectLst/>
            </a:endParaRPr>
          </a:p>
          <a:p>
            <a:r>
              <a:rPr lang="zh-CN" altLang="en-US" sz="1000" i="0" dirty="0">
                <a:effectLst/>
              </a:rPr>
              <a:t>重要的是，你能感受到：</a:t>
            </a:r>
            <a:endParaRPr lang="zh-CN" altLang="en-US" sz="1000" i="0" dirty="0">
              <a:effectLst/>
            </a:endParaRPr>
          </a:p>
          <a:p>
            <a:r>
              <a:rPr lang="en-US" altLang="zh-CN" sz="1000" i="0" dirty="0">
                <a:effectLst/>
              </a:rPr>
              <a:t>“</a:t>
            </a:r>
            <a:r>
              <a:rPr lang="zh-CN" altLang="en-US" sz="1000" i="0" dirty="0">
                <a:effectLst/>
              </a:rPr>
              <a:t>原来讲出来也没关系。</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把这样的经验一点点积累起来。</a:t>
            </a:r>
            <a:endParaRPr lang="zh-CN" altLang="en-US" sz="1000" i="0" dirty="0">
              <a:effectLst/>
            </a:endParaRPr>
          </a:p>
          <a:p>
            <a:r>
              <a:rPr lang="zh-CN" altLang="en-US" sz="1000" i="0" dirty="0">
                <a:effectLst/>
              </a:rPr>
              <a:t>你可以继续和同一个人多说一些，也可以慢慢增加可以倾诉的人。</a:t>
            </a:r>
            <a:endParaRPr lang="zh-CN" altLang="en-US" sz="1000" i="0" dirty="0">
              <a:effectLst/>
            </a:endParaRPr>
          </a:p>
          <a:p>
            <a:endParaRPr lang="en-US" altLang="zh-CN" sz="1000" i="0" dirty="0">
              <a:effectLst/>
            </a:endParaRPr>
          </a:p>
          <a:p>
            <a:r>
              <a:rPr lang="zh-CN" altLang="en-US" sz="1000" i="0" dirty="0">
                <a:effectLst/>
              </a:rPr>
              <a:t>被接纳的体验，会成为你的自信来源。</a:t>
            </a:r>
            <a:endParaRPr lang="zh-CN" altLang="en-US" sz="1000" i="0" dirty="0">
              <a:effectLst/>
            </a:endParaRPr>
          </a:p>
          <a:p>
            <a:endParaRPr lang="en-US" altLang="zh-CN" sz="1000" i="0" dirty="0">
              <a:effectLst/>
            </a:endParaRPr>
          </a:p>
          <a:p>
            <a:r>
              <a:rPr lang="en-US" altLang="zh-CN" sz="1000" i="0" dirty="0">
                <a:effectLst/>
              </a:rPr>
              <a:t>5</a:t>
            </a:r>
            <a:r>
              <a:rPr lang="zh-CN" altLang="en-US" sz="1000" i="0" dirty="0">
                <a:effectLst/>
              </a:rPr>
              <a:t>．</a:t>
            </a:r>
            <a:r>
              <a:rPr lang="en-US" altLang="zh-CN" sz="1000" i="0" dirty="0">
                <a:effectLst/>
              </a:rPr>
              <a:t>“</a:t>
            </a:r>
            <a:r>
              <a:rPr lang="zh-CN" altLang="en-US" sz="1000" i="0" dirty="0">
                <a:effectLst/>
              </a:rPr>
              <a:t>还是不说了</a:t>
            </a:r>
            <a:r>
              <a:rPr lang="en-US" altLang="zh-CN" sz="1000" i="0" dirty="0">
                <a:effectLst/>
              </a:rPr>
              <a:t>”</a:t>
            </a:r>
            <a:r>
              <a:rPr lang="zh-CN" altLang="en-US" sz="1000" i="0" dirty="0">
                <a:effectLst/>
              </a:rPr>
              <a:t>也完全可以</a:t>
            </a:r>
            <a:endParaRPr lang="zh-CN" altLang="en-US" sz="1000" i="0" dirty="0">
              <a:effectLst/>
            </a:endParaRPr>
          </a:p>
          <a:p>
            <a:endParaRPr lang="en-US" altLang="zh-CN" sz="1000" i="0" dirty="0">
              <a:effectLst/>
            </a:endParaRPr>
          </a:p>
          <a:p>
            <a:r>
              <a:rPr lang="zh-CN" altLang="en-US" sz="1000" i="0" dirty="0">
                <a:effectLst/>
              </a:rPr>
              <a:t>向别人坦白心情，并不是义务。</a:t>
            </a:r>
            <a:endParaRPr lang="zh-CN" altLang="en-US" sz="1000" i="0" dirty="0">
              <a:effectLst/>
            </a:endParaRPr>
          </a:p>
          <a:p>
            <a:endParaRPr lang="en-US" altLang="zh-CN" sz="1000" i="0" dirty="0">
              <a:effectLst/>
            </a:endParaRPr>
          </a:p>
          <a:p>
            <a:r>
              <a:rPr lang="zh-CN" altLang="en-US" sz="1000" i="0" dirty="0">
                <a:effectLst/>
              </a:rPr>
              <a:t>有时候你会觉得</a:t>
            </a:r>
            <a:r>
              <a:rPr lang="en-US" altLang="zh-CN" sz="1000" i="0" dirty="0">
                <a:effectLst/>
              </a:rPr>
              <a:t>“</a:t>
            </a:r>
            <a:r>
              <a:rPr lang="zh-CN" altLang="en-US" sz="1000" i="0" dirty="0">
                <a:effectLst/>
              </a:rPr>
              <a:t>今天说不出口</a:t>
            </a:r>
            <a:r>
              <a:rPr lang="en-US" altLang="zh-CN" sz="1000" i="0" dirty="0">
                <a:effectLst/>
              </a:rPr>
              <a:t>”</a:t>
            </a:r>
            <a:r>
              <a:rPr lang="zh-CN" altLang="en-US" sz="1000" i="0" dirty="0">
                <a:effectLst/>
              </a:rPr>
              <a:t>，</a:t>
            </a:r>
            <a:endParaRPr lang="zh-CN" altLang="en-US" sz="1000" i="0" dirty="0">
              <a:effectLst/>
            </a:endParaRPr>
          </a:p>
          <a:p>
            <a:r>
              <a:rPr lang="zh-CN" altLang="en-US" sz="1000" i="0" dirty="0">
                <a:effectLst/>
              </a:rPr>
              <a:t>或者</a:t>
            </a:r>
            <a:r>
              <a:rPr lang="en-US" altLang="zh-CN" sz="1000" i="0" dirty="0">
                <a:effectLst/>
              </a:rPr>
              <a:t>“</a:t>
            </a:r>
            <a:r>
              <a:rPr lang="zh-CN" altLang="en-US" sz="1000" i="0" dirty="0">
                <a:effectLst/>
              </a:rPr>
              <a:t>还是想自己一个人慢慢享受</a:t>
            </a:r>
            <a:r>
              <a:rPr lang="en-US" altLang="zh-CN" sz="1000" i="0" dirty="0">
                <a:effectLst/>
              </a:rPr>
              <a:t>”</a:t>
            </a:r>
            <a:r>
              <a:rPr lang="zh-CN" altLang="en-US" sz="1000" i="0" dirty="0">
                <a:effectLst/>
              </a:rPr>
              <a:t>，</a:t>
            </a:r>
            <a:endParaRPr lang="zh-CN" altLang="en-US" sz="1000" i="0" dirty="0">
              <a:effectLst/>
            </a:endParaRPr>
          </a:p>
          <a:p>
            <a:r>
              <a:rPr lang="zh-CN" altLang="en-US" sz="1000" i="0" dirty="0">
                <a:effectLst/>
              </a:rPr>
              <a:t>这都是可以的。</a:t>
            </a:r>
            <a:endParaRPr lang="zh-CN" altLang="en-US" sz="1000" i="0" dirty="0">
              <a:effectLst/>
            </a:endParaRPr>
          </a:p>
          <a:p>
            <a:endParaRPr lang="en-US" altLang="zh-CN" sz="1000" i="0" dirty="0">
              <a:effectLst/>
            </a:endParaRPr>
          </a:p>
          <a:p>
            <a:r>
              <a:rPr lang="zh-CN" altLang="en-US" sz="1000" i="0" dirty="0">
                <a:effectLst/>
              </a:rPr>
              <a:t>最重要的是，按照自己的节奏，</a:t>
            </a:r>
            <a:endParaRPr lang="zh-CN" altLang="en-US" sz="1000" i="0" dirty="0">
              <a:effectLst/>
            </a:endParaRPr>
          </a:p>
          <a:p>
            <a:r>
              <a:rPr lang="zh-CN" altLang="en-US" sz="1000" i="0" dirty="0">
                <a:effectLst/>
              </a:rPr>
              <a:t>一点点地与外界建立连接。</a:t>
            </a:r>
            <a:endParaRPr lang="zh-CN" altLang="en-US" sz="1000" i="0" dirty="0">
              <a:effectLst/>
            </a:endParaRPr>
          </a:p>
        </p:txBody>
      </p:sp>
      <p:sp>
        <p:nvSpPr>
          <p:cNvPr id="5" name="角丸四角形 7"/>
          <p:cNvSpPr/>
          <p:nvPr/>
        </p:nvSpPr>
        <p:spPr>
          <a:xfrm>
            <a:off x="2734899" y="17294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165735"/>
            <a:ext cx="6821170" cy="974026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记录</a:t>
            </a:r>
            <a:r>
              <a:rPr lang="en-US" altLang="zh-CN" sz="1100" i="0" dirty="0">
                <a:effectLst/>
              </a:rPr>
              <a:t>“</a:t>
            </a:r>
            <a:r>
              <a:rPr lang="zh-CN" altLang="en-US" sz="1100" i="0" dirty="0">
                <a:effectLst/>
              </a:rPr>
              <a:t>违和感</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在日常生活中，不妨把那些让你觉得</a:t>
            </a:r>
            <a:r>
              <a:rPr lang="en-US" altLang="zh-CN" sz="1100" i="0" dirty="0">
                <a:effectLst/>
              </a:rPr>
              <a:t>“</a:t>
            </a:r>
            <a:r>
              <a:rPr lang="zh-CN" altLang="en-US" sz="1100" i="0" dirty="0">
                <a:effectLst/>
              </a:rPr>
              <a:t>不舒服</a:t>
            </a:r>
            <a:r>
              <a:rPr lang="en-US" altLang="zh-CN" sz="1100" i="0" dirty="0">
                <a:effectLst/>
              </a:rPr>
              <a:t>”“</a:t>
            </a:r>
            <a:r>
              <a:rPr lang="zh-CN" altLang="en-US" sz="1100" i="0" dirty="0">
                <a:effectLst/>
              </a:rPr>
              <a:t>不自在</a:t>
            </a:r>
            <a:r>
              <a:rPr lang="en-US" altLang="zh-CN" sz="1100" i="0" dirty="0">
                <a:effectLst/>
              </a:rPr>
              <a:t>”</a:t>
            </a:r>
            <a:r>
              <a:rPr lang="zh-CN" altLang="en-US" sz="1100" i="0" dirty="0">
                <a:effectLst/>
              </a:rPr>
              <a:t>的瞬间写在笔记本上。</a:t>
            </a:r>
            <a:endParaRPr lang="zh-CN" altLang="en-US" sz="1100" i="0" dirty="0">
              <a:effectLst/>
            </a:endParaRPr>
          </a:p>
          <a:p>
            <a:endParaRPr lang="en-US" altLang="zh-CN" sz="1100" i="0" dirty="0">
              <a:effectLst/>
            </a:endParaRPr>
          </a:p>
          <a:p>
            <a:r>
              <a:rPr lang="zh-CN" altLang="en-US" sz="1100" i="0" dirty="0">
                <a:effectLst/>
              </a:rPr>
              <a:t>当这些违和感一点点积累成</a:t>
            </a:r>
            <a:r>
              <a:rPr lang="en-US" altLang="zh-CN" sz="1100" i="0" dirty="0">
                <a:effectLst/>
              </a:rPr>
              <a:t>“</a:t>
            </a:r>
            <a:r>
              <a:rPr lang="zh-CN" altLang="en-US" sz="1100" i="0" dirty="0">
                <a:effectLst/>
              </a:rPr>
              <a:t>数据</a:t>
            </a:r>
            <a:r>
              <a:rPr lang="en-US" altLang="zh-CN" sz="1100" i="0" dirty="0">
                <a:effectLst/>
              </a:rPr>
              <a:t>”</a:t>
            </a:r>
            <a:r>
              <a:rPr lang="zh-CN" altLang="en-US" sz="1100" i="0" dirty="0">
                <a:effectLst/>
              </a:rPr>
              <a:t>，你就能逐渐看清自己的倾向。</a:t>
            </a:r>
            <a:endParaRPr lang="zh-CN" altLang="en-US" sz="1100" i="0" dirty="0">
              <a:effectLst/>
            </a:endParaRPr>
          </a:p>
          <a:p>
            <a:endParaRPr lang="en-US" altLang="zh-CN" sz="1100" i="0" dirty="0">
              <a:effectLst/>
            </a:endParaRPr>
          </a:p>
          <a:p>
            <a:r>
              <a:rPr lang="zh-CN" altLang="en-US" sz="1100" i="0" dirty="0">
                <a:effectLst/>
              </a:rPr>
              <a:t>这样一来，在下一次需要做选择的时候，就可以利用这些记录来帮助自己判断。</a:t>
            </a:r>
            <a:endParaRPr lang="zh-CN" altLang="en-US" sz="1100" i="0" dirty="0">
              <a:effectLst/>
            </a:endParaRPr>
          </a:p>
          <a:p>
            <a:endParaRPr lang="en-US" altLang="zh-CN" sz="1100" i="0" dirty="0">
              <a:effectLst/>
            </a:endParaRPr>
          </a:p>
          <a:p>
            <a:r>
              <a:rPr lang="zh-CN" altLang="en-US" sz="1100" i="0" dirty="0">
                <a:effectLst/>
              </a:rPr>
              <a:t>例子：</a:t>
            </a:r>
            <a:endParaRPr lang="zh-CN" altLang="en-US" sz="1100" i="0" dirty="0">
              <a:effectLst/>
            </a:endParaRPr>
          </a:p>
          <a:p>
            <a:r>
              <a:rPr lang="zh-CN" altLang="en-US" sz="1100" i="0" dirty="0">
                <a:effectLst/>
              </a:rPr>
              <a:t>笔记：「放学后和一大群人聊天会让我很累」</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也许我是更适合一对一交流的人。那和朋友相处时，就选择小范围更轻松的方式吧。</a:t>
            </a:r>
            <a:endParaRPr lang="zh-CN" altLang="en-US" sz="1100" i="0" dirty="0">
              <a:effectLst/>
            </a:endParaRPr>
          </a:p>
          <a:p>
            <a:endParaRPr lang="en-US" altLang="zh-CN" sz="1100" i="0" dirty="0">
              <a:effectLst/>
            </a:endParaRPr>
          </a:p>
          <a:p>
            <a:r>
              <a:rPr lang="zh-CN" altLang="en-US" sz="1100" i="0" dirty="0">
                <a:effectLst/>
              </a:rPr>
              <a:t>例子：</a:t>
            </a:r>
            <a:endParaRPr lang="zh-CN" altLang="en-US" sz="1100" i="0" dirty="0">
              <a:effectLst/>
            </a:endParaRPr>
          </a:p>
          <a:p>
            <a:r>
              <a:rPr lang="zh-CN" altLang="en-US" sz="1100" i="0" dirty="0">
                <a:effectLst/>
              </a:rPr>
              <a:t>笔记：「被老师催</a:t>
            </a:r>
            <a:r>
              <a:rPr lang="en-US" altLang="zh-CN" sz="1100" i="0" dirty="0">
                <a:effectLst/>
              </a:rPr>
              <a:t>‘</a:t>
            </a:r>
            <a:r>
              <a:rPr lang="zh-CN" altLang="en-US" sz="1100" i="0" dirty="0">
                <a:effectLst/>
              </a:rPr>
              <a:t>快点做</a:t>
            </a:r>
            <a:r>
              <a:rPr lang="en-US" altLang="zh-CN" sz="1100" i="0" dirty="0">
                <a:effectLst/>
              </a:rPr>
              <a:t>’</a:t>
            </a:r>
            <a:r>
              <a:rPr lang="zh-CN" altLang="en-US" sz="1100" i="0" dirty="0">
                <a:effectLst/>
              </a:rPr>
              <a:t>时，大脑会一片空白」</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我不太适应被打乱节奏。也许更适合那种可以按照自己节奏学习的一对一辅导。</a:t>
            </a:r>
            <a:endParaRPr lang="zh-CN" altLang="en-US" sz="1100" i="0" dirty="0">
              <a:effectLst/>
            </a:endParaRPr>
          </a:p>
          <a:p>
            <a:endParaRPr lang="en-US" altLang="zh-CN" sz="1100" i="0" dirty="0">
              <a:effectLst/>
            </a:endParaRPr>
          </a:p>
          <a:p>
            <a:r>
              <a:rPr lang="zh-CN" altLang="en-US" sz="1100" i="0" dirty="0">
                <a:effectLst/>
              </a:rPr>
              <a:t>可以把这些记录当作是</a:t>
            </a:r>
            <a:r>
              <a:rPr lang="en-US" altLang="zh-CN" sz="1100" i="0" dirty="0">
                <a:effectLst/>
              </a:rPr>
              <a:t>“</a:t>
            </a:r>
            <a:r>
              <a:rPr lang="zh-CN" altLang="en-US" sz="1100" i="0" dirty="0">
                <a:effectLst/>
              </a:rPr>
              <a:t>留给几个月后的自己的一些提示</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当你知道</a:t>
            </a:r>
            <a:r>
              <a:rPr lang="en-US" altLang="zh-CN" sz="1100" i="0" dirty="0">
                <a:effectLst/>
              </a:rPr>
              <a:t>“</a:t>
            </a:r>
            <a:r>
              <a:rPr lang="zh-CN" altLang="en-US" sz="1100" i="0" dirty="0">
                <a:effectLst/>
              </a:rPr>
              <a:t>原来我在这种情况下会感到压力</a:t>
            </a:r>
            <a:r>
              <a:rPr lang="en-US" altLang="zh-CN" sz="1100" i="0" dirty="0">
                <a:effectLst/>
              </a:rPr>
              <a:t>”</a:t>
            </a:r>
            <a:r>
              <a:rPr lang="zh-CN" altLang="en-US" sz="1100" i="0" dirty="0">
                <a:effectLst/>
              </a:rPr>
              <a:t>，即使长大之后，这种认识也依然会对你有帮助。</a:t>
            </a:r>
            <a:endParaRPr lang="zh-CN" altLang="en-US" sz="1100" i="0" dirty="0">
              <a:effectLst/>
            </a:endParaRPr>
          </a:p>
          <a:p>
            <a:endParaRPr lang="en-US" altLang="zh-CN" sz="1100" i="0" dirty="0">
              <a:effectLst/>
            </a:endParaRPr>
          </a:p>
          <a:p>
            <a:r>
              <a:rPr lang="zh-CN" altLang="en-US" sz="1100" i="0" dirty="0">
                <a:effectLst/>
              </a:rPr>
              <a:t>人生会不断面临选择</a:t>
            </a:r>
            <a:r>
              <a:rPr lang="en-US" altLang="zh-CN" sz="1100" i="0" dirty="0">
                <a:effectLst/>
              </a:rPr>
              <a:t>——</a:t>
            </a:r>
            <a:endParaRPr lang="en-US" altLang="zh-CN" sz="1100" i="0" dirty="0">
              <a:effectLst/>
            </a:endParaRPr>
          </a:p>
          <a:p>
            <a:r>
              <a:rPr lang="zh-CN" altLang="en-US" sz="1100" i="0" dirty="0">
                <a:effectLst/>
              </a:rPr>
              <a:t>升学、打工、大学、就业</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通过记录这些违和感，你就能更聪明地选择那些不会让自己痛苦的环境。</a:t>
            </a:r>
            <a:endParaRPr lang="zh-CN" altLang="en-US" sz="1100" i="0" dirty="0">
              <a:effectLst/>
            </a:endParaRPr>
          </a:p>
          <a:p>
            <a:endParaRPr lang="en-US" altLang="zh-CN" sz="1100" i="0" dirty="0">
              <a:effectLst/>
            </a:endParaRPr>
          </a:p>
          <a:p>
            <a:r>
              <a:rPr lang="zh-CN" altLang="en-US" sz="1100" i="0" dirty="0">
                <a:effectLst/>
              </a:rPr>
              <a:t>关注那些积极的</a:t>
            </a:r>
            <a:r>
              <a:rPr lang="en-US" altLang="zh-CN" sz="1100" i="0" dirty="0">
                <a:effectLst/>
              </a:rPr>
              <a:t>“</a:t>
            </a:r>
            <a:r>
              <a:rPr lang="zh-CN" altLang="en-US" sz="1100" i="0" dirty="0">
                <a:effectLst/>
              </a:rPr>
              <a:t>微小触动</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如果总是只盯着负面的部分看，人会变得越来越难受。</a:t>
            </a:r>
            <a:endParaRPr lang="zh-CN" altLang="en-US" sz="1100" i="0" dirty="0">
              <a:effectLst/>
            </a:endParaRPr>
          </a:p>
          <a:p>
            <a:r>
              <a:rPr lang="zh-CN" altLang="en-US" sz="1100" i="0" dirty="0">
                <a:effectLst/>
              </a:rPr>
              <a:t>所以，也请试着把目光放到积极的一面。</a:t>
            </a:r>
            <a:endParaRPr lang="zh-CN" altLang="en-US" sz="1100" i="0" dirty="0">
              <a:effectLst/>
            </a:endParaRPr>
          </a:p>
          <a:p>
            <a:endParaRPr lang="en-US" altLang="zh-CN" sz="1100" i="0" dirty="0">
              <a:effectLst/>
            </a:endParaRPr>
          </a:p>
          <a:p>
            <a:r>
              <a:rPr lang="zh-CN" altLang="en-US" sz="1100" i="0" dirty="0">
                <a:effectLst/>
              </a:rPr>
              <a:t>比如：</a:t>
            </a:r>
            <a:endParaRPr lang="zh-CN" altLang="en-US" sz="1100" i="0" dirty="0">
              <a:effectLst/>
            </a:endParaRPr>
          </a:p>
          <a:p>
            <a:r>
              <a:rPr lang="zh-CN" altLang="en-US" sz="1100" i="0" dirty="0">
                <a:effectLst/>
              </a:rPr>
              <a:t>虽然学习很难，但语文课上老师的一句话让你印象深刻；</a:t>
            </a:r>
            <a:endParaRPr lang="zh-CN" altLang="en-US" sz="1100" i="0" dirty="0">
              <a:effectLst/>
            </a:endParaRPr>
          </a:p>
          <a:p>
            <a:r>
              <a:rPr lang="zh-CN" altLang="en-US" sz="1100" i="0" dirty="0">
                <a:effectLst/>
              </a:rPr>
              <a:t>虽然班级氛围一般，但图书馆里的书却很合你的口味。</a:t>
            </a:r>
            <a:endParaRPr lang="zh-CN" altLang="en-US" sz="1100" i="0" dirty="0">
              <a:effectLst/>
            </a:endParaRPr>
          </a:p>
          <a:p>
            <a:endParaRPr lang="en-US" altLang="zh-CN" sz="1100" i="0" dirty="0">
              <a:effectLst/>
            </a:endParaRPr>
          </a:p>
          <a:p>
            <a:r>
              <a:rPr lang="zh-CN" altLang="en-US" sz="1100" i="0" dirty="0">
                <a:effectLst/>
              </a:rPr>
              <a:t>有没有这样让你觉得</a:t>
            </a:r>
            <a:r>
              <a:rPr lang="en-US" altLang="zh-CN" sz="1100" i="0" dirty="0">
                <a:effectLst/>
              </a:rPr>
              <a:t>“</a:t>
            </a:r>
            <a:r>
              <a:rPr lang="zh-CN" altLang="en-US" sz="1100" i="0" dirty="0">
                <a:effectLst/>
              </a:rPr>
              <a:t>还不错</a:t>
            </a:r>
            <a:r>
              <a:rPr lang="en-US" altLang="zh-CN" sz="1100" i="0" dirty="0">
                <a:effectLst/>
              </a:rPr>
              <a:t>”</a:t>
            </a:r>
            <a:r>
              <a:rPr lang="zh-CN" altLang="en-US" sz="1100" i="0" dirty="0">
                <a:effectLst/>
              </a:rPr>
              <a:t>的瞬间呢？</a:t>
            </a:r>
            <a:endParaRPr lang="zh-CN" altLang="en-US" sz="1100" i="0" dirty="0">
              <a:effectLst/>
            </a:endParaRPr>
          </a:p>
          <a:p>
            <a:endParaRPr lang="en-US" altLang="zh-CN" sz="1100" i="0" dirty="0">
              <a:effectLst/>
            </a:endParaRPr>
          </a:p>
          <a:p>
            <a:r>
              <a:rPr lang="zh-CN" altLang="en-US" sz="1100" i="0" dirty="0">
                <a:effectLst/>
              </a:rPr>
              <a:t>这些事情看起来可能很微不足道，但其实，如果你在别的学校，可能就不会遇见。</a:t>
            </a:r>
            <a:endParaRPr lang="zh-CN" altLang="en-US" sz="1100" i="0" dirty="0">
              <a:effectLst/>
            </a:endParaRPr>
          </a:p>
          <a:p>
            <a:endParaRPr lang="en-US" altLang="zh-CN" sz="1100" i="0" dirty="0">
              <a:effectLst/>
            </a:endParaRPr>
          </a:p>
          <a:p>
            <a:r>
              <a:rPr lang="zh-CN" altLang="en-US" sz="1100" i="0" dirty="0">
                <a:effectLst/>
              </a:rPr>
              <a:t>寻找的方法不是去追求</a:t>
            </a:r>
            <a:r>
              <a:rPr lang="en-US" altLang="zh-CN" sz="1100" i="0" dirty="0">
                <a:effectLst/>
              </a:rPr>
              <a:t>“</a:t>
            </a:r>
            <a:r>
              <a:rPr lang="zh-CN" altLang="en-US" sz="1100" i="0" dirty="0">
                <a:effectLst/>
              </a:rPr>
              <a:t>重大事件</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而是去留意日常生活中的那些</a:t>
            </a:r>
            <a:r>
              <a:rPr lang="en-US" altLang="zh-CN" sz="1100" i="0" dirty="0">
                <a:effectLst/>
              </a:rPr>
              <a:t>“</a:t>
            </a:r>
            <a:r>
              <a:rPr lang="zh-CN" altLang="en-US" sz="1100" i="0" dirty="0">
                <a:effectLst/>
              </a:rPr>
              <a:t>小小触动</a:t>
            </a:r>
            <a:r>
              <a:rPr lang="en-US" altLang="zh-CN" sz="1100" i="0" dirty="0">
                <a:effectLst/>
              </a:rPr>
              <a:t>”</a:t>
            </a:r>
            <a:r>
              <a:rPr lang="zh-CN" altLang="en-US" sz="1100" i="0" dirty="0">
                <a:effectLst/>
              </a:rPr>
              <a:t>和</a:t>
            </a:r>
            <a:r>
              <a:rPr lang="en-US" altLang="zh-CN" sz="1100" i="0" dirty="0">
                <a:effectLst/>
              </a:rPr>
              <a:t>“</a:t>
            </a:r>
            <a:r>
              <a:rPr lang="zh-CN" altLang="en-US" sz="1100" i="0" dirty="0">
                <a:effectLst/>
              </a:rPr>
              <a:t>细微发现</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比如：</a:t>
            </a:r>
            <a:endParaRPr lang="zh-CN" altLang="en-US" sz="1100" i="0" dirty="0">
              <a:effectLst/>
            </a:endParaRPr>
          </a:p>
          <a:p>
            <a:endParaRPr lang="en-US" altLang="zh-CN" sz="1100" i="0" dirty="0">
              <a:effectLst/>
            </a:endParaRPr>
          </a:p>
          <a:p>
            <a:r>
              <a:rPr lang="zh-CN" altLang="en-US" sz="1100" i="0" dirty="0">
                <a:effectLst/>
              </a:rPr>
              <a:t>校服的设计挺好看</a:t>
            </a:r>
            <a:endParaRPr lang="zh-CN" altLang="en-US" sz="1100" i="0" dirty="0">
              <a:effectLst/>
            </a:endParaRPr>
          </a:p>
          <a:p>
            <a:r>
              <a:rPr lang="zh-CN" altLang="en-US" sz="1100" i="0" dirty="0">
                <a:effectLst/>
              </a:rPr>
              <a:t>那个同学说话很温柔</a:t>
            </a:r>
            <a:endParaRPr lang="zh-CN" altLang="en-US" sz="1100" i="0" dirty="0">
              <a:effectLst/>
            </a:endParaRPr>
          </a:p>
          <a:p>
            <a:r>
              <a:rPr lang="zh-CN" altLang="en-US" sz="1100" i="0" dirty="0">
                <a:effectLst/>
              </a:rPr>
              <a:t>学校的图书馆让人很放松</a:t>
            </a:r>
            <a:endParaRPr lang="zh-CN" altLang="en-US" sz="1100" i="0" dirty="0">
              <a:effectLst/>
            </a:endParaRPr>
          </a:p>
          <a:p>
            <a:r>
              <a:rPr lang="zh-CN" altLang="en-US" sz="1100" i="0" dirty="0">
                <a:effectLst/>
              </a:rPr>
              <a:t>原来某个很厉害的人也毕业于这里</a:t>
            </a:r>
            <a:endParaRPr lang="zh-CN" altLang="en-US" sz="1100" i="0" dirty="0">
              <a:effectLst/>
            </a:endParaRPr>
          </a:p>
          <a:p>
            <a:endParaRPr lang="en-US" altLang="zh-CN" sz="1100" i="0" dirty="0">
              <a:effectLst/>
            </a:endParaRPr>
          </a:p>
          <a:p>
            <a:r>
              <a:rPr lang="zh-CN" altLang="en-US" sz="1100" i="0" dirty="0">
                <a:effectLst/>
              </a:rPr>
              <a:t>试着去发现这些</a:t>
            </a:r>
            <a:r>
              <a:rPr lang="en-US" altLang="zh-CN" sz="1100" i="0" dirty="0">
                <a:effectLst/>
              </a:rPr>
              <a:t>“</a:t>
            </a:r>
            <a:r>
              <a:rPr lang="zh-CN" altLang="en-US" sz="1100" i="0" dirty="0">
                <a:effectLst/>
              </a:rPr>
              <a:t>正面的感受</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不需要是运动会、修学旅行这样的重大活动。</a:t>
            </a:r>
            <a:endParaRPr lang="zh-CN" altLang="en-US" sz="1100" i="0" dirty="0">
              <a:effectLst/>
            </a:endParaRPr>
          </a:p>
          <a:p>
            <a:endParaRPr lang="en-US" altLang="zh-CN" sz="1100" i="0" dirty="0">
              <a:effectLst/>
            </a:endParaRPr>
          </a:p>
          <a:p>
            <a:r>
              <a:rPr lang="zh-CN" altLang="en-US" sz="1100" i="0" dirty="0">
                <a:effectLst/>
              </a:rPr>
              <a:t>只要找到</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让你的心微微动了一下的瞬间</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当这些细小的发现一点点积累起来，</a:t>
            </a:r>
            <a:endParaRPr lang="zh-CN" altLang="en-US" sz="1100" i="0" dirty="0">
              <a:effectLst/>
            </a:endParaRPr>
          </a:p>
          <a:p>
            <a:r>
              <a:rPr lang="zh-CN" altLang="en-US" sz="1100" i="0" dirty="0">
                <a:effectLst/>
              </a:rPr>
              <a:t>你心中关于</a:t>
            </a:r>
            <a:r>
              <a:rPr lang="en-US" altLang="zh-CN" sz="1100" i="0" dirty="0">
                <a:effectLst/>
              </a:rPr>
              <a:t>“</a:t>
            </a:r>
            <a:r>
              <a:rPr lang="zh-CN" altLang="en-US" sz="1100" i="0" dirty="0">
                <a:effectLst/>
              </a:rPr>
              <a:t>为什么待在这里</a:t>
            </a:r>
            <a:r>
              <a:rPr lang="en-US" altLang="zh-CN" sz="1100" i="0" dirty="0">
                <a:effectLst/>
              </a:rPr>
              <a:t>”</a:t>
            </a:r>
            <a:r>
              <a:rPr lang="zh-CN" altLang="en-US" sz="1100" i="0" dirty="0">
                <a:effectLst/>
              </a:rPr>
              <a:t>的意义，也会慢慢形成。</a:t>
            </a:r>
            <a:endParaRPr lang="zh-CN" altLang="en-US" sz="1100" i="0" dirty="0">
              <a:effectLst/>
            </a:endParaRPr>
          </a:p>
        </p:txBody>
      </p:sp>
      <p:sp>
        <p:nvSpPr>
          <p:cNvPr id="5" name="角丸四角形 7"/>
          <p:cNvSpPr/>
          <p:nvPr/>
        </p:nvSpPr>
        <p:spPr>
          <a:xfrm>
            <a:off x="2704419" y="10119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10</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代</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のうちに</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知</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っておきたい</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心</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守</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978-4-7612-7870-0</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栗本顕</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272p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4</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234315" y="78740"/>
            <a:ext cx="862330" cy="1252220"/>
          </a:xfrm>
          <a:prstGeom prst="rect">
            <a:avLst/>
          </a:prstGeom>
        </p:spPr>
      </p:pic>
      <p:sp>
        <p:nvSpPr>
          <p:cNvPr id="3" name="テキスト ボックス 6"/>
          <p:cNvSpPr txBox="1"/>
          <p:nvPr/>
        </p:nvSpPr>
        <p:spPr>
          <a:xfrm>
            <a:off x="0" y="1428750"/>
            <a:ext cx="6821170" cy="7370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前言</a:t>
            </a:r>
            <a:endParaRPr lang="zh-CN" altLang="en-US" sz="1100" i="0" dirty="0">
              <a:effectLst/>
            </a:endParaRPr>
          </a:p>
          <a:p>
            <a:r>
              <a:rPr lang="zh-CN" altLang="en-US" sz="1100" i="0" dirty="0">
                <a:effectLst/>
              </a:rPr>
              <a:t>第</a:t>
            </a:r>
            <a:r>
              <a:rPr lang="en-US" altLang="zh-CN" sz="1100" i="0" dirty="0">
                <a:effectLst/>
              </a:rPr>
              <a:t>0</a:t>
            </a:r>
            <a:r>
              <a:rPr lang="zh-CN" altLang="en-US" sz="1100" i="0" dirty="0">
                <a:effectLst/>
              </a:rPr>
              <a:t>章　请一定要记住的共同规则</a:t>
            </a:r>
            <a:endParaRPr lang="zh-CN" altLang="en-US" sz="1100" i="0" dirty="0">
              <a:effectLst/>
            </a:endParaRPr>
          </a:p>
          <a:p>
            <a:r>
              <a:rPr lang="zh-CN" altLang="en-US" sz="1100" i="0" dirty="0">
                <a:effectLst/>
              </a:rPr>
              <a:t>为了保护你的</a:t>
            </a:r>
            <a:r>
              <a:rPr lang="en-US" altLang="zh-CN" sz="1100" i="0" dirty="0">
                <a:effectLst/>
              </a:rPr>
              <a:t>“</a:t>
            </a:r>
            <a:r>
              <a:rPr lang="zh-CN" altLang="en-US" sz="1100" i="0" dirty="0">
                <a:effectLst/>
              </a:rPr>
              <a:t>绝对规则</a:t>
            </a:r>
            <a:r>
              <a:rPr lang="en-US" altLang="zh-CN" sz="1100" i="0" dirty="0">
                <a:effectLst/>
              </a:rPr>
              <a:t>”</a:t>
            </a:r>
            <a:endParaRPr lang="en-US" altLang="zh-CN" sz="1100" i="0" dirty="0">
              <a:effectLst/>
            </a:endParaRPr>
          </a:p>
          <a:p>
            <a:r>
              <a:rPr lang="zh-CN" altLang="en-US" sz="1100" i="0" dirty="0">
                <a:effectLst/>
              </a:rPr>
              <a:t>共同规则</a:t>
            </a:r>
            <a:r>
              <a:rPr lang="en-US" altLang="zh-CN" sz="1100" i="0" dirty="0">
                <a:effectLst/>
              </a:rPr>
              <a:t>1</a:t>
            </a:r>
            <a:r>
              <a:rPr lang="zh-CN" altLang="en-US" sz="1100" i="0" dirty="0">
                <a:effectLst/>
              </a:rPr>
              <a:t>　向值得信赖的大人求助</a:t>
            </a:r>
            <a:endParaRPr lang="zh-CN" altLang="en-US" sz="1100" i="0" dirty="0">
              <a:effectLst/>
            </a:endParaRPr>
          </a:p>
          <a:p>
            <a:r>
              <a:rPr lang="zh-CN" altLang="en-US" sz="1100" i="0" dirty="0">
                <a:effectLst/>
              </a:rPr>
              <a:t>共同规则</a:t>
            </a:r>
            <a:r>
              <a:rPr lang="en-US" altLang="zh-CN" sz="1100" i="0" dirty="0">
                <a:effectLst/>
              </a:rPr>
              <a:t>2</a:t>
            </a:r>
            <a:r>
              <a:rPr lang="zh-CN" altLang="en-US" sz="1100" i="0" dirty="0">
                <a:effectLst/>
              </a:rPr>
              <a:t>　不要忍受暴力</a:t>
            </a:r>
            <a:endParaRPr lang="zh-CN" altLang="en-US" sz="1100" i="0" dirty="0">
              <a:effectLst/>
            </a:endParaRPr>
          </a:p>
          <a:p>
            <a:r>
              <a:rPr lang="zh-CN" altLang="en-US" sz="1100" i="0" dirty="0">
                <a:effectLst/>
              </a:rPr>
              <a:t>共同规则</a:t>
            </a:r>
            <a:r>
              <a:rPr lang="en-US" altLang="zh-CN" sz="1100" i="0" dirty="0">
                <a:effectLst/>
              </a:rPr>
              <a:t>3</a:t>
            </a:r>
            <a:r>
              <a:rPr lang="zh-CN" altLang="en-US" sz="1100" i="0" dirty="0">
                <a:effectLst/>
              </a:rPr>
              <a:t>　拥有多个</a:t>
            </a:r>
            <a:r>
              <a:rPr lang="en-US" altLang="zh-CN" sz="1100" i="0" dirty="0">
                <a:effectLst/>
              </a:rPr>
              <a:t>“</a:t>
            </a:r>
            <a:r>
              <a:rPr lang="zh-CN" altLang="en-US" sz="1100" i="0" dirty="0">
                <a:effectLst/>
              </a:rPr>
              <a:t>安全的场所</a:t>
            </a:r>
            <a:r>
              <a:rPr lang="en-US" altLang="zh-CN" sz="1100" i="0" dirty="0">
                <a:effectLst/>
              </a:rPr>
              <a:t>”</a:t>
            </a:r>
            <a:endParaRPr lang="en-US" altLang="zh-CN" sz="1100" i="0" dirty="0">
              <a:effectLst/>
            </a:endParaRPr>
          </a:p>
          <a:p>
            <a:r>
              <a:rPr lang="zh-CN" altLang="en-US" sz="1100" i="0" dirty="0">
                <a:effectLst/>
              </a:rPr>
              <a:t>共同规则</a:t>
            </a:r>
            <a:r>
              <a:rPr lang="en-US" altLang="zh-CN" sz="1100" i="0" dirty="0">
                <a:effectLst/>
              </a:rPr>
              <a:t>4</a:t>
            </a:r>
            <a:r>
              <a:rPr lang="zh-CN" altLang="en-US" sz="1100" i="0" dirty="0">
                <a:effectLst/>
              </a:rPr>
              <a:t>　不要责怪自己</a:t>
            </a:r>
            <a:endParaRPr lang="zh-CN" altLang="en-US" sz="1100" i="0" dirty="0">
              <a:effectLst/>
            </a:endParaRPr>
          </a:p>
          <a:p>
            <a:r>
              <a:rPr lang="zh-CN" altLang="en-US" sz="1100" i="0" dirty="0">
                <a:effectLst/>
              </a:rPr>
              <a:t>共同规则</a:t>
            </a:r>
            <a:r>
              <a:rPr lang="en-US" altLang="zh-CN" sz="1100" i="0" dirty="0">
                <a:effectLst/>
              </a:rPr>
              <a:t>5</a:t>
            </a:r>
            <a:r>
              <a:rPr lang="zh-CN" altLang="en-US" sz="1100" i="0" dirty="0">
                <a:effectLst/>
              </a:rPr>
              <a:t>　把心中的烦闷用语言或图画表达出来</a:t>
            </a:r>
            <a:endParaRPr lang="zh-CN" altLang="en-US" sz="1100" i="0" dirty="0">
              <a:effectLst/>
            </a:endParaRPr>
          </a:p>
          <a:p>
            <a:r>
              <a:rPr lang="zh-CN" altLang="en-US" sz="1100" i="0" dirty="0">
                <a:effectLst/>
              </a:rPr>
              <a:t>共同规则</a:t>
            </a:r>
            <a:r>
              <a:rPr lang="en-US" altLang="zh-CN" sz="1100" i="0" dirty="0">
                <a:effectLst/>
              </a:rPr>
              <a:t>6</a:t>
            </a:r>
            <a:r>
              <a:rPr lang="zh-CN" altLang="en-US" sz="1100" i="0" dirty="0">
                <a:effectLst/>
              </a:rPr>
              <a:t>　了解自己觉得</a:t>
            </a:r>
            <a:r>
              <a:rPr lang="en-US" altLang="zh-CN" sz="1100" i="0" dirty="0">
                <a:effectLst/>
              </a:rPr>
              <a:t>“</a:t>
            </a:r>
            <a:r>
              <a:rPr lang="zh-CN" altLang="en-US" sz="1100" i="0" dirty="0">
                <a:effectLst/>
              </a:rPr>
              <a:t>难受</a:t>
            </a:r>
            <a:r>
              <a:rPr lang="en-US" altLang="zh-CN" sz="1100" i="0" dirty="0">
                <a:effectLst/>
              </a:rPr>
              <a:t>”</a:t>
            </a:r>
            <a:r>
              <a:rPr lang="zh-CN" altLang="en-US" sz="1100" i="0" dirty="0">
                <a:effectLst/>
              </a:rPr>
              <a:t>的临界点</a:t>
            </a:r>
            <a:endParaRPr lang="zh-CN" altLang="en-US" sz="1100" i="0" dirty="0">
              <a:effectLst/>
            </a:endParaRPr>
          </a:p>
          <a:p>
            <a:r>
              <a:rPr lang="zh-CN" altLang="en-US" sz="1100" i="0" dirty="0">
                <a:effectLst/>
              </a:rPr>
              <a:t>共同规则是让你成为</a:t>
            </a:r>
            <a:r>
              <a:rPr lang="en-US" altLang="zh-CN" sz="1100" i="0" dirty="0">
                <a:effectLst/>
              </a:rPr>
              <a:t>“</a:t>
            </a:r>
            <a:r>
              <a:rPr lang="zh-CN" altLang="en-US" sz="1100" i="0" dirty="0">
                <a:effectLst/>
              </a:rPr>
              <a:t>你自己</a:t>
            </a:r>
            <a:r>
              <a:rPr lang="en-US" altLang="zh-CN" sz="1100" i="0" dirty="0">
                <a:effectLst/>
              </a:rPr>
              <a:t>”</a:t>
            </a:r>
            <a:r>
              <a:rPr lang="zh-CN" altLang="en-US" sz="1100" i="0" dirty="0">
                <a:effectLst/>
              </a:rPr>
              <a:t>的基础</a:t>
            </a:r>
            <a:endParaRPr lang="zh-CN" altLang="en-US" sz="1100" i="0" dirty="0">
              <a:effectLst/>
            </a:endParaRPr>
          </a:p>
          <a:p>
            <a:r>
              <a:rPr lang="zh-CN" altLang="en-US" sz="1100" i="0" dirty="0">
                <a:effectLst/>
              </a:rPr>
              <a:t>第</a:t>
            </a:r>
            <a:r>
              <a:rPr lang="en-US" altLang="zh-CN" sz="1100" i="0" dirty="0">
                <a:effectLst/>
              </a:rPr>
              <a:t>1</a:t>
            </a:r>
            <a:r>
              <a:rPr lang="zh-CN" altLang="en-US" sz="1100" i="0" dirty="0">
                <a:effectLst/>
              </a:rPr>
              <a:t>章　关于朋友</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想融入小团体</a:t>
            </a:r>
            <a:endParaRPr lang="zh-CN" altLang="en-US" sz="1100" i="0" dirty="0">
              <a:effectLst/>
            </a:endParaRPr>
          </a:p>
          <a:p>
            <a:r>
              <a:rPr lang="en-US" altLang="zh-CN" sz="1100" i="0" dirty="0">
                <a:effectLst/>
              </a:rPr>
              <a:t>Episode 1</a:t>
            </a:r>
            <a:endParaRPr lang="en-US" altLang="zh-CN" sz="1100" i="0" dirty="0">
              <a:effectLst/>
            </a:endParaRPr>
          </a:p>
          <a:p>
            <a:r>
              <a:rPr lang="zh-CN" altLang="en-US" sz="1100" i="0" dirty="0">
                <a:effectLst/>
              </a:rPr>
              <a:t>为什么</a:t>
            </a:r>
            <a:r>
              <a:rPr lang="en-US" altLang="zh-CN" sz="1100" i="0" dirty="0">
                <a:effectLst/>
              </a:rPr>
              <a:t>——</a:t>
            </a:r>
            <a:r>
              <a:rPr lang="zh-CN" altLang="en-US" sz="1100" i="0" dirty="0">
                <a:effectLst/>
              </a:rPr>
              <a:t>人是需要归属感的生物</a:t>
            </a:r>
            <a:endParaRPr lang="zh-CN" altLang="en-US" sz="1100" i="0" dirty="0">
              <a:effectLst/>
            </a:endParaRPr>
          </a:p>
          <a:p>
            <a:r>
              <a:rPr lang="zh-CN" altLang="en-US" sz="1100" i="0" dirty="0">
                <a:effectLst/>
              </a:rPr>
              <a:t>怎么办</a:t>
            </a:r>
            <a:r>
              <a:rPr lang="en-US" altLang="zh-CN" sz="1100" i="0" dirty="0">
                <a:effectLst/>
              </a:rPr>
              <a:t>——</a:t>
            </a:r>
            <a:r>
              <a:rPr lang="zh-CN" altLang="en-US" sz="1100" i="0" dirty="0">
                <a:effectLst/>
              </a:rPr>
              <a:t>从</a:t>
            </a:r>
            <a:r>
              <a:rPr lang="en-US" altLang="zh-CN" sz="1100" i="0" dirty="0">
                <a:effectLst/>
              </a:rPr>
              <a:t>“</a:t>
            </a:r>
            <a:r>
              <a:rPr lang="zh-CN" altLang="en-US" sz="1100" i="0" dirty="0">
                <a:effectLst/>
              </a:rPr>
              <a:t>小的接触点</a:t>
            </a:r>
            <a:r>
              <a:rPr lang="en-US" altLang="zh-CN" sz="1100" i="0" dirty="0">
                <a:effectLst/>
              </a:rPr>
              <a:t>”</a:t>
            </a:r>
            <a:r>
              <a:rPr lang="zh-CN" altLang="en-US" sz="1100" i="0" dirty="0">
                <a:effectLst/>
              </a:rPr>
              <a:t>开始</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和团体气氛不合</a:t>
            </a:r>
            <a:endParaRPr lang="zh-CN" altLang="en-US" sz="1100" i="0" dirty="0">
              <a:effectLst/>
            </a:endParaRPr>
          </a:p>
          <a:p>
            <a:r>
              <a:rPr lang="en-US" altLang="zh-CN" sz="1100" i="0" dirty="0">
                <a:effectLst/>
              </a:rPr>
              <a:t>Episode 2</a:t>
            </a:r>
            <a:endParaRPr lang="en-US" altLang="zh-CN" sz="1100" i="0" dirty="0">
              <a:effectLst/>
            </a:endParaRPr>
          </a:p>
          <a:p>
            <a:r>
              <a:rPr lang="zh-CN" altLang="en-US" sz="1100" i="0" dirty="0">
                <a:effectLst/>
              </a:rPr>
              <a:t>为什么</a:t>
            </a:r>
            <a:r>
              <a:rPr lang="en-US" altLang="zh-CN" sz="1100" i="0" dirty="0">
                <a:effectLst/>
              </a:rPr>
              <a:t>——</a:t>
            </a:r>
            <a:r>
              <a:rPr lang="zh-CN" altLang="en-US" sz="1100" i="0" dirty="0">
                <a:effectLst/>
              </a:rPr>
              <a:t>人不可能一直在一起</a:t>
            </a:r>
            <a:endParaRPr lang="zh-CN" altLang="en-US" sz="1100" i="0" dirty="0">
              <a:effectLst/>
            </a:endParaRPr>
          </a:p>
          <a:p>
            <a:r>
              <a:rPr lang="zh-CN" altLang="en-US" sz="1100" i="0" dirty="0">
                <a:effectLst/>
              </a:rPr>
              <a:t>怎么办</a:t>
            </a:r>
            <a:r>
              <a:rPr lang="en-US" altLang="zh-CN" sz="1100" i="0" dirty="0">
                <a:effectLst/>
              </a:rPr>
              <a:t>——“</a:t>
            </a:r>
            <a:r>
              <a:rPr lang="zh-CN" altLang="en-US" sz="1100" i="0" dirty="0">
                <a:effectLst/>
              </a:rPr>
              <a:t>淡化</a:t>
            </a:r>
            <a:r>
              <a:rPr lang="en-US" altLang="zh-CN" sz="1100" i="0" dirty="0">
                <a:effectLst/>
              </a:rPr>
              <a:t>”</a:t>
            </a:r>
            <a:r>
              <a:rPr lang="zh-CN" altLang="en-US" sz="1100" i="0" dirty="0">
                <a:effectLst/>
              </a:rPr>
              <a:t>关系的方法</a:t>
            </a:r>
            <a:endParaRPr lang="zh-CN" altLang="en-US" sz="1100" i="0" dirty="0">
              <a:effectLst/>
            </a:endParaRPr>
          </a:p>
          <a:p>
            <a:r>
              <a:rPr lang="zh-CN" altLang="en-US" sz="1100" i="0" dirty="0">
                <a:effectLst/>
              </a:rPr>
              <a:t>怎么办</a:t>
            </a:r>
            <a:r>
              <a:rPr lang="en-US" altLang="zh-CN" sz="1100" i="0" dirty="0">
                <a:effectLst/>
              </a:rPr>
              <a:t>——“</a:t>
            </a:r>
            <a:r>
              <a:rPr lang="zh-CN" altLang="en-US" sz="1100" i="0" dirty="0">
                <a:effectLst/>
              </a:rPr>
              <a:t>修复</a:t>
            </a:r>
            <a:r>
              <a:rPr lang="en-US" altLang="zh-CN" sz="1100" i="0" dirty="0">
                <a:effectLst/>
              </a:rPr>
              <a:t>”</a:t>
            </a:r>
            <a:r>
              <a:rPr lang="zh-CN" altLang="en-US" sz="1100" i="0" dirty="0">
                <a:effectLst/>
              </a:rPr>
              <a:t>关系的方法</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想和讨厌的人保持距离</a:t>
            </a:r>
            <a:endParaRPr lang="zh-CN" altLang="en-US" sz="1100" i="0" dirty="0">
              <a:effectLst/>
            </a:endParaRPr>
          </a:p>
          <a:p>
            <a:r>
              <a:rPr lang="en-US" altLang="zh-CN" sz="1100" i="0" dirty="0">
                <a:effectLst/>
              </a:rPr>
              <a:t>Episode 3</a:t>
            </a:r>
            <a:endParaRPr lang="en-US" altLang="zh-CN" sz="1100" i="0" dirty="0">
              <a:effectLst/>
            </a:endParaRPr>
          </a:p>
          <a:p>
            <a:r>
              <a:rPr lang="zh-CN" altLang="en-US" sz="1100" i="0" dirty="0">
                <a:effectLst/>
              </a:rPr>
              <a:t>为什么</a:t>
            </a:r>
            <a:r>
              <a:rPr lang="en-US" altLang="zh-CN" sz="1100" i="0" dirty="0">
                <a:effectLst/>
              </a:rPr>
              <a:t>——</a:t>
            </a:r>
            <a:r>
              <a:rPr lang="zh-CN" altLang="en-US" sz="1100" i="0" dirty="0">
                <a:effectLst/>
              </a:rPr>
              <a:t>讨厌的人就像</a:t>
            </a:r>
            <a:r>
              <a:rPr lang="en-US" altLang="zh-CN" sz="1100" i="0" dirty="0">
                <a:effectLst/>
              </a:rPr>
              <a:t>“</a:t>
            </a:r>
            <a:r>
              <a:rPr lang="zh-CN" altLang="en-US" sz="1100" i="0" dirty="0">
                <a:effectLst/>
              </a:rPr>
              <a:t>定时炸弹</a:t>
            </a:r>
            <a:r>
              <a:rPr lang="en-US" altLang="zh-CN" sz="1100" i="0" dirty="0">
                <a:effectLst/>
              </a:rPr>
              <a:t>”</a:t>
            </a:r>
            <a:endParaRPr lang="en-US" altLang="zh-CN" sz="1100" i="0" dirty="0">
              <a:effectLst/>
            </a:endParaRPr>
          </a:p>
          <a:p>
            <a:r>
              <a:rPr lang="zh-CN" altLang="en-US" sz="1100" i="0" dirty="0">
                <a:effectLst/>
              </a:rPr>
              <a:t>怎么办</a:t>
            </a:r>
            <a:r>
              <a:rPr lang="en-US" altLang="zh-CN" sz="1100" i="0" dirty="0">
                <a:effectLst/>
              </a:rPr>
              <a:t>——</a:t>
            </a:r>
            <a:r>
              <a:rPr lang="zh-CN" altLang="en-US" sz="1100" i="0" dirty="0">
                <a:effectLst/>
              </a:rPr>
              <a:t>如何相处由你自己决定</a:t>
            </a:r>
            <a:endParaRPr lang="zh-CN" altLang="en-US" sz="1100" i="0" dirty="0">
              <a:effectLst/>
            </a:endParaRPr>
          </a:p>
          <a:p>
            <a:r>
              <a:rPr lang="zh-CN" altLang="en-US" sz="1100" i="0" dirty="0">
                <a:effectLst/>
              </a:rPr>
              <a:t>怎么办</a:t>
            </a:r>
            <a:r>
              <a:rPr lang="en-US" altLang="zh-CN" sz="1100" i="0" dirty="0">
                <a:effectLst/>
              </a:rPr>
              <a:t>——</a:t>
            </a:r>
            <a:r>
              <a:rPr lang="zh-CN" altLang="en-US" sz="1100" i="0" dirty="0">
                <a:effectLst/>
              </a:rPr>
              <a:t>自然拉开距离的方法</a:t>
            </a:r>
            <a:endParaRPr lang="zh-CN" altLang="en-US" sz="1100" i="0" dirty="0">
              <a:effectLst/>
            </a:endParaRPr>
          </a:p>
          <a:p>
            <a:r>
              <a:rPr lang="zh-CN" altLang="en-US" sz="1100" i="0" dirty="0">
                <a:effectLst/>
              </a:rPr>
              <a:t>怎么办</a:t>
            </a:r>
            <a:r>
              <a:rPr lang="en-US" altLang="zh-CN" sz="1100" i="0" dirty="0">
                <a:effectLst/>
              </a:rPr>
              <a:t>——</a:t>
            </a:r>
            <a:r>
              <a:rPr lang="zh-CN" altLang="en-US" sz="1100" i="0" dirty="0">
                <a:effectLst/>
              </a:rPr>
              <a:t>只简洁、礼貌地说必要的话</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无法对朋友说真心话</a:t>
            </a:r>
            <a:endParaRPr lang="zh-CN" altLang="en-US" sz="1100" i="0" dirty="0">
              <a:effectLst/>
            </a:endParaRPr>
          </a:p>
          <a:p>
            <a:r>
              <a:rPr lang="en-US" altLang="zh-CN" sz="1100" i="0" dirty="0">
                <a:effectLst/>
              </a:rPr>
              <a:t>Episode 4</a:t>
            </a:r>
            <a:endParaRPr lang="en-US" altLang="zh-CN" sz="1100" i="0" dirty="0">
              <a:effectLst/>
            </a:endParaRPr>
          </a:p>
          <a:p>
            <a:r>
              <a:rPr lang="zh-CN" altLang="en-US" sz="1100" i="0" dirty="0">
                <a:effectLst/>
              </a:rPr>
              <a:t>为什么</a:t>
            </a:r>
            <a:r>
              <a:rPr lang="en-US" altLang="zh-CN" sz="1100" i="0" dirty="0">
                <a:effectLst/>
              </a:rPr>
              <a:t>——</a:t>
            </a:r>
            <a:r>
              <a:rPr lang="zh-CN" altLang="en-US" sz="1100" i="0" dirty="0">
                <a:effectLst/>
              </a:rPr>
              <a:t>在意上下关系是自然反应</a:t>
            </a:r>
            <a:endParaRPr lang="zh-CN" altLang="en-US" sz="1100" i="0" dirty="0">
              <a:effectLst/>
            </a:endParaRPr>
          </a:p>
          <a:p>
            <a:r>
              <a:rPr lang="zh-CN" altLang="en-US" sz="1100" i="0" dirty="0">
                <a:effectLst/>
              </a:rPr>
              <a:t>怎么办</a:t>
            </a:r>
            <a:r>
              <a:rPr lang="en-US" altLang="zh-CN" sz="1100" i="0" dirty="0">
                <a:effectLst/>
              </a:rPr>
              <a:t>——</a:t>
            </a:r>
            <a:r>
              <a:rPr lang="zh-CN" altLang="en-US" sz="1100" i="0" dirty="0">
                <a:effectLst/>
              </a:rPr>
              <a:t>重新掌握内心的主导权</a:t>
            </a:r>
            <a:endParaRPr lang="zh-CN" altLang="en-US" sz="1100" i="0" dirty="0">
              <a:effectLst/>
            </a:endParaRPr>
          </a:p>
          <a:p>
            <a:r>
              <a:rPr lang="zh-CN" altLang="en-US" sz="1100" i="0" dirty="0">
                <a:effectLst/>
              </a:rPr>
              <a:t>怎么办</a:t>
            </a:r>
            <a:r>
              <a:rPr lang="en-US" altLang="zh-CN" sz="1100" i="0" dirty="0">
                <a:effectLst/>
              </a:rPr>
              <a:t>——</a:t>
            </a:r>
            <a:r>
              <a:rPr lang="zh-CN" altLang="en-US" sz="1100" i="0" dirty="0">
                <a:effectLst/>
              </a:rPr>
              <a:t>表达真实想法的</a:t>
            </a:r>
            <a:r>
              <a:rPr lang="en-US" altLang="zh-CN" sz="1100" i="0" dirty="0">
                <a:effectLst/>
              </a:rPr>
              <a:t>5</a:t>
            </a:r>
            <a:r>
              <a:rPr lang="zh-CN" altLang="en-US" sz="1100" i="0" dirty="0">
                <a:effectLst/>
              </a:rPr>
              <a:t>个步骤</a:t>
            </a:r>
            <a:endParaRPr lang="zh-CN" altLang="en-US" sz="1100" i="0" dirty="0">
              <a:effectLst/>
            </a:endParaRPr>
          </a:p>
          <a:p>
            <a:r>
              <a:rPr lang="zh-CN" altLang="en-US" sz="1100" i="0" dirty="0">
                <a:effectLst/>
              </a:rPr>
              <a:t>怎么办</a:t>
            </a:r>
            <a:r>
              <a:rPr lang="en-US" altLang="zh-CN" sz="1100" i="0" dirty="0">
                <a:effectLst/>
              </a:rPr>
              <a:t>——</a:t>
            </a:r>
            <a:r>
              <a:rPr lang="zh-CN" altLang="en-US" sz="1100" i="0" dirty="0">
                <a:effectLst/>
              </a:rPr>
              <a:t>在</a:t>
            </a:r>
            <a:r>
              <a:rPr lang="en-US" altLang="zh-CN" sz="1100" i="0" dirty="0">
                <a:effectLst/>
              </a:rPr>
              <a:t>SNS</a:t>
            </a:r>
            <a:r>
              <a:rPr lang="zh-CN" altLang="en-US" sz="1100" i="0" dirty="0">
                <a:effectLst/>
              </a:rPr>
              <a:t>发帖时的注意事项</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和前辈（后辈）无法互相理解</a:t>
            </a:r>
            <a:endParaRPr lang="zh-CN" altLang="en-US" sz="1100" i="0" dirty="0">
              <a:effectLst/>
            </a:endParaRPr>
          </a:p>
          <a:p>
            <a:r>
              <a:rPr lang="en-US" altLang="zh-CN" sz="1100" i="0" dirty="0">
                <a:effectLst/>
              </a:rPr>
              <a:t>Episode 5</a:t>
            </a:r>
            <a:endParaRPr lang="en-US" altLang="zh-CN" sz="1100" i="0" dirty="0">
              <a:effectLst/>
            </a:endParaRPr>
          </a:p>
          <a:p>
            <a:r>
              <a:rPr lang="zh-CN" altLang="en-US" sz="1100" i="0" dirty="0">
                <a:effectLst/>
              </a:rPr>
              <a:t>为什么</a:t>
            </a:r>
            <a:r>
              <a:rPr lang="en-US" altLang="zh-CN" sz="1100" i="0" dirty="0">
                <a:effectLst/>
              </a:rPr>
              <a:t>——</a:t>
            </a:r>
            <a:r>
              <a:rPr lang="zh-CN" altLang="en-US" sz="1100" i="0" dirty="0">
                <a:effectLst/>
              </a:rPr>
              <a:t>年龄差容易产生违和感</a:t>
            </a:r>
            <a:endParaRPr lang="zh-CN" altLang="en-US" sz="1100" i="0" dirty="0">
              <a:effectLst/>
            </a:endParaRPr>
          </a:p>
          <a:p>
            <a:r>
              <a:rPr lang="zh-CN" altLang="en-US" sz="1100" i="0" dirty="0">
                <a:effectLst/>
              </a:rPr>
              <a:t>怎么办</a:t>
            </a:r>
            <a:r>
              <a:rPr lang="en-US" altLang="zh-CN" sz="1100" i="0" dirty="0">
                <a:effectLst/>
              </a:rPr>
              <a:t>——</a:t>
            </a:r>
            <a:r>
              <a:rPr lang="zh-CN" altLang="en-US" sz="1100" i="0" dirty="0">
                <a:effectLst/>
              </a:rPr>
              <a:t>沟通方式的技巧（前辈</a:t>
            </a:r>
            <a:r>
              <a:rPr lang="en-US" altLang="en-US" sz="1100" i="0" dirty="0">
                <a:effectLst/>
              </a:rPr>
              <a:t>→</a:t>
            </a:r>
            <a:r>
              <a:rPr lang="zh-CN" altLang="en-US" sz="1100" i="0" dirty="0">
                <a:effectLst/>
              </a:rPr>
              <a:t>后辈）</a:t>
            </a:r>
            <a:endParaRPr lang="zh-CN" altLang="en-US" sz="1100" i="0" dirty="0">
              <a:effectLst/>
            </a:endParaRPr>
          </a:p>
          <a:p>
            <a:r>
              <a:rPr lang="zh-CN" altLang="en-US" sz="1100" i="0" dirty="0">
                <a:effectLst/>
              </a:rPr>
              <a:t>怎么办</a:t>
            </a:r>
            <a:r>
              <a:rPr lang="en-US" altLang="zh-CN" sz="1100" i="0" dirty="0">
                <a:effectLst/>
              </a:rPr>
              <a:t>——</a:t>
            </a:r>
            <a:r>
              <a:rPr lang="zh-CN" altLang="en-US" sz="1100" i="0" dirty="0">
                <a:effectLst/>
              </a:rPr>
              <a:t>沟通方式的技巧（后辈</a:t>
            </a:r>
            <a:r>
              <a:rPr lang="en-US" altLang="en-US" sz="1100" i="0" dirty="0">
                <a:effectLst/>
              </a:rPr>
              <a:t>→</a:t>
            </a:r>
            <a:r>
              <a:rPr lang="zh-CN" altLang="en-US" sz="1100" i="0" dirty="0">
                <a:effectLst/>
              </a:rPr>
              <a:t>前辈）</a:t>
            </a:r>
            <a:endParaRPr lang="zh-CN" altLang="en-US" sz="1100" i="0" dirty="0">
              <a:effectLst/>
            </a:endParaRPr>
          </a:p>
          <a:p>
            <a:r>
              <a:rPr lang="en-US" altLang="en-US" sz="1100" i="0" dirty="0">
                <a:effectLst/>
              </a:rPr>
              <a:t>●</a:t>
            </a:r>
            <a:r>
              <a:rPr lang="en-US" altLang="zh-CN" sz="1100" i="0" dirty="0">
                <a:effectLst/>
              </a:rPr>
              <a:t> </a:t>
            </a:r>
            <a:r>
              <a:rPr lang="zh-CN" altLang="en-US" sz="1100" i="0" dirty="0">
                <a:effectLst/>
              </a:rPr>
              <a:t>朋友的态度变得奇怪</a:t>
            </a:r>
            <a:endParaRPr lang="zh-CN" altLang="en-US" sz="1100" i="0" dirty="0">
              <a:effectLst/>
            </a:endParaRPr>
          </a:p>
          <a:p>
            <a:r>
              <a:rPr lang="en-US" altLang="zh-CN" sz="1100" i="0" dirty="0">
                <a:effectLst/>
              </a:rPr>
              <a:t>Episode 6</a:t>
            </a:r>
            <a:endParaRPr lang="en-US" altLang="zh-CN" sz="1100" i="0" dirty="0">
              <a:effectLst/>
            </a:endParaRPr>
          </a:p>
          <a:p>
            <a:r>
              <a:rPr lang="zh-CN" altLang="en-US" sz="1100" i="0" dirty="0">
                <a:effectLst/>
              </a:rPr>
              <a:t>为什么</a:t>
            </a:r>
            <a:r>
              <a:rPr lang="en-US" altLang="zh-CN" sz="1100" i="0" dirty="0">
                <a:effectLst/>
              </a:rPr>
              <a:t>——</a:t>
            </a:r>
            <a:r>
              <a:rPr lang="zh-CN" altLang="en-US" sz="1100" i="0" dirty="0">
                <a:effectLst/>
              </a:rPr>
              <a:t>真实情况不问是不会知道的</a:t>
            </a:r>
            <a:endParaRPr lang="zh-CN" altLang="en-US" sz="1100" i="0" dirty="0">
              <a:effectLst/>
            </a:endParaRPr>
          </a:p>
          <a:p>
            <a:r>
              <a:rPr lang="zh-CN" altLang="en-US" sz="1100" i="0" dirty="0">
                <a:effectLst/>
              </a:rPr>
              <a:t>怎么办</a:t>
            </a:r>
            <a:r>
              <a:rPr lang="en-US" altLang="zh-CN" sz="1100" i="0" dirty="0">
                <a:effectLst/>
              </a:rPr>
              <a:t>——</a:t>
            </a:r>
            <a:r>
              <a:rPr lang="zh-CN" altLang="en-US" sz="1100" i="0" dirty="0">
                <a:effectLst/>
              </a:rPr>
              <a:t>询问对方真实想法的技巧</a:t>
            </a:r>
            <a:endParaRPr lang="zh-CN" altLang="en-US" sz="1100" i="0" dirty="0">
              <a:effectLst/>
            </a:endParaRPr>
          </a:p>
          <a:p>
            <a:r>
              <a:rPr lang="zh-CN" altLang="en-US" sz="1100" i="0" dirty="0">
                <a:effectLst/>
              </a:rPr>
              <a:t>怎么办</a:t>
            </a:r>
            <a:r>
              <a:rPr lang="en-US" altLang="zh-CN" sz="1100" i="0" dirty="0">
                <a:effectLst/>
              </a:rPr>
              <a:t>——</a:t>
            </a:r>
            <a:r>
              <a:rPr lang="zh-CN" altLang="en-US" sz="1100" i="0" dirty="0">
                <a:effectLst/>
              </a:rPr>
              <a:t>问不出口时就写下来</a:t>
            </a:r>
            <a:endParaRPr lang="zh-CN" altLang="en-US" sz="1100" i="0" dirty="0">
              <a:effectLst/>
            </a:endParaRPr>
          </a:p>
          <a:p>
            <a:r>
              <a:rPr lang="zh-CN" altLang="en-US" sz="1100" i="0" dirty="0">
                <a:effectLst/>
              </a:rPr>
              <a:t>怎么办</a:t>
            </a:r>
            <a:r>
              <a:rPr lang="en-US" altLang="zh-CN" sz="1100" i="0" dirty="0">
                <a:effectLst/>
              </a:rPr>
              <a:t>——</a:t>
            </a:r>
            <a:r>
              <a:rPr lang="zh-CN" altLang="en-US" sz="1100" i="0" dirty="0">
                <a:effectLst/>
              </a:rPr>
              <a:t>把</a:t>
            </a:r>
            <a:r>
              <a:rPr lang="en-US" altLang="zh-CN" sz="1100" i="0" dirty="0">
                <a:effectLst/>
              </a:rPr>
              <a:t>“</a:t>
            </a:r>
            <a:r>
              <a:rPr lang="zh-CN" altLang="en-US" sz="1100" i="0" dirty="0">
                <a:effectLst/>
              </a:rPr>
              <a:t>被说坏话的不安</a:t>
            </a:r>
            <a:r>
              <a:rPr lang="en-US" altLang="zh-CN" sz="1100" i="0" dirty="0">
                <a:effectLst/>
              </a:rPr>
              <a:t>”</a:t>
            </a:r>
            <a:r>
              <a:rPr lang="zh-CN" altLang="en-US" sz="1100" i="0" dirty="0">
                <a:effectLst/>
              </a:rPr>
              <a:t>写在纸上</a:t>
            </a:r>
            <a:endParaRPr lang="zh-CN" altLang="en-US" sz="1100" i="0" dirty="0">
              <a:effectLst/>
            </a:endParaRPr>
          </a:p>
        </p:txBody>
      </p:sp>
      <p:sp>
        <p:nvSpPr>
          <p:cNvPr id="5" name="角丸四角形 7"/>
          <p:cNvSpPr/>
          <p:nvPr/>
        </p:nvSpPr>
        <p:spPr>
          <a:xfrm>
            <a:off x="2894919" y="107274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10</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代</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のうちに</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知</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っておきたい</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心</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守</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978-4-7612-7870-0</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栗本顕</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272p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4</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234315" y="78740"/>
            <a:ext cx="862330" cy="1252220"/>
          </a:xfrm>
          <a:prstGeom prst="rect">
            <a:avLst/>
          </a:prstGeom>
        </p:spPr>
      </p:pic>
      <p:sp>
        <p:nvSpPr>
          <p:cNvPr id="3" name="テキスト ボックス 6"/>
          <p:cNvSpPr txBox="1"/>
          <p:nvPr/>
        </p:nvSpPr>
        <p:spPr>
          <a:xfrm>
            <a:off x="0" y="1428750"/>
            <a:ext cx="6821170" cy="70319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effectLst/>
                <a:sym typeface="+mn-ea"/>
              </a:rPr>
              <a:t>第</a:t>
            </a:r>
            <a:r>
              <a:rPr lang="en-US" altLang="zh-CN" sz="1100" dirty="0">
                <a:effectLst/>
                <a:sym typeface="+mn-ea"/>
              </a:rPr>
              <a:t>2</a:t>
            </a:r>
            <a:r>
              <a:rPr lang="zh-CN" altLang="en-US" sz="1100" dirty="0">
                <a:effectLst/>
                <a:sym typeface="+mn-ea"/>
              </a:rPr>
              <a:t>章　关于欺凌</a:t>
            </a:r>
            <a:endParaRPr lang="zh-CN" altLang="en-US"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请不要再打扰我了</a:t>
            </a:r>
            <a:endParaRPr lang="zh-CN" altLang="en-US" sz="1100" i="0" dirty="0">
              <a:effectLst/>
            </a:endParaRPr>
          </a:p>
          <a:p>
            <a:r>
              <a:rPr lang="en-US" altLang="zh-CN" sz="1100" dirty="0">
                <a:effectLst/>
                <a:sym typeface="+mn-ea"/>
              </a:rPr>
              <a:t>Episode 7</a:t>
            </a:r>
            <a:endParaRPr lang="en-US" altLang="zh-CN" sz="1100" i="0" dirty="0">
              <a:effectLst/>
            </a:endParaRPr>
          </a:p>
          <a:p>
            <a:r>
              <a:rPr lang="zh-CN" altLang="en-US" sz="1100" dirty="0">
                <a:effectLst/>
                <a:sym typeface="+mn-ea"/>
              </a:rPr>
              <a:t>为什么</a:t>
            </a:r>
            <a:r>
              <a:rPr lang="en-US" altLang="zh-CN" sz="1100" dirty="0">
                <a:effectLst/>
                <a:sym typeface="+mn-ea"/>
              </a:rPr>
              <a:t>——</a:t>
            </a:r>
            <a:r>
              <a:rPr lang="zh-CN" altLang="en-US" sz="1100" dirty="0">
                <a:effectLst/>
                <a:sym typeface="+mn-ea"/>
              </a:rPr>
              <a:t>欺凌会提高你被关注的程度</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说什么、说到什么程度</a:t>
            </a:r>
            <a:r>
              <a:rPr lang="en-US" altLang="zh-CN" sz="1100" dirty="0">
                <a:effectLst/>
                <a:sym typeface="+mn-ea"/>
              </a:rPr>
              <a:t>”</a:t>
            </a:r>
            <a:r>
              <a:rPr lang="zh-CN" altLang="en-US" sz="1100" dirty="0">
                <a:effectLst/>
                <a:sym typeface="+mn-ea"/>
              </a:rPr>
              <a:t>可以自己选择</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不要给骚扰留下</a:t>
            </a:r>
            <a:r>
              <a:rPr lang="en-US" altLang="zh-CN" sz="1100" dirty="0">
                <a:effectLst/>
                <a:sym typeface="+mn-ea"/>
              </a:rPr>
              <a:t>“</a:t>
            </a:r>
            <a:r>
              <a:rPr lang="zh-CN" altLang="en-US" sz="1100" dirty="0">
                <a:effectLst/>
                <a:sym typeface="+mn-ea"/>
              </a:rPr>
              <a:t>空隙</a:t>
            </a:r>
            <a:r>
              <a:rPr lang="en-US" altLang="zh-CN" sz="1100" dirty="0">
                <a:effectLst/>
                <a:sym typeface="+mn-ea"/>
              </a:rPr>
              <a:t>”</a:t>
            </a:r>
            <a:endParaRPr lang="en-US" altLang="zh-CN"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保护自己免受</a:t>
            </a:r>
            <a:r>
              <a:rPr lang="en-US" altLang="zh-CN" sz="1100" dirty="0">
                <a:effectLst/>
                <a:sym typeface="+mn-ea"/>
              </a:rPr>
              <a:t>SNS</a:t>
            </a:r>
            <a:r>
              <a:rPr lang="zh-CN" altLang="en-US" sz="1100" dirty="0">
                <a:effectLst/>
                <a:sym typeface="+mn-ea"/>
              </a:rPr>
              <a:t>欺凌</a:t>
            </a:r>
            <a:endParaRPr lang="zh-CN" altLang="en-US"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不想视而不见</a:t>
            </a:r>
            <a:endParaRPr lang="zh-CN" altLang="en-US" sz="1100" i="0" dirty="0">
              <a:effectLst/>
            </a:endParaRPr>
          </a:p>
          <a:p>
            <a:r>
              <a:rPr lang="en-US" altLang="zh-CN" sz="1100" dirty="0">
                <a:effectLst/>
                <a:sym typeface="+mn-ea"/>
              </a:rPr>
              <a:t>Episode 8</a:t>
            </a:r>
            <a:endParaRPr lang="en-US" altLang="zh-CN" sz="1100" i="0" dirty="0">
              <a:effectLst/>
            </a:endParaRPr>
          </a:p>
          <a:p>
            <a:r>
              <a:rPr lang="zh-CN" altLang="en-US" sz="1100" dirty="0">
                <a:effectLst/>
                <a:sym typeface="+mn-ea"/>
              </a:rPr>
              <a:t>为什么</a:t>
            </a:r>
            <a:r>
              <a:rPr lang="en-US" altLang="zh-CN" sz="1100" dirty="0">
                <a:effectLst/>
                <a:sym typeface="+mn-ea"/>
              </a:rPr>
              <a:t>——“</a:t>
            </a:r>
            <a:r>
              <a:rPr lang="zh-CN" altLang="en-US" sz="1100" dirty="0">
                <a:effectLst/>
                <a:sym typeface="+mn-ea"/>
              </a:rPr>
              <a:t>下一个目标是谁？</a:t>
            </a:r>
            <a:r>
              <a:rPr lang="en-US" altLang="zh-CN" sz="1100" dirty="0">
                <a:effectLst/>
                <a:sym typeface="+mn-ea"/>
              </a:rPr>
              <a:t>”</a:t>
            </a:r>
            <a:endParaRPr lang="en-US" altLang="zh-CN"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不要一个人对抗欺凌</a:t>
            </a:r>
            <a:endParaRPr lang="zh-CN" altLang="en-US"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不要把事情闹大</a:t>
            </a:r>
            <a:endParaRPr lang="zh-CN" altLang="en-US" sz="1100" i="0" dirty="0">
              <a:effectLst/>
            </a:endParaRPr>
          </a:p>
          <a:p>
            <a:r>
              <a:rPr lang="en-US" altLang="zh-CN" sz="1100" dirty="0">
                <a:effectLst/>
                <a:sym typeface="+mn-ea"/>
              </a:rPr>
              <a:t>Episode 9</a:t>
            </a:r>
            <a:endParaRPr lang="en-US" altLang="zh-CN" sz="1100" i="0" dirty="0">
              <a:effectLst/>
            </a:endParaRPr>
          </a:p>
          <a:p>
            <a:r>
              <a:rPr lang="zh-CN" altLang="en-US" sz="1100" dirty="0">
                <a:effectLst/>
                <a:sym typeface="+mn-ea"/>
              </a:rPr>
              <a:t>为什么</a:t>
            </a:r>
            <a:r>
              <a:rPr lang="en-US" altLang="zh-CN" sz="1100" dirty="0">
                <a:effectLst/>
                <a:sym typeface="+mn-ea"/>
              </a:rPr>
              <a:t>——</a:t>
            </a:r>
            <a:r>
              <a:rPr lang="zh-CN" altLang="en-US" sz="1100" dirty="0">
                <a:effectLst/>
                <a:sym typeface="+mn-ea"/>
              </a:rPr>
              <a:t>求助就会变严重吗？</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先想清楚</a:t>
            </a:r>
            <a:r>
              <a:rPr lang="en-US" altLang="zh-CN" sz="1100" dirty="0">
                <a:effectLst/>
                <a:sym typeface="+mn-ea"/>
              </a:rPr>
              <a:t>“</a:t>
            </a:r>
            <a:r>
              <a:rPr lang="zh-CN" altLang="en-US" sz="1100" dirty="0">
                <a:effectLst/>
                <a:sym typeface="+mn-ea"/>
              </a:rPr>
              <a:t>自己想要什么</a:t>
            </a:r>
            <a:r>
              <a:rPr lang="en-US" altLang="zh-CN" sz="1100" dirty="0">
                <a:effectLst/>
                <a:sym typeface="+mn-ea"/>
              </a:rPr>
              <a:t>”</a:t>
            </a:r>
            <a:endParaRPr lang="en-US" altLang="zh-CN"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避免被误解的表达方式</a:t>
            </a:r>
            <a:endParaRPr lang="zh-CN" altLang="en-US"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欺负人的人反而被表扬</a:t>
            </a:r>
            <a:endParaRPr lang="zh-CN" altLang="en-US" sz="1100" i="0" dirty="0">
              <a:effectLst/>
            </a:endParaRPr>
          </a:p>
          <a:p>
            <a:r>
              <a:rPr lang="en-US" altLang="zh-CN" sz="1100" dirty="0">
                <a:effectLst/>
                <a:sym typeface="+mn-ea"/>
              </a:rPr>
              <a:t>Episode 10</a:t>
            </a:r>
            <a:endParaRPr lang="en-US" altLang="zh-CN" sz="1100" i="0" dirty="0">
              <a:effectLst/>
            </a:endParaRPr>
          </a:p>
          <a:p>
            <a:r>
              <a:rPr lang="zh-CN" altLang="en-US" sz="1100" dirty="0">
                <a:effectLst/>
                <a:sym typeface="+mn-ea"/>
              </a:rPr>
              <a:t>为什么</a:t>
            </a:r>
            <a:r>
              <a:rPr lang="en-US" altLang="zh-CN" sz="1100" dirty="0">
                <a:effectLst/>
                <a:sym typeface="+mn-ea"/>
              </a:rPr>
              <a:t>——</a:t>
            </a:r>
            <a:r>
              <a:rPr lang="zh-CN" altLang="en-US" sz="1100" dirty="0">
                <a:effectLst/>
                <a:sym typeface="+mn-ea"/>
              </a:rPr>
              <a:t>学校的评价不一定总是正确的</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尝试改变自己的理解方式</a:t>
            </a:r>
            <a:endParaRPr lang="zh-CN" altLang="en-US" sz="1100" dirty="0">
              <a:effectLst/>
              <a:sym typeface="+mn-ea"/>
            </a:endParaRPr>
          </a:p>
          <a:p>
            <a:endParaRPr lang="zh-CN" altLang="en-US" sz="1100" i="0" dirty="0">
              <a:effectLst/>
            </a:endParaRPr>
          </a:p>
          <a:p>
            <a:r>
              <a:rPr lang="zh-CN" altLang="en-US" sz="1100" dirty="0">
                <a:effectLst/>
                <a:sym typeface="+mn-ea"/>
              </a:rPr>
              <a:t>第</a:t>
            </a:r>
            <a:r>
              <a:rPr lang="en-US" altLang="zh-CN" sz="1100" dirty="0">
                <a:effectLst/>
                <a:sym typeface="+mn-ea"/>
              </a:rPr>
              <a:t>3</a:t>
            </a:r>
            <a:r>
              <a:rPr lang="zh-CN" altLang="en-US" sz="1100" dirty="0">
                <a:effectLst/>
                <a:sym typeface="+mn-ea"/>
              </a:rPr>
              <a:t>章　关于学习</a:t>
            </a:r>
            <a:endParaRPr lang="zh-CN" altLang="en-US"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跟不上学校的氛围</a:t>
            </a:r>
            <a:endParaRPr lang="zh-CN" altLang="en-US" sz="1100" i="0" dirty="0">
              <a:effectLst/>
            </a:endParaRPr>
          </a:p>
          <a:p>
            <a:r>
              <a:rPr lang="en-US" altLang="zh-CN" sz="1100" dirty="0">
                <a:effectLst/>
                <a:sym typeface="+mn-ea"/>
              </a:rPr>
              <a:t>Episode 11</a:t>
            </a:r>
            <a:endParaRPr lang="en-US" altLang="zh-CN" sz="1100" i="0" dirty="0">
              <a:effectLst/>
            </a:endParaRPr>
          </a:p>
          <a:p>
            <a:r>
              <a:rPr lang="zh-CN" altLang="en-US" sz="1100" dirty="0">
                <a:effectLst/>
                <a:sym typeface="+mn-ea"/>
              </a:rPr>
              <a:t>为什么</a:t>
            </a:r>
            <a:r>
              <a:rPr lang="en-US" altLang="zh-CN" sz="1100" dirty="0">
                <a:effectLst/>
                <a:sym typeface="+mn-ea"/>
              </a:rPr>
              <a:t>——</a:t>
            </a:r>
            <a:r>
              <a:rPr lang="zh-CN" altLang="en-US" sz="1100" dirty="0">
                <a:effectLst/>
                <a:sym typeface="+mn-ea"/>
              </a:rPr>
              <a:t>这种违和感源于</a:t>
            </a:r>
            <a:r>
              <a:rPr lang="en-US" altLang="zh-CN" sz="1100" dirty="0">
                <a:effectLst/>
                <a:sym typeface="+mn-ea"/>
              </a:rPr>
              <a:t>“</a:t>
            </a:r>
            <a:r>
              <a:rPr lang="zh-CN" altLang="en-US" sz="1100" dirty="0">
                <a:effectLst/>
                <a:sym typeface="+mn-ea"/>
              </a:rPr>
              <a:t>自我理解的深度</a:t>
            </a:r>
            <a:r>
              <a:rPr lang="en-US" altLang="zh-CN" sz="1100" dirty="0">
                <a:effectLst/>
                <a:sym typeface="+mn-ea"/>
              </a:rPr>
              <a:t>”</a:t>
            </a:r>
            <a:endParaRPr lang="en-US" altLang="zh-CN"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记录这种违和感</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关注积极的</a:t>
            </a:r>
            <a:r>
              <a:rPr lang="en-US" altLang="zh-CN" sz="1100" dirty="0">
                <a:effectLst/>
                <a:sym typeface="+mn-ea"/>
              </a:rPr>
              <a:t>“</a:t>
            </a:r>
            <a:r>
              <a:rPr lang="zh-CN" altLang="en-US" sz="1100" dirty="0">
                <a:effectLst/>
                <a:sym typeface="+mn-ea"/>
              </a:rPr>
              <a:t>触动点</a:t>
            </a:r>
            <a:r>
              <a:rPr lang="en-US" altLang="zh-CN" sz="1100" dirty="0">
                <a:effectLst/>
                <a:sym typeface="+mn-ea"/>
              </a:rPr>
              <a:t>”</a:t>
            </a:r>
            <a:endParaRPr lang="en-US" altLang="zh-CN"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学习不好人生就完了吗？</a:t>
            </a:r>
            <a:endParaRPr lang="zh-CN" altLang="en-US" sz="1100" i="0" dirty="0">
              <a:effectLst/>
            </a:endParaRPr>
          </a:p>
          <a:p>
            <a:r>
              <a:rPr lang="en-US" altLang="zh-CN" sz="1100" dirty="0">
                <a:effectLst/>
                <a:sym typeface="+mn-ea"/>
              </a:rPr>
              <a:t>Episode 12</a:t>
            </a:r>
            <a:endParaRPr lang="en-US" altLang="zh-CN" sz="1100" i="0" dirty="0">
              <a:effectLst/>
            </a:endParaRPr>
          </a:p>
          <a:p>
            <a:r>
              <a:rPr lang="zh-CN" altLang="en-US" sz="1100" dirty="0">
                <a:effectLst/>
                <a:sym typeface="+mn-ea"/>
              </a:rPr>
              <a:t>为什么</a:t>
            </a:r>
            <a:r>
              <a:rPr lang="en-US" altLang="zh-CN" sz="1100" dirty="0">
                <a:effectLst/>
                <a:sym typeface="+mn-ea"/>
              </a:rPr>
              <a:t>——</a:t>
            </a:r>
            <a:r>
              <a:rPr lang="zh-CN" altLang="en-US" sz="1100" dirty="0">
                <a:effectLst/>
                <a:sym typeface="+mn-ea"/>
              </a:rPr>
              <a:t>只是你还不了解</a:t>
            </a:r>
            <a:r>
              <a:rPr lang="en-US" altLang="zh-CN" sz="1100" dirty="0">
                <a:effectLst/>
                <a:sym typeface="+mn-ea"/>
              </a:rPr>
              <a:t>“</a:t>
            </a:r>
            <a:r>
              <a:rPr lang="zh-CN" altLang="en-US" sz="1100" dirty="0">
                <a:effectLst/>
                <a:sym typeface="+mn-ea"/>
              </a:rPr>
              <a:t>全部</a:t>
            </a:r>
            <a:r>
              <a:rPr lang="en-US" altLang="zh-CN" sz="1100" dirty="0">
                <a:effectLst/>
                <a:sym typeface="+mn-ea"/>
              </a:rPr>
              <a:t>”</a:t>
            </a:r>
            <a:endParaRPr lang="en-US" altLang="zh-CN"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把</a:t>
            </a:r>
            <a:r>
              <a:rPr lang="en-US" altLang="zh-CN" sz="1100" dirty="0">
                <a:effectLst/>
                <a:sym typeface="+mn-ea"/>
              </a:rPr>
              <a:t>“</a:t>
            </a:r>
            <a:r>
              <a:rPr lang="zh-CN" altLang="en-US" sz="1100" dirty="0">
                <a:effectLst/>
                <a:sym typeface="+mn-ea"/>
              </a:rPr>
              <a:t>弱项</a:t>
            </a:r>
            <a:r>
              <a:rPr lang="en-US" altLang="zh-CN" sz="1100" dirty="0">
                <a:effectLst/>
                <a:sym typeface="+mn-ea"/>
              </a:rPr>
              <a:t>”</a:t>
            </a:r>
            <a:r>
              <a:rPr lang="zh-CN" altLang="en-US" sz="1100" dirty="0">
                <a:effectLst/>
                <a:sym typeface="+mn-ea"/>
              </a:rPr>
              <a:t>反过来看</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把它和自己的兴趣连接起来</a:t>
            </a:r>
            <a:endParaRPr lang="zh-CN" altLang="en-US"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没有学习动力</a:t>
            </a:r>
            <a:endParaRPr lang="zh-CN" altLang="en-US" sz="1100" i="0" dirty="0">
              <a:effectLst/>
            </a:endParaRPr>
          </a:p>
          <a:p>
            <a:r>
              <a:rPr lang="en-US" altLang="zh-CN" sz="1100" dirty="0">
                <a:effectLst/>
                <a:sym typeface="+mn-ea"/>
              </a:rPr>
              <a:t>Episode 13</a:t>
            </a:r>
            <a:endParaRPr lang="en-US" altLang="zh-CN" sz="1100" i="0" dirty="0">
              <a:effectLst/>
            </a:endParaRPr>
          </a:p>
          <a:p>
            <a:r>
              <a:rPr lang="zh-CN" altLang="en-US" sz="1100" dirty="0">
                <a:effectLst/>
                <a:sym typeface="+mn-ea"/>
              </a:rPr>
              <a:t>为什么</a:t>
            </a:r>
            <a:r>
              <a:rPr lang="en-US" altLang="zh-CN" sz="1100" dirty="0">
                <a:effectLst/>
                <a:sym typeface="+mn-ea"/>
              </a:rPr>
              <a:t>——</a:t>
            </a:r>
            <a:r>
              <a:rPr lang="zh-CN" altLang="en-US" sz="1100" dirty="0">
                <a:effectLst/>
                <a:sym typeface="+mn-ea"/>
              </a:rPr>
              <a:t>越焦虑越没动力</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培养动力的方法</a:t>
            </a:r>
            <a:endParaRPr lang="zh-CN" altLang="en-US"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无法决定未来方向</a:t>
            </a:r>
            <a:endParaRPr lang="zh-CN" altLang="en-US" sz="1100" i="0" dirty="0">
              <a:effectLst/>
            </a:endParaRPr>
          </a:p>
          <a:p>
            <a:r>
              <a:rPr lang="en-US" altLang="zh-CN" sz="1100" dirty="0">
                <a:effectLst/>
                <a:sym typeface="+mn-ea"/>
              </a:rPr>
              <a:t>Episode 14</a:t>
            </a:r>
            <a:endParaRPr lang="en-US" altLang="zh-CN" sz="1100" i="0" dirty="0">
              <a:effectLst/>
            </a:endParaRPr>
          </a:p>
          <a:p>
            <a:r>
              <a:rPr lang="zh-CN" altLang="en-US" sz="1100" dirty="0">
                <a:effectLst/>
                <a:sym typeface="+mn-ea"/>
              </a:rPr>
              <a:t>为什么</a:t>
            </a:r>
            <a:r>
              <a:rPr lang="en-US" altLang="zh-CN" sz="1100" dirty="0">
                <a:effectLst/>
                <a:sym typeface="+mn-ea"/>
              </a:rPr>
              <a:t>——</a:t>
            </a:r>
            <a:r>
              <a:rPr lang="zh-CN" altLang="en-US" sz="1100" dirty="0">
                <a:effectLst/>
                <a:sym typeface="+mn-ea"/>
              </a:rPr>
              <a:t>不知道的东西本来就无法选择</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把志愿调查当作</a:t>
            </a:r>
            <a:r>
              <a:rPr lang="en-US" altLang="zh-CN" sz="1100" dirty="0">
                <a:effectLst/>
                <a:sym typeface="+mn-ea"/>
              </a:rPr>
              <a:t>“</a:t>
            </a:r>
            <a:r>
              <a:rPr lang="zh-CN" altLang="en-US" sz="1100" dirty="0">
                <a:effectLst/>
                <a:sym typeface="+mn-ea"/>
              </a:rPr>
              <a:t>暂时决定</a:t>
            </a:r>
            <a:r>
              <a:rPr lang="en-US" altLang="zh-CN" sz="1100" dirty="0">
                <a:effectLst/>
                <a:sym typeface="+mn-ea"/>
              </a:rPr>
              <a:t>”</a:t>
            </a:r>
            <a:endParaRPr lang="en-US" altLang="zh-CN"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练习自己做决定</a:t>
            </a:r>
            <a:endParaRPr lang="zh-CN" altLang="en-US" sz="1100" i="0" dirty="0">
              <a:effectLst/>
            </a:endParaRPr>
          </a:p>
        </p:txBody>
      </p:sp>
      <p:sp>
        <p:nvSpPr>
          <p:cNvPr id="5" name="角丸四角形 7"/>
          <p:cNvSpPr/>
          <p:nvPr/>
        </p:nvSpPr>
        <p:spPr>
          <a:xfrm>
            <a:off x="2894919" y="107274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10</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代</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のうちに</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知</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っておきたい</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心</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守</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978-4-7612-7870-0</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栗本顕</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272p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4</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234315" y="78740"/>
            <a:ext cx="862330" cy="1252220"/>
          </a:xfrm>
          <a:prstGeom prst="rect">
            <a:avLst/>
          </a:prstGeom>
        </p:spPr>
      </p:pic>
      <p:sp>
        <p:nvSpPr>
          <p:cNvPr id="3" name="テキスト ボックス 6"/>
          <p:cNvSpPr txBox="1"/>
          <p:nvPr/>
        </p:nvSpPr>
        <p:spPr>
          <a:xfrm>
            <a:off x="0" y="1428750"/>
            <a:ext cx="6821170" cy="7708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effectLst/>
                <a:sym typeface="+mn-ea"/>
              </a:rPr>
              <a:t>第</a:t>
            </a:r>
            <a:r>
              <a:rPr lang="en-US" altLang="zh-CN" sz="1100" dirty="0">
                <a:effectLst/>
                <a:sym typeface="+mn-ea"/>
              </a:rPr>
              <a:t>4</a:t>
            </a:r>
            <a:r>
              <a:rPr lang="zh-CN" altLang="en-US" sz="1100" dirty="0">
                <a:effectLst/>
                <a:sym typeface="+mn-ea"/>
              </a:rPr>
              <a:t>章　关于自己</a:t>
            </a:r>
            <a:endParaRPr lang="zh-CN" altLang="en-US"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想变得更可爱</a:t>
            </a:r>
            <a:endParaRPr lang="zh-CN" altLang="en-US" sz="1100" i="0" dirty="0">
              <a:effectLst/>
            </a:endParaRPr>
          </a:p>
          <a:p>
            <a:r>
              <a:rPr lang="en-US" altLang="zh-CN" sz="1100" dirty="0">
                <a:effectLst/>
                <a:sym typeface="+mn-ea"/>
              </a:rPr>
              <a:t>Episode 15</a:t>
            </a:r>
            <a:endParaRPr lang="en-US" altLang="zh-CN" sz="1100" i="0" dirty="0">
              <a:effectLst/>
            </a:endParaRPr>
          </a:p>
          <a:p>
            <a:r>
              <a:rPr lang="zh-CN" altLang="en-US" sz="1100" dirty="0">
                <a:effectLst/>
                <a:sym typeface="+mn-ea"/>
              </a:rPr>
              <a:t>为什么</a:t>
            </a:r>
            <a:r>
              <a:rPr lang="en-US" altLang="zh-CN" sz="1100" dirty="0">
                <a:effectLst/>
                <a:sym typeface="+mn-ea"/>
              </a:rPr>
              <a:t>——</a:t>
            </a:r>
            <a:r>
              <a:rPr lang="zh-CN" altLang="en-US" sz="1100" dirty="0">
                <a:effectLst/>
                <a:sym typeface="+mn-ea"/>
              </a:rPr>
              <a:t>青春期的体型容易变化</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学会面对镜中的自己</a:t>
            </a:r>
            <a:endParaRPr lang="zh-CN" altLang="en-US"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早上起不来</a:t>
            </a:r>
            <a:endParaRPr lang="zh-CN" altLang="en-US" sz="1100" i="0" dirty="0">
              <a:effectLst/>
            </a:endParaRPr>
          </a:p>
          <a:p>
            <a:r>
              <a:rPr lang="en-US" altLang="zh-CN" sz="1100" dirty="0">
                <a:effectLst/>
                <a:sym typeface="+mn-ea"/>
              </a:rPr>
              <a:t>Episode 16</a:t>
            </a:r>
            <a:endParaRPr lang="en-US" altLang="zh-CN" sz="1100" i="0" dirty="0">
              <a:effectLst/>
            </a:endParaRPr>
          </a:p>
          <a:p>
            <a:r>
              <a:rPr lang="zh-CN" altLang="en-US" sz="1100" dirty="0">
                <a:effectLst/>
                <a:sym typeface="+mn-ea"/>
              </a:rPr>
              <a:t>为什么</a:t>
            </a:r>
            <a:r>
              <a:rPr lang="en-US" altLang="zh-CN" sz="1100" dirty="0">
                <a:effectLst/>
                <a:sym typeface="+mn-ea"/>
              </a:rPr>
              <a:t>——</a:t>
            </a:r>
            <a:r>
              <a:rPr lang="zh-CN" altLang="en-US" sz="1100" dirty="0">
                <a:effectLst/>
                <a:sym typeface="+mn-ea"/>
              </a:rPr>
              <a:t>起不来其实是心理的求救信号</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寻找信号的检查清单</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停下来也没关系</a:t>
            </a:r>
            <a:endParaRPr lang="zh-CN" altLang="en-US"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不知道真正的自己</a:t>
            </a:r>
            <a:endParaRPr lang="zh-CN" altLang="en-US" sz="1100" i="0" dirty="0">
              <a:effectLst/>
            </a:endParaRPr>
          </a:p>
          <a:p>
            <a:r>
              <a:rPr lang="en-US" altLang="zh-CN" sz="1100" dirty="0">
                <a:effectLst/>
                <a:sym typeface="+mn-ea"/>
              </a:rPr>
              <a:t>Episode 17</a:t>
            </a:r>
            <a:endParaRPr lang="en-US" altLang="zh-CN" sz="1100" i="0" dirty="0">
              <a:effectLst/>
            </a:endParaRPr>
          </a:p>
          <a:p>
            <a:r>
              <a:rPr lang="zh-CN" altLang="en-US" sz="1100" dirty="0">
                <a:effectLst/>
                <a:sym typeface="+mn-ea"/>
              </a:rPr>
              <a:t>为什么</a:t>
            </a:r>
            <a:r>
              <a:rPr lang="en-US" altLang="zh-CN" sz="1100" dirty="0">
                <a:effectLst/>
                <a:sym typeface="+mn-ea"/>
              </a:rPr>
              <a:t>——“</a:t>
            </a:r>
            <a:r>
              <a:rPr lang="zh-CN" altLang="en-US" sz="1100" dirty="0">
                <a:effectLst/>
                <a:sym typeface="+mn-ea"/>
              </a:rPr>
              <a:t>心理性别</a:t>
            </a:r>
            <a:r>
              <a:rPr lang="en-US" altLang="zh-CN" sz="1100" dirty="0">
                <a:effectLst/>
                <a:sym typeface="+mn-ea"/>
              </a:rPr>
              <a:t>”</a:t>
            </a:r>
            <a:r>
              <a:rPr lang="zh-CN" altLang="en-US" sz="1100" dirty="0">
                <a:effectLst/>
                <a:sym typeface="+mn-ea"/>
              </a:rPr>
              <a:t>和</a:t>
            </a:r>
            <a:r>
              <a:rPr lang="en-US" altLang="zh-CN" sz="1100" dirty="0">
                <a:effectLst/>
                <a:sym typeface="+mn-ea"/>
              </a:rPr>
              <a:t>“</a:t>
            </a:r>
            <a:r>
              <a:rPr lang="zh-CN" altLang="en-US" sz="1100" dirty="0">
                <a:effectLst/>
                <a:sym typeface="+mn-ea"/>
              </a:rPr>
              <a:t>生理性别</a:t>
            </a:r>
            <a:r>
              <a:rPr lang="en-US" altLang="zh-CN" sz="1100" dirty="0">
                <a:effectLst/>
                <a:sym typeface="+mn-ea"/>
              </a:rPr>
              <a:t>”</a:t>
            </a:r>
            <a:endParaRPr lang="en-US" altLang="zh-CN"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先去收集信息</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优先考虑自己的</a:t>
            </a:r>
            <a:r>
              <a:rPr lang="en-US" altLang="zh-CN" sz="1100" dirty="0">
                <a:effectLst/>
                <a:sym typeface="+mn-ea"/>
              </a:rPr>
              <a:t>“</a:t>
            </a:r>
            <a:r>
              <a:rPr lang="zh-CN" altLang="en-US" sz="1100" dirty="0">
                <a:effectLst/>
                <a:sym typeface="+mn-ea"/>
              </a:rPr>
              <a:t>喜欢</a:t>
            </a:r>
            <a:r>
              <a:rPr lang="en-US" altLang="zh-CN" sz="1100" dirty="0">
                <a:effectLst/>
                <a:sym typeface="+mn-ea"/>
              </a:rPr>
              <a:t>”</a:t>
            </a:r>
            <a:endParaRPr lang="en-US" altLang="zh-CN"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只有</a:t>
            </a:r>
            <a:r>
              <a:rPr lang="en-US" altLang="zh-CN" sz="1100" dirty="0">
                <a:effectLst/>
                <a:sym typeface="+mn-ea"/>
              </a:rPr>
              <a:t>SNS</a:t>
            </a:r>
            <a:r>
              <a:rPr lang="zh-CN" altLang="en-US" sz="1100" dirty="0">
                <a:effectLst/>
                <a:sym typeface="+mn-ea"/>
              </a:rPr>
              <a:t>才有归属感</a:t>
            </a:r>
            <a:endParaRPr lang="zh-CN" altLang="en-US" sz="1100" i="0" dirty="0">
              <a:effectLst/>
            </a:endParaRPr>
          </a:p>
          <a:p>
            <a:r>
              <a:rPr lang="en-US" altLang="zh-CN" sz="1100" dirty="0">
                <a:effectLst/>
                <a:sym typeface="+mn-ea"/>
              </a:rPr>
              <a:t>Episode 18</a:t>
            </a:r>
            <a:endParaRPr lang="en-US" altLang="zh-CN" sz="1100" i="0" dirty="0">
              <a:effectLst/>
            </a:endParaRPr>
          </a:p>
          <a:p>
            <a:r>
              <a:rPr lang="zh-CN" altLang="en-US" sz="1100" dirty="0">
                <a:effectLst/>
                <a:sym typeface="+mn-ea"/>
              </a:rPr>
              <a:t>为什么</a:t>
            </a:r>
            <a:r>
              <a:rPr lang="en-US" altLang="zh-CN" sz="1100" dirty="0">
                <a:effectLst/>
                <a:sym typeface="+mn-ea"/>
              </a:rPr>
              <a:t>——SNS</a:t>
            </a:r>
            <a:r>
              <a:rPr lang="zh-CN" altLang="en-US" sz="1100" dirty="0">
                <a:effectLst/>
                <a:sym typeface="+mn-ea"/>
              </a:rPr>
              <a:t>比现实更让人安心的原因</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避免对</a:t>
            </a:r>
            <a:r>
              <a:rPr lang="en-US" altLang="zh-CN" sz="1100" dirty="0">
                <a:effectLst/>
                <a:sym typeface="+mn-ea"/>
              </a:rPr>
              <a:t>SNS</a:t>
            </a:r>
            <a:r>
              <a:rPr lang="zh-CN" altLang="en-US" sz="1100" dirty="0">
                <a:effectLst/>
                <a:sym typeface="+mn-ea"/>
              </a:rPr>
              <a:t>产生依赖</a:t>
            </a:r>
            <a:endParaRPr lang="zh-CN" altLang="en-US"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对恋爱提不起兴趣</a:t>
            </a:r>
            <a:endParaRPr lang="zh-CN" altLang="en-US" sz="1100" i="0" dirty="0">
              <a:effectLst/>
            </a:endParaRPr>
          </a:p>
          <a:p>
            <a:r>
              <a:rPr lang="en-US" altLang="zh-CN" sz="1100" dirty="0">
                <a:effectLst/>
                <a:sym typeface="+mn-ea"/>
              </a:rPr>
              <a:t>Episode 19</a:t>
            </a:r>
            <a:endParaRPr lang="en-US" altLang="zh-CN" sz="1100" i="0" dirty="0">
              <a:effectLst/>
            </a:endParaRPr>
          </a:p>
          <a:p>
            <a:r>
              <a:rPr lang="zh-CN" altLang="en-US" sz="1100" dirty="0">
                <a:effectLst/>
                <a:sym typeface="+mn-ea"/>
              </a:rPr>
              <a:t>为什么</a:t>
            </a:r>
            <a:r>
              <a:rPr lang="en-US" altLang="zh-CN" sz="1100" dirty="0">
                <a:effectLst/>
                <a:sym typeface="+mn-ea"/>
              </a:rPr>
              <a:t>——</a:t>
            </a:r>
            <a:r>
              <a:rPr lang="zh-CN" altLang="en-US" sz="1100" dirty="0">
                <a:effectLst/>
                <a:sym typeface="+mn-ea"/>
              </a:rPr>
              <a:t>恋爱刺激强，也容易让人烦恼</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避免依赖他人</a:t>
            </a:r>
            <a:endParaRPr lang="zh-CN" altLang="en-US" sz="1100" i="0" dirty="0">
              <a:effectLst/>
            </a:endParaRPr>
          </a:p>
          <a:p>
            <a:r>
              <a:rPr lang="zh-CN" altLang="en-US" sz="1100" dirty="0">
                <a:effectLst/>
                <a:sym typeface="+mn-ea"/>
              </a:rPr>
              <a:t>第</a:t>
            </a:r>
            <a:r>
              <a:rPr lang="en-US" altLang="zh-CN" sz="1100" dirty="0">
                <a:effectLst/>
                <a:sym typeface="+mn-ea"/>
              </a:rPr>
              <a:t>5</a:t>
            </a:r>
            <a:r>
              <a:rPr lang="zh-CN" altLang="en-US" sz="1100" dirty="0">
                <a:effectLst/>
                <a:sym typeface="+mn-ea"/>
              </a:rPr>
              <a:t>章　关于家庭</a:t>
            </a:r>
            <a:endParaRPr lang="zh-CN" altLang="en-US"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觉得父母很烦</a:t>
            </a:r>
            <a:endParaRPr lang="zh-CN" altLang="en-US" sz="1100" i="0" dirty="0">
              <a:effectLst/>
            </a:endParaRPr>
          </a:p>
          <a:p>
            <a:r>
              <a:rPr lang="en-US" altLang="zh-CN" sz="1100" dirty="0">
                <a:effectLst/>
                <a:sym typeface="+mn-ea"/>
              </a:rPr>
              <a:t>Episode 20</a:t>
            </a:r>
            <a:endParaRPr lang="en-US" altLang="zh-CN" sz="1100" i="0" dirty="0">
              <a:effectLst/>
            </a:endParaRPr>
          </a:p>
          <a:p>
            <a:r>
              <a:rPr lang="zh-CN" altLang="en-US" sz="1100" dirty="0">
                <a:effectLst/>
                <a:sym typeface="+mn-ea"/>
              </a:rPr>
              <a:t>为什么</a:t>
            </a:r>
            <a:r>
              <a:rPr lang="en-US" altLang="zh-CN" sz="1100" dirty="0">
                <a:effectLst/>
                <a:sym typeface="+mn-ea"/>
              </a:rPr>
              <a:t>——“</a:t>
            </a:r>
            <a:r>
              <a:rPr lang="zh-CN" altLang="en-US" sz="1100" dirty="0">
                <a:effectLst/>
                <a:sym typeface="+mn-ea"/>
              </a:rPr>
              <a:t>烦</a:t>
            </a:r>
            <a:r>
              <a:rPr lang="en-US" altLang="zh-CN" sz="1100" dirty="0">
                <a:effectLst/>
                <a:sym typeface="+mn-ea"/>
              </a:rPr>
              <a:t>”</a:t>
            </a:r>
            <a:r>
              <a:rPr lang="zh-CN" altLang="en-US" sz="1100" dirty="0">
                <a:effectLst/>
                <a:sym typeface="+mn-ea"/>
              </a:rPr>
              <a:t>是一种自我保护的语言</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生气时的表达方式</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和父母一起制定规则</a:t>
            </a:r>
            <a:endParaRPr lang="zh-CN" altLang="en-US"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父母的期待太沉重</a:t>
            </a:r>
            <a:endParaRPr lang="zh-CN" altLang="en-US" sz="1100" i="0" dirty="0">
              <a:effectLst/>
            </a:endParaRPr>
          </a:p>
          <a:p>
            <a:r>
              <a:rPr lang="en-US" altLang="zh-CN" sz="1100" dirty="0">
                <a:effectLst/>
                <a:sym typeface="+mn-ea"/>
              </a:rPr>
              <a:t>Episode 21</a:t>
            </a:r>
            <a:endParaRPr lang="en-US" altLang="zh-CN" sz="1100" i="0" dirty="0">
              <a:effectLst/>
            </a:endParaRPr>
          </a:p>
          <a:p>
            <a:r>
              <a:rPr lang="zh-CN" altLang="en-US" sz="1100" dirty="0">
                <a:effectLst/>
                <a:sym typeface="+mn-ea"/>
              </a:rPr>
              <a:t>为什么</a:t>
            </a:r>
            <a:r>
              <a:rPr lang="en-US" altLang="zh-CN" sz="1100" dirty="0">
                <a:effectLst/>
                <a:sym typeface="+mn-ea"/>
              </a:rPr>
              <a:t>——</a:t>
            </a:r>
            <a:r>
              <a:rPr lang="zh-CN" altLang="en-US" sz="1100" dirty="0">
                <a:effectLst/>
                <a:sym typeface="+mn-ea"/>
              </a:rPr>
              <a:t>想法会受到成长时代的影响</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分析自己的感受</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用</a:t>
            </a:r>
            <a:r>
              <a:rPr lang="en-US" altLang="zh-CN" sz="1100" dirty="0">
                <a:effectLst/>
                <a:sym typeface="+mn-ea"/>
              </a:rPr>
              <a:t>“</a:t>
            </a:r>
            <a:r>
              <a:rPr lang="zh-CN" altLang="en-US" sz="1100" dirty="0">
                <a:effectLst/>
                <a:sym typeface="+mn-ea"/>
              </a:rPr>
              <a:t>双方各退一步</a:t>
            </a:r>
            <a:r>
              <a:rPr lang="en-US" altLang="zh-CN" sz="1100" dirty="0">
                <a:effectLst/>
                <a:sym typeface="+mn-ea"/>
              </a:rPr>
              <a:t>”</a:t>
            </a:r>
            <a:r>
              <a:rPr lang="zh-CN" altLang="en-US" sz="1100" dirty="0">
                <a:effectLst/>
                <a:sym typeface="+mn-ea"/>
              </a:rPr>
              <a:t>的视角看问题</a:t>
            </a:r>
            <a:endParaRPr lang="zh-CN" altLang="en-US"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不要被父母的问题卷进去</a:t>
            </a:r>
            <a:endParaRPr lang="zh-CN" altLang="en-US" sz="1100" i="0" dirty="0">
              <a:effectLst/>
            </a:endParaRPr>
          </a:p>
          <a:p>
            <a:r>
              <a:rPr lang="en-US" altLang="zh-CN" sz="1100" dirty="0">
                <a:effectLst/>
                <a:sym typeface="+mn-ea"/>
              </a:rPr>
              <a:t>Episode 22</a:t>
            </a:r>
            <a:endParaRPr lang="en-US" altLang="zh-CN" sz="1100" i="0" dirty="0">
              <a:effectLst/>
            </a:endParaRPr>
          </a:p>
          <a:p>
            <a:r>
              <a:rPr lang="zh-CN" altLang="en-US" sz="1100" dirty="0">
                <a:effectLst/>
                <a:sym typeface="+mn-ea"/>
              </a:rPr>
              <a:t>为什么</a:t>
            </a:r>
            <a:r>
              <a:rPr lang="en-US" altLang="zh-CN" sz="1100" dirty="0">
                <a:effectLst/>
                <a:sym typeface="+mn-ea"/>
              </a:rPr>
              <a:t>——</a:t>
            </a:r>
            <a:r>
              <a:rPr lang="zh-CN" altLang="en-US" sz="1100" dirty="0">
                <a:effectLst/>
                <a:sym typeface="+mn-ea"/>
              </a:rPr>
              <a:t>家庭危机有时也是生命危机</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保持不被卷入的距离</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保护自己内心的应对话术</a:t>
            </a:r>
            <a:endParaRPr lang="zh-CN" altLang="en-US" sz="1100" i="0" dirty="0">
              <a:effectLst/>
            </a:endParaRPr>
          </a:p>
          <a:p>
            <a:r>
              <a:rPr lang="en-US" altLang="en-US" sz="1100" dirty="0">
                <a:effectLst/>
                <a:sym typeface="+mn-ea"/>
              </a:rPr>
              <a:t>●</a:t>
            </a:r>
            <a:r>
              <a:rPr lang="en-US" altLang="zh-CN" sz="1100" dirty="0">
                <a:effectLst/>
                <a:sym typeface="+mn-ea"/>
              </a:rPr>
              <a:t> </a:t>
            </a:r>
            <a:r>
              <a:rPr lang="zh-CN" altLang="en-US" sz="1100" dirty="0">
                <a:effectLst/>
                <a:sym typeface="+mn-ea"/>
              </a:rPr>
              <a:t>不要拿我和兄弟姐妹比较</a:t>
            </a:r>
            <a:endParaRPr lang="zh-CN" altLang="en-US" sz="1100" i="0" dirty="0">
              <a:effectLst/>
            </a:endParaRPr>
          </a:p>
          <a:p>
            <a:r>
              <a:rPr lang="en-US" altLang="zh-CN" sz="1100" dirty="0">
                <a:effectLst/>
                <a:sym typeface="+mn-ea"/>
              </a:rPr>
              <a:t>Episode 23</a:t>
            </a:r>
            <a:endParaRPr lang="en-US" altLang="zh-CN" sz="1100" i="0" dirty="0">
              <a:effectLst/>
            </a:endParaRPr>
          </a:p>
          <a:p>
            <a:r>
              <a:rPr lang="zh-CN" altLang="en-US" sz="1100" dirty="0">
                <a:effectLst/>
                <a:sym typeface="+mn-ea"/>
              </a:rPr>
              <a:t>为什么</a:t>
            </a:r>
            <a:r>
              <a:rPr lang="en-US" altLang="zh-CN" sz="1100" dirty="0">
                <a:effectLst/>
                <a:sym typeface="+mn-ea"/>
              </a:rPr>
              <a:t>——</a:t>
            </a:r>
            <a:r>
              <a:rPr lang="zh-CN" altLang="en-US" sz="1100" dirty="0">
                <a:effectLst/>
                <a:sym typeface="+mn-ea"/>
              </a:rPr>
              <a:t>越亲近越容易比较</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直接表达最有效</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打破</a:t>
            </a:r>
            <a:r>
              <a:rPr lang="en-US" altLang="zh-CN" sz="1100" dirty="0">
                <a:effectLst/>
                <a:sym typeface="+mn-ea"/>
              </a:rPr>
              <a:t>“</a:t>
            </a:r>
            <a:r>
              <a:rPr lang="zh-CN" altLang="en-US" sz="1100" dirty="0">
                <a:effectLst/>
                <a:sym typeface="+mn-ea"/>
              </a:rPr>
              <a:t>比较的诅咒</a:t>
            </a:r>
            <a:r>
              <a:rPr lang="en-US" altLang="zh-CN" sz="1100" dirty="0">
                <a:effectLst/>
                <a:sym typeface="+mn-ea"/>
              </a:rPr>
              <a:t>”</a:t>
            </a:r>
            <a:r>
              <a:rPr lang="zh-CN" altLang="en-US" sz="1100" dirty="0">
                <a:effectLst/>
                <a:sym typeface="+mn-ea"/>
              </a:rPr>
              <a:t>的思维方式</a:t>
            </a:r>
            <a:endParaRPr lang="zh-CN" altLang="en-US" sz="1100" i="0" dirty="0">
              <a:effectLst/>
            </a:endParaRPr>
          </a:p>
          <a:p>
            <a:r>
              <a:rPr lang="zh-CN" altLang="en-US" sz="1100" dirty="0">
                <a:effectLst/>
                <a:sym typeface="+mn-ea"/>
              </a:rPr>
              <a:t>怎么办</a:t>
            </a:r>
            <a:r>
              <a:rPr lang="en-US" altLang="zh-CN" sz="1100" dirty="0">
                <a:effectLst/>
                <a:sym typeface="+mn-ea"/>
              </a:rPr>
              <a:t>——</a:t>
            </a:r>
            <a:r>
              <a:rPr lang="zh-CN" altLang="en-US" sz="1100" dirty="0">
                <a:effectLst/>
                <a:sym typeface="+mn-ea"/>
              </a:rPr>
              <a:t>让兄弟姐妹成为你的伙伴</a:t>
            </a:r>
            <a:endParaRPr lang="zh-CN" altLang="en-US" sz="1100" i="0" dirty="0">
              <a:effectLst/>
            </a:endParaRPr>
          </a:p>
        </p:txBody>
      </p:sp>
      <p:sp>
        <p:nvSpPr>
          <p:cNvPr id="5" name="角丸四角形 7"/>
          <p:cNvSpPr/>
          <p:nvPr/>
        </p:nvSpPr>
        <p:spPr>
          <a:xfrm>
            <a:off x="2894919" y="107274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10</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代</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のうちに</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知</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っておきたい</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心</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守</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り</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方</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978-4-7612-7870-0</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栗本顕</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272p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4</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234315" y="78740"/>
            <a:ext cx="862330" cy="1252220"/>
          </a:xfrm>
          <a:prstGeom prst="rect">
            <a:avLst/>
          </a:prstGeom>
        </p:spPr>
      </p:pic>
      <p:sp>
        <p:nvSpPr>
          <p:cNvPr id="3" name="テキスト ボックス 6"/>
          <p:cNvSpPr txBox="1"/>
          <p:nvPr/>
        </p:nvSpPr>
        <p:spPr>
          <a:xfrm>
            <a:off x="36830" y="2251075"/>
            <a:ext cx="6821170" cy="212280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100" i="0" dirty="0">
                <a:effectLst/>
              </a:rPr>
              <a:t>1991</a:t>
            </a:r>
            <a:r>
              <a:rPr lang="zh-CN" altLang="en-US" sz="1100" i="0" dirty="0">
                <a:effectLst/>
              </a:rPr>
              <a:t>年出生于日本千叶县。持有公认心理师资格，现任反欺凌委员会代表、预防欺凌与拒学及自杀问题咨询组织代表，同时担任心理健康综合支持株式会社代表董事。</a:t>
            </a:r>
            <a:endParaRPr lang="zh-CN" altLang="en-US" sz="1100" i="0" dirty="0">
              <a:effectLst/>
            </a:endParaRPr>
          </a:p>
          <a:p>
            <a:endParaRPr lang="en-US" altLang="zh-CN" sz="1100" i="0" dirty="0">
              <a:effectLst/>
            </a:endParaRPr>
          </a:p>
          <a:p>
            <a:r>
              <a:rPr lang="zh-CN" altLang="en-US" sz="1100" i="0" dirty="0">
                <a:effectLst/>
              </a:rPr>
              <a:t>自研究生在读期间起便开始从事反欺凌支援活动，服务对象涵盖小学生、中学生直至社会人士，至今已累计开展超过</a:t>
            </a:r>
            <a:r>
              <a:rPr lang="en-US" altLang="zh-CN" sz="1100" i="0" dirty="0">
                <a:effectLst/>
              </a:rPr>
              <a:t>5</a:t>
            </a:r>
            <a:r>
              <a:rPr lang="zh-CN" altLang="en-US" sz="1100" i="0" dirty="0">
                <a:effectLst/>
              </a:rPr>
              <a:t>万例心理咨询。</a:t>
            </a:r>
            <a:endParaRPr lang="zh-CN" altLang="en-US" sz="1100" i="0" dirty="0">
              <a:effectLst/>
            </a:endParaRPr>
          </a:p>
          <a:p>
            <a:endParaRPr lang="en-US" altLang="zh-CN" sz="1100" i="0" dirty="0">
              <a:effectLst/>
            </a:endParaRPr>
          </a:p>
          <a:p>
            <a:r>
              <a:rPr lang="zh-CN" altLang="en-US" sz="1100" i="0" dirty="0">
                <a:effectLst/>
              </a:rPr>
              <a:t>他还从事向学校与企业派遣心理咨询师、提供支持与指导等工作，并在秀明大学、大竹营养专门学校等担任兼职讲师，同时活跃于教育现场讲座、</a:t>
            </a:r>
            <a:r>
              <a:rPr lang="en-US" altLang="zh-CN" sz="1100" i="0" dirty="0">
                <a:effectLst/>
              </a:rPr>
              <a:t>SNS</a:t>
            </a:r>
            <a:r>
              <a:rPr lang="zh-CN" altLang="en-US" sz="1100" i="0" dirty="0">
                <a:effectLst/>
              </a:rPr>
              <a:t>咨询、心理顾问与写作等多个领域。通过融合实践与理论的方法，支持了众多青少年及教育工作者。</a:t>
            </a:r>
            <a:endParaRPr lang="zh-CN" altLang="en-US" sz="1100" i="0" dirty="0">
              <a:effectLst/>
            </a:endParaRPr>
          </a:p>
          <a:p>
            <a:endParaRPr lang="en-US" altLang="zh-CN" sz="1100" i="0" dirty="0">
              <a:effectLst/>
            </a:endParaRPr>
          </a:p>
          <a:p>
            <a:r>
              <a:rPr lang="zh-CN" altLang="en-US" sz="1100" i="0" dirty="0">
                <a:effectLst/>
              </a:rPr>
              <a:t>自</a:t>
            </a:r>
            <a:r>
              <a:rPr lang="en-US" altLang="zh-CN" sz="1100" i="0" dirty="0">
                <a:effectLst/>
              </a:rPr>
              <a:t>2026</a:t>
            </a:r>
            <a:r>
              <a:rPr lang="zh-CN" altLang="en-US" sz="1100" i="0" dirty="0">
                <a:effectLst/>
              </a:rPr>
              <a:t>年度起创立心理健康综合支持株式会社，并以代表董事身份在教育与产业现场开展心理支持工作。本书为其首部著作。</a:t>
            </a:r>
            <a:endParaRPr lang="zh-CN" altLang="en-US" sz="1100" i="0" dirty="0">
              <a:effectLst/>
            </a:endParaRPr>
          </a:p>
        </p:txBody>
      </p:sp>
      <p:sp>
        <p:nvSpPr>
          <p:cNvPr id="5" name="角丸四角形 7"/>
          <p:cNvSpPr/>
          <p:nvPr/>
        </p:nvSpPr>
        <p:spPr>
          <a:xfrm>
            <a:off x="2613614" y="18652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pic>
        <p:nvPicPr>
          <p:cNvPr id="4" name="图片 3"/>
          <p:cNvPicPr>
            <a:picLocks noChangeAspect="1"/>
          </p:cNvPicPr>
          <p:nvPr/>
        </p:nvPicPr>
        <p:blipFill>
          <a:blip r:embed="rId2"/>
          <a:stretch>
            <a:fillRect/>
          </a:stretch>
        </p:blipFill>
        <p:spPr>
          <a:xfrm>
            <a:off x="234315" y="4489450"/>
            <a:ext cx="3865245" cy="2679065"/>
          </a:xfrm>
          <a:prstGeom prst="rect">
            <a:avLst/>
          </a:prstGeom>
        </p:spPr>
      </p:pic>
      <p:pic>
        <p:nvPicPr>
          <p:cNvPr id="7" name="图片 6"/>
          <p:cNvPicPr>
            <a:picLocks noChangeAspect="1"/>
          </p:cNvPicPr>
          <p:nvPr/>
        </p:nvPicPr>
        <p:blipFill>
          <a:blip r:embed="rId3"/>
          <a:stretch>
            <a:fillRect/>
          </a:stretch>
        </p:blipFill>
        <p:spPr>
          <a:xfrm>
            <a:off x="2475230" y="6682740"/>
            <a:ext cx="3707130" cy="251206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106805"/>
          </a:xfrm>
          <a:prstGeom prst="rect">
            <a:avLst/>
          </a:prstGeom>
          <a:noFill/>
        </p:spPr>
        <p:txBody>
          <a:bodyPr wrap="square" rtlCol="0">
            <a:sp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50</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代</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から</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始</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める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お</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金</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と</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一緒</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長生</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きするための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おとなの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投資教室</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978-4-7612-7867</a:t>
            </a:r>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-0</a:t>
            </a:r>
            <a:endPar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岡﨑馨加</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6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256p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4</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085850"/>
            <a:ext cx="682117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养老钱不够怎么办？</a:t>
            </a:r>
            <a:r>
              <a:rPr lang="en-US" altLang="zh-CN" sz="1000" i="0" dirty="0">
                <a:effectLst/>
              </a:rPr>
              <a:t>50</a:t>
            </a:r>
            <a:r>
              <a:rPr lang="zh-CN" altLang="en-US" sz="1000" i="0" dirty="0">
                <a:effectLst/>
              </a:rPr>
              <a:t>岁开始也来得及。不求暴富，只求不慌。中年人的资产自救方式。</a:t>
            </a:r>
            <a:endParaRPr lang="zh-CN" altLang="en-US" sz="1000" i="0" dirty="0">
              <a:effectLst/>
            </a:endParaRPr>
          </a:p>
          <a:p>
            <a:endParaRPr lang="zh-CN" altLang="en-US" sz="1000" i="0" dirty="0">
              <a:effectLst/>
            </a:endParaRPr>
          </a:p>
          <a:p>
            <a:r>
              <a:rPr lang="zh-CN" altLang="en-US" sz="1000" i="0" dirty="0">
                <a:effectLst/>
              </a:rPr>
              <a:t>本书是一部专为</a:t>
            </a:r>
            <a:r>
              <a:rPr lang="en-US" altLang="zh-CN" sz="1000" i="0" dirty="0">
                <a:effectLst/>
              </a:rPr>
              <a:t>50</a:t>
            </a:r>
            <a:r>
              <a:rPr lang="zh-CN" altLang="en-US" sz="1000" i="0" dirty="0">
                <a:effectLst/>
              </a:rPr>
              <a:t>岁左右人群撰写的投资入门与人生规划指南。它并不以</a:t>
            </a:r>
            <a:r>
              <a:rPr lang="en-US" altLang="zh-CN" sz="1000" i="0" dirty="0">
                <a:effectLst/>
              </a:rPr>
              <a:t>“</a:t>
            </a:r>
            <a:r>
              <a:rPr lang="zh-CN" altLang="en-US" sz="1000" i="0" dirty="0">
                <a:effectLst/>
              </a:rPr>
              <a:t>快速致富</a:t>
            </a:r>
            <a:r>
              <a:rPr lang="en-US" altLang="zh-CN" sz="1000" i="0" dirty="0">
                <a:effectLst/>
              </a:rPr>
              <a:t>”</a:t>
            </a:r>
            <a:r>
              <a:rPr lang="zh-CN" altLang="en-US" sz="1000" i="0" dirty="0">
                <a:effectLst/>
              </a:rPr>
              <a:t>为目标，而是从现实出发，回应这一年龄层普遍存在的焦虑：在退休资金压力日益被放大的社会氛围中，普通人究竟该如何应对未来的不确定性。</a:t>
            </a:r>
            <a:endParaRPr lang="zh-CN" altLang="en-US" sz="1000" i="0" dirty="0">
              <a:effectLst/>
            </a:endParaRPr>
          </a:p>
          <a:p>
            <a:endParaRPr lang="en-US" altLang="zh-CN" sz="1000" i="0" dirty="0">
              <a:effectLst/>
            </a:endParaRPr>
          </a:p>
          <a:p>
            <a:r>
              <a:rPr lang="zh-CN" altLang="en-US" sz="1000" i="0" dirty="0">
                <a:effectLst/>
              </a:rPr>
              <a:t>作者在前言中描绘了一种典型的心理状态</a:t>
            </a:r>
            <a:r>
              <a:rPr lang="en-US" altLang="zh-CN" sz="1000" i="0" dirty="0">
                <a:effectLst/>
              </a:rPr>
              <a:t>——</a:t>
            </a:r>
            <a:r>
              <a:rPr lang="zh-CN" altLang="en-US" sz="1000" i="0" dirty="0">
                <a:effectLst/>
              </a:rPr>
              <a:t>当</a:t>
            </a:r>
            <a:r>
              <a:rPr lang="en-US" altLang="zh-CN" sz="1000" i="0" dirty="0">
                <a:effectLst/>
              </a:rPr>
              <a:t>“</a:t>
            </a:r>
            <a:r>
              <a:rPr lang="zh-CN" altLang="en-US" sz="1000" i="0" dirty="0">
                <a:effectLst/>
              </a:rPr>
              <a:t>退休需要</a:t>
            </a:r>
            <a:r>
              <a:rPr lang="en-US" altLang="zh-CN" sz="1000" i="0" dirty="0">
                <a:effectLst/>
              </a:rPr>
              <a:t>2000</a:t>
            </a:r>
            <a:r>
              <a:rPr lang="zh-CN" altLang="en-US" sz="1000" i="0" dirty="0">
                <a:effectLst/>
              </a:rPr>
              <a:t>万、甚至</a:t>
            </a:r>
            <a:r>
              <a:rPr lang="en-US" altLang="zh-CN" sz="1000" i="0" dirty="0">
                <a:effectLst/>
              </a:rPr>
              <a:t>4000</a:t>
            </a:r>
            <a:r>
              <a:rPr lang="zh-CN" altLang="en-US" sz="1000" i="0" dirty="0">
                <a:effectLst/>
              </a:rPr>
              <a:t>万</a:t>
            </a:r>
            <a:r>
              <a:rPr lang="en-US" altLang="zh-CN" sz="1000" i="0" dirty="0">
                <a:effectLst/>
              </a:rPr>
              <a:t>”</a:t>
            </a:r>
            <a:r>
              <a:rPr lang="zh-CN" altLang="en-US" sz="1000" i="0" dirty="0">
                <a:effectLst/>
              </a:rPr>
              <a:t>的说法不断被传播时，人们往往不是被激励，而是被压垮。尤其是</a:t>
            </a:r>
            <a:r>
              <a:rPr lang="en-US" altLang="zh-CN" sz="1000" i="0" dirty="0">
                <a:effectLst/>
              </a:rPr>
              <a:t>50</a:t>
            </a:r>
            <a:r>
              <a:rPr lang="zh-CN" altLang="en-US" sz="1000" i="0" dirty="0">
                <a:effectLst/>
              </a:rPr>
              <a:t>代，刚刚从子女教育的责任中解放出来，本应开始为自己的人生做规划，却反而被更庞大的</a:t>
            </a:r>
            <a:r>
              <a:rPr lang="en-US" altLang="zh-CN" sz="1000" i="0" dirty="0">
                <a:effectLst/>
              </a:rPr>
              <a:t>“</a:t>
            </a:r>
            <a:r>
              <a:rPr lang="zh-CN" altLang="en-US" sz="1000" i="0" dirty="0">
                <a:effectLst/>
              </a:rPr>
              <a:t>老后资金</a:t>
            </a:r>
            <a:r>
              <a:rPr lang="en-US" altLang="zh-CN" sz="1000" i="0" dirty="0">
                <a:effectLst/>
              </a:rPr>
              <a:t>”</a:t>
            </a:r>
            <a:r>
              <a:rPr lang="zh-CN" altLang="en-US" sz="1000" i="0" dirty="0">
                <a:effectLst/>
              </a:rPr>
              <a:t>课题所困扰。许多人意识到应该开始投资，却因为缺乏知识、害怕风险，甚至认为</a:t>
            </a:r>
            <a:r>
              <a:rPr lang="en-US" altLang="zh-CN" sz="1000" i="0" dirty="0">
                <a:effectLst/>
              </a:rPr>
              <a:t>“</a:t>
            </a:r>
            <a:r>
              <a:rPr lang="zh-CN" altLang="en-US" sz="1000" i="0" dirty="0">
                <a:effectLst/>
              </a:rPr>
              <a:t>已经太晚</a:t>
            </a:r>
            <a:r>
              <a:rPr lang="en-US" altLang="zh-CN" sz="1000" i="0" dirty="0">
                <a:effectLst/>
              </a:rPr>
              <a:t>”</a:t>
            </a:r>
            <a:r>
              <a:rPr lang="zh-CN" altLang="en-US" sz="1000" i="0" dirty="0">
                <a:effectLst/>
              </a:rPr>
              <a:t>，而迟迟无法迈出第一步。</a:t>
            </a:r>
            <a:endParaRPr lang="zh-CN" altLang="en-US" sz="1000" i="0" dirty="0">
              <a:effectLst/>
            </a:endParaRPr>
          </a:p>
          <a:p>
            <a:endParaRPr lang="en-US" altLang="zh-CN" sz="1000" i="0" dirty="0">
              <a:effectLst/>
            </a:endParaRPr>
          </a:p>
          <a:p>
            <a:r>
              <a:rPr lang="zh-CN" altLang="en-US" sz="1000" i="0" dirty="0">
                <a:effectLst/>
              </a:rPr>
              <a:t>本书正是为这些人而写。作者明确指出，</a:t>
            </a:r>
            <a:r>
              <a:rPr lang="en-US" altLang="zh-CN" sz="1000" i="0" dirty="0">
                <a:effectLst/>
              </a:rPr>
              <a:t>50</a:t>
            </a:r>
            <a:r>
              <a:rPr lang="zh-CN" altLang="en-US" sz="1000" i="0" dirty="0">
                <a:effectLst/>
              </a:rPr>
              <a:t>代开始投资并不晚，但必须采取与年轻人不同的方式。投资如同穿衣打扮，需要符合人生阶段：年轻时可以尝试激进风格，而</a:t>
            </a:r>
            <a:r>
              <a:rPr lang="en-US" altLang="zh-CN" sz="1000" i="0" dirty="0">
                <a:effectLst/>
              </a:rPr>
              <a:t>50</a:t>
            </a:r>
            <a:r>
              <a:rPr lang="zh-CN" altLang="en-US" sz="1000" i="0" dirty="0">
                <a:effectLst/>
              </a:rPr>
              <a:t>代则更应讲求稳健与平衡。因此，本书强调的不是</a:t>
            </a:r>
            <a:r>
              <a:rPr lang="en-US" altLang="zh-CN" sz="1000" i="0" dirty="0">
                <a:effectLst/>
              </a:rPr>
              <a:t>“</a:t>
            </a:r>
            <a:r>
              <a:rPr lang="zh-CN" altLang="en-US" sz="1000" i="0" dirty="0">
                <a:effectLst/>
              </a:rPr>
              <a:t>赚快钱</a:t>
            </a:r>
            <a:r>
              <a:rPr lang="en-US" altLang="zh-CN" sz="1000" i="0" dirty="0">
                <a:effectLst/>
              </a:rPr>
              <a:t>”</a:t>
            </a:r>
            <a:r>
              <a:rPr lang="zh-CN" altLang="en-US" sz="1000" i="0" dirty="0">
                <a:effectLst/>
              </a:rPr>
              <a:t>，而是如何让资金</a:t>
            </a:r>
            <a:r>
              <a:rPr lang="en-US" altLang="zh-CN" sz="1000" i="0" dirty="0">
                <a:effectLst/>
              </a:rPr>
              <a:t>“</a:t>
            </a:r>
            <a:r>
              <a:rPr lang="zh-CN" altLang="en-US" sz="1000" i="0" dirty="0">
                <a:effectLst/>
              </a:rPr>
              <a:t>长久地活下去</a:t>
            </a:r>
            <a:r>
              <a:rPr lang="en-US" altLang="zh-CN" sz="1000" i="0" dirty="0">
                <a:effectLst/>
              </a:rPr>
              <a:t>”</a:t>
            </a:r>
            <a:r>
              <a:rPr lang="zh-CN" altLang="en-US" sz="1000" i="0" dirty="0">
                <a:effectLst/>
              </a:rPr>
              <a:t>，在不牺牲当下生活质量的前提下，为未来构建持续的经济支持。</a:t>
            </a:r>
            <a:endParaRPr lang="zh-CN" altLang="en-US" sz="1000" i="0" dirty="0">
              <a:effectLst/>
            </a:endParaRPr>
          </a:p>
          <a:p>
            <a:endParaRPr lang="en-US" altLang="zh-CN" sz="1000" i="0" dirty="0">
              <a:effectLst/>
            </a:endParaRPr>
          </a:p>
          <a:p>
            <a:r>
              <a:rPr lang="zh-CN" altLang="en-US" sz="1000" i="0" dirty="0">
                <a:effectLst/>
              </a:rPr>
              <a:t>围绕这一核心理念，作者首先重新定义了</a:t>
            </a:r>
            <a:r>
              <a:rPr lang="en-US" altLang="zh-CN" sz="1000" i="0" dirty="0">
                <a:effectLst/>
              </a:rPr>
              <a:t>“</a:t>
            </a:r>
            <a:r>
              <a:rPr lang="zh-CN" altLang="en-US" sz="1000" i="0" dirty="0">
                <a:effectLst/>
              </a:rPr>
              <a:t>资产增长</a:t>
            </a:r>
            <a:r>
              <a:rPr lang="en-US" altLang="zh-CN" sz="1000" i="0" dirty="0">
                <a:effectLst/>
              </a:rPr>
              <a:t>”</a:t>
            </a:r>
            <a:r>
              <a:rPr lang="zh-CN" altLang="en-US" sz="1000" i="0" dirty="0">
                <a:effectLst/>
              </a:rPr>
              <a:t>的意义。在通货膨胀和低利率的背景下，仅靠储蓄实际上可能让财富逐渐缩水，因此</a:t>
            </a:r>
            <a:r>
              <a:rPr lang="en-US" altLang="zh-CN" sz="1000" i="0" dirty="0">
                <a:effectLst/>
              </a:rPr>
              <a:t>“</a:t>
            </a:r>
            <a:r>
              <a:rPr lang="zh-CN" altLang="en-US" sz="1000" i="0" dirty="0">
                <a:effectLst/>
              </a:rPr>
              <a:t>让钱工作</a:t>
            </a:r>
            <a:r>
              <a:rPr lang="en-US" altLang="zh-CN" sz="1000" i="0" dirty="0">
                <a:effectLst/>
              </a:rPr>
              <a:t>”</a:t>
            </a:r>
            <a:r>
              <a:rPr lang="zh-CN" altLang="en-US" sz="1000" i="0" dirty="0">
                <a:effectLst/>
              </a:rPr>
              <a:t>成为必要选择。但这种</a:t>
            </a:r>
            <a:r>
              <a:rPr lang="en-US" altLang="zh-CN" sz="1000" i="0" dirty="0">
                <a:effectLst/>
              </a:rPr>
              <a:t>“</a:t>
            </a:r>
            <a:r>
              <a:rPr lang="zh-CN" altLang="en-US" sz="1000" i="0" dirty="0">
                <a:effectLst/>
              </a:rPr>
              <a:t>工作</a:t>
            </a:r>
            <a:r>
              <a:rPr lang="en-US" altLang="zh-CN" sz="1000" i="0" dirty="0">
                <a:effectLst/>
              </a:rPr>
              <a:t>”</a:t>
            </a:r>
            <a:r>
              <a:rPr lang="zh-CN" altLang="en-US" sz="1000" i="0" dirty="0">
                <a:effectLst/>
              </a:rPr>
              <a:t>并非冒险，而是通过合理的运用延长资金的寿命。与其追求高收益，不如优先确保</a:t>
            </a:r>
            <a:r>
              <a:rPr lang="en-US" altLang="zh-CN" sz="1000" i="0" dirty="0">
                <a:effectLst/>
              </a:rPr>
              <a:t>“</a:t>
            </a:r>
            <a:r>
              <a:rPr lang="zh-CN" altLang="en-US" sz="1000" i="0" dirty="0">
                <a:effectLst/>
              </a:rPr>
              <a:t>不大幅减少</a:t>
            </a:r>
            <a:r>
              <a:rPr lang="en-US" altLang="zh-CN" sz="1000" i="0" dirty="0">
                <a:effectLst/>
              </a:rPr>
              <a:t>”</a:t>
            </a:r>
            <a:r>
              <a:rPr lang="zh-CN" altLang="en-US" sz="1000" i="0" dirty="0">
                <a:effectLst/>
              </a:rPr>
              <a:t>，在此基础上稳步增长。甚至在资金不充裕的情况下，投资也可以成为</a:t>
            </a:r>
            <a:r>
              <a:rPr lang="en-US" altLang="zh-CN" sz="1000" i="0" dirty="0">
                <a:effectLst/>
              </a:rPr>
              <a:t>“</a:t>
            </a:r>
            <a:r>
              <a:rPr lang="zh-CN" altLang="en-US" sz="1000" i="0" dirty="0">
                <a:effectLst/>
              </a:rPr>
              <a:t>从零开始构建资产</a:t>
            </a:r>
            <a:r>
              <a:rPr lang="en-US" altLang="zh-CN" sz="1000" i="0" dirty="0">
                <a:effectLst/>
              </a:rPr>
              <a:t>”</a:t>
            </a:r>
            <a:r>
              <a:rPr lang="zh-CN" altLang="en-US" sz="1000" i="0" dirty="0">
                <a:effectLst/>
              </a:rPr>
              <a:t>的手段，而不是富人的专利。同时，作者提醒读者，理财的起点并不在市场，而在生活本身</a:t>
            </a:r>
            <a:r>
              <a:rPr lang="en-US" altLang="zh-CN" sz="1000" i="0" dirty="0">
                <a:effectLst/>
              </a:rPr>
              <a:t>——</a:t>
            </a:r>
            <a:r>
              <a:rPr lang="zh-CN" altLang="en-US" sz="1000" i="0" dirty="0">
                <a:effectLst/>
              </a:rPr>
              <a:t>通过削减不必要的固定支出，腾出可用于投资的空间，这种</a:t>
            </a:r>
            <a:r>
              <a:rPr lang="en-US" altLang="zh-CN" sz="1000" i="0" dirty="0">
                <a:effectLst/>
              </a:rPr>
              <a:t>“</a:t>
            </a:r>
            <a:r>
              <a:rPr lang="zh-CN" altLang="en-US" sz="1000" i="0" dirty="0">
                <a:effectLst/>
              </a:rPr>
              <a:t>内部优化</a:t>
            </a:r>
            <a:r>
              <a:rPr lang="en-US" altLang="zh-CN" sz="1000" i="0" dirty="0">
                <a:effectLst/>
              </a:rPr>
              <a:t>”</a:t>
            </a:r>
            <a:r>
              <a:rPr lang="zh-CN" altLang="en-US" sz="1000" i="0" dirty="0">
                <a:effectLst/>
              </a:rPr>
              <a:t>往往比盲目追求收益更有效。</a:t>
            </a:r>
            <a:endParaRPr lang="zh-CN" altLang="en-US" sz="1000" i="0" dirty="0">
              <a:effectLst/>
            </a:endParaRPr>
          </a:p>
          <a:p>
            <a:endParaRPr lang="en-US" altLang="zh-CN" sz="1000" i="0" dirty="0">
              <a:effectLst/>
            </a:endParaRPr>
          </a:p>
          <a:p>
            <a:r>
              <a:rPr lang="zh-CN" altLang="en-US" sz="1000" i="0" dirty="0">
                <a:effectLst/>
              </a:rPr>
              <a:t>在具体操作层面，本书提出了一套适合</a:t>
            </a:r>
            <a:r>
              <a:rPr lang="en-US" altLang="zh-CN" sz="1000" i="0" dirty="0">
                <a:effectLst/>
              </a:rPr>
              <a:t>50</a:t>
            </a:r>
            <a:r>
              <a:rPr lang="zh-CN" altLang="en-US" sz="1000" i="0" dirty="0">
                <a:effectLst/>
              </a:rPr>
              <a:t>代的基本原则。其中最重要的，是通过时间的分散来降低风险。作者用生活化的例子说明：如果持续以固定金额进行投资，当价格较低时可以购买更多份额，从而在长期中摊低成本。这种方式避免了</a:t>
            </a:r>
            <a:r>
              <a:rPr lang="en-US" altLang="zh-CN" sz="1000" i="0" dirty="0">
                <a:effectLst/>
              </a:rPr>
              <a:t>“</a:t>
            </a:r>
            <a:r>
              <a:rPr lang="zh-CN" altLang="en-US" sz="1000" i="0" dirty="0">
                <a:effectLst/>
              </a:rPr>
              <a:t>一次性押注</a:t>
            </a:r>
            <a:r>
              <a:rPr lang="en-US" altLang="zh-CN" sz="1000" i="0" dirty="0">
                <a:effectLst/>
              </a:rPr>
              <a:t>”</a:t>
            </a:r>
            <a:r>
              <a:rPr lang="zh-CN" altLang="en-US" sz="1000" i="0" dirty="0">
                <a:effectLst/>
              </a:rPr>
              <a:t>的不确定性，也使投资者更容易坚持。与此相辅相成的，是资产的分散配置，通过将资金分布在不同类型的资产中，降低单一市场波动带来的冲击。此外，长期持有也是关键，因为只有拉长时间，市场的波动才会被平滑，复利的效果才能显现。这三种原则共同构成了</a:t>
            </a:r>
            <a:r>
              <a:rPr lang="en-US" altLang="zh-CN" sz="1000" i="0" dirty="0">
                <a:effectLst/>
              </a:rPr>
              <a:t>“</a:t>
            </a:r>
            <a:r>
              <a:rPr lang="zh-CN" altLang="en-US" sz="1000" i="0" dirty="0">
                <a:effectLst/>
              </a:rPr>
              <a:t>稳中求进</a:t>
            </a:r>
            <a:r>
              <a:rPr lang="en-US" altLang="zh-CN" sz="1000" i="0" dirty="0">
                <a:effectLst/>
              </a:rPr>
              <a:t>”</a:t>
            </a:r>
            <a:r>
              <a:rPr lang="zh-CN" altLang="en-US" sz="1000" i="0" dirty="0">
                <a:effectLst/>
              </a:rPr>
              <a:t>的投资框架。</a:t>
            </a:r>
            <a:endParaRPr lang="zh-CN" altLang="en-US" sz="1000" i="0" dirty="0">
              <a:effectLst/>
            </a:endParaRPr>
          </a:p>
          <a:p>
            <a:endParaRPr lang="en-US" altLang="zh-CN" sz="1000" i="0" dirty="0">
              <a:effectLst/>
            </a:endParaRPr>
          </a:p>
          <a:p>
            <a:r>
              <a:rPr lang="zh-CN" altLang="en-US" sz="1000" i="0" dirty="0">
                <a:effectLst/>
              </a:rPr>
              <a:t>为了让读者更好地理解这些方法的必要性，作者进一步解释了几个基础但关键的金融概念。例如，为什么</a:t>
            </a:r>
            <a:r>
              <a:rPr lang="en-US" altLang="zh-CN" sz="1000" i="0" dirty="0">
                <a:effectLst/>
              </a:rPr>
              <a:t>“</a:t>
            </a:r>
            <a:r>
              <a:rPr lang="zh-CN" altLang="en-US" sz="1000" i="0" dirty="0">
                <a:effectLst/>
              </a:rPr>
              <a:t>把钱存在银行也可能亏损</a:t>
            </a:r>
            <a:r>
              <a:rPr lang="en-US" altLang="zh-CN" sz="1000" i="0" dirty="0">
                <a:effectLst/>
              </a:rPr>
              <a:t>”</a:t>
            </a:r>
            <a:r>
              <a:rPr lang="zh-CN" altLang="en-US" sz="1000" i="0" dirty="0">
                <a:effectLst/>
              </a:rPr>
              <a:t>，本质在于货币购买力的下降；为什么</a:t>
            </a:r>
            <a:r>
              <a:rPr lang="en-US" altLang="zh-CN" sz="1000" i="0" dirty="0">
                <a:effectLst/>
              </a:rPr>
              <a:t>“</a:t>
            </a:r>
            <a:r>
              <a:rPr lang="zh-CN" altLang="en-US" sz="1000" i="0" dirty="0">
                <a:effectLst/>
              </a:rPr>
              <a:t>越早开始越有利</a:t>
            </a:r>
            <a:r>
              <a:rPr lang="en-US" altLang="zh-CN" sz="1000" i="0" dirty="0">
                <a:effectLst/>
              </a:rPr>
              <a:t>”</a:t>
            </a:r>
            <a:r>
              <a:rPr lang="zh-CN" altLang="en-US" sz="1000" i="0" dirty="0">
                <a:effectLst/>
              </a:rPr>
              <a:t>，则与复利的累积效应密切相关。通过这些解释，读者能够认识到，不行动本身也是一种风险，而适度参与投资反而是一种防御手段。</a:t>
            </a:r>
            <a:endParaRPr lang="zh-CN" altLang="en-US" sz="1000" i="0" dirty="0">
              <a:effectLst/>
            </a:endParaRPr>
          </a:p>
          <a:p>
            <a:endParaRPr lang="en-US" altLang="zh-CN" sz="1000" i="0" dirty="0">
              <a:effectLst/>
            </a:endParaRPr>
          </a:p>
          <a:p>
            <a:r>
              <a:rPr lang="zh-CN" altLang="en-US" sz="1000" i="0" dirty="0">
                <a:effectLst/>
              </a:rPr>
              <a:t>在此基础上，书中引导读者制定切实可行的资产规划。投资并非孤立行为，而应与个人的生活蓝图相结合，包括未来的工作年限、退休时间、养老金领取方式以及支出水平等。作者建议将现有资金进行功能划分，一部分用于保障生活安全，另一部分用于投资增长；同时，也可以将退职金作为重要的运用起点。关键不在于设定宏大的目标，而在于建立</a:t>
            </a:r>
            <a:r>
              <a:rPr lang="en-US" altLang="zh-CN" sz="1000" i="0" dirty="0">
                <a:effectLst/>
              </a:rPr>
              <a:t>“</a:t>
            </a:r>
            <a:r>
              <a:rPr lang="zh-CN" altLang="en-US" sz="1000" i="0" dirty="0">
                <a:effectLst/>
              </a:rPr>
              <a:t>可实现</a:t>
            </a:r>
            <a:r>
              <a:rPr lang="en-US" altLang="zh-CN" sz="1000" i="0" dirty="0">
                <a:effectLst/>
              </a:rPr>
              <a:t>”</a:t>
            </a:r>
            <a:r>
              <a:rPr lang="zh-CN" altLang="en-US" sz="1000" i="0" dirty="0">
                <a:effectLst/>
              </a:rPr>
              <a:t>的路径，让未来逐渐清晰，而不是停留在模糊的焦虑中。</a:t>
            </a:r>
            <a:endParaRPr lang="zh-CN" altLang="en-US" sz="1000" i="0" dirty="0">
              <a:effectLst/>
            </a:endParaRPr>
          </a:p>
          <a:p>
            <a:endParaRPr lang="en-US" altLang="zh-CN" sz="1000" i="0" dirty="0">
              <a:effectLst/>
            </a:endParaRPr>
          </a:p>
          <a:p>
            <a:r>
              <a:rPr lang="zh-CN" altLang="en-US" sz="1000" i="0" dirty="0">
                <a:effectLst/>
              </a:rPr>
              <a:t>在投资工具的选择上，作者尤其强调投资信托（基金）的重要性，认为其是</a:t>
            </a:r>
            <a:r>
              <a:rPr lang="en-US" altLang="zh-CN" sz="1000" i="0" dirty="0">
                <a:effectLst/>
              </a:rPr>
              <a:t>50</a:t>
            </a:r>
            <a:r>
              <a:rPr lang="zh-CN" altLang="en-US" sz="1000" i="0" dirty="0">
                <a:effectLst/>
              </a:rPr>
              <a:t>代投资者的核心配置。这类工具能够实现</a:t>
            </a:r>
            <a:r>
              <a:rPr lang="en-US" altLang="zh-CN" sz="1000" i="0" dirty="0">
                <a:effectLst/>
              </a:rPr>
              <a:t>“</a:t>
            </a:r>
            <a:r>
              <a:rPr lang="zh-CN" altLang="en-US" sz="1000" i="0" dirty="0">
                <a:effectLst/>
              </a:rPr>
              <a:t>少量、多次、长期</a:t>
            </a:r>
            <a:r>
              <a:rPr lang="en-US" altLang="zh-CN" sz="1000" i="0" dirty="0">
                <a:effectLst/>
              </a:rPr>
              <a:t>”</a:t>
            </a:r>
            <a:r>
              <a:rPr lang="zh-CN" altLang="en-US" sz="1000" i="0" dirty="0">
                <a:effectLst/>
              </a:rPr>
              <a:t>的投资方式，同时天然具备分散风险的特点。书中进一步指出，选择产品时应关注长期回报、规模稳定性以及费用水平等因素，而不是被短期表现所吸引。此外，通过制度工具如</a:t>
            </a:r>
            <a:r>
              <a:rPr lang="en-US" altLang="zh-CN" sz="1000" i="0" dirty="0">
                <a:effectLst/>
              </a:rPr>
              <a:t>NISA</a:t>
            </a:r>
            <a:r>
              <a:rPr lang="zh-CN" altLang="en-US" sz="1000" i="0" dirty="0">
                <a:effectLst/>
              </a:rPr>
              <a:t>、</a:t>
            </a:r>
            <a:r>
              <a:rPr lang="en-US" altLang="zh-CN" sz="1000" i="0" dirty="0">
                <a:effectLst/>
              </a:rPr>
              <a:t>iDeCo</a:t>
            </a:r>
            <a:r>
              <a:rPr lang="zh-CN" altLang="en-US" sz="1000" i="0" dirty="0">
                <a:effectLst/>
              </a:rPr>
              <a:t>等，可以在税收上获得优势，从而提高整体收益效率。选择合适的证券公司、合理配置不同工具，也有助于构建一个适合自身的投资组合。</a:t>
            </a:r>
            <a:endParaRPr lang="zh-CN" altLang="en-US" sz="1000" i="0" dirty="0">
              <a:effectLst/>
            </a:endParaRPr>
          </a:p>
          <a:p>
            <a:endParaRPr lang="en-US" altLang="zh-CN" sz="1000" i="0" dirty="0">
              <a:effectLst/>
            </a:endParaRPr>
          </a:p>
          <a:p>
            <a:r>
              <a:rPr lang="zh-CN" altLang="en-US" sz="1000" i="0" dirty="0">
                <a:effectLst/>
              </a:rPr>
              <a:t>值得注意的是，作者并未停留在</a:t>
            </a:r>
            <a:r>
              <a:rPr lang="en-US" altLang="zh-CN" sz="1000" i="0" dirty="0">
                <a:effectLst/>
              </a:rPr>
              <a:t>“</a:t>
            </a:r>
            <a:r>
              <a:rPr lang="zh-CN" altLang="en-US" sz="1000" i="0" dirty="0">
                <a:effectLst/>
              </a:rPr>
              <a:t>如何买</a:t>
            </a:r>
            <a:r>
              <a:rPr lang="en-US" altLang="zh-CN" sz="1000" i="0" dirty="0">
                <a:effectLst/>
              </a:rPr>
              <a:t>”</a:t>
            </a:r>
            <a:r>
              <a:rPr lang="zh-CN" altLang="en-US" sz="1000" i="0" dirty="0">
                <a:effectLst/>
              </a:rPr>
              <a:t>的层面，还特别强调</a:t>
            </a:r>
            <a:r>
              <a:rPr lang="en-US" altLang="zh-CN" sz="1000" i="0" dirty="0">
                <a:effectLst/>
              </a:rPr>
              <a:t>“</a:t>
            </a:r>
            <a:r>
              <a:rPr lang="zh-CN" altLang="en-US" sz="1000" i="0" dirty="0">
                <a:effectLst/>
              </a:rPr>
              <a:t>买了之后怎么办</a:t>
            </a:r>
            <a:r>
              <a:rPr lang="en-US" altLang="zh-CN" sz="1000" i="0" dirty="0">
                <a:effectLst/>
              </a:rPr>
              <a:t>”</a:t>
            </a:r>
            <a:r>
              <a:rPr lang="zh-CN" altLang="en-US" sz="1000" i="0" dirty="0">
                <a:effectLst/>
              </a:rPr>
              <a:t>。投资并不是一次性行为，而是需要长期跟踪与调整，同时保持心态稳定，避免因短期波动而做出情绪化决策。这种</a:t>
            </a:r>
            <a:r>
              <a:rPr lang="en-US" altLang="zh-CN" sz="1000" i="0" dirty="0">
                <a:effectLst/>
              </a:rPr>
              <a:t>“</a:t>
            </a:r>
            <a:r>
              <a:rPr lang="zh-CN" altLang="en-US" sz="1000" i="0" dirty="0">
                <a:effectLst/>
              </a:rPr>
              <a:t>持续管理</a:t>
            </a:r>
            <a:r>
              <a:rPr lang="en-US" altLang="zh-CN" sz="1000" i="0" dirty="0">
                <a:effectLst/>
              </a:rPr>
              <a:t>”</a:t>
            </a:r>
            <a:r>
              <a:rPr lang="zh-CN" altLang="en-US" sz="1000" i="0" dirty="0">
                <a:effectLst/>
              </a:rPr>
              <a:t>的意识，是许多初学者容易忽视却至关重要的一环。</a:t>
            </a:r>
            <a:endParaRPr lang="zh-CN" altLang="en-US" sz="1000" i="0" dirty="0">
              <a:effectLst/>
            </a:endParaRPr>
          </a:p>
          <a:p>
            <a:endParaRPr lang="en-US" altLang="zh-CN" sz="1000" i="0" dirty="0">
              <a:effectLst/>
            </a:endParaRPr>
          </a:p>
          <a:p>
            <a:r>
              <a:rPr lang="zh-CN" altLang="en-US" sz="1000" i="0" dirty="0">
                <a:effectLst/>
              </a:rPr>
              <a:t>在书的后半部分，作者将视角延伸至真正的老后生活，提醒读者提前思考</a:t>
            </a:r>
            <a:r>
              <a:rPr lang="en-US" altLang="zh-CN" sz="1000" i="0" dirty="0">
                <a:effectLst/>
              </a:rPr>
              <a:t>“</a:t>
            </a:r>
            <a:r>
              <a:rPr lang="zh-CN" altLang="en-US" sz="1000" i="0" dirty="0">
                <a:effectLst/>
              </a:rPr>
              <a:t>如何使用这些钱</a:t>
            </a:r>
            <a:r>
              <a:rPr lang="en-US" altLang="zh-CN" sz="1000" i="0" dirty="0">
                <a:effectLst/>
              </a:rPr>
              <a:t>”</a:t>
            </a:r>
            <a:r>
              <a:rPr lang="zh-CN" altLang="en-US" sz="1000" i="0" dirty="0">
                <a:effectLst/>
              </a:rPr>
              <a:t>。投资的终点不是账户数字，而是实际生活的支持能力。因此，如何逐步取用资产、如何与养老金结合、何时开始减少工作强度，都是必须提前规划的问题。同时，她也鼓励读者与家人坦诚沟通金钱问题，使财务安排成为家庭共同的决策，而非个人的隐忧。</a:t>
            </a:r>
            <a:endParaRPr lang="zh-CN" altLang="en-US" sz="1000" i="0" dirty="0">
              <a:effectLst/>
            </a:endParaRPr>
          </a:p>
          <a:p>
            <a:endParaRPr lang="en-US" altLang="zh-CN" sz="1000" i="0" dirty="0">
              <a:effectLst/>
            </a:endParaRPr>
          </a:p>
          <a:p>
            <a:r>
              <a:rPr lang="zh-CN" altLang="en-US" sz="1000" i="0" dirty="0">
                <a:effectLst/>
              </a:rPr>
              <a:t>整本书贯穿的核心思想，是从</a:t>
            </a:r>
            <a:r>
              <a:rPr lang="en-US" altLang="zh-CN" sz="1000" i="0" dirty="0">
                <a:effectLst/>
              </a:rPr>
              <a:t>“</a:t>
            </a:r>
            <a:r>
              <a:rPr lang="zh-CN" altLang="en-US" sz="1000" i="0" dirty="0">
                <a:effectLst/>
              </a:rPr>
              <a:t>给鱼</a:t>
            </a:r>
            <a:r>
              <a:rPr lang="en-US" altLang="zh-CN" sz="1000" i="0" dirty="0">
                <a:effectLst/>
              </a:rPr>
              <a:t>”</a:t>
            </a:r>
            <a:r>
              <a:rPr lang="zh-CN" altLang="en-US" sz="1000" i="0" dirty="0">
                <a:effectLst/>
              </a:rPr>
              <a:t>转向</a:t>
            </a:r>
            <a:r>
              <a:rPr lang="en-US" altLang="zh-CN" sz="1000" i="0" dirty="0">
                <a:effectLst/>
              </a:rPr>
              <a:t>“</a:t>
            </a:r>
            <a:r>
              <a:rPr lang="zh-CN" altLang="en-US" sz="1000" i="0" dirty="0">
                <a:effectLst/>
              </a:rPr>
              <a:t>教人钓鱼</a:t>
            </a:r>
            <a:r>
              <a:rPr lang="en-US" altLang="zh-CN" sz="1000" i="0" dirty="0">
                <a:effectLst/>
              </a:rPr>
              <a:t>”</a:t>
            </a:r>
            <a:r>
              <a:rPr lang="zh-CN" altLang="en-US" sz="1000" i="0" dirty="0">
                <a:effectLst/>
              </a:rPr>
              <a:t>。作者刻意避免提供具体的投资标的，因为市场环境会不断变化，任何</a:t>
            </a:r>
            <a:r>
              <a:rPr lang="en-US" altLang="zh-CN" sz="1000" i="0" dirty="0">
                <a:effectLst/>
              </a:rPr>
              <a:t>“</a:t>
            </a:r>
            <a:r>
              <a:rPr lang="zh-CN" altLang="en-US" sz="1000" i="0" dirty="0">
                <a:effectLst/>
              </a:rPr>
              <a:t>标准答案</a:t>
            </a:r>
            <a:r>
              <a:rPr lang="en-US" altLang="zh-CN" sz="1000" i="0" dirty="0">
                <a:effectLst/>
              </a:rPr>
              <a:t>”</a:t>
            </a:r>
            <a:r>
              <a:rPr lang="zh-CN" altLang="en-US" sz="1000" i="0" dirty="0">
                <a:effectLst/>
              </a:rPr>
              <a:t>都可能失效。相比之下，真正重要的是建立判断力，使读者在未来</a:t>
            </a:r>
            <a:r>
              <a:rPr lang="en-US" altLang="zh-CN" sz="1000" i="0" dirty="0">
                <a:effectLst/>
              </a:rPr>
              <a:t>20</a:t>
            </a:r>
            <a:r>
              <a:rPr lang="zh-CN" altLang="en-US" sz="1000" i="0" dirty="0">
                <a:effectLst/>
              </a:rPr>
              <a:t>年、</a:t>
            </a:r>
            <a:r>
              <a:rPr lang="en-US" altLang="zh-CN" sz="1000" i="0" dirty="0">
                <a:effectLst/>
              </a:rPr>
              <a:t>30</a:t>
            </a:r>
            <a:r>
              <a:rPr lang="zh-CN" altLang="en-US" sz="1000" i="0" dirty="0">
                <a:effectLst/>
              </a:rPr>
              <a:t>年中，能够根据自身情况做出合理选择。</a:t>
            </a:r>
            <a:endParaRPr lang="zh-CN" altLang="en-US" sz="1000" i="0" dirty="0">
              <a:effectLst/>
            </a:endParaRPr>
          </a:p>
          <a:p>
            <a:endParaRPr lang="en-US" altLang="zh-CN" sz="1000" i="0" dirty="0">
              <a:effectLst/>
            </a:endParaRPr>
          </a:p>
          <a:p>
            <a:r>
              <a:rPr lang="zh-CN" altLang="en-US" sz="1000" i="0" dirty="0">
                <a:effectLst/>
              </a:rPr>
              <a:t>最终，这本书希望带来的改变，不只是财务上的，更是心理上的。当读者理解了</a:t>
            </a:r>
            <a:r>
              <a:rPr lang="en-US" altLang="zh-CN" sz="1000" i="0" dirty="0">
                <a:effectLst/>
              </a:rPr>
              <a:t>“</a:t>
            </a:r>
            <a:r>
              <a:rPr lang="zh-CN" altLang="en-US" sz="1000" i="0" dirty="0">
                <a:effectLst/>
              </a:rPr>
              <a:t>让钱与自己一起长寿</a:t>
            </a:r>
            <a:r>
              <a:rPr lang="en-US" altLang="zh-CN" sz="1000" i="0" dirty="0">
                <a:effectLst/>
              </a:rPr>
              <a:t>”</a:t>
            </a:r>
            <a:r>
              <a:rPr lang="zh-CN" altLang="en-US" sz="1000" i="0" dirty="0">
                <a:effectLst/>
              </a:rPr>
              <a:t>的逻辑，并掌握了基本方法之后，原本模糊而沉重的老后焦虑，将逐渐转化为可规划、可实现的未来蓝图。在这种转变中，投资不再是令人畏惧的未知领域，而成为支撑人生后半程的重要工具。</a:t>
            </a:r>
            <a:endParaRPr lang="zh-CN" altLang="en-US" sz="1000" i="0" dirty="0">
              <a:effectLst/>
            </a:endParaRPr>
          </a:p>
        </p:txBody>
      </p:sp>
      <p:pic>
        <p:nvPicPr>
          <p:cNvPr id="3" name="图片 2"/>
          <p:cNvPicPr>
            <a:picLocks noChangeAspect="1"/>
          </p:cNvPicPr>
          <p:nvPr/>
        </p:nvPicPr>
        <p:blipFill>
          <a:blip r:embed="rId1"/>
          <a:stretch>
            <a:fillRect/>
          </a:stretch>
        </p:blipFill>
        <p:spPr>
          <a:xfrm>
            <a:off x="495300" y="33655"/>
            <a:ext cx="690880" cy="963930"/>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336550"/>
            <a:ext cx="6821170" cy="923226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通过</a:t>
            </a:r>
            <a:r>
              <a:rPr lang="en-US" altLang="zh-CN" sz="1100" i="0" dirty="0">
                <a:effectLst/>
              </a:rPr>
              <a:t>“</a:t>
            </a:r>
            <a:r>
              <a:rPr lang="zh-CN" altLang="en-US" sz="1100" i="0" dirty="0">
                <a:effectLst/>
              </a:rPr>
              <a:t>时间分散</a:t>
            </a:r>
            <a:r>
              <a:rPr lang="en-US" altLang="zh-CN" sz="1100" i="0" dirty="0">
                <a:effectLst/>
              </a:rPr>
              <a:t>”</a:t>
            </a:r>
            <a:r>
              <a:rPr lang="zh-CN" altLang="en-US" sz="1100" i="0" dirty="0">
                <a:effectLst/>
              </a:rPr>
              <a:t>一点点买入</a:t>
            </a:r>
            <a:endParaRPr lang="zh-CN" altLang="en-US" sz="1100" i="0" dirty="0">
              <a:effectLst/>
            </a:endParaRPr>
          </a:p>
          <a:p>
            <a:endParaRPr lang="en-US" altLang="zh-CN" sz="1100" i="0" dirty="0">
              <a:effectLst/>
            </a:endParaRPr>
          </a:p>
          <a:p>
            <a:r>
              <a:rPr lang="zh-CN" altLang="en-US" sz="1100" i="0" dirty="0">
                <a:effectLst/>
              </a:rPr>
              <a:t>对于</a:t>
            </a:r>
            <a:r>
              <a:rPr lang="en-US" altLang="zh-CN" sz="1100" i="0" dirty="0">
                <a:effectLst/>
              </a:rPr>
              <a:t>50</a:t>
            </a:r>
            <a:r>
              <a:rPr lang="zh-CN" altLang="en-US" sz="1100" i="0" dirty="0">
                <a:effectLst/>
              </a:rPr>
              <a:t>多岁的你来说，在开始股票投资时，有一个一定要遵守的重要原则，那就是</a:t>
            </a:r>
            <a:r>
              <a:rPr lang="en-US" altLang="zh-CN" sz="1100" i="0" dirty="0">
                <a:effectLst/>
              </a:rPr>
              <a:t>“</a:t>
            </a:r>
            <a:r>
              <a:rPr lang="zh-CN" altLang="en-US" sz="1100" i="0" dirty="0">
                <a:effectLst/>
              </a:rPr>
              <a:t>时间分散</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顾名思义，就是</a:t>
            </a:r>
            <a:r>
              <a:rPr lang="en-US" altLang="zh-CN" sz="1100" i="0" dirty="0">
                <a:effectLst/>
              </a:rPr>
              <a:t>“</a:t>
            </a:r>
            <a:r>
              <a:rPr lang="zh-CN" altLang="en-US" sz="1100" i="0" dirty="0">
                <a:effectLst/>
              </a:rPr>
              <a:t>把投资时间分散开来</a:t>
            </a:r>
            <a:r>
              <a:rPr lang="en-US" altLang="zh-CN" sz="1100" i="0" dirty="0">
                <a:effectLst/>
              </a:rPr>
              <a:t>”</a:t>
            </a:r>
            <a:r>
              <a:rPr lang="zh-CN" altLang="en-US" sz="1100" i="0" dirty="0">
                <a:effectLst/>
              </a:rPr>
              <a:t>的思路。而用来说明这一点的，就是所谓的</a:t>
            </a:r>
            <a:r>
              <a:rPr lang="en-US" altLang="zh-CN" sz="1100" i="0" dirty="0">
                <a:effectLst/>
              </a:rPr>
              <a:t>“</a:t>
            </a:r>
            <a:r>
              <a:rPr lang="zh-CN" altLang="en-US" sz="1100" i="0" dirty="0">
                <a:effectLst/>
              </a:rPr>
              <a:t>定投法</a:t>
            </a:r>
            <a:r>
              <a:rPr lang="en-US" altLang="zh-CN" sz="1100" i="0" dirty="0">
                <a:effectLst/>
              </a:rPr>
              <a:t>”</a:t>
            </a:r>
            <a:r>
              <a:rPr lang="zh-CN" altLang="en-US" sz="1100" i="0" dirty="0">
                <a:effectLst/>
              </a:rPr>
              <a:t>（美元成本平均法）。据说这种方法还影响了曾获得诺贝尔经济学奖的理论，是一种非常经典的投资方式。</a:t>
            </a:r>
            <a:endParaRPr lang="zh-CN" altLang="en-US" sz="1100" i="0" dirty="0">
              <a:effectLst/>
            </a:endParaRPr>
          </a:p>
          <a:p>
            <a:endParaRPr lang="en-US" altLang="zh-CN" sz="1100" i="0" dirty="0">
              <a:effectLst/>
            </a:endParaRPr>
          </a:p>
          <a:p>
            <a:r>
              <a:rPr lang="zh-CN" altLang="en-US" sz="1100" i="0" dirty="0">
                <a:effectLst/>
              </a:rPr>
              <a:t>在固定金额下，可以更便宜地买到更多</a:t>
            </a:r>
            <a:endParaRPr lang="zh-CN" altLang="en-US" sz="1100" i="0" dirty="0">
              <a:effectLst/>
            </a:endParaRPr>
          </a:p>
          <a:p>
            <a:endParaRPr lang="en-US" altLang="zh-CN" sz="1100" i="0" dirty="0">
              <a:effectLst/>
            </a:endParaRPr>
          </a:p>
          <a:p>
            <a:r>
              <a:rPr lang="zh-CN" altLang="en-US" sz="1100" i="0" dirty="0">
                <a:effectLst/>
              </a:rPr>
              <a:t>为了更容易理解，我们用买苹果来举例。</a:t>
            </a:r>
            <a:endParaRPr lang="zh-CN" altLang="en-US" sz="1100" i="0" dirty="0">
              <a:effectLst/>
            </a:endParaRPr>
          </a:p>
          <a:p>
            <a:endParaRPr lang="en-US" altLang="zh-CN" sz="1100" i="0" dirty="0">
              <a:effectLst/>
            </a:endParaRPr>
          </a:p>
          <a:p>
            <a:r>
              <a:rPr lang="zh-CN" altLang="en-US" sz="1100" i="0" dirty="0">
                <a:effectLst/>
              </a:rPr>
              <a:t>有两位非常喜欢苹果的女性</a:t>
            </a:r>
            <a:r>
              <a:rPr lang="en-US" altLang="zh-CN" sz="1100" i="0" dirty="0">
                <a:effectLst/>
              </a:rPr>
              <a:t>——</a:t>
            </a:r>
            <a:r>
              <a:rPr lang="zh-CN" altLang="en-US" sz="1100" i="0" dirty="0">
                <a:effectLst/>
              </a:rPr>
              <a:t>明子和美幸。</a:t>
            </a:r>
            <a:endParaRPr lang="zh-CN" altLang="en-US" sz="1100" i="0" dirty="0">
              <a:effectLst/>
            </a:endParaRPr>
          </a:p>
          <a:p>
            <a:endParaRPr lang="en-US" altLang="zh-CN" sz="1100" i="0" dirty="0">
              <a:effectLst/>
            </a:endParaRPr>
          </a:p>
          <a:p>
            <a:r>
              <a:rPr lang="zh-CN" altLang="en-US" sz="1100" i="0" dirty="0">
                <a:effectLst/>
              </a:rPr>
              <a:t>她们都打算定期购买苹果。明子每次固定买</a:t>
            </a:r>
            <a:r>
              <a:rPr lang="en-US" altLang="zh-CN" sz="1100" i="0" dirty="0">
                <a:effectLst/>
              </a:rPr>
              <a:t>10</a:t>
            </a:r>
            <a:r>
              <a:rPr lang="zh-CN" altLang="en-US" sz="1100" i="0" dirty="0">
                <a:effectLst/>
              </a:rPr>
              <a:t>个，而美幸则每次固定花</a:t>
            </a:r>
            <a:r>
              <a:rPr lang="en-US" altLang="zh-CN" sz="1100" i="0" dirty="0">
                <a:effectLst/>
              </a:rPr>
              <a:t>1000</a:t>
            </a:r>
            <a:r>
              <a:rPr lang="zh-CN" altLang="en-US" sz="1100" i="0" dirty="0">
                <a:effectLst/>
              </a:rPr>
              <a:t>日元购买。</a:t>
            </a:r>
            <a:endParaRPr lang="zh-CN" altLang="en-US" sz="1100" i="0" dirty="0">
              <a:effectLst/>
            </a:endParaRPr>
          </a:p>
          <a:p>
            <a:endParaRPr lang="en-US" altLang="zh-CN" sz="1100" i="0" dirty="0">
              <a:effectLst/>
            </a:endParaRPr>
          </a:p>
          <a:p>
            <a:r>
              <a:rPr lang="zh-CN" altLang="en-US" sz="1100" i="0" dirty="0">
                <a:effectLst/>
              </a:rPr>
              <a:t>当苹果价格是每个</a:t>
            </a:r>
            <a:r>
              <a:rPr lang="en-US" altLang="zh-CN" sz="1100" i="0" dirty="0">
                <a:effectLst/>
              </a:rPr>
              <a:t>100</a:t>
            </a:r>
            <a:r>
              <a:rPr lang="zh-CN" altLang="en-US" sz="1100" i="0" dirty="0">
                <a:effectLst/>
              </a:rPr>
              <a:t>日元时，明子花</a:t>
            </a:r>
            <a:r>
              <a:rPr lang="en-US" altLang="zh-CN" sz="1100" i="0" dirty="0">
                <a:effectLst/>
              </a:rPr>
              <a:t>1000</a:t>
            </a:r>
            <a:r>
              <a:rPr lang="zh-CN" altLang="en-US" sz="1100" i="0" dirty="0">
                <a:effectLst/>
              </a:rPr>
              <a:t>日元买了</a:t>
            </a:r>
            <a:r>
              <a:rPr lang="en-US" altLang="zh-CN" sz="1100" i="0" dirty="0">
                <a:effectLst/>
              </a:rPr>
              <a:t>10</a:t>
            </a:r>
            <a:r>
              <a:rPr lang="zh-CN" altLang="en-US" sz="1100" i="0" dirty="0">
                <a:effectLst/>
              </a:rPr>
              <a:t>个，美幸也用</a:t>
            </a:r>
            <a:r>
              <a:rPr lang="en-US" altLang="zh-CN" sz="1100" i="0" dirty="0">
                <a:effectLst/>
              </a:rPr>
              <a:t>1000</a:t>
            </a:r>
            <a:r>
              <a:rPr lang="zh-CN" altLang="en-US" sz="1100" i="0" dirty="0">
                <a:effectLst/>
              </a:rPr>
              <a:t>日元买了</a:t>
            </a:r>
            <a:r>
              <a:rPr lang="en-US" altLang="zh-CN" sz="1100" i="0" dirty="0">
                <a:effectLst/>
              </a:rPr>
              <a:t>10</a:t>
            </a:r>
            <a:r>
              <a:rPr lang="zh-CN" altLang="en-US" sz="1100" i="0" dirty="0">
                <a:effectLst/>
              </a:rPr>
              <a:t>个。</a:t>
            </a:r>
            <a:endParaRPr lang="zh-CN" altLang="en-US" sz="1100" i="0" dirty="0">
              <a:effectLst/>
            </a:endParaRPr>
          </a:p>
          <a:p>
            <a:endParaRPr lang="en-US" altLang="zh-CN" sz="1100" i="0" dirty="0">
              <a:effectLst/>
            </a:endParaRPr>
          </a:p>
          <a:p>
            <a:r>
              <a:rPr lang="zh-CN" altLang="en-US" sz="1100" i="0" dirty="0">
                <a:effectLst/>
              </a:rPr>
              <a:t>之后，苹果涨到每个</a:t>
            </a:r>
            <a:r>
              <a:rPr lang="en-US" altLang="zh-CN" sz="1100" i="0" dirty="0">
                <a:effectLst/>
              </a:rPr>
              <a:t>200</a:t>
            </a:r>
            <a:r>
              <a:rPr lang="zh-CN" altLang="en-US" sz="1100" i="0" dirty="0">
                <a:effectLst/>
              </a:rPr>
              <a:t>日元时，明子为了买</a:t>
            </a:r>
            <a:r>
              <a:rPr lang="en-US" altLang="zh-CN" sz="1100" i="0" dirty="0">
                <a:effectLst/>
              </a:rPr>
              <a:t>10</a:t>
            </a:r>
            <a:r>
              <a:rPr lang="zh-CN" altLang="en-US" sz="1100" i="0" dirty="0">
                <a:effectLst/>
              </a:rPr>
              <a:t>个需要支付</a:t>
            </a:r>
            <a:r>
              <a:rPr lang="en-US" altLang="zh-CN" sz="1100" i="0" dirty="0">
                <a:effectLst/>
              </a:rPr>
              <a:t>2000</a:t>
            </a:r>
            <a:r>
              <a:rPr lang="zh-CN" altLang="en-US" sz="1100" i="0" dirty="0">
                <a:effectLst/>
              </a:rPr>
              <a:t>日元；而美幸依然只花</a:t>
            </a:r>
            <a:r>
              <a:rPr lang="en-US" altLang="zh-CN" sz="1100" i="0" dirty="0">
                <a:effectLst/>
              </a:rPr>
              <a:t>1000</a:t>
            </a:r>
            <a:r>
              <a:rPr lang="zh-CN" altLang="en-US" sz="1100" i="0" dirty="0">
                <a:effectLst/>
              </a:rPr>
              <a:t>日元，这次只能买到</a:t>
            </a:r>
            <a:r>
              <a:rPr lang="en-US" altLang="zh-CN" sz="1100" i="0" dirty="0">
                <a:effectLst/>
              </a:rPr>
              <a:t>5</a:t>
            </a:r>
            <a:r>
              <a:rPr lang="zh-CN" altLang="en-US" sz="1100" i="0" dirty="0">
                <a:effectLst/>
              </a:rPr>
              <a:t>个。</a:t>
            </a:r>
            <a:endParaRPr lang="zh-CN" altLang="en-US" sz="1100" i="0" dirty="0">
              <a:effectLst/>
            </a:endParaRPr>
          </a:p>
          <a:p>
            <a:endParaRPr lang="en-US" altLang="zh-CN" sz="1100" i="0" dirty="0">
              <a:effectLst/>
            </a:endParaRPr>
          </a:p>
          <a:p>
            <a:r>
              <a:rPr lang="zh-CN" altLang="en-US" sz="1100" i="0" dirty="0">
                <a:effectLst/>
              </a:rPr>
              <a:t>接下来，当两人再次购买时，苹果降价到每个</a:t>
            </a:r>
            <a:r>
              <a:rPr lang="en-US" altLang="zh-CN" sz="1100" i="0" dirty="0">
                <a:effectLst/>
              </a:rPr>
              <a:t>50</a:t>
            </a:r>
            <a:r>
              <a:rPr lang="zh-CN" altLang="en-US" sz="1100" i="0" dirty="0">
                <a:effectLst/>
              </a:rPr>
              <a:t>日元。明子花</a:t>
            </a:r>
            <a:r>
              <a:rPr lang="en-US" altLang="zh-CN" sz="1100" i="0" dirty="0">
                <a:effectLst/>
              </a:rPr>
              <a:t>500</a:t>
            </a:r>
            <a:r>
              <a:rPr lang="zh-CN" altLang="en-US" sz="1100" i="0" dirty="0">
                <a:effectLst/>
              </a:rPr>
              <a:t>日元买了</a:t>
            </a:r>
            <a:r>
              <a:rPr lang="en-US" altLang="zh-CN" sz="1100" i="0" dirty="0">
                <a:effectLst/>
              </a:rPr>
              <a:t>10</a:t>
            </a:r>
            <a:r>
              <a:rPr lang="zh-CN" altLang="en-US" sz="1100" i="0" dirty="0">
                <a:effectLst/>
              </a:rPr>
              <a:t>个，而美幸则用</a:t>
            </a:r>
            <a:r>
              <a:rPr lang="en-US" altLang="zh-CN" sz="1100" i="0" dirty="0">
                <a:effectLst/>
              </a:rPr>
              <a:t>1000</a:t>
            </a:r>
            <a:r>
              <a:rPr lang="zh-CN" altLang="en-US" sz="1100" i="0" dirty="0">
                <a:effectLst/>
              </a:rPr>
              <a:t>日元买到了</a:t>
            </a:r>
            <a:r>
              <a:rPr lang="en-US" altLang="zh-CN" sz="1100" i="0" dirty="0">
                <a:effectLst/>
              </a:rPr>
              <a:t>20</a:t>
            </a:r>
            <a:r>
              <a:rPr lang="zh-CN" altLang="en-US" sz="1100" i="0" dirty="0">
                <a:effectLst/>
              </a:rPr>
              <a:t>个。</a:t>
            </a:r>
            <a:endParaRPr lang="zh-CN" altLang="en-US" sz="1100" i="0" dirty="0">
              <a:effectLst/>
            </a:endParaRPr>
          </a:p>
          <a:p>
            <a:endParaRPr lang="en-US" altLang="zh-CN" sz="1100" i="0" dirty="0">
              <a:effectLst/>
            </a:endParaRPr>
          </a:p>
          <a:p>
            <a:r>
              <a:rPr lang="zh-CN" altLang="en-US" sz="1100" i="0" dirty="0">
                <a:effectLst/>
              </a:rPr>
              <a:t>之后价格又回到每个</a:t>
            </a:r>
            <a:r>
              <a:rPr lang="en-US" altLang="zh-CN" sz="1100" i="0" dirty="0">
                <a:effectLst/>
              </a:rPr>
              <a:t>100</a:t>
            </a:r>
            <a:r>
              <a:rPr lang="zh-CN" altLang="en-US" sz="1100" i="0" dirty="0">
                <a:effectLst/>
              </a:rPr>
              <a:t>日元，两人都用</a:t>
            </a:r>
            <a:r>
              <a:rPr lang="en-US" altLang="zh-CN" sz="1100" i="0" dirty="0">
                <a:effectLst/>
              </a:rPr>
              <a:t>1000</a:t>
            </a:r>
            <a:r>
              <a:rPr lang="zh-CN" altLang="en-US" sz="1100" i="0" dirty="0">
                <a:effectLst/>
              </a:rPr>
              <a:t>日元买到了</a:t>
            </a:r>
            <a:r>
              <a:rPr lang="en-US" altLang="zh-CN" sz="1100" i="0" dirty="0">
                <a:effectLst/>
              </a:rPr>
              <a:t>10</a:t>
            </a:r>
            <a:r>
              <a:rPr lang="zh-CN" altLang="en-US" sz="1100" i="0" dirty="0">
                <a:effectLst/>
              </a:rPr>
              <a:t>个。</a:t>
            </a:r>
            <a:endParaRPr lang="zh-CN" altLang="en-US" sz="1100" i="0" dirty="0">
              <a:effectLst/>
            </a:endParaRPr>
          </a:p>
          <a:p>
            <a:endParaRPr lang="en-US" altLang="zh-CN" sz="1100" i="0" dirty="0">
              <a:effectLst/>
            </a:endParaRPr>
          </a:p>
          <a:p>
            <a:r>
              <a:rPr lang="zh-CN" altLang="en-US" sz="1100" i="0" dirty="0">
                <a:effectLst/>
              </a:rPr>
              <a:t>这时，两人买到的苹果数量和总支出如下：</a:t>
            </a:r>
            <a:endParaRPr lang="zh-CN" altLang="en-US" sz="1100" i="0" dirty="0">
              <a:effectLst/>
            </a:endParaRPr>
          </a:p>
          <a:p>
            <a:endParaRPr lang="en-US" altLang="zh-CN" sz="1100" i="0" dirty="0">
              <a:effectLst/>
            </a:endParaRPr>
          </a:p>
          <a:p>
            <a:r>
              <a:rPr lang="zh-CN" altLang="en-US" sz="1100" i="0" dirty="0">
                <a:effectLst/>
              </a:rPr>
              <a:t>明子：</a:t>
            </a:r>
            <a:r>
              <a:rPr lang="en-US" altLang="zh-CN" sz="1100" i="0" dirty="0">
                <a:effectLst/>
              </a:rPr>
              <a:t>10</a:t>
            </a:r>
            <a:r>
              <a:rPr lang="zh-CN" altLang="en-US" sz="1100" i="0" dirty="0">
                <a:effectLst/>
              </a:rPr>
              <a:t>个</a:t>
            </a:r>
            <a:r>
              <a:rPr lang="en-US" altLang="zh-CN" sz="1100" i="0" dirty="0">
                <a:effectLst/>
              </a:rPr>
              <a:t> </a:t>
            </a:r>
            <a:r>
              <a:rPr lang="en-US" altLang="en-US" sz="1100" i="0" dirty="0">
                <a:effectLst/>
              </a:rPr>
              <a:t>×</a:t>
            </a:r>
            <a:r>
              <a:rPr lang="en-US" altLang="zh-CN" sz="1100" i="0" dirty="0">
                <a:effectLst/>
              </a:rPr>
              <a:t> 4</a:t>
            </a:r>
            <a:r>
              <a:rPr lang="zh-CN" altLang="en-US" sz="1100" i="0" dirty="0">
                <a:effectLst/>
              </a:rPr>
              <a:t>次</a:t>
            </a:r>
            <a:r>
              <a:rPr lang="en-US" altLang="zh-CN" sz="1100" i="0" dirty="0">
                <a:effectLst/>
              </a:rPr>
              <a:t> = 40</a:t>
            </a:r>
            <a:r>
              <a:rPr lang="zh-CN" altLang="en-US" sz="1100" i="0" dirty="0">
                <a:effectLst/>
              </a:rPr>
              <a:t>个</a:t>
            </a:r>
            <a:endParaRPr lang="zh-CN" altLang="en-US" sz="1100" i="0" dirty="0">
              <a:effectLst/>
            </a:endParaRPr>
          </a:p>
          <a:p>
            <a:r>
              <a:rPr lang="zh-CN" altLang="en-US" sz="1100" i="0" dirty="0">
                <a:effectLst/>
              </a:rPr>
              <a:t>支出：</a:t>
            </a:r>
            <a:r>
              <a:rPr lang="en-US" altLang="zh-CN" sz="1100" i="0" dirty="0">
                <a:effectLst/>
              </a:rPr>
              <a:t>1000 + 2000 + 500 + 1000 = 4500</a:t>
            </a:r>
            <a:r>
              <a:rPr lang="zh-CN" altLang="en-US" sz="1100" i="0" dirty="0">
                <a:effectLst/>
              </a:rPr>
              <a:t>日元</a:t>
            </a:r>
            <a:endParaRPr lang="zh-CN" altLang="en-US" sz="1100" i="0" dirty="0">
              <a:effectLst/>
            </a:endParaRPr>
          </a:p>
          <a:p>
            <a:r>
              <a:rPr lang="zh-CN" altLang="en-US" sz="1100" i="0" dirty="0">
                <a:effectLst/>
              </a:rPr>
              <a:t>美幸：</a:t>
            </a:r>
            <a:r>
              <a:rPr lang="en-US" altLang="zh-CN" sz="1100" i="0" dirty="0">
                <a:effectLst/>
              </a:rPr>
              <a:t>10</a:t>
            </a:r>
            <a:r>
              <a:rPr lang="zh-CN" altLang="en-US" sz="1100" i="0" dirty="0">
                <a:effectLst/>
              </a:rPr>
              <a:t>个</a:t>
            </a:r>
            <a:r>
              <a:rPr lang="en-US" altLang="zh-CN" sz="1100" i="0" dirty="0">
                <a:effectLst/>
              </a:rPr>
              <a:t> + 5</a:t>
            </a:r>
            <a:r>
              <a:rPr lang="zh-CN" altLang="en-US" sz="1100" i="0" dirty="0">
                <a:effectLst/>
              </a:rPr>
              <a:t>个</a:t>
            </a:r>
            <a:r>
              <a:rPr lang="en-US" altLang="zh-CN" sz="1100" i="0" dirty="0">
                <a:effectLst/>
              </a:rPr>
              <a:t> + 20</a:t>
            </a:r>
            <a:r>
              <a:rPr lang="zh-CN" altLang="en-US" sz="1100" i="0" dirty="0">
                <a:effectLst/>
              </a:rPr>
              <a:t>个</a:t>
            </a:r>
            <a:r>
              <a:rPr lang="en-US" altLang="zh-CN" sz="1100" i="0" dirty="0">
                <a:effectLst/>
              </a:rPr>
              <a:t> + 10</a:t>
            </a:r>
            <a:r>
              <a:rPr lang="zh-CN" altLang="en-US" sz="1100" i="0" dirty="0">
                <a:effectLst/>
              </a:rPr>
              <a:t>个</a:t>
            </a:r>
            <a:r>
              <a:rPr lang="en-US" altLang="zh-CN" sz="1100" i="0" dirty="0">
                <a:effectLst/>
              </a:rPr>
              <a:t> = 45</a:t>
            </a:r>
            <a:r>
              <a:rPr lang="zh-CN" altLang="en-US" sz="1100" i="0" dirty="0">
                <a:effectLst/>
              </a:rPr>
              <a:t>个</a:t>
            </a:r>
            <a:endParaRPr lang="zh-CN" altLang="en-US" sz="1100" i="0" dirty="0">
              <a:effectLst/>
            </a:endParaRPr>
          </a:p>
          <a:p>
            <a:r>
              <a:rPr lang="zh-CN" altLang="en-US" sz="1100" i="0" dirty="0">
                <a:effectLst/>
              </a:rPr>
              <a:t>支出：</a:t>
            </a:r>
            <a:r>
              <a:rPr lang="en-US" altLang="zh-CN" sz="1100" i="0" dirty="0">
                <a:effectLst/>
              </a:rPr>
              <a:t>1000</a:t>
            </a:r>
            <a:r>
              <a:rPr lang="zh-CN" altLang="en-US" sz="1100" i="0" dirty="0">
                <a:effectLst/>
              </a:rPr>
              <a:t>日元</a:t>
            </a:r>
            <a:r>
              <a:rPr lang="en-US" altLang="zh-CN" sz="1100" i="0" dirty="0">
                <a:effectLst/>
              </a:rPr>
              <a:t> </a:t>
            </a:r>
            <a:r>
              <a:rPr lang="en-US" altLang="en-US" sz="1100" i="0" dirty="0">
                <a:effectLst/>
              </a:rPr>
              <a:t>×</a:t>
            </a:r>
            <a:r>
              <a:rPr lang="en-US" altLang="zh-CN" sz="1100" i="0" dirty="0">
                <a:effectLst/>
              </a:rPr>
              <a:t> 4</a:t>
            </a:r>
            <a:r>
              <a:rPr lang="zh-CN" altLang="en-US" sz="1100" i="0" dirty="0">
                <a:effectLst/>
              </a:rPr>
              <a:t>次</a:t>
            </a:r>
            <a:r>
              <a:rPr lang="en-US" altLang="zh-CN" sz="1100" i="0" dirty="0">
                <a:effectLst/>
              </a:rPr>
              <a:t> = 4000</a:t>
            </a:r>
            <a:r>
              <a:rPr lang="zh-CN" altLang="en-US" sz="1100" i="0" dirty="0">
                <a:effectLst/>
              </a:rPr>
              <a:t>日元</a:t>
            </a:r>
            <a:endParaRPr lang="zh-CN" altLang="en-US" sz="1100" i="0" dirty="0">
              <a:effectLst/>
            </a:endParaRPr>
          </a:p>
          <a:p>
            <a:endParaRPr lang="en-US" altLang="zh-CN" sz="1100" i="0" dirty="0">
              <a:effectLst/>
            </a:endParaRPr>
          </a:p>
          <a:p>
            <a:r>
              <a:rPr lang="zh-CN" altLang="en-US" sz="1100" i="0" dirty="0">
                <a:effectLst/>
              </a:rPr>
              <a:t>结果是，美幸不仅买到了更多的苹果，还花得更少。</a:t>
            </a:r>
            <a:endParaRPr lang="zh-CN" altLang="en-US" sz="1100" i="0" dirty="0">
              <a:effectLst/>
            </a:endParaRPr>
          </a:p>
          <a:p>
            <a:endParaRPr lang="en-US" altLang="zh-CN" sz="1100" i="0" dirty="0">
              <a:effectLst/>
            </a:endParaRPr>
          </a:p>
          <a:p>
            <a:r>
              <a:rPr lang="zh-CN" altLang="en-US" sz="1100" i="0" dirty="0">
                <a:effectLst/>
              </a:rPr>
              <a:t>买得越多，收益也越多</a:t>
            </a:r>
            <a:endParaRPr lang="zh-CN" altLang="en-US" sz="1100" i="0" dirty="0">
              <a:effectLst/>
            </a:endParaRPr>
          </a:p>
          <a:p>
            <a:endParaRPr lang="en-US" altLang="zh-CN" sz="1100" i="0" dirty="0">
              <a:effectLst/>
            </a:endParaRPr>
          </a:p>
          <a:p>
            <a:r>
              <a:rPr lang="zh-CN" altLang="en-US" sz="1100" i="0" dirty="0">
                <a:effectLst/>
              </a:rPr>
              <a:t>为什么会这样呢？因为像美幸那样保持每次投入金额固定时，价格高的时候买得少，价格低的时候就能买得多。</a:t>
            </a:r>
            <a:endParaRPr lang="zh-CN" altLang="en-US" sz="1100" i="0" dirty="0">
              <a:effectLst/>
            </a:endParaRPr>
          </a:p>
          <a:p>
            <a:endParaRPr lang="en-US" altLang="zh-CN" sz="1100" i="0" dirty="0">
              <a:effectLst/>
            </a:endParaRPr>
          </a:p>
          <a:p>
            <a:r>
              <a:rPr lang="zh-CN" altLang="en-US" sz="1100" i="0" dirty="0">
                <a:effectLst/>
              </a:rPr>
              <a:t>因此，从整体来看，就能以更低的平均价格买到更多的数量，从而降低每个苹果的平均成本。</a:t>
            </a:r>
            <a:endParaRPr lang="zh-CN" altLang="en-US" sz="1100" i="0" dirty="0">
              <a:effectLst/>
            </a:endParaRPr>
          </a:p>
          <a:p>
            <a:endParaRPr lang="en-US" altLang="zh-CN" sz="1100" i="0" dirty="0">
              <a:effectLst/>
            </a:endParaRPr>
          </a:p>
          <a:p>
            <a:r>
              <a:rPr lang="zh-CN" altLang="en-US" sz="1100" i="0" dirty="0">
                <a:effectLst/>
              </a:rPr>
              <a:t>这种买法的关键就在于</a:t>
            </a:r>
            <a:r>
              <a:rPr lang="en-US" altLang="zh-CN" sz="1100" i="0" dirty="0">
                <a:effectLst/>
              </a:rPr>
              <a:t>“</a:t>
            </a:r>
            <a:r>
              <a:rPr lang="zh-CN" altLang="en-US" sz="1100" i="0" dirty="0">
                <a:effectLst/>
              </a:rPr>
              <a:t>可以买到更多</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如果是苹果，也许每次买固定数量更好。但在股票投资中，我们并不是买来</a:t>
            </a:r>
            <a:r>
              <a:rPr lang="en-US" altLang="zh-CN" sz="1100" i="0" dirty="0">
                <a:effectLst/>
              </a:rPr>
              <a:t>“</a:t>
            </a:r>
            <a:r>
              <a:rPr lang="zh-CN" altLang="en-US" sz="1100" i="0" dirty="0">
                <a:effectLst/>
              </a:rPr>
              <a:t>吃</a:t>
            </a:r>
            <a:r>
              <a:rPr lang="en-US" altLang="zh-CN" sz="1100" i="0" dirty="0">
                <a:effectLst/>
              </a:rPr>
              <a:t>”</a:t>
            </a:r>
            <a:r>
              <a:rPr lang="zh-CN" altLang="en-US" sz="1100" i="0" dirty="0">
                <a:effectLst/>
              </a:rPr>
              <a:t>的，而是长期持有，等到十几年后进入退休生活时再卖出变现。</a:t>
            </a:r>
            <a:endParaRPr lang="zh-CN" altLang="en-US" sz="1100" i="0" dirty="0">
              <a:effectLst/>
            </a:endParaRPr>
          </a:p>
          <a:p>
            <a:endParaRPr lang="en-US" altLang="zh-CN" sz="1100" i="0" dirty="0">
              <a:effectLst/>
            </a:endParaRPr>
          </a:p>
          <a:p>
            <a:r>
              <a:rPr lang="zh-CN" altLang="en-US" sz="1100" i="0" dirty="0">
                <a:effectLst/>
              </a:rPr>
              <a:t>如果在这期间价格上涨，那么卖出时的价格高于买入时，就能获得收益</a:t>
            </a:r>
            <a:r>
              <a:rPr lang="en-US" altLang="zh-CN" sz="1100" i="0" dirty="0">
                <a:effectLst/>
              </a:rPr>
              <a:t>——</a:t>
            </a:r>
            <a:r>
              <a:rPr lang="zh-CN" altLang="en-US" sz="1100" i="0" dirty="0">
                <a:effectLst/>
              </a:rPr>
              <a:t>这就是股票投资的基本逻辑。</a:t>
            </a:r>
            <a:endParaRPr lang="zh-CN" altLang="en-US" sz="1100" i="0" dirty="0">
              <a:effectLst/>
            </a:endParaRPr>
          </a:p>
          <a:p>
            <a:endParaRPr lang="en-US" altLang="zh-CN" sz="1100" i="0" dirty="0">
              <a:effectLst/>
            </a:endParaRPr>
          </a:p>
          <a:p>
            <a:r>
              <a:rPr lang="zh-CN" altLang="en-US" sz="1100" i="0" dirty="0">
                <a:effectLst/>
              </a:rPr>
              <a:t>既然如此，持有的数量越多越有利。</a:t>
            </a:r>
            <a:endParaRPr lang="zh-CN" altLang="en-US" sz="1100" i="0" dirty="0">
              <a:effectLst/>
            </a:endParaRPr>
          </a:p>
          <a:p>
            <a:endParaRPr lang="en-US" altLang="zh-CN" sz="1100" i="0" dirty="0">
              <a:effectLst/>
            </a:endParaRPr>
          </a:p>
          <a:p>
            <a:r>
              <a:rPr lang="zh-CN" altLang="en-US" sz="1100" i="0" dirty="0">
                <a:effectLst/>
              </a:rPr>
              <a:t>但现实是，我们不可能一次性投入很多资金。因此，通过每次投入固定金额、持续买入，就可以在长期中增加持有的总数量。</a:t>
            </a:r>
            <a:endParaRPr lang="zh-CN" altLang="en-US" sz="1100" i="0" dirty="0">
              <a:effectLst/>
            </a:endParaRPr>
          </a:p>
          <a:p>
            <a:endParaRPr lang="en-US" altLang="zh-CN" sz="1100" i="0" dirty="0">
              <a:effectLst/>
            </a:endParaRPr>
          </a:p>
          <a:p>
            <a:r>
              <a:rPr lang="zh-CN" altLang="en-US" sz="1100" i="0" dirty="0">
                <a:effectLst/>
              </a:rPr>
              <a:t>不是一次性大举投入，而是稳步积累</a:t>
            </a:r>
            <a:r>
              <a:rPr lang="en-US" altLang="zh-CN" sz="1100" i="0" dirty="0">
                <a:effectLst/>
              </a:rPr>
              <a:t>——</a:t>
            </a:r>
            <a:r>
              <a:rPr lang="zh-CN" altLang="en-US" sz="1100" i="0" dirty="0">
                <a:effectLst/>
              </a:rPr>
              <a:t>这就是</a:t>
            </a:r>
            <a:r>
              <a:rPr lang="en-US" altLang="zh-CN" sz="1100" i="0" dirty="0">
                <a:effectLst/>
              </a:rPr>
              <a:t>“</a:t>
            </a:r>
            <a:r>
              <a:rPr lang="zh-CN" altLang="en-US" sz="1100" i="0" dirty="0">
                <a:effectLst/>
              </a:rPr>
              <a:t>时间分散</a:t>
            </a:r>
            <a:r>
              <a:rPr lang="en-US" altLang="zh-CN" sz="1100" i="0" dirty="0">
                <a:effectLst/>
              </a:rPr>
              <a:t>”</a:t>
            </a:r>
            <a:r>
              <a:rPr lang="zh-CN" altLang="en-US" sz="1100" i="0" dirty="0">
                <a:effectLst/>
              </a:rPr>
              <a:t>的核心要点。</a:t>
            </a:r>
            <a:endParaRPr lang="zh-CN" altLang="en-US" sz="1100" i="0" dirty="0">
              <a:effectLst/>
            </a:endParaRPr>
          </a:p>
        </p:txBody>
      </p:sp>
      <p:sp>
        <p:nvSpPr>
          <p:cNvPr id="5" name="角丸四角形 7"/>
          <p:cNvSpPr/>
          <p:nvPr/>
        </p:nvSpPr>
        <p:spPr>
          <a:xfrm>
            <a:off x="2612979" y="10119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サッカー</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IQ</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高</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める</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サッカーシステム</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完全講座</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978-4-7612-7874-8</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ノーミルク</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佐藤</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5</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732280"/>
            <a:ext cx="6821170" cy="70319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a:t>
            </a:r>
            <a:r>
              <a:rPr lang="en-US" altLang="zh-CN" sz="1100" i="0" dirty="0">
                <a:effectLst/>
              </a:rPr>
              <a:t>1</a:t>
            </a:r>
            <a:r>
              <a:rPr lang="zh-CN" altLang="en-US" sz="1100" i="0" dirty="0">
                <a:effectLst/>
              </a:rPr>
              <a:t>课：更新足球</a:t>
            </a:r>
            <a:r>
              <a:rPr lang="en-US" altLang="zh-CN" sz="1100" i="0" dirty="0">
                <a:effectLst/>
              </a:rPr>
              <a:t>IQ</a:t>
            </a:r>
            <a:r>
              <a:rPr lang="zh-CN" altLang="en-US" sz="1100" i="0" dirty="0">
                <a:effectLst/>
              </a:rPr>
              <a:t>的基础要素</a:t>
            </a:r>
            <a:endParaRPr lang="zh-CN" altLang="en-US" sz="1100" i="0" dirty="0">
              <a:effectLst/>
            </a:endParaRPr>
          </a:p>
          <a:p>
            <a:endParaRPr lang="en-US" altLang="zh-CN" sz="1100" i="0" dirty="0">
              <a:effectLst/>
            </a:endParaRPr>
          </a:p>
          <a:p>
            <a:r>
              <a:rPr lang="zh-CN" altLang="en-US" sz="1100" i="0" dirty="0">
                <a:effectLst/>
              </a:rPr>
              <a:t>足球是一场宏大的</a:t>
            </a:r>
            <a:r>
              <a:rPr lang="en-US" altLang="zh-CN" sz="1100" i="0" dirty="0">
                <a:effectLst/>
              </a:rPr>
              <a:t>“</a:t>
            </a:r>
            <a:r>
              <a:rPr lang="zh-CN" altLang="en-US" sz="1100" i="0" dirty="0">
                <a:effectLst/>
              </a:rPr>
              <a:t>阵地争夺游戏</a:t>
            </a:r>
            <a:r>
              <a:rPr lang="en-US" altLang="zh-CN" sz="1100" i="0" dirty="0">
                <a:effectLst/>
              </a:rPr>
              <a:t>”</a:t>
            </a:r>
            <a:endParaRPr lang="en-US" altLang="zh-CN" sz="1100" i="0" dirty="0">
              <a:effectLst/>
            </a:endParaRPr>
          </a:p>
          <a:p>
            <a:r>
              <a:rPr lang="zh-CN" altLang="en-US" sz="1100" i="0" dirty="0">
                <a:effectLst/>
              </a:rPr>
              <a:t>足球比赛的构成要素</a:t>
            </a:r>
            <a:endParaRPr lang="zh-CN" altLang="en-US" sz="1100" i="0" dirty="0">
              <a:effectLst/>
            </a:endParaRPr>
          </a:p>
          <a:p>
            <a:r>
              <a:rPr lang="zh-CN" altLang="en-US" sz="1100" i="0" dirty="0">
                <a:effectLst/>
              </a:rPr>
              <a:t>什么是位置（</a:t>
            </a:r>
            <a:r>
              <a:rPr lang="en-US" altLang="zh-CN" sz="1100" i="0" dirty="0">
                <a:effectLst/>
              </a:rPr>
              <a:t>Position</a:t>
            </a:r>
            <a:r>
              <a:rPr lang="zh-CN" altLang="en-US" sz="1100" i="0" dirty="0">
                <a:effectLst/>
              </a:rPr>
              <a:t>）？</a:t>
            </a:r>
            <a:endParaRPr lang="zh-CN" altLang="en-US" sz="1100" i="0" dirty="0">
              <a:effectLst/>
            </a:endParaRPr>
          </a:p>
          <a:p>
            <a:r>
              <a:rPr lang="zh-CN" altLang="en-US" sz="1100" i="0" dirty="0">
                <a:effectLst/>
              </a:rPr>
              <a:t>什么是阵型（</a:t>
            </a:r>
            <a:r>
              <a:rPr lang="en-US" altLang="zh-CN" sz="1100" i="0" dirty="0">
                <a:effectLst/>
              </a:rPr>
              <a:t>Formation</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2</a:t>
            </a:r>
            <a:r>
              <a:rPr lang="zh-CN" altLang="en-US" sz="1100" i="0" dirty="0">
                <a:effectLst/>
              </a:rPr>
              <a:t>课：为理解足球建立</a:t>
            </a:r>
            <a:r>
              <a:rPr lang="en-US" altLang="zh-CN" sz="1100" i="0" dirty="0">
                <a:effectLst/>
              </a:rPr>
              <a:t>“</a:t>
            </a:r>
            <a:r>
              <a:rPr lang="zh-CN" altLang="en-US" sz="1100" i="0" dirty="0">
                <a:effectLst/>
              </a:rPr>
              <a:t>前提认知</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整理足球这块</a:t>
            </a:r>
            <a:r>
              <a:rPr lang="en-US" altLang="zh-CN" sz="1100" i="0" dirty="0">
                <a:effectLst/>
              </a:rPr>
              <a:t>“</a:t>
            </a:r>
            <a:r>
              <a:rPr lang="zh-CN" altLang="en-US" sz="1100" i="0" dirty="0">
                <a:effectLst/>
              </a:rPr>
              <a:t>棋盘</a:t>
            </a:r>
            <a:r>
              <a:rPr lang="en-US" altLang="zh-CN" sz="1100" i="0" dirty="0">
                <a:effectLst/>
              </a:rPr>
              <a:t>”</a:t>
            </a:r>
            <a:r>
              <a:rPr lang="zh-CN" altLang="en-US" sz="1100" i="0" dirty="0">
                <a:effectLst/>
              </a:rPr>
              <a:t>的共通语言</a:t>
            </a:r>
            <a:endParaRPr lang="zh-CN" altLang="en-US" sz="1100" i="0" dirty="0">
              <a:effectLst/>
            </a:endParaRPr>
          </a:p>
          <a:p>
            <a:r>
              <a:rPr lang="zh-CN" altLang="en-US" sz="1100" i="0" dirty="0">
                <a:effectLst/>
              </a:rPr>
              <a:t>三大优势：人数优势、质量优势、心理优势</a:t>
            </a:r>
            <a:endParaRPr lang="zh-CN" altLang="en-US" sz="1100" i="0" dirty="0">
              <a:effectLst/>
            </a:endParaRPr>
          </a:p>
          <a:p>
            <a:r>
              <a:rPr lang="en-US" altLang="zh-CN" sz="1100" i="0" dirty="0">
                <a:effectLst/>
              </a:rPr>
              <a:t>“</a:t>
            </a:r>
            <a:r>
              <a:rPr lang="zh-CN" altLang="en-US" sz="1100" i="0" dirty="0">
                <a:effectLst/>
              </a:rPr>
              <a:t>质量优势</a:t>
            </a:r>
            <a:r>
              <a:rPr lang="en-US" altLang="zh-CN" sz="1100" i="0" dirty="0">
                <a:effectLst/>
              </a:rPr>
              <a:t>”</a:t>
            </a:r>
            <a:r>
              <a:rPr lang="zh-CN" altLang="en-US" sz="1100" i="0" dirty="0">
                <a:effectLst/>
              </a:rPr>
              <a:t>与现代足球中</a:t>
            </a:r>
            <a:r>
              <a:rPr lang="en-US" altLang="zh-CN" sz="1100" i="0" dirty="0">
                <a:effectLst/>
              </a:rPr>
              <a:t>“</a:t>
            </a:r>
            <a:r>
              <a:rPr lang="zh-CN" altLang="en-US" sz="1100" i="0" dirty="0">
                <a:effectLst/>
              </a:rPr>
              <a:t>好球员</a:t>
            </a:r>
            <a:r>
              <a:rPr lang="en-US" altLang="zh-CN" sz="1100" i="0" dirty="0">
                <a:effectLst/>
              </a:rPr>
              <a:t>”</a:t>
            </a:r>
            <a:r>
              <a:rPr lang="zh-CN" altLang="en-US" sz="1100" i="0" dirty="0">
                <a:effectLst/>
              </a:rPr>
              <a:t>的定义</a:t>
            </a:r>
            <a:endParaRPr lang="zh-CN" altLang="en-US" sz="1100" i="0" dirty="0">
              <a:effectLst/>
            </a:endParaRPr>
          </a:p>
          <a:p>
            <a:r>
              <a:rPr lang="zh-CN" altLang="en-US" sz="1100" i="0" dirty="0">
                <a:effectLst/>
              </a:rPr>
              <a:t>支撑战术成立的</a:t>
            </a:r>
            <a:r>
              <a:rPr lang="en-US" altLang="zh-CN" sz="1100" i="0" dirty="0">
                <a:effectLst/>
              </a:rPr>
              <a:t>“</a:t>
            </a:r>
            <a:r>
              <a:rPr lang="zh-CN" altLang="en-US" sz="1100" i="0" dirty="0">
                <a:effectLst/>
              </a:rPr>
              <a:t>个体能力</a:t>
            </a:r>
            <a:r>
              <a:rPr lang="en-US" altLang="zh-CN" sz="1100" i="0" dirty="0">
                <a:effectLst/>
              </a:rPr>
              <a:t>”</a:t>
            </a:r>
            <a:endParaRPr lang="en-US" altLang="zh-CN" sz="1100" i="0" dirty="0">
              <a:effectLst/>
            </a:endParaRPr>
          </a:p>
          <a:p>
            <a:r>
              <a:rPr lang="zh-CN" altLang="en-US" sz="1100" i="0" dirty="0">
                <a:effectLst/>
              </a:rPr>
              <a:t>对</a:t>
            </a:r>
            <a:r>
              <a:rPr lang="en-US" altLang="zh-CN" sz="1100" i="0" dirty="0">
                <a:effectLst/>
              </a:rPr>
              <a:t>“</a:t>
            </a:r>
            <a:r>
              <a:rPr lang="zh-CN" altLang="en-US" sz="1100" i="0" dirty="0">
                <a:effectLst/>
              </a:rPr>
              <a:t>角色</a:t>
            </a:r>
            <a:r>
              <a:rPr lang="en-US" altLang="zh-CN" sz="1100" i="0" dirty="0">
                <a:effectLst/>
              </a:rPr>
              <a:t>”</a:t>
            </a:r>
            <a:r>
              <a:rPr lang="zh-CN" altLang="en-US" sz="1100" i="0" dirty="0">
                <a:effectLst/>
              </a:rPr>
              <a:t>的重新定义</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3</a:t>
            </a:r>
            <a:r>
              <a:rPr lang="zh-CN" altLang="en-US" sz="1100" i="0" dirty="0">
                <a:effectLst/>
              </a:rPr>
              <a:t>课：阵型的本质（初始配置篇）</a:t>
            </a:r>
            <a:endParaRPr lang="zh-CN" altLang="en-US" sz="1100" i="0" dirty="0">
              <a:effectLst/>
            </a:endParaRPr>
          </a:p>
          <a:p>
            <a:endParaRPr lang="en-US" altLang="zh-CN" sz="1100" i="0" dirty="0">
              <a:effectLst/>
            </a:endParaRPr>
          </a:p>
          <a:p>
            <a:r>
              <a:rPr lang="zh-CN" altLang="en-US" sz="1100" i="0" dirty="0">
                <a:effectLst/>
              </a:rPr>
              <a:t>阵型不是固定的，而是不断变化的</a:t>
            </a:r>
            <a:endParaRPr lang="zh-CN" altLang="en-US" sz="1100" i="0" dirty="0">
              <a:effectLst/>
            </a:endParaRPr>
          </a:p>
          <a:p>
            <a:r>
              <a:rPr lang="zh-CN" altLang="en-US" sz="1100" i="0" dirty="0">
                <a:effectLst/>
              </a:rPr>
              <a:t>阵型</a:t>
            </a:r>
            <a:r>
              <a:rPr lang="en-US" altLang="en-US" sz="1100" i="0" dirty="0">
                <a:effectLst/>
              </a:rPr>
              <a:t>①</a:t>
            </a:r>
            <a:r>
              <a:rPr lang="zh-CN" altLang="en-US" sz="1100" i="0" dirty="0">
                <a:effectLst/>
              </a:rPr>
              <a:t>：初始配置（第一阶段）</a:t>
            </a:r>
            <a:endParaRPr lang="zh-CN" altLang="en-US" sz="1100" i="0" dirty="0">
              <a:effectLst/>
            </a:endParaRPr>
          </a:p>
          <a:p>
            <a:r>
              <a:rPr lang="zh-CN" altLang="en-US" sz="1100" i="0" dirty="0">
                <a:effectLst/>
              </a:rPr>
              <a:t>阵型</a:t>
            </a:r>
            <a:r>
              <a:rPr lang="en-US" altLang="en-US" sz="1100" i="0" dirty="0">
                <a:effectLst/>
              </a:rPr>
              <a:t>②</a:t>
            </a:r>
            <a:r>
              <a:rPr lang="zh-CN" altLang="en-US" sz="1100" i="0" dirty="0">
                <a:effectLst/>
              </a:rPr>
              <a:t>：进攻时的二次配置（从人数劣势到人数均势）</a:t>
            </a:r>
            <a:endParaRPr lang="zh-CN" altLang="en-US" sz="1100" i="0" dirty="0">
              <a:effectLst/>
            </a:endParaRPr>
          </a:p>
          <a:p>
            <a:r>
              <a:rPr lang="zh-CN" altLang="en-US" sz="1100" i="0" dirty="0">
                <a:effectLst/>
              </a:rPr>
              <a:t>阵型</a:t>
            </a:r>
            <a:r>
              <a:rPr lang="en-US" altLang="en-US" sz="1100" i="0" dirty="0">
                <a:effectLst/>
              </a:rPr>
              <a:t>③</a:t>
            </a:r>
            <a:r>
              <a:rPr lang="zh-CN" altLang="en-US" sz="1100" i="0" dirty="0">
                <a:effectLst/>
              </a:rPr>
              <a:t>：进攻时的三次配置（从人数均势到人数优势）</a:t>
            </a:r>
            <a:endParaRPr lang="zh-CN" altLang="en-US" sz="1100" i="0" dirty="0">
              <a:effectLst/>
            </a:endParaRPr>
          </a:p>
          <a:p>
            <a:r>
              <a:rPr lang="zh-CN" altLang="en-US" sz="1100" i="0" dirty="0">
                <a:effectLst/>
              </a:rPr>
              <a:t>阵型</a:t>
            </a:r>
            <a:r>
              <a:rPr lang="en-US" altLang="en-US" sz="1100" i="0" dirty="0">
                <a:effectLst/>
              </a:rPr>
              <a:t>④</a:t>
            </a:r>
            <a:r>
              <a:rPr lang="zh-CN" altLang="en-US" sz="1100" i="0" dirty="0">
                <a:effectLst/>
              </a:rPr>
              <a:t>：防守时的二次配置（从人数劣势到人数均势）</a:t>
            </a:r>
            <a:endParaRPr lang="zh-CN" altLang="en-US" sz="1100" i="0" dirty="0">
              <a:effectLst/>
            </a:endParaRPr>
          </a:p>
          <a:p>
            <a:r>
              <a:rPr lang="zh-CN" altLang="en-US" sz="1100" i="0" dirty="0">
                <a:effectLst/>
              </a:rPr>
              <a:t>阵型</a:t>
            </a:r>
            <a:r>
              <a:rPr lang="en-US" altLang="en-US" sz="1100" i="0" dirty="0">
                <a:effectLst/>
              </a:rPr>
              <a:t>⑤</a:t>
            </a:r>
            <a:r>
              <a:rPr lang="zh-CN" altLang="en-US" sz="1100" i="0" dirty="0">
                <a:effectLst/>
              </a:rPr>
              <a:t>：防守时的三次配置（从人数均势到人数优势）</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4</a:t>
            </a:r>
            <a:r>
              <a:rPr lang="zh-CN" altLang="en-US" sz="1100" i="0" dirty="0">
                <a:effectLst/>
              </a:rPr>
              <a:t>课：现代足球的本质是</a:t>
            </a:r>
            <a:r>
              <a:rPr lang="en-US" altLang="zh-CN" sz="1100" i="0" dirty="0">
                <a:effectLst/>
              </a:rPr>
              <a:t>“</a:t>
            </a:r>
            <a:r>
              <a:rPr lang="zh-CN" altLang="en-US" sz="1100" i="0" dirty="0">
                <a:effectLst/>
              </a:rPr>
              <a:t>制造错位</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解读足球的三大关键词：错位、对位、剩余</a:t>
            </a:r>
            <a:endParaRPr lang="zh-CN" altLang="en-US" sz="1100" i="0" dirty="0">
              <a:effectLst/>
            </a:endParaRPr>
          </a:p>
          <a:p>
            <a:r>
              <a:rPr lang="zh-CN" altLang="en-US" sz="1100" i="0" dirty="0">
                <a:effectLst/>
              </a:rPr>
              <a:t>进攻中的</a:t>
            </a:r>
            <a:r>
              <a:rPr lang="en-US" altLang="zh-CN" sz="1100" i="0" dirty="0">
                <a:effectLst/>
              </a:rPr>
              <a:t>“</a:t>
            </a:r>
            <a:r>
              <a:rPr lang="zh-CN" altLang="en-US" sz="1100" i="0" dirty="0">
                <a:effectLst/>
              </a:rPr>
              <a:t>错位</a:t>
            </a:r>
            <a:r>
              <a:rPr lang="en-US" altLang="zh-CN" sz="1100" i="0" dirty="0">
                <a:effectLst/>
              </a:rPr>
              <a:t>”</a:t>
            </a:r>
            <a:r>
              <a:rPr lang="zh-CN" altLang="en-US" sz="1100" i="0" dirty="0">
                <a:effectLst/>
              </a:rPr>
              <a:t>：通过移动制造认知混乱</a:t>
            </a:r>
            <a:endParaRPr lang="zh-CN" altLang="en-US" sz="1100" i="0" dirty="0">
              <a:effectLst/>
            </a:endParaRPr>
          </a:p>
          <a:p>
            <a:r>
              <a:rPr lang="zh-CN" altLang="en-US" sz="1100" i="0" dirty="0">
                <a:effectLst/>
              </a:rPr>
              <a:t>进攻中的</a:t>
            </a:r>
            <a:r>
              <a:rPr lang="en-US" altLang="zh-CN" sz="1100" i="0" dirty="0">
                <a:effectLst/>
              </a:rPr>
              <a:t>“</a:t>
            </a:r>
            <a:r>
              <a:rPr lang="zh-CN" altLang="en-US" sz="1100" i="0" dirty="0">
                <a:effectLst/>
              </a:rPr>
              <a:t>对位</a:t>
            </a:r>
            <a:r>
              <a:rPr lang="en-US" altLang="zh-CN" sz="1100" i="0" dirty="0">
                <a:effectLst/>
              </a:rPr>
              <a:t>”</a:t>
            </a:r>
            <a:r>
              <a:rPr lang="zh-CN" altLang="en-US" sz="1100" i="0" dirty="0">
                <a:effectLst/>
              </a:rPr>
              <a:t>与</a:t>
            </a:r>
            <a:r>
              <a:rPr lang="en-US" altLang="zh-CN" sz="1100" i="0" dirty="0">
                <a:effectLst/>
              </a:rPr>
              <a:t>“</a:t>
            </a:r>
            <a:r>
              <a:rPr lang="zh-CN" altLang="en-US" sz="1100" i="0" dirty="0">
                <a:effectLst/>
              </a:rPr>
              <a:t>剩余</a:t>
            </a:r>
            <a:r>
              <a:rPr lang="en-US" altLang="zh-CN" sz="1100" i="0" dirty="0">
                <a:effectLst/>
              </a:rPr>
              <a:t>”</a:t>
            </a:r>
            <a:r>
              <a:rPr lang="zh-CN" altLang="en-US" sz="1100" i="0" dirty="0">
                <a:effectLst/>
              </a:rPr>
              <a:t>：无球跑动创造人数优势</a:t>
            </a:r>
            <a:endParaRPr lang="zh-CN" altLang="en-US" sz="1100" i="0" dirty="0">
              <a:effectLst/>
            </a:endParaRPr>
          </a:p>
          <a:p>
            <a:r>
              <a:rPr lang="zh-CN" altLang="en-US" sz="1100" i="0" dirty="0">
                <a:effectLst/>
              </a:rPr>
              <a:t>防守中的</a:t>
            </a:r>
            <a:r>
              <a:rPr lang="en-US" altLang="zh-CN" sz="1100" i="0" dirty="0">
                <a:effectLst/>
              </a:rPr>
              <a:t>“</a:t>
            </a:r>
            <a:r>
              <a:rPr lang="zh-CN" altLang="en-US" sz="1100" i="0" dirty="0">
                <a:effectLst/>
              </a:rPr>
              <a:t>错位</a:t>
            </a:r>
            <a:r>
              <a:rPr lang="en-US" altLang="zh-CN" sz="1100" i="0" dirty="0">
                <a:effectLst/>
              </a:rPr>
              <a:t>”</a:t>
            </a:r>
            <a:r>
              <a:rPr lang="zh-CN" altLang="en-US" sz="1100" i="0" dirty="0">
                <a:effectLst/>
              </a:rPr>
              <a:t>：主动打破结构设置陷阱</a:t>
            </a:r>
            <a:endParaRPr lang="zh-CN" altLang="en-US" sz="1100" i="0" dirty="0">
              <a:effectLst/>
            </a:endParaRPr>
          </a:p>
          <a:p>
            <a:r>
              <a:rPr lang="zh-CN" altLang="en-US" sz="1100" i="0" dirty="0">
                <a:effectLst/>
              </a:rPr>
              <a:t>防守中的</a:t>
            </a:r>
            <a:r>
              <a:rPr lang="en-US" altLang="zh-CN" sz="1100" i="0" dirty="0">
                <a:effectLst/>
              </a:rPr>
              <a:t>“</a:t>
            </a:r>
            <a:r>
              <a:rPr lang="zh-CN" altLang="en-US" sz="1100" i="0" dirty="0">
                <a:effectLst/>
              </a:rPr>
              <a:t>对位</a:t>
            </a:r>
            <a:r>
              <a:rPr lang="en-US" altLang="zh-CN" sz="1100" i="0" dirty="0">
                <a:effectLst/>
              </a:rPr>
              <a:t>”</a:t>
            </a:r>
            <a:r>
              <a:rPr lang="zh-CN" altLang="en-US" sz="1100" i="0" dirty="0">
                <a:effectLst/>
              </a:rPr>
              <a:t>：通过人数均势实现抢断</a:t>
            </a:r>
            <a:r>
              <a:rPr lang="en-US" altLang="zh-CN" sz="1100" i="0" dirty="0">
                <a:effectLst/>
              </a:rPr>
              <a:t>——</a:t>
            </a:r>
            <a:r>
              <a:rPr lang="zh-CN" altLang="en-US" sz="1100" i="0" dirty="0">
                <a:effectLst/>
              </a:rPr>
              <a:t>防守也是进攻</a:t>
            </a:r>
            <a:endParaRPr lang="zh-CN" altLang="en-US" sz="1100" i="0" dirty="0">
              <a:effectLst/>
            </a:endParaRPr>
          </a:p>
          <a:p>
            <a:r>
              <a:rPr lang="zh-CN" altLang="en-US" sz="1100" i="0" dirty="0">
                <a:effectLst/>
              </a:rPr>
              <a:t>防守中的</a:t>
            </a:r>
            <a:r>
              <a:rPr lang="en-US" altLang="zh-CN" sz="1100" i="0" dirty="0">
                <a:effectLst/>
              </a:rPr>
              <a:t>“</a:t>
            </a:r>
            <a:r>
              <a:rPr lang="zh-CN" altLang="en-US" sz="1100" i="0" dirty="0">
                <a:effectLst/>
              </a:rPr>
              <a:t>剩余</a:t>
            </a:r>
            <a:r>
              <a:rPr lang="en-US" altLang="zh-CN" sz="1100" i="0" dirty="0">
                <a:effectLst/>
              </a:rPr>
              <a:t>”</a:t>
            </a:r>
            <a:r>
              <a:rPr lang="zh-CN" altLang="en-US" sz="1100" i="0" dirty="0">
                <a:effectLst/>
              </a:rPr>
              <a:t>：创造人数优势的未来防守思路</a:t>
            </a:r>
            <a:endParaRPr lang="zh-CN" altLang="en-US" sz="1100" i="0" dirty="0">
              <a:effectLst/>
            </a:endParaRPr>
          </a:p>
          <a:p>
            <a:r>
              <a:rPr lang="zh-CN" altLang="en-US" sz="1100" i="0" dirty="0">
                <a:effectLst/>
              </a:rPr>
              <a:t>【最新趋势】抢断的可变体系</a:t>
            </a:r>
            <a:r>
              <a:rPr lang="en-US" altLang="zh-CN" sz="1100" i="0" dirty="0">
                <a:effectLst/>
              </a:rPr>
              <a:t>——“</a:t>
            </a:r>
            <a:r>
              <a:rPr lang="zh-CN" altLang="en-US" sz="1100" i="0" dirty="0">
                <a:effectLst/>
              </a:rPr>
              <a:t>后手反制</a:t>
            </a:r>
            <a:r>
              <a:rPr lang="en-US" altLang="zh-CN" sz="1100" i="0" dirty="0">
                <a:effectLst/>
              </a:rPr>
              <a:t>”</a:t>
            </a:r>
            <a:r>
              <a:rPr lang="zh-CN" altLang="en-US" sz="1100" i="0" dirty="0">
                <a:effectLst/>
              </a:rPr>
              <a:t>的完成形</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5</a:t>
            </a:r>
            <a:r>
              <a:rPr lang="zh-CN" altLang="en-US" sz="1100" i="0" dirty="0">
                <a:effectLst/>
              </a:rPr>
              <a:t>课：进攻的具体方法论（组织</a:t>
            </a:r>
            <a:r>
              <a:rPr lang="ja-JP" altLang="en-US" sz="1100" i="0" dirty="0">
                <a:effectLst/>
              </a:rPr>
              <a:t>・</a:t>
            </a:r>
            <a:r>
              <a:rPr lang="zh-CN" altLang="en-US" sz="1100" i="0" dirty="0">
                <a:effectLst/>
              </a:rPr>
              <a:t>控球</a:t>
            </a:r>
            <a:r>
              <a:rPr lang="ja-JP" altLang="en-US" sz="1100" i="0" dirty="0">
                <a:effectLst/>
              </a:rPr>
              <a:t>・</a:t>
            </a:r>
            <a:r>
              <a:rPr lang="zh-CN" altLang="en-US" sz="1100" i="0" dirty="0">
                <a:effectLst/>
              </a:rPr>
              <a:t>推进）</a:t>
            </a:r>
            <a:endParaRPr lang="zh-CN" altLang="en-US" sz="1100" i="0" dirty="0">
              <a:effectLst/>
            </a:endParaRPr>
          </a:p>
          <a:p>
            <a:endParaRPr lang="en-US" altLang="zh-CN" sz="1100" i="0" dirty="0">
              <a:effectLst/>
            </a:endParaRPr>
          </a:p>
          <a:p>
            <a:r>
              <a:rPr lang="en-US" altLang="zh-CN" sz="1100" i="0" dirty="0">
                <a:effectLst/>
              </a:rPr>
              <a:t>“+1”</a:t>
            </a:r>
            <a:r>
              <a:rPr lang="zh-CN" altLang="en-US" sz="1100" i="0" dirty="0">
                <a:effectLst/>
              </a:rPr>
              <a:t>优势该在哪里、由谁、如何创造</a:t>
            </a:r>
            <a:endParaRPr lang="zh-CN" altLang="en-US" sz="1100" i="0" dirty="0">
              <a:effectLst/>
            </a:endParaRPr>
          </a:p>
          <a:p>
            <a:r>
              <a:rPr lang="zh-CN" altLang="en-US" sz="1100" i="0" dirty="0">
                <a:effectLst/>
              </a:rPr>
              <a:t>后场组织（</a:t>
            </a:r>
            <a:r>
              <a:rPr lang="en-US" altLang="zh-CN" sz="1100" i="0" dirty="0">
                <a:effectLst/>
              </a:rPr>
              <a:t>Build-up</a:t>
            </a:r>
            <a:r>
              <a:rPr lang="zh-CN" altLang="en-US" sz="1100" i="0" dirty="0">
                <a:effectLst/>
              </a:rPr>
              <a:t>）是</a:t>
            </a:r>
            <a:r>
              <a:rPr lang="en-US" altLang="zh-CN" sz="1100" i="0" dirty="0">
                <a:effectLst/>
              </a:rPr>
              <a:t>“</a:t>
            </a:r>
            <a:r>
              <a:rPr lang="zh-CN" altLang="en-US" sz="1100" i="0" dirty="0">
                <a:effectLst/>
              </a:rPr>
              <a:t>后手出牌</a:t>
            </a:r>
            <a:r>
              <a:rPr lang="en-US" altLang="zh-CN" sz="1100" i="0" dirty="0">
                <a:effectLst/>
              </a:rPr>
              <a:t>”</a:t>
            </a:r>
            <a:r>
              <a:rPr lang="zh-CN" altLang="en-US" sz="1100" i="0" dirty="0">
                <a:effectLst/>
              </a:rPr>
              <a:t>的起点</a:t>
            </a:r>
            <a:endParaRPr lang="zh-CN" altLang="en-US" sz="1100" i="0" dirty="0">
              <a:effectLst/>
            </a:endParaRPr>
          </a:p>
          <a:p>
            <a:r>
              <a:rPr lang="zh-CN" altLang="en-US" sz="1100" i="0" dirty="0">
                <a:effectLst/>
              </a:rPr>
              <a:t>中场的空间调度与半空间利用</a:t>
            </a:r>
            <a:endParaRPr lang="zh-CN" altLang="en-US" sz="1100" i="0" dirty="0">
              <a:effectLst/>
            </a:endParaRPr>
          </a:p>
          <a:p>
            <a:r>
              <a:rPr lang="zh-CN" altLang="en-US" sz="1100" i="0" dirty="0">
                <a:effectLst/>
              </a:rPr>
              <a:t>前场终结区：在</a:t>
            </a:r>
            <a:r>
              <a:rPr lang="en-US" altLang="zh-CN" sz="1100" i="0" dirty="0">
                <a:effectLst/>
              </a:rPr>
              <a:t>“</a:t>
            </a:r>
            <a:r>
              <a:rPr lang="zh-CN" altLang="en-US" sz="1100" i="0" dirty="0">
                <a:effectLst/>
              </a:rPr>
              <a:t>可变的终点</a:t>
            </a:r>
            <a:r>
              <a:rPr lang="en-US" altLang="zh-CN" sz="1100" i="0" dirty="0">
                <a:effectLst/>
              </a:rPr>
              <a:t>”</a:t>
            </a:r>
            <a:r>
              <a:rPr lang="zh-CN" altLang="en-US" sz="1100" i="0" dirty="0">
                <a:effectLst/>
              </a:rPr>
              <a:t>完成致命一击</a:t>
            </a:r>
            <a:endParaRPr lang="zh-CN" altLang="en-US" sz="1100" i="0" dirty="0">
              <a:effectLst/>
            </a:endParaRPr>
          </a:p>
          <a:p>
            <a:r>
              <a:rPr lang="zh-CN" altLang="en-US" sz="1100" i="0" dirty="0">
                <a:effectLst/>
              </a:rPr>
              <a:t>案例分析：现代足球的进攻解法</a:t>
            </a:r>
            <a:endParaRPr lang="zh-CN" altLang="en-US" sz="1100" i="0" dirty="0">
              <a:effectLst/>
            </a:endParaRPr>
          </a:p>
        </p:txBody>
      </p:sp>
      <p:pic>
        <p:nvPicPr>
          <p:cNvPr id="3" name="图片 2"/>
          <p:cNvPicPr>
            <a:picLocks noChangeAspect="1"/>
          </p:cNvPicPr>
          <p:nvPr/>
        </p:nvPicPr>
        <p:blipFill>
          <a:blip r:embed="rId1"/>
          <a:stretch>
            <a:fillRect/>
          </a:stretch>
        </p:blipFill>
        <p:spPr>
          <a:xfrm>
            <a:off x="304165" y="88900"/>
            <a:ext cx="968375" cy="1394460"/>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336550"/>
            <a:ext cx="6821170" cy="957072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为什么长期投资能够带来收益</a:t>
            </a:r>
            <a:endParaRPr lang="zh-CN" altLang="en-US" sz="1100" i="0" dirty="0">
              <a:effectLst/>
            </a:endParaRPr>
          </a:p>
          <a:p>
            <a:endParaRPr lang="en-US" altLang="zh-CN" sz="1100" i="0" dirty="0">
              <a:effectLst/>
            </a:endParaRPr>
          </a:p>
          <a:p>
            <a:r>
              <a:rPr lang="zh-CN" altLang="en-US" sz="1100" i="0" dirty="0">
                <a:effectLst/>
              </a:rPr>
              <a:t>刚才我写过这样一句话：</a:t>
            </a:r>
            <a:endParaRPr lang="en-US" altLang="zh-CN" sz="1100" i="0" dirty="0">
              <a:effectLst/>
            </a:endParaRPr>
          </a:p>
          <a:p>
            <a:r>
              <a:rPr lang="en-US" altLang="zh-CN" sz="1100" i="0" dirty="0">
                <a:effectLst/>
              </a:rPr>
              <a:t>“</a:t>
            </a:r>
            <a:r>
              <a:rPr lang="zh-CN" altLang="en-US" sz="1100" i="0" dirty="0">
                <a:effectLst/>
              </a:rPr>
              <a:t>股票市场从根本上来说，是持续成长的。</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所谓</a:t>
            </a:r>
            <a:r>
              <a:rPr lang="en-US" altLang="zh-CN" sz="1100" i="0" dirty="0">
                <a:effectLst/>
              </a:rPr>
              <a:t>“</a:t>
            </a:r>
            <a:r>
              <a:rPr lang="zh-CN" altLang="en-US" sz="1100" i="0" dirty="0">
                <a:effectLst/>
              </a:rPr>
              <a:t>成长</a:t>
            </a:r>
            <a:r>
              <a:rPr lang="en-US" altLang="zh-CN" sz="1100" i="0" dirty="0">
                <a:effectLst/>
              </a:rPr>
              <a:t>”</a:t>
            </a:r>
            <a:r>
              <a:rPr lang="zh-CN" altLang="en-US" sz="1100" i="0" dirty="0">
                <a:effectLst/>
              </a:rPr>
              <a:t>，简单来说就是</a:t>
            </a:r>
            <a:r>
              <a:rPr lang="en-US" altLang="zh-CN" sz="1100" i="0" dirty="0">
                <a:effectLst/>
              </a:rPr>
              <a:t>“</a:t>
            </a:r>
            <a:r>
              <a:rPr lang="zh-CN" altLang="en-US" sz="1100" i="0" dirty="0">
                <a:effectLst/>
              </a:rPr>
              <a:t>股价上涨</a:t>
            </a:r>
            <a:r>
              <a:rPr lang="en-US" altLang="zh-CN" sz="1100" i="0" dirty="0">
                <a:effectLst/>
              </a:rPr>
              <a:t>”</a:t>
            </a:r>
            <a:r>
              <a:rPr lang="zh-CN" altLang="en-US" sz="1100" i="0" dirty="0">
                <a:effectLst/>
              </a:rPr>
              <a:t>。也就是说：</a:t>
            </a:r>
            <a:endParaRPr lang="en-US" altLang="zh-CN" sz="1100" i="0" dirty="0">
              <a:effectLst/>
            </a:endParaRPr>
          </a:p>
          <a:p>
            <a:r>
              <a:rPr lang="en-US" altLang="zh-CN" sz="1100" i="0" dirty="0">
                <a:effectLst/>
              </a:rPr>
              <a:t>“</a:t>
            </a:r>
            <a:r>
              <a:rPr lang="zh-CN" altLang="en-US" sz="1100" i="0" dirty="0">
                <a:effectLst/>
              </a:rPr>
              <a:t>股价从长期来看是会上涨的。</a:t>
            </a:r>
            <a:r>
              <a:rPr lang="en-US" altLang="zh-CN" sz="1100" i="0" dirty="0">
                <a:effectLst/>
              </a:rPr>
              <a:t>”</a:t>
            </a:r>
            <a:endParaRPr lang="en-US" altLang="zh-CN" sz="1100" i="0" dirty="0">
              <a:effectLst/>
            </a:endParaRPr>
          </a:p>
          <a:p>
            <a:r>
              <a:rPr lang="zh-CN" altLang="en-US" sz="1100" i="0" dirty="0">
                <a:effectLst/>
              </a:rPr>
              <a:t>那么，大家知道为什么吗？</a:t>
            </a:r>
            <a:endParaRPr lang="zh-CN" altLang="en-US" sz="1100" i="0" dirty="0">
              <a:effectLst/>
            </a:endParaRPr>
          </a:p>
          <a:p>
            <a:endParaRPr lang="en-US" altLang="zh-CN" sz="1100" i="0" dirty="0">
              <a:effectLst/>
            </a:endParaRPr>
          </a:p>
          <a:p>
            <a:r>
              <a:rPr lang="zh-CN" altLang="en-US" sz="1100" i="0" dirty="0">
                <a:effectLst/>
              </a:rPr>
              <a:t>正因为有这个前提，</a:t>
            </a:r>
            <a:r>
              <a:rPr lang="en-US" altLang="zh-CN" sz="1100" i="0" dirty="0">
                <a:effectLst/>
              </a:rPr>
              <a:t>“</a:t>
            </a:r>
            <a:r>
              <a:rPr lang="zh-CN" altLang="en-US" sz="1100" i="0" dirty="0">
                <a:effectLst/>
              </a:rPr>
              <a:t>长期投资</a:t>
            </a:r>
            <a:r>
              <a:rPr lang="en-US" altLang="zh-CN" sz="1100" i="0" dirty="0">
                <a:effectLst/>
              </a:rPr>
              <a:t>”</a:t>
            </a:r>
            <a:r>
              <a:rPr lang="zh-CN" altLang="en-US" sz="1100" i="0" dirty="0">
                <a:effectLst/>
              </a:rPr>
              <a:t>这一原则才显得尤为重要。</a:t>
            </a:r>
            <a:endParaRPr lang="zh-CN" altLang="en-US" sz="1100" i="0" dirty="0">
              <a:effectLst/>
            </a:endParaRPr>
          </a:p>
          <a:p>
            <a:r>
              <a:rPr lang="zh-CN" altLang="en-US" sz="1100" i="0" dirty="0">
                <a:effectLst/>
              </a:rPr>
              <a:t>世界人口在不断增长</a:t>
            </a:r>
            <a:endParaRPr lang="zh-CN" altLang="en-US" sz="1100" i="0" dirty="0">
              <a:effectLst/>
            </a:endParaRPr>
          </a:p>
          <a:p>
            <a:endParaRPr lang="en-US" altLang="zh-CN" sz="1100" i="0" dirty="0">
              <a:effectLst/>
            </a:endParaRPr>
          </a:p>
          <a:p>
            <a:r>
              <a:rPr lang="zh-CN" altLang="en-US" sz="1100" i="0" dirty="0">
                <a:effectLst/>
              </a:rPr>
              <a:t>为什么股票市场会持续成长、股价会不断上涨呢？</a:t>
            </a:r>
            <a:endParaRPr lang="en-US" altLang="zh-CN" sz="1100" i="0" dirty="0">
              <a:effectLst/>
            </a:endParaRPr>
          </a:p>
          <a:p>
            <a:r>
              <a:rPr lang="zh-CN" altLang="en-US" sz="1100" i="0" dirty="0">
                <a:effectLst/>
              </a:rPr>
              <a:t>原因在于：世界人口在增加。</a:t>
            </a:r>
            <a:endParaRPr lang="en-US" altLang="zh-CN" sz="1100" i="0" dirty="0">
              <a:effectLst/>
            </a:endParaRPr>
          </a:p>
          <a:p>
            <a:r>
              <a:rPr lang="zh-CN" altLang="en-US" sz="1100" i="0" dirty="0">
                <a:effectLst/>
              </a:rPr>
              <a:t>前些年，有位名叫布鲁佐千惠美的日本艺人，因为</a:t>
            </a:r>
            <a:r>
              <a:rPr lang="en-US" altLang="zh-CN" sz="1100" i="0" dirty="0">
                <a:effectLst/>
              </a:rPr>
              <a:t>“</a:t>
            </a:r>
            <a:r>
              <a:rPr lang="zh-CN" altLang="en-US" sz="1100" i="0" dirty="0">
                <a:effectLst/>
              </a:rPr>
              <a:t>职场女性</a:t>
            </a:r>
            <a:r>
              <a:rPr lang="en-US" altLang="zh-CN" sz="1100" i="0" dirty="0">
                <a:effectLst/>
              </a:rPr>
              <a:t>”</a:t>
            </a:r>
            <a:r>
              <a:rPr lang="zh-CN" altLang="en-US" sz="1100" i="0" dirty="0">
                <a:effectLst/>
              </a:rPr>
              <a:t>段子中的一句</a:t>
            </a:r>
            <a:r>
              <a:rPr lang="en-US" altLang="zh-CN" sz="1100" i="0" dirty="0">
                <a:effectLst/>
              </a:rPr>
              <a:t>“35</a:t>
            </a:r>
            <a:r>
              <a:rPr lang="zh-CN" altLang="en-US" sz="1100" i="0" dirty="0">
                <a:effectLst/>
              </a:rPr>
              <a:t>亿</a:t>
            </a:r>
            <a:r>
              <a:rPr lang="en-US" altLang="zh-CN" sz="1100" i="0" dirty="0">
                <a:effectLst/>
              </a:rPr>
              <a:t>”</a:t>
            </a:r>
            <a:r>
              <a:rPr lang="zh-CN" altLang="en-US" sz="1100" i="0" dirty="0">
                <a:effectLst/>
              </a:rPr>
              <a:t>而爆红。这句话还被选为</a:t>
            </a:r>
            <a:r>
              <a:rPr lang="en-US" altLang="zh-CN" sz="1100" i="0" dirty="0">
                <a:effectLst/>
              </a:rPr>
              <a:t>2017</a:t>
            </a:r>
            <a:r>
              <a:rPr lang="zh-CN" altLang="en-US" sz="1100" i="0" dirty="0">
                <a:effectLst/>
              </a:rPr>
              <a:t>年的</a:t>
            </a:r>
            <a:r>
              <a:rPr lang="en-US" altLang="zh-CN" sz="1100" i="0" dirty="0">
                <a:effectLst/>
              </a:rPr>
              <a:t>“</a:t>
            </a:r>
            <a:r>
              <a:rPr lang="zh-CN" altLang="en-US" sz="1100" i="0" dirty="0">
                <a:effectLst/>
              </a:rPr>
              <a:t>新词</a:t>
            </a:r>
            <a:r>
              <a:rPr lang="en-US" altLang="zh-CN" sz="1100" i="0" dirty="0">
                <a:effectLst/>
              </a:rPr>
              <a:t>·</a:t>
            </a:r>
            <a:r>
              <a:rPr lang="zh-CN" altLang="en-US" sz="1100" i="0" dirty="0">
                <a:effectLst/>
              </a:rPr>
              <a:t>流行语大奖</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这里的</a:t>
            </a:r>
            <a:r>
              <a:rPr lang="en-US" altLang="zh-CN" sz="1100" i="0" dirty="0">
                <a:effectLst/>
              </a:rPr>
              <a:t>“35</a:t>
            </a:r>
            <a:r>
              <a:rPr lang="zh-CN" altLang="en-US" sz="1100" i="0" dirty="0">
                <a:effectLst/>
              </a:rPr>
              <a:t>亿</a:t>
            </a:r>
            <a:r>
              <a:rPr lang="en-US" altLang="zh-CN" sz="1100" i="0" dirty="0">
                <a:effectLst/>
              </a:rPr>
              <a:t>”</a:t>
            </a:r>
            <a:r>
              <a:rPr lang="zh-CN" altLang="en-US" sz="1100" i="0" dirty="0">
                <a:effectLst/>
              </a:rPr>
              <a:t>，指的是</a:t>
            </a:r>
            <a:r>
              <a:rPr lang="en-US" altLang="zh-CN" sz="1100" i="0" dirty="0">
                <a:effectLst/>
              </a:rPr>
              <a:t>“</a:t>
            </a:r>
            <a:r>
              <a:rPr lang="zh-CN" altLang="en-US" sz="1100" i="0" dirty="0">
                <a:effectLst/>
              </a:rPr>
              <a:t>地球上的男性人数</a:t>
            </a:r>
            <a:r>
              <a:rPr lang="en-US" altLang="zh-CN" sz="1100" i="0" dirty="0">
                <a:effectLst/>
              </a:rPr>
              <a:t>”</a:t>
            </a:r>
            <a:r>
              <a:rPr lang="zh-CN" altLang="en-US" sz="1100" i="0" dirty="0">
                <a:effectLst/>
              </a:rPr>
              <a:t>。当时全球人口大约是</a:t>
            </a:r>
            <a:r>
              <a:rPr lang="en-US" altLang="zh-CN" sz="1100" i="0" dirty="0">
                <a:effectLst/>
              </a:rPr>
              <a:t>75</a:t>
            </a:r>
            <a:r>
              <a:rPr lang="zh-CN" altLang="en-US" sz="1100" i="0" dirty="0">
                <a:effectLst/>
              </a:rPr>
              <a:t>亿，男性大约占一半，也就是约</a:t>
            </a:r>
            <a:r>
              <a:rPr lang="en-US" altLang="zh-CN" sz="1100" i="0" dirty="0">
                <a:effectLst/>
              </a:rPr>
              <a:t>35</a:t>
            </a:r>
            <a:r>
              <a:rPr lang="zh-CN" altLang="en-US" sz="1100" i="0" dirty="0">
                <a:effectLst/>
              </a:rPr>
              <a:t>亿人。</a:t>
            </a:r>
            <a:endParaRPr lang="zh-CN" altLang="en-US" sz="1100" i="0" dirty="0">
              <a:effectLst/>
            </a:endParaRPr>
          </a:p>
          <a:p>
            <a:endParaRPr lang="en-US" altLang="zh-CN" sz="1100" i="0" dirty="0">
              <a:effectLst/>
            </a:endParaRPr>
          </a:p>
          <a:p>
            <a:r>
              <a:rPr lang="zh-CN" altLang="en-US" sz="1100" i="0" dirty="0">
                <a:effectLst/>
              </a:rPr>
              <a:t>但如果现在她再表演这个段子，这个数字就必须改成</a:t>
            </a:r>
            <a:r>
              <a:rPr lang="en-US" altLang="zh-CN" sz="1100" i="0" dirty="0">
                <a:effectLst/>
              </a:rPr>
              <a:t>“40</a:t>
            </a:r>
            <a:r>
              <a:rPr lang="zh-CN" altLang="en-US" sz="1100" i="0" dirty="0">
                <a:effectLst/>
              </a:rPr>
              <a:t>亿</a:t>
            </a:r>
            <a:r>
              <a:rPr lang="en-US" altLang="zh-CN" sz="1100" i="0" dirty="0">
                <a:effectLst/>
              </a:rPr>
              <a:t>”</a:t>
            </a:r>
            <a:r>
              <a:rPr lang="zh-CN" altLang="en-US" sz="1100" i="0" dirty="0">
                <a:effectLst/>
              </a:rPr>
              <a:t>。因为如今全球人口已经突破了</a:t>
            </a:r>
            <a:r>
              <a:rPr lang="en-US" altLang="zh-CN" sz="1100" i="0" dirty="0">
                <a:effectLst/>
              </a:rPr>
              <a:t>80</a:t>
            </a:r>
            <a:r>
              <a:rPr lang="zh-CN" altLang="en-US" sz="1100" i="0" dirty="0">
                <a:effectLst/>
              </a:rPr>
              <a:t>亿。短短几年就增加了</a:t>
            </a:r>
            <a:r>
              <a:rPr lang="en-US" altLang="zh-CN" sz="1100" i="0" dirty="0">
                <a:effectLst/>
              </a:rPr>
              <a:t>5</a:t>
            </a:r>
            <a:r>
              <a:rPr lang="zh-CN" altLang="en-US" sz="1100" i="0" dirty="0">
                <a:effectLst/>
              </a:rPr>
              <a:t>亿人。</a:t>
            </a:r>
            <a:endParaRPr lang="zh-CN" altLang="en-US" sz="1100" i="0" dirty="0">
              <a:effectLst/>
            </a:endParaRPr>
          </a:p>
          <a:p>
            <a:endParaRPr lang="en-US" altLang="zh-CN" sz="1100" i="0" dirty="0">
              <a:effectLst/>
            </a:endParaRPr>
          </a:p>
          <a:p>
            <a:r>
              <a:rPr lang="zh-CN" altLang="en-US" sz="1100" i="0" dirty="0">
                <a:effectLst/>
              </a:rPr>
              <a:t>在日本，由于大约</a:t>
            </a:r>
            <a:r>
              <a:rPr lang="en-US" altLang="zh-CN" sz="1100" i="0" dirty="0">
                <a:effectLst/>
              </a:rPr>
              <a:t>15</a:t>
            </a:r>
            <a:r>
              <a:rPr lang="zh-CN" altLang="en-US" sz="1100" i="0" dirty="0">
                <a:effectLst/>
              </a:rPr>
              <a:t>年前开始人口减少，可能很多人没有明显感受。但放眼全球，人口仍在持续增长。</a:t>
            </a:r>
            <a:endParaRPr lang="zh-CN" altLang="en-US" sz="1100" i="0" dirty="0">
              <a:effectLst/>
            </a:endParaRPr>
          </a:p>
          <a:p>
            <a:endParaRPr lang="en-US" altLang="zh-CN" sz="1100" i="0" dirty="0">
              <a:effectLst/>
            </a:endParaRPr>
          </a:p>
          <a:p>
            <a:r>
              <a:rPr lang="zh-CN" altLang="en-US" sz="1100" i="0" dirty="0">
                <a:effectLst/>
              </a:rPr>
              <a:t>人口增加</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经济增长</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股价上涨</a:t>
            </a:r>
            <a:endParaRPr lang="zh-CN" altLang="en-US" sz="1100" i="0" dirty="0">
              <a:effectLst/>
            </a:endParaRPr>
          </a:p>
          <a:p>
            <a:endParaRPr lang="en-US" altLang="zh-CN" sz="1100" i="0" dirty="0">
              <a:effectLst/>
            </a:endParaRPr>
          </a:p>
          <a:p>
            <a:r>
              <a:rPr lang="zh-CN" altLang="en-US" sz="1100" i="0" dirty="0">
                <a:effectLst/>
              </a:rPr>
              <a:t>那么，为什么人口增加，股价就会上涨呢？</a:t>
            </a:r>
            <a:endParaRPr lang="zh-CN" altLang="en-US" sz="1100" i="0" dirty="0">
              <a:effectLst/>
            </a:endParaRPr>
          </a:p>
          <a:p>
            <a:endParaRPr lang="en-US" altLang="zh-CN" sz="1100" i="0" dirty="0">
              <a:effectLst/>
            </a:endParaRPr>
          </a:p>
          <a:p>
            <a:r>
              <a:rPr lang="zh-CN" altLang="en-US" sz="1100" i="0" dirty="0">
                <a:effectLst/>
              </a:rPr>
              <a:t>这一点，其实从我们日常生活就能理解。</a:t>
            </a:r>
            <a:endParaRPr lang="zh-CN" altLang="en-US" sz="1100" i="0" dirty="0">
              <a:effectLst/>
            </a:endParaRPr>
          </a:p>
          <a:p>
            <a:endParaRPr lang="en-US" altLang="zh-CN" sz="1100" i="0" dirty="0">
              <a:effectLst/>
            </a:endParaRPr>
          </a:p>
          <a:p>
            <a:r>
              <a:rPr lang="zh-CN" altLang="en-US" sz="1100" i="0" dirty="0">
                <a:effectLst/>
              </a:rPr>
              <a:t>生活在现代社会的我们，只要活着，就需要花钱。不管在哪里、过着怎样的生活，衣食住都是必需的。</a:t>
            </a:r>
            <a:endParaRPr lang="zh-CN" altLang="en-US" sz="1100" i="0" dirty="0">
              <a:effectLst/>
            </a:endParaRPr>
          </a:p>
          <a:p>
            <a:endParaRPr lang="en-US" altLang="zh-CN" sz="1100" i="0" dirty="0">
              <a:effectLst/>
            </a:endParaRPr>
          </a:p>
          <a:p>
            <a:r>
              <a:rPr lang="zh-CN" altLang="en-US" sz="1100" i="0" dirty="0">
                <a:effectLst/>
              </a:rPr>
              <a:t>我们需要食物、住所，也必须穿衣服</a:t>
            </a:r>
            <a:r>
              <a:rPr lang="en-US" altLang="zh-CN" sz="1100" i="0" dirty="0">
                <a:effectLst/>
              </a:rPr>
              <a:t>——</a:t>
            </a:r>
            <a:r>
              <a:rPr lang="zh-CN" altLang="en-US" sz="1100" i="0" dirty="0">
                <a:effectLst/>
              </a:rPr>
              <a:t>否则连出门都不行。</a:t>
            </a:r>
            <a:endParaRPr lang="zh-CN" altLang="en-US" sz="1100" i="0" dirty="0">
              <a:effectLst/>
            </a:endParaRPr>
          </a:p>
          <a:p>
            <a:endParaRPr lang="en-US" altLang="zh-CN" sz="1100" i="0" dirty="0">
              <a:effectLst/>
            </a:endParaRPr>
          </a:p>
          <a:p>
            <a:r>
              <a:rPr lang="zh-CN" altLang="en-US" sz="1100" i="0" dirty="0">
                <a:effectLst/>
              </a:rPr>
              <a:t>那么，有人是完全自给自足的吗？</a:t>
            </a:r>
            <a:endParaRPr lang="zh-CN" altLang="en-US" sz="1100" i="0" dirty="0">
              <a:effectLst/>
            </a:endParaRPr>
          </a:p>
          <a:p>
            <a:endParaRPr lang="en-US" altLang="zh-CN" sz="1100" i="0" dirty="0">
              <a:effectLst/>
            </a:endParaRPr>
          </a:p>
          <a:p>
            <a:r>
              <a:rPr lang="zh-CN" altLang="en-US" sz="1100" i="0" dirty="0">
                <a:effectLst/>
              </a:rPr>
              <a:t>比如：</a:t>
            </a:r>
            <a:endParaRPr lang="zh-CN" altLang="en-US" sz="1100" i="0" dirty="0">
              <a:effectLst/>
            </a:endParaRPr>
          </a:p>
          <a:p>
            <a:r>
              <a:rPr lang="zh-CN" altLang="en-US" sz="1100" i="0" dirty="0">
                <a:effectLst/>
              </a:rPr>
              <a:t>自己种棉花、纺线、为全家做衣服；</a:t>
            </a:r>
            <a:endParaRPr lang="zh-CN" altLang="en-US" sz="1100" i="0" dirty="0">
              <a:effectLst/>
            </a:endParaRPr>
          </a:p>
          <a:p>
            <a:r>
              <a:rPr lang="zh-CN" altLang="en-US" sz="1100" i="0" dirty="0">
                <a:effectLst/>
              </a:rPr>
              <a:t>不仅种菜，还自己养牛养鸡、捕鱼；</a:t>
            </a:r>
            <a:endParaRPr lang="zh-CN" altLang="en-US" sz="1100" i="0" dirty="0">
              <a:effectLst/>
            </a:endParaRPr>
          </a:p>
          <a:p>
            <a:r>
              <a:rPr lang="zh-CN" altLang="en-US" sz="1100" i="0" dirty="0">
                <a:effectLst/>
              </a:rPr>
              <a:t>甚至连房子都是自己砍树、从零建造</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现实中几乎没有这样的人。</a:t>
            </a:r>
            <a:endParaRPr lang="zh-CN" altLang="en-US" sz="1100" i="0" dirty="0">
              <a:effectLst/>
            </a:endParaRPr>
          </a:p>
          <a:p>
            <a:endParaRPr lang="en-US" altLang="zh-CN" sz="1100" i="0" dirty="0">
              <a:effectLst/>
            </a:endParaRPr>
          </a:p>
          <a:p>
            <a:r>
              <a:rPr lang="zh-CN" altLang="en-US" sz="1100" i="0" dirty="0">
                <a:effectLst/>
              </a:rPr>
              <a:t>也就是说，每个人都在为各种商品和服务付费。这意味着：社会上存在着为我们提供这些商品和服务的企业。</a:t>
            </a:r>
            <a:endParaRPr lang="zh-CN" altLang="en-US" sz="1100" i="0" dirty="0">
              <a:effectLst/>
            </a:endParaRPr>
          </a:p>
          <a:p>
            <a:endParaRPr lang="en-US" altLang="zh-CN" sz="1100" i="0" dirty="0">
              <a:effectLst/>
            </a:endParaRPr>
          </a:p>
          <a:p>
            <a:r>
              <a:rPr lang="zh-CN" altLang="en-US" sz="1100" i="0" dirty="0">
                <a:effectLst/>
              </a:rPr>
              <a:t>比如我们日常使用的</a:t>
            </a:r>
            <a:r>
              <a:rPr lang="en-US" altLang="zh-CN" sz="1100" i="0" dirty="0">
                <a:effectLst/>
              </a:rPr>
              <a:t>Word</a:t>
            </a:r>
            <a:r>
              <a:rPr lang="zh-CN" altLang="en-US" sz="1100" i="0" dirty="0">
                <a:effectLst/>
              </a:rPr>
              <a:t>、</a:t>
            </a:r>
            <a:r>
              <a:rPr lang="en-US" altLang="zh-CN" sz="1100" i="0" dirty="0">
                <a:effectLst/>
              </a:rPr>
              <a:t>Excel</a:t>
            </a:r>
            <a:r>
              <a:rPr lang="zh-CN" altLang="en-US" sz="1100" i="0" dirty="0">
                <a:effectLst/>
              </a:rPr>
              <a:t>等软件；</a:t>
            </a:r>
            <a:endParaRPr lang="zh-CN" altLang="en-US" sz="1100" i="0" dirty="0">
              <a:effectLst/>
            </a:endParaRPr>
          </a:p>
          <a:p>
            <a:r>
              <a:rPr lang="zh-CN" altLang="en-US" sz="1100" i="0" dirty="0">
                <a:effectLst/>
              </a:rPr>
              <a:t>再比如</a:t>
            </a:r>
            <a:r>
              <a:rPr lang="en-US" altLang="zh-CN" sz="1100" i="0" dirty="0">
                <a:effectLst/>
              </a:rPr>
              <a:t>X</a:t>
            </a:r>
            <a:r>
              <a:rPr lang="zh-CN" altLang="en-US" sz="1100" i="0" dirty="0">
                <a:effectLst/>
              </a:rPr>
              <a:t>（原</a:t>
            </a:r>
            <a:r>
              <a:rPr lang="en-US" altLang="zh-CN" sz="1100" i="0" dirty="0">
                <a:effectLst/>
              </a:rPr>
              <a:t>Twitter</a:t>
            </a:r>
            <a:r>
              <a:rPr lang="zh-CN" altLang="en-US" sz="1100" i="0" dirty="0">
                <a:effectLst/>
              </a:rPr>
              <a:t>）、</a:t>
            </a:r>
            <a:r>
              <a:rPr lang="en-US" altLang="zh-CN" sz="1100" i="0" dirty="0">
                <a:effectLst/>
              </a:rPr>
              <a:t>Instagram</a:t>
            </a:r>
            <a:r>
              <a:rPr lang="zh-CN" altLang="en-US" sz="1100" i="0" dirty="0">
                <a:effectLst/>
              </a:rPr>
              <a:t>、</a:t>
            </a:r>
            <a:r>
              <a:rPr lang="en-US" altLang="zh-CN" sz="1100" i="0" dirty="0">
                <a:effectLst/>
              </a:rPr>
              <a:t>YouTube</a:t>
            </a:r>
            <a:r>
              <a:rPr lang="zh-CN" altLang="en-US" sz="1100" i="0" dirty="0">
                <a:effectLst/>
              </a:rPr>
              <a:t>、</a:t>
            </a:r>
            <a:r>
              <a:rPr lang="en-US" altLang="zh-CN" sz="1100" i="0" dirty="0">
                <a:effectLst/>
              </a:rPr>
              <a:t>Netflix</a:t>
            </a:r>
            <a:r>
              <a:rPr lang="zh-CN" altLang="en-US" sz="1100" i="0" dirty="0">
                <a:effectLst/>
              </a:rPr>
              <a:t>；</a:t>
            </a:r>
            <a:endParaRPr lang="zh-CN" altLang="en-US" sz="1100" i="0" dirty="0">
              <a:effectLst/>
            </a:endParaRPr>
          </a:p>
          <a:p>
            <a:r>
              <a:rPr lang="zh-CN" altLang="en-US" sz="1100" i="0" dirty="0">
                <a:effectLst/>
              </a:rPr>
              <a:t>以及最近很火的</a:t>
            </a:r>
            <a:r>
              <a:rPr lang="en-US" altLang="zh-CN" sz="1100" i="0" dirty="0">
                <a:effectLst/>
              </a:rPr>
              <a:t>ChatGPT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还有麦当劳、可口可乐这样的美国企业；</a:t>
            </a:r>
            <a:endParaRPr lang="zh-CN" altLang="en-US" sz="1100" i="0" dirty="0">
              <a:effectLst/>
            </a:endParaRPr>
          </a:p>
          <a:p>
            <a:r>
              <a:rPr lang="zh-CN" altLang="en-US" sz="1100" i="0" dirty="0">
                <a:effectLst/>
              </a:rPr>
              <a:t>越来越多人使用的信用卡公司</a:t>
            </a:r>
            <a:r>
              <a:rPr lang="en-US" altLang="zh-CN" sz="1100" i="0" dirty="0">
                <a:effectLst/>
              </a:rPr>
              <a:t>Visa</a:t>
            </a:r>
            <a:r>
              <a:rPr lang="zh-CN" altLang="en-US" sz="1100" i="0" dirty="0">
                <a:effectLst/>
              </a:rPr>
              <a:t>、</a:t>
            </a:r>
            <a:r>
              <a:rPr lang="en-US" altLang="zh-CN" sz="1100" i="0" dirty="0">
                <a:effectLst/>
              </a:rPr>
              <a:t>Mastercard</a:t>
            </a:r>
            <a:r>
              <a:rPr lang="zh-CN" altLang="en-US" sz="1100" i="0" dirty="0">
                <a:effectLst/>
              </a:rPr>
              <a:t>；</a:t>
            </a:r>
            <a:endParaRPr lang="zh-CN" altLang="en-US" sz="1100" i="0" dirty="0">
              <a:effectLst/>
            </a:endParaRPr>
          </a:p>
          <a:p>
            <a:r>
              <a:rPr lang="zh-CN" altLang="en-US" sz="1100" i="0" dirty="0">
                <a:effectLst/>
              </a:rPr>
              <a:t>保险公司</a:t>
            </a:r>
            <a:r>
              <a:rPr lang="en-US" altLang="zh-CN" sz="1100" i="0" dirty="0">
                <a:effectLst/>
              </a:rPr>
              <a:t>MetLife</a:t>
            </a:r>
            <a:r>
              <a:rPr lang="zh-CN" altLang="en-US" sz="1100" i="0" dirty="0">
                <a:effectLst/>
              </a:rPr>
              <a:t>；</a:t>
            </a:r>
            <a:endParaRPr lang="zh-CN" altLang="en-US" sz="1100" i="0" dirty="0">
              <a:effectLst/>
            </a:endParaRPr>
          </a:p>
          <a:p>
            <a:r>
              <a:rPr lang="zh-CN" altLang="en-US" sz="1100" i="0" dirty="0">
                <a:effectLst/>
              </a:rPr>
              <a:t>开发药物和疫苗的辉瑞（</a:t>
            </a:r>
            <a:r>
              <a:rPr lang="en-US" altLang="zh-CN" sz="1100" i="0" dirty="0">
                <a:effectLst/>
              </a:rPr>
              <a:t>Pfizer</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我们的生活，已经离不开这些企业，而且不仅仅是日本，全世界都是如此。</a:t>
            </a:r>
            <a:endParaRPr lang="zh-CN" altLang="en-US" sz="1100" i="0" dirty="0">
              <a:effectLst/>
            </a:endParaRPr>
          </a:p>
        </p:txBody>
      </p:sp>
      <p:sp>
        <p:nvSpPr>
          <p:cNvPr id="5" name="角丸四角形 7"/>
          <p:cNvSpPr/>
          <p:nvPr/>
        </p:nvSpPr>
        <p:spPr>
          <a:xfrm>
            <a:off x="2612979" y="10119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336550"/>
            <a:ext cx="6821170" cy="7200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企业活动推动经济循环</a:t>
            </a:r>
            <a:endParaRPr lang="zh-CN" altLang="en-US" sz="1100" i="0" dirty="0">
              <a:effectLst/>
            </a:endParaRPr>
          </a:p>
          <a:p>
            <a:endParaRPr lang="en-US" altLang="zh-CN" sz="1100" i="0" dirty="0">
              <a:effectLst/>
            </a:endParaRPr>
          </a:p>
          <a:p>
            <a:r>
              <a:rPr lang="zh-CN" altLang="en-US" sz="1100" i="0" dirty="0">
                <a:effectLst/>
              </a:rPr>
              <a:t>企业并不是做慈善的，它们会通过各种努力和创新来获取利润。</a:t>
            </a:r>
            <a:endParaRPr lang="zh-CN" altLang="en-US" sz="1100" i="0" dirty="0">
              <a:effectLst/>
            </a:endParaRPr>
          </a:p>
          <a:p>
            <a:endParaRPr lang="en-US" altLang="zh-CN" sz="1100" i="0" dirty="0">
              <a:effectLst/>
            </a:endParaRPr>
          </a:p>
          <a:p>
            <a:r>
              <a:rPr lang="zh-CN" altLang="en-US" sz="1100" i="0" dirty="0">
                <a:effectLst/>
              </a:rPr>
              <a:t>为此，它们需要雇佣员工。</a:t>
            </a:r>
            <a:endParaRPr lang="zh-CN" altLang="en-US" sz="1100" i="0" dirty="0">
              <a:effectLst/>
            </a:endParaRPr>
          </a:p>
          <a:p>
            <a:endParaRPr lang="en-US" altLang="zh-CN" sz="1100" i="0" dirty="0">
              <a:effectLst/>
            </a:endParaRPr>
          </a:p>
          <a:p>
            <a:r>
              <a:rPr lang="zh-CN" altLang="en-US" sz="1100" i="0" dirty="0">
                <a:effectLst/>
              </a:rPr>
              <a:t>被雇佣的人，通过工作获得收入，然后用这些钱购买衣物、食物，支付房租和水电费。</a:t>
            </a:r>
            <a:endParaRPr lang="zh-CN" altLang="en-US" sz="1100" i="0" dirty="0">
              <a:effectLst/>
            </a:endParaRPr>
          </a:p>
          <a:p>
            <a:endParaRPr lang="en-US" altLang="zh-CN" sz="1100" i="0" dirty="0">
              <a:effectLst/>
            </a:endParaRPr>
          </a:p>
          <a:p>
            <a:r>
              <a:rPr lang="zh-CN" altLang="en-US" sz="1100" i="0" dirty="0">
                <a:effectLst/>
              </a:rPr>
              <a:t>就这样，钱在社会中不断流动，经济不断发展。</a:t>
            </a:r>
            <a:endParaRPr lang="zh-CN" altLang="en-US" sz="1100" i="0" dirty="0">
              <a:effectLst/>
            </a:endParaRPr>
          </a:p>
          <a:p>
            <a:endParaRPr lang="en-US" altLang="zh-CN" sz="1100" i="0" dirty="0">
              <a:effectLst/>
            </a:endParaRPr>
          </a:p>
          <a:p>
            <a:r>
              <a:rPr lang="zh-CN" altLang="en-US" sz="1100" i="0" dirty="0">
                <a:effectLst/>
              </a:rPr>
              <a:t>人口增长推动市场增长</a:t>
            </a:r>
            <a:endParaRPr lang="zh-CN" altLang="en-US" sz="1100" i="0" dirty="0">
              <a:effectLst/>
            </a:endParaRPr>
          </a:p>
          <a:p>
            <a:endParaRPr lang="en-US" altLang="zh-CN" sz="1100" i="0" dirty="0">
              <a:effectLst/>
            </a:endParaRPr>
          </a:p>
          <a:p>
            <a:r>
              <a:rPr lang="zh-CN" altLang="en-US" sz="1100" i="0" dirty="0">
                <a:effectLst/>
              </a:rPr>
              <a:t>人口增加，就意味着：</a:t>
            </a:r>
            <a:endParaRPr lang="zh-CN" altLang="en-US" sz="1100" i="0" dirty="0">
              <a:effectLst/>
            </a:endParaRPr>
          </a:p>
          <a:p>
            <a:endParaRPr lang="en-US" altLang="zh-CN" sz="1100" i="0" dirty="0">
              <a:effectLst/>
            </a:endParaRPr>
          </a:p>
          <a:p>
            <a:r>
              <a:rPr lang="zh-CN" altLang="en-US" sz="1100" i="0" dirty="0">
                <a:effectLst/>
              </a:rPr>
              <a:t>花钱的人变多</a:t>
            </a:r>
            <a:endParaRPr lang="zh-CN" altLang="en-US" sz="1100" i="0" dirty="0">
              <a:effectLst/>
            </a:endParaRPr>
          </a:p>
          <a:p>
            <a:r>
              <a:rPr lang="zh-CN" altLang="en-US" sz="1100" i="0" dirty="0">
                <a:effectLst/>
              </a:rPr>
              <a:t>经济更加活跃</a:t>
            </a:r>
            <a:endParaRPr lang="zh-CN" altLang="en-US" sz="1100" i="0" dirty="0">
              <a:effectLst/>
            </a:endParaRPr>
          </a:p>
          <a:p>
            <a:r>
              <a:rPr lang="zh-CN" altLang="en-US" sz="1100" i="0" dirty="0">
                <a:effectLst/>
              </a:rPr>
              <a:t>企业销售额增长</a:t>
            </a:r>
            <a:endParaRPr lang="zh-CN" altLang="en-US" sz="1100" i="0" dirty="0">
              <a:effectLst/>
            </a:endParaRPr>
          </a:p>
          <a:p>
            <a:r>
              <a:rPr lang="zh-CN" altLang="en-US" sz="1100" i="0" dirty="0">
                <a:effectLst/>
              </a:rPr>
              <a:t>新企业不断诞生</a:t>
            </a:r>
            <a:endParaRPr lang="zh-CN" altLang="en-US" sz="1100" i="0" dirty="0">
              <a:effectLst/>
            </a:endParaRPr>
          </a:p>
          <a:p>
            <a:endParaRPr lang="en-US" altLang="zh-CN" sz="1100" i="0" dirty="0">
              <a:effectLst/>
            </a:endParaRPr>
          </a:p>
          <a:p>
            <a:r>
              <a:rPr lang="zh-CN" altLang="en-US" sz="1100" i="0" dirty="0">
                <a:effectLst/>
              </a:rPr>
              <a:t>最终，股票市场也随之成长。</a:t>
            </a:r>
            <a:endParaRPr lang="zh-CN" altLang="en-US" sz="1100" i="0" dirty="0">
              <a:effectLst/>
            </a:endParaRPr>
          </a:p>
          <a:p>
            <a:endParaRPr lang="en-US" altLang="zh-CN" sz="1100" i="0" dirty="0">
              <a:effectLst/>
            </a:endParaRPr>
          </a:p>
          <a:p>
            <a:r>
              <a:rPr lang="zh-CN" altLang="en-US" sz="1100" i="0" dirty="0">
                <a:effectLst/>
              </a:rPr>
              <a:t>因此，只要未来人口继续增长，股价也就有上涨的基础。</a:t>
            </a:r>
            <a:endParaRPr lang="zh-CN" altLang="en-US" sz="1100" i="0" dirty="0">
              <a:effectLst/>
            </a:endParaRPr>
          </a:p>
          <a:p>
            <a:endParaRPr lang="en-US" altLang="zh-CN" sz="1100" i="0" dirty="0">
              <a:effectLst/>
            </a:endParaRPr>
          </a:p>
          <a:p>
            <a:r>
              <a:rPr lang="zh-CN" altLang="en-US" sz="1100" i="0" dirty="0">
                <a:effectLst/>
              </a:rPr>
              <a:t>投资海外的优势</a:t>
            </a:r>
            <a:endParaRPr lang="zh-CN" altLang="en-US" sz="1100" i="0" dirty="0">
              <a:effectLst/>
            </a:endParaRPr>
          </a:p>
          <a:p>
            <a:endParaRPr lang="en-US" altLang="zh-CN" sz="1100" i="0" dirty="0">
              <a:effectLst/>
            </a:endParaRPr>
          </a:p>
          <a:p>
            <a:r>
              <a:rPr lang="zh-CN" altLang="en-US" sz="1100" i="0" dirty="0">
                <a:effectLst/>
              </a:rPr>
              <a:t>日本已经进入人口减少阶段，未来大幅增长可能会比较困难。</a:t>
            </a:r>
            <a:endParaRPr lang="zh-CN" altLang="en-US" sz="1100" i="0" dirty="0">
              <a:effectLst/>
            </a:endParaRPr>
          </a:p>
          <a:p>
            <a:endParaRPr lang="en-US" altLang="zh-CN" sz="1100" i="0" dirty="0">
              <a:effectLst/>
            </a:endParaRPr>
          </a:p>
          <a:p>
            <a:r>
              <a:rPr lang="zh-CN" altLang="en-US" sz="1100" i="0" dirty="0">
                <a:effectLst/>
              </a:rPr>
              <a:t>但股票投资并不局限于日本企业。</a:t>
            </a:r>
            <a:endParaRPr lang="zh-CN" altLang="en-US" sz="1100" i="0" dirty="0">
              <a:effectLst/>
            </a:endParaRPr>
          </a:p>
          <a:p>
            <a:endParaRPr lang="en-US" altLang="zh-CN" sz="1100" i="0" dirty="0">
              <a:effectLst/>
            </a:endParaRPr>
          </a:p>
          <a:p>
            <a:r>
              <a:rPr lang="zh-CN" altLang="en-US" sz="1100" i="0" dirty="0">
                <a:effectLst/>
              </a:rPr>
              <a:t>既然要投资，不如选择那些人口持续增长、经济持续发展的国家，这样成功的概率更高。</a:t>
            </a:r>
            <a:endParaRPr lang="zh-CN" altLang="en-US" sz="1100" i="0" dirty="0">
              <a:effectLst/>
            </a:endParaRPr>
          </a:p>
          <a:p>
            <a:endParaRPr lang="en-US" altLang="zh-CN" sz="1100" i="0" dirty="0">
              <a:effectLst/>
            </a:endParaRPr>
          </a:p>
          <a:p>
            <a:r>
              <a:rPr lang="zh-CN" altLang="en-US" sz="1100" i="0" dirty="0">
                <a:effectLst/>
              </a:rPr>
              <a:t>世界上仍然有很多正在成长的国家，例如美国。</a:t>
            </a:r>
            <a:endParaRPr lang="zh-CN" altLang="en-US" sz="1100" i="0" dirty="0">
              <a:effectLst/>
            </a:endParaRPr>
          </a:p>
          <a:p>
            <a:endParaRPr lang="en-US" altLang="zh-CN" sz="1100" i="0" dirty="0">
              <a:effectLst/>
            </a:endParaRPr>
          </a:p>
          <a:p>
            <a:r>
              <a:rPr lang="zh-CN" altLang="en-US" sz="1100" i="0" dirty="0">
                <a:effectLst/>
              </a:rPr>
              <a:t>美国人口持续增加，经济也随之持续增长。美国企业的产品和服务遍布全球，而且未来仍被看好继续发展</a:t>
            </a:r>
            <a:r>
              <a:rPr lang="en-US" altLang="zh-CN" sz="1100" i="0" dirty="0">
                <a:effectLst/>
              </a:rPr>
              <a:t>——</a:t>
            </a:r>
            <a:r>
              <a:rPr lang="zh-CN" altLang="en-US" sz="1100" i="0" dirty="0">
                <a:effectLst/>
              </a:rPr>
              <a:t>因为全球人口还在增长。</a:t>
            </a:r>
            <a:endParaRPr lang="zh-CN" altLang="en-US" sz="1100" i="0" dirty="0">
              <a:effectLst/>
            </a:endParaRPr>
          </a:p>
          <a:p>
            <a:endParaRPr lang="en-US" altLang="zh-CN" sz="1100" i="0" dirty="0">
              <a:effectLst/>
            </a:endParaRPr>
          </a:p>
          <a:p>
            <a:r>
              <a:rPr lang="zh-CN" altLang="en-US" sz="1100" i="0" dirty="0">
                <a:effectLst/>
              </a:rPr>
              <a:t>既然如此，与其投资人口减少的日本企业，不如投资美国企业，不是更有可能让你的资产增长吗？</a:t>
            </a:r>
            <a:endParaRPr lang="zh-CN" altLang="en-US" sz="1100" i="0" dirty="0">
              <a:effectLst/>
            </a:endParaRPr>
          </a:p>
          <a:p>
            <a:endParaRPr lang="en-US" altLang="zh-CN" sz="1100" i="0" dirty="0">
              <a:effectLst/>
            </a:endParaRPr>
          </a:p>
          <a:p>
            <a:r>
              <a:rPr lang="zh-CN" altLang="en-US" sz="1100" i="0" dirty="0">
                <a:effectLst/>
              </a:rPr>
              <a:t>对于现在</a:t>
            </a:r>
            <a:r>
              <a:rPr lang="en-US" altLang="zh-CN" sz="1100" i="0" dirty="0">
                <a:effectLst/>
              </a:rPr>
              <a:t>50</a:t>
            </a:r>
            <a:r>
              <a:rPr lang="zh-CN" altLang="en-US" sz="1100" i="0" dirty="0">
                <a:effectLst/>
              </a:rPr>
              <a:t>多岁的你来说，如果为了退休准备开始投资，并在退休后继续进行资产运用，那么在这段时间里，世界很可能仍会持续成长。</a:t>
            </a:r>
            <a:endParaRPr lang="zh-CN" altLang="en-US" sz="1100" i="0" dirty="0">
              <a:effectLst/>
            </a:endParaRPr>
          </a:p>
          <a:p>
            <a:endParaRPr lang="en-US" altLang="zh-CN" sz="1100" i="0" dirty="0">
              <a:effectLst/>
            </a:endParaRPr>
          </a:p>
          <a:p>
            <a:r>
              <a:rPr lang="zh-CN" altLang="en-US" sz="1100" i="0" dirty="0">
                <a:effectLst/>
              </a:rPr>
              <a:t>通过长期投资，你也可以享受到这种成长带来的红利。</a:t>
            </a:r>
            <a:endParaRPr lang="zh-CN" altLang="en-US" sz="1100" i="0" dirty="0">
              <a:effectLst/>
            </a:endParaRPr>
          </a:p>
        </p:txBody>
      </p:sp>
      <p:sp>
        <p:nvSpPr>
          <p:cNvPr id="5" name="角丸四角形 7"/>
          <p:cNvSpPr/>
          <p:nvPr/>
        </p:nvSpPr>
        <p:spPr>
          <a:xfrm>
            <a:off x="2612979" y="10119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336550"/>
            <a:ext cx="6821170" cy="83858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模拟</a:t>
            </a:r>
            <a:r>
              <a:rPr lang="en-US" altLang="zh-CN" sz="1100" i="0" dirty="0">
                <a:effectLst/>
              </a:rPr>
              <a:t>“</a:t>
            </a:r>
            <a:r>
              <a:rPr lang="zh-CN" altLang="en-US" sz="1100" i="0" dirty="0">
                <a:effectLst/>
              </a:rPr>
              <a:t>定投</a:t>
            </a:r>
            <a:r>
              <a:rPr lang="en-US" altLang="zh-CN" sz="1100" i="0" dirty="0">
                <a:effectLst/>
              </a:rPr>
              <a:t>”</a:t>
            </a:r>
            <a:r>
              <a:rPr lang="zh-CN" altLang="en-US" sz="1100" i="0" dirty="0">
                <a:effectLst/>
              </a:rPr>
              <a:t>和</a:t>
            </a:r>
            <a:r>
              <a:rPr lang="en-US" altLang="zh-CN" sz="1100" i="0" dirty="0">
                <a:effectLst/>
              </a:rPr>
              <a:t>“</a:t>
            </a:r>
            <a:r>
              <a:rPr lang="zh-CN" altLang="en-US" sz="1100" i="0" dirty="0">
                <a:effectLst/>
              </a:rPr>
              <a:t>取出</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a:t>
            </a:r>
            <a:r>
              <a:rPr lang="zh-CN" altLang="en-US" sz="1100" i="0" dirty="0">
                <a:effectLst/>
              </a:rPr>
              <a:t>定投</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运用</a:t>
            </a:r>
            <a:r>
              <a:rPr lang="en-US" altLang="zh-CN" sz="1100" i="0" dirty="0">
                <a:effectLst/>
              </a:rPr>
              <a:t>”</a:t>
            </a:r>
            <a:r>
              <a:rPr lang="zh-CN" altLang="en-US" sz="1100" i="0" dirty="0">
                <a:effectLst/>
              </a:rPr>
              <a:t>是指将获得的收益直接加入本金中，通过计算可以知道，在一定时间内资产能增长到什么程度。</a:t>
            </a:r>
            <a:endParaRPr lang="zh-CN" altLang="en-US" sz="1100" i="0" dirty="0">
              <a:effectLst/>
            </a:endParaRPr>
          </a:p>
          <a:p>
            <a:endParaRPr lang="en-US" altLang="zh-CN" sz="1100" i="0" dirty="0">
              <a:effectLst/>
            </a:endParaRPr>
          </a:p>
          <a:p>
            <a:r>
              <a:rPr lang="zh-CN" altLang="en-US" sz="1100" i="0" dirty="0">
                <a:effectLst/>
              </a:rPr>
              <a:t>而</a:t>
            </a:r>
            <a:r>
              <a:rPr lang="en-US" altLang="zh-CN" sz="1100" i="0" dirty="0">
                <a:effectLst/>
              </a:rPr>
              <a:t>“</a:t>
            </a:r>
            <a:r>
              <a:rPr lang="zh-CN" altLang="en-US" sz="1100" i="0" dirty="0">
                <a:effectLst/>
              </a:rPr>
              <a:t>取出</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运用</a:t>
            </a:r>
            <a:r>
              <a:rPr lang="en-US" altLang="zh-CN" sz="1100" i="0" dirty="0">
                <a:effectLst/>
              </a:rPr>
              <a:t>”</a:t>
            </a:r>
            <a:r>
              <a:rPr lang="zh-CN" altLang="en-US" sz="1100" i="0" dirty="0">
                <a:effectLst/>
              </a:rPr>
              <a:t>则是先从本金中扣除取出的金额，再将剩余部分所产生的收益继续加入本金进行计算。这样就可以知道资产能够维持多少年。</a:t>
            </a:r>
            <a:endParaRPr lang="zh-CN" altLang="en-US" sz="1100" i="0" dirty="0">
              <a:effectLst/>
            </a:endParaRPr>
          </a:p>
          <a:p>
            <a:endParaRPr lang="en-US" altLang="zh-CN" sz="1100" i="0" dirty="0">
              <a:effectLst/>
            </a:endParaRPr>
          </a:p>
          <a:p>
            <a:r>
              <a:rPr lang="zh-CN" altLang="en-US" sz="1100" i="0" dirty="0">
                <a:effectLst/>
              </a:rPr>
              <a:t>你也可以使用</a:t>
            </a:r>
            <a:r>
              <a:rPr lang="en-US" altLang="zh-CN" sz="1100" i="0" dirty="0">
                <a:effectLst/>
              </a:rPr>
              <a:t>Excel</a:t>
            </a:r>
            <a:r>
              <a:rPr lang="zh-CN" altLang="en-US" sz="1100" i="0" dirty="0">
                <a:effectLst/>
              </a:rPr>
              <a:t>等工具来计算，亲眼看看资金是如何增长的，以及以什么样的速度减少。</a:t>
            </a:r>
            <a:endParaRPr lang="zh-CN" altLang="en-US" sz="1100" i="0" dirty="0">
              <a:effectLst/>
            </a:endParaRPr>
          </a:p>
          <a:p>
            <a:endParaRPr lang="en-US" altLang="zh-CN" sz="1100" i="0" dirty="0">
              <a:effectLst/>
            </a:endParaRPr>
          </a:p>
          <a:p>
            <a:r>
              <a:rPr lang="zh-CN" altLang="en-US" sz="1100" i="0" dirty="0">
                <a:effectLst/>
              </a:rPr>
              <a:t>如果你觉得</a:t>
            </a:r>
            <a:r>
              <a:rPr lang="en-US" altLang="zh-CN" sz="1100" i="0" dirty="0">
                <a:effectLst/>
              </a:rPr>
              <a:t>“</a:t>
            </a:r>
            <a:r>
              <a:rPr lang="zh-CN" altLang="en-US" sz="1100" i="0" dirty="0">
                <a:effectLst/>
              </a:rPr>
              <a:t>做不到这些</a:t>
            </a:r>
            <a:r>
              <a:rPr lang="en-US" altLang="zh-CN" sz="1100" i="0" dirty="0">
                <a:effectLst/>
              </a:rPr>
              <a:t>……”</a:t>
            </a:r>
            <a:r>
              <a:rPr lang="zh-CN" altLang="en-US" sz="1100" i="0" dirty="0">
                <a:effectLst/>
              </a:rPr>
              <a:t>，那么金融机构等网站上也提供了相关工具，只需输入数字，就可以轻松模拟出未来可积累的资产金额或资产能维持的年限。</a:t>
            </a:r>
            <a:endParaRPr lang="zh-CN" altLang="en-US" sz="1100" i="0" dirty="0">
              <a:effectLst/>
            </a:endParaRPr>
          </a:p>
          <a:p>
            <a:endParaRPr lang="en-US" altLang="zh-CN" sz="1100" i="0" dirty="0">
              <a:effectLst/>
            </a:endParaRPr>
          </a:p>
          <a:p>
            <a:r>
              <a:rPr lang="zh-CN" altLang="en-US" sz="1100" i="0" dirty="0">
                <a:effectLst/>
              </a:rPr>
              <a:t>只要搜索</a:t>
            </a:r>
            <a:r>
              <a:rPr lang="en-US" altLang="zh-CN" sz="1100" i="0" dirty="0">
                <a:effectLst/>
              </a:rPr>
              <a:t>“</a:t>
            </a:r>
            <a:r>
              <a:rPr lang="zh-CN" altLang="en-US" sz="1100" i="0" dirty="0">
                <a:effectLst/>
              </a:rPr>
              <a:t>定投</a:t>
            </a:r>
            <a:r>
              <a:rPr lang="en-US" altLang="zh-CN" sz="1100" i="0" dirty="0">
                <a:effectLst/>
              </a:rPr>
              <a:t> </a:t>
            </a:r>
            <a:r>
              <a:rPr lang="zh-CN" altLang="en-US" sz="1100" i="0" dirty="0">
                <a:effectLst/>
              </a:rPr>
              <a:t>模拟</a:t>
            </a:r>
            <a:r>
              <a:rPr lang="en-US" altLang="zh-CN" sz="1100" i="0" dirty="0">
                <a:effectLst/>
              </a:rPr>
              <a:t>”“</a:t>
            </a:r>
            <a:r>
              <a:rPr lang="zh-CN" altLang="en-US" sz="1100" i="0" dirty="0">
                <a:effectLst/>
              </a:rPr>
              <a:t>取出</a:t>
            </a:r>
            <a:r>
              <a:rPr lang="en-US" altLang="zh-CN" sz="1100" i="0" dirty="0">
                <a:effectLst/>
              </a:rPr>
              <a:t> </a:t>
            </a:r>
            <a:r>
              <a:rPr lang="zh-CN" altLang="en-US" sz="1100" i="0" dirty="0">
                <a:effectLst/>
              </a:rPr>
              <a:t>模拟</a:t>
            </a:r>
            <a:r>
              <a:rPr lang="en-US" altLang="zh-CN" sz="1100" i="0" dirty="0">
                <a:effectLst/>
              </a:rPr>
              <a:t>”</a:t>
            </a:r>
            <a:r>
              <a:rPr lang="zh-CN" altLang="en-US" sz="1100" i="0" dirty="0">
                <a:effectLst/>
              </a:rPr>
              <a:t>等关键词，就可以找到这些工具。不妨一边想象未来，一边制定自己的计划。</a:t>
            </a:r>
            <a:endParaRPr lang="zh-CN" altLang="en-US" sz="1100" i="0" dirty="0">
              <a:effectLst/>
            </a:endParaRPr>
          </a:p>
          <a:p>
            <a:endParaRPr lang="en-US" altLang="zh-CN" sz="1100" i="0" dirty="0">
              <a:effectLst/>
            </a:endParaRPr>
          </a:p>
          <a:p>
            <a:r>
              <a:rPr lang="zh-CN" altLang="en-US" sz="1100" i="0" dirty="0">
                <a:effectLst/>
              </a:rPr>
              <a:t>需要注意的是，这里介绍的计算方法是简化版的，与网站模拟的结果可能会略有差异。网站上的结果更接近实际情况，建议也一起参考确认。</a:t>
            </a:r>
            <a:endParaRPr lang="zh-CN" altLang="en-US" sz="1100" i="0" dirty="0">
              <a:effectLst/>
            </a:endParaRPr>
          </a:p>
          <a:p>
            <a:endParaRPr lang="en-US" altLang="zh-CN" sz="1100" i="0" dirty="0">
              <a:effectLst/>
            </a:endParaRPr>
          </a:p>
          <a:p>
            <a:r>
              <a:rPr lang="zh-CN" altLang="en-US" sz="1100" i="0" dirty="0">
                <a:effectLst/>
              </a:rPr>
              <a:t>你打算从几岁开始进入退休生活？</a:t>
            </a:r>
            <a:endParaRPr lang="zh-CN" altLang="en-US" sz="1100" i="0" dirty="0">
              <a:effectLst/>
            </a:endParaRPr>
          </a:p>
          <a:p>
            <a:endParaRPr lang="en-US" altLang="zh-CN" sz="1100" i="0" dirty="0">
              <a:effectLst/>
            </a:endParaRPr>
          </a:p>
          <a:p>
            <a:r>
              <a:rPr lang="zh-CN" altLang="en-US" sz="1100" i="0" dirty="0">
                <a:effectLst/>
              </a:rPr>
              <a:t>在进行模拟时，建议尽量以能够覆盖接近</a:t>
            </a:r>
            <a:r>
              <a:rPr lang="en-US" altLang="zh-CN" sz="1100" i="0" dirty="0">
                <a:effectLst/>
              </a:rPr>
              <a:t>100</a:t>
            </a:r>
            <a:r>
              <a:rPr lang="zh-CN" altLang="en-US" sz="1100" i="0" dirty="0">
                <a:effectLst/>
              </a:rPr>
              <a:t>岁生活的养老金为目标来规划。</a:t>
            </a:r>
            <a:endParaRPr lang="zh-CN" altLang="en-US" sz="1100" i="0" dirty="0">
              <a:effectLst/>
            </a:endParaRPr>
          </a:p>
          <a:p>
            <a:endParaRPr lang="en-US" altLang="zh-CN" sz="1100" i="0" dirty="0">
              <a:effectLst/>
            </a:endParaRPr>
          </a:p>
          <a:p>
            <a:r>
              <a:rPr lang="zh-CN" altLang="en-US" sz="1100" i="0" dirty="0">
                <a:effectLst/>
              </a:rPr>
              <a:t>如今是一个</a:t>
            </a:r>
            <a:r>
              <a:rPr lang="en-US" altLang="zh-CN" sz="1100" i="0" dirty="0">
                <a:effectLst/>
              </a:rPr>
              <a:t>“</a:t>
            </a:r>
            <a:r>
              <a:rPr lang="zh-CN" altLang="en-US" sz="1100" i="0" dirty="0">
                <a:effectLst/>
              </a:rPr>
              <a:t>每两位女性中就有一位能活到</a:t>
            </a:r>
            <a:r>
              <a:rPr lang="en-US" altLang="zh-CN" sz="1100" i="0" dirty="0">
                <a:effectLst/>
              </a:rPr>
              <a:t>90</a:t>
            </a:r>
            <a:r>
              <a:rPr lang="zh-CN" altLang="en-US" sz="1100" i="0" dirty="0">
                <a:effectLst/>
              </a:rPr>
              <a:t>岁以上</a:t>
            </a:r>
            <a:r>
              <a:rPr lang="en-US" altLang="zh-CN" sz="1100" i="0" dirty="0">
                <a:effectLst/>
              </a:rPr>
              <a:t>”</a:t>
            </a:r>
            <a:r>
              <a:rPr lang="zh-CN" altLang="en-US" sz="1100" i="0" dirty="0">
                <a:effectLst/>
              </a:rPr>
              <a:t>的时代。为了避免到时候陷入困境，最好提前准备充足的养老资金。</a:t>
            </a:r>
            <a:endParaRPr lang="zh-CN" altLang="en-US" sz="1100" i="0" dirty="0">
              <a:effectLst/>
            </a:endParaRPr>
          </a:p>
          <a:p>
            <a:endParaRPr lang="en-US" altLang="zh-CN" sz="1100" i="0" dirty="0">
              <a:effectLst/>
            </a:endParaRPr>
          </a:p>
          <a:p>
            <a:r>
              <a:rPr lang="zh-CN" altLang="en-US" sz="1100" i="0" dirty="0">
                <a:effectLst/>
              </a:rPr>
              <a:t>没有人知道自己的人生会持续到多少岁。但相反，</a:t>
            </a:r>
            <a:r>
              <a:rPr lang="en-US" altLang="zh-CN" sz="1100" i="0" dirty="0">
                <a:effectLst/>
              </a:rPr>
              <a:t>“</a:t>
            </a:r>
            <a:r>
              <a:rPr lang="zh-CN" altLang="en-US" sz="1100" i="0" dirty="0">
                <a:effectLst/>
              </a:rPr>
              <a:t>什么时候开始退休生活</a:t>
            </a:r>
            <a:r>
              <a:rPr lang="en-US" altLang="zh-CN" sz="1100" i="0" dirty="0">
                <a:effectLst/>
              </a:rPr>
              <a:t>”</a:t>
            </a:r>
            <a:r>
              <a:rPr lang="zh-CN" altLang="en-US" sz="1100" i="0" dirty="0">
                <a:effectLst/>
              </a:rPr>
              <a:t>是可以由你自己决定的。</a:t>
            </a:r>
            <a:endParaRPr lang="zh-CN" altLang="en-US" sz="1100" i="0" dirty="0">
              <a:effectLst/>
            </a:endParaRPr>
          </a:p>
          <a:p>
            <a:endParaRPr lang="en-US" altLang="zh-CN" sz="1100" i="0" dirty="0">
              <a:effectLst/>
            </a:endParaRPr>
          </a:p>
          <a:p>
            <a:r>
              <a:rPr lang="zh-CN" altLang="en-US" sz="1100" i="0" dirty="0">
                <a:effectLst/>
              </a:rPr>
              <a:t>例如，如果你打算</a:t>
            </a:r>
            <a:r>
              <a:rPr lang="en-US" altLang="zh-CN" sz="1100" i="0" dirty="0">
                <a:effectLst/>
              </a:rPr>
              <a:t>65</a:t>
            </a:r>
            <a:r>
              <a:rPr lang="zh-CN" altLang="en-US" sz="1100" i="0" dirty="0">
                <a:effectLst/>
              </a:rPr>
              <a:t>岁完全退休，那么就需要准备足以支撑</a:t>
            </a:r>
            <a:r>
              <a:rPr lang="en-US" altLang="zh-CN" sz="1100" i="0" dirty="0">
                <a:effectLst/>
              </a:rPr>
              <a:t>35</a:t>
            </a:r>
            <a:r>
              <a:rPr lang="zh-CN" altLang="en-US" sz="1100" i="0" dirty="0">
                <a:effectLst/>
              </a:rPr>
              <a:t>年以上生活的养老金。如果现在</a:t>
            </a:r>
            <a:r>
              <a:rPr lang="en-US" altLang="zh-CN" sz="1100" i="0" dirty="0">
                <a:effectLst/>
              </a:rPr>
              <a:t>55</a:t>
            </a:r>
            <a:r>
              <a:rPr lang="zh-CN" altLang="en-US" sz="1100" i="0" dirty="0">
                <a:effectLst/>
              </a:rPr>
              <a:t>岁，那就意味着要在接下来的</a:t>
            </a:r>
            <a:r>
              <a:rPr lang="en-US" altLang="zh-CN" sz="1100" i="0" dirty="0">
                <a:effectLst/>
              </a:rPr>
              <a:t>10</a:t>
            </a:r>
            <a:r>
              <a:rPr lang="zh-CN" altLang="en-US" sz="1100" i="0" dirty="0">
                <a:effectLst/>
              </a:rPr>
              <a:t>年里完成这笔资金的积累。</a:t>
            </a:r>
            <a:endParaRPr lang="zh-CN" altLang="en-US" sz="1100" i="0" dirty="0">
              <a:effectLst/>
            </a:endParaRPr>
          </a:p>
          <a:p>
            <a:endParaRPr lang="en-US" altLang="zh-CN" sz="1100" i="0" dirty="0">
              <a:effectLst/>
            </a:endParaRPr>
          </a:p>
          <a:p>
            <a:r>
              <a:rPr lang="zh-CN" altLang="en-US" sz="1100" i="0" dirty="0">
                <a:effectLst/>
              </a:rPr>
              <a:t>又比如，如果你现在</a:t>
            </a:r>
            <a:r>
              <a:rPr lang="en-US" altLang="zh-CN" sz="1100" i="0" dirty="0">
                <a:effectLst/>
              </a:rPr>
              <a:t>50</a:t>
            </a:r>
            <a:r>
              <a:rPr lang="zh-CN" altLang="en-US" sz="1100" i="0" dirty="0">
                <a:effectLst/>
              </a:rPr>
              <a:t>岁，并计划工作到</a:t>
            </a:r>
            <a:r>
              <a:rPr lang="en-US" altLang="zh-CN" sz="1100" i="0" dirty="0">
                <a:effectLst/>
              </a:rPr>
              <a:t>75</a:t>
            </a:r>
            <a:r>
              <a:rPr lang="zh-CN" altLang="en-US" sz="1100" i="0" dirty="0">
                <a:effectLst/>
              </a:rPr>
              <a:t>岁，那么你可以用</a:t>
            </a:r>
            <a:r>
              <a:rPr lang="en-US" altLang="zh-CN" sz="1100" i="0" dirty="0">
                <a:effectLst/>
              </a:rPr>
              <a:t>25</a:t>
            </a:r>
            <a:r>
              <a:rPr lang="zh-CN" altLang="en-US" sz="1100" i="0" dirty="0">
                <a:effectLst/>
              </a:rPr>
              <a:t>年的时间来准备一笔可支撑</a:t>
            </a:r>
            <a:r>
              <a:rPr lang="en-US" altLang="zh-CN" sz="1100" i="0" dirty="0">
                <a:effectLst/>
              </a:rPr>
              <a:t>25</a:t>
            </a:r>
            <a:r>
              <a:rPr lang="zh-CN" altLang="en-US" sz="1100" i="0" dirty="0">
                <a:effectLst/>
              </a:rPr>
              <a:t>年退休生活的资金。</a:t>
            </a:r>
            <a:endParaRPr lang="zh-CN" altLang="en-US" sz="1100" i="0" dirty="0">
              <a:effectLst/>
            </a:endParaRPr>
          </a:p>
          <a:p>
            <a:endParaRPr lang="en-US" altLang="zh-CN" sz="1100" i="0" dirty="0">
              <a:effectLst/>
            </a:endParaRPr>
          </a:p>
          <a:p>
            <a:r>
              <a:rPr lang="zh-CN" altLang="en-US" sz="1100" i="0" dirty="0">
                <a:effectLst/>
              </a:rPr>
              <a:t>因此，思考</a:t>
            </a:r>
            <a:r>
              <a:rPr lang="en-US" altLang="zh-CN" sz="1100" i="0" dirty="0">
                <a:effectLst/>
              </a:rPr>
              <a:t>“</a:t>
            </a:r>
            <a:r>
              <a:rPr lang="zh-CN" altLang="en-US" sz="1100" i="0" dirty="0">
                <a:effectLst/>
              </a:rPr>
              <a:t>何时开始退休生活</a:t>
            </a:r>
            <a:r>
              <a:rPr lang="en-US" altLang="zh-CN" sz="1100" i="0" dirty="0">
                <a:effectLst/>
              </a:rPr>
              <a:t>”</a:t>
            </a:r>
            <a:r>
              <a:rPr lang="zh-CN" altLang="en-US" sz="1100" i="0" dirty="0">
                <a:effectLst/>
              </a:rPr>
              <a:t>是非常重要的。因为这将帮助你明确</a:t>
            </a:r>
            <a:r>
              <a:rPr lang="en-US" altLang="zh-CN" sz="1100" i="0" dirty="0">
                <a:effectLst/>
              </a:rPr>
              <a:t>“</a:t>
            </a:r>
            <a:r>
              <a:rPr lang="zh-CN" altLang="en-US" sz="1100" i="0" dirty="0">
                <a:effectLst/>
              </a:rPr>
              <a:t>在什么时候之前</a:t>
            </a:r>
            <a:r>
              <a:rPr lang="en-US" altLang="zh-CN" sz="1100" i="0" dirty="0">
                <a:effectLst/>
              </a:rPr>
              <a:t>”“</a:t>
            </a:r>
            <a:r>
              <a:rPr lang="zh-CN" altLang="en-US" sz="1100" i="0" dirty="0">
                <a:effectLst/>
              </a:rPr>
              <a:t>需要准备多少资金</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时间</a:t>
            </a:r>
            <a:r>
              <a:rPr lang="en-US" altLang="zh-CN" sz="1100" i="0" dirty="0">
                <a:effectLst/>
              </a:rPr>
              <a:t>”</a:t>
            </a:r>
            <a:r>
              <a:rPr lang="zh-CN" altLang="en-US" sz="1100" i="0" dirty="0">
                <a:effectLst/>
              </a:rPr>
              <a:t>和</a:t>
            </a:r>
            <a:r>
              <a:rPr lang="en-US" altLang="zh-CN" sz="1100" i="0" dirty="0">
                <a:effectLst/>
              </a:rPr>
              <a:t>“</a:t>
            </a:r>
            <a:r>
              <a:rPr lang="zh-CN" altLang="en-US" sz="1100" i="0" dirty="0">
                <a:effectLst/>
              </a:rPr>
              <a:t>收益率</a:t>
            </a:r>
            <a:r>
              <a:rPr lang="en-US" altLang="zh-CN" sz="1100" i="0" dirty="0">
                <a:effectLst/>
              </a:rPr>
              <a:t>”</a:t>
            </a:r>
            <a:r>
              <a:rPr lang="zh-CN" altLang="en-US" sz="1100" i="0" dirty="0">
                <a:effectLst/>
              </a:rPr>
              <a:t>是投资的关键</a:t>
            </a:r>
            <a:endParaRPr lang="zh-CN" altLang="en-US" sz="1100" i="0" dirty="0">
              <a:effectLst/>
            </a:endParaRPr>
          </a:p>
          <a:p>
            <a:endParaRPr lang="en-US" altLang="zh-CN" sz="1100" i="0" dirty="0">
              <a:effectLst/>
            </a:endParaRPr>
          </a:p>
          <a:p>
            <a:r>
              <a:rPr lang="zh-CN" altLang="en-US" sz="1100" i="0" dirty="0">
                <a:effectLst/>
              </a:rPr>
              <a:t>在思考</a:t>
            </a:r>
            <a:r>
              <a:rPr lang="en-US" altLang="zh-CN" sz="1100" i="0" dirty="0">
                <a:effectLst/>
              </a:rPr>
              <a:t>“</a:t>
            </a:r>
            <a:r>
              <a:rPr lang="zh-CN" altLang="en-US" sz="1100" i="0" dirty="0">
                <a:effectLst/>
              </a:rPr>
              <a:t>什么时候之前</a:t>
            </a:r>
            <a:r>
              <a:rPr lang="en-US" altLang="zh-CN" sz="1100" i="0" dirty="0">
                <a:effectLst/>
              </a:rPr>
              <a:t>”“</a:t>
            </a:r>
            <a:r>
              <a:rPr lang="zh-CN" altLang="en-US" sz="1100" i="0" dirty="0">
                <a:effectLst/>
              </a:rPr>
              <a:t>需要多少资金</a:t>
            </a:r>
            <a:r>
              <a:rPr lang="en-US" altLang="zh-CN" sz="1100" i="0" dirty="0">
                <a:effectLst/>
              </a:rPr>
              <a:t>”</a:t>
            </a:r>
            <a:r>
              <a:rPr lang="zh-CN" altLang="en-US" sz="1100" i="0" dirty="0">
                <a:effectLst/>
              </a:rPr>
              <a:t>时，</a:t>
            </a:r>
            <a:r>
              <a:rPr lang="en-US" altLang="zh-CN" sz="1100" i="0" dirty="0">
                <a:effectLst/>
              </a:rPr>
              <a:t>“</a:t>
            </a:r>
            <a:r>
              <a:rPr lang="zh-CN" altLang="en-US" sz="1100" i="0" dirty="0">
                <a:effectLst/>
              </a:rPr>
              <a:t>可以用多长时间来进行投资</a:t>
            </a:r>
            <a:r>
              <a:rPr lang="en-US" altLang="zh-CN" sz="1100" i="0" dirty="0">
                <a:effectLst/>
              </a:rPr>
              <a:t>”</a:t>
            </a:r>
            <a:r>
              <a:rPr lang="zh-CN" altLang="en-US" sz="1100" i="0" dirty="0">
                <a:effectLst/>
              </a:rPr>
              <a:t>是非常重要的因素。</a:t>
            </a:r>
            <a:endParaRPr lang="zh-CN" altLang="en-US" sz="1100" i="0" dirty="0">
              <a:effectLst/>
            </a:endParaRPr>
          </a:p>
          <a:p>
            <a:endParaRPr lang="en-US" altLang="zh-CN" sz="1100" i="0" dirty="0">
              <a:effectLst/>
            </a:endParaRPr>
          </a:p>
          <a:p>
            <a:r>
              <a:rPr lang="zh-CN" altLang="en-US" sz="1100" i="0" dirty="0">
                <a:effectLst/>
              </a:rPr>
              <a:t>想通过投资让钱增值，关键在于</a:t>
            </a:r>
            <a:r>
              <a:rPr lang="en-US" altLang="zh-CN" sz="1100" i="0" dirty="0">
                <a:effectLst/>
              </a:rPr>
              <a:t>“</a:t>
            </a:r>
            <a:r>
              <a:rPr lang="zh-CN" altLang="en-US" sz="1100" i="0" dirty="0">
                <a:effectLst/>
              </a:rPr>
              <a:t>让时间成为你的朋友</a:t>
            </a:r>
            <a:r>
              <a:rPr lang="en-US" altLang="zh-CN" sz="1100" i="0" dirty="0">
                <a:effectLst/>
              </a:rPr>
              <a:t>”</a:t>
            </a:r>
            <a:r>
              <a:rPr lang="zh-CN" altLang="en-US" sz="1100" i="0" dirty="0">
                <a:effectLst/>
              </a:rPr>
              <a:t>。简单来说，投资时间越长，就越有利。因为复利的力量会发挥作用，从而带来更大的收益。</a:t>
            </a:r>
            <a:endParaRPr lang="zh-CN" altLang="en-US" sz="1100" i="0" dirty="0">
              <a:effectLst/>
            </a:endParaRPr>
          </a:p>
          <a:p>
            <a:endParaRPr lang="en-US" altLang="zh-CN" sz="1100" i="0" dirty="0">
              <a:effectLst/>
            </a:endParaRPr>
          </a:p>
          <a:p>
            <a:r>
              <a:rPr lang="zh-CN" altLang="en-US" sz="1100" i="0" dirty="0">
                <a:effectLst/>
              </a:rPr>
              <a:t>不过，对于即将年满</a:t>
            </a:r>
            <a:r>
              <a:rPr lang="en-US" altLang="zh-CN" sz="1100" i="0" dirty="0">
                <a:effectLst/>
              </a:rPr>
              <a:t>60</a:t>
            </a:r>
            <a:r>
              <a:rPr lang="zh-CN" altLang="en-US" sz="1100" i="0" dirty="0">
                <a:effectLst/>
              </a:rPr>
              <a:t>岁的人，或者希望尽早退休的人来说，延长投资时间是有限的。同时，每月增加定投金额也有上限。</a:t>
            </a:r>
            <a:endParaRPr lang="zh-CN" altLang="en-US" sz="1100" i="0" dirty="0">
              <a:effectLst/>
            </a:endParaRPr>
          </a:p>
          <a:p>
            <a:endParaRPr lang="en-US" altLang="zh-CN" sz="1100" i="0" dirty="0">
              <a:effectLst/>
            </a:endParaRPr>
          </a:p>
          <a:p>
            <a:r>
              <a:rPr lang="zh-CN" altLang="en-US" sz="1100" i="0" dirty="0">
                <a:effectLst/>
              </a:rPr>
              <a:t>在这种情况下，关键就在于收益率。通过提高投资回报率，即使在较短时间内，也有可能实现资产的较大增长。</a:t>
            </a:r>
            <a:endParaRPr lang="zh-CN" altLang="en-US" sz="1100" i="0" dirty="0">
              <a:effectLst/>
            </a:endParaRPr>
          </a:p>
        </p:txBody>
      </p:sp>
      <p:sp>
        <p:nvSpPr>
          <p:cNvPr id="5" name="角丸四角形 7"/>
          <p:cNvSpPr/>
          <p:nvPr/>
        </p:nvSpPr>
        <p:spPr>
          <a:xfrm>
            <a:off x="2612979" y="10119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106805"/>
          </a:xfrm>
          <a:prstGeom prst="rect">
            <a:avLst/>
          </a:prstGeom>
          <a:noFill/>
        </p:spPr>
        <p:txBody>
          <a:bodyPr wrap="square" rtlCol="0">
            <a:sp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50</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代</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から</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始</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める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お</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金</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と</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一緒</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長生</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きするための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おとなの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投資教室</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978-4-7612-7867</a:t>
            </a:r>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-0</a:t>
            </a:r>
            <a:endPar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岡﨑馨加</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6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256p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4</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702435"/>
            <a:ext cx="6821170" cy="6862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引言</a:t>
            </a:r>
            <a:endParaRPr lang="zh-CN" altLang="en-US" sz="1100" i="0" dirty="0">
              <a:effectLst/>
            </a:endParaRPr>
          </a:p>
          <a:p>
            <a:r>
              <a:rPr lang="zh-CN" altLang="en-US" sz="1100" i="0" dirty="0">
                <a:effectLst/>
              </a:rPr>
              <a:t>正因为金钱在贬值，更要让它</a:t>
            </a:r>
            <a:r>
              <a:rPr lang="en-US" altLang="zh-CN" sz="1100" i="0" dirty="0">
                <a:effectLst/>
              </a:rPr>
              <a:t>“</a:t>
            </a:r>
            <a:r>
              <a:rPr lang="zh-CN" altLang="en-US" sz="1100" i="0" dirty="0">
                <a:effectLst/>
              </a:rPr>
              <a:t>活得更久</a:t>
            </a:r>
            <a:r>
              <a:rPr lang="en-US" altLang="zh-CN" sz="1100" i="0" dirty="0">
                <a:effectLst/>
              </a:rPr>
              <a:t>”</a:t>
            </a:r>
            <a:endParaRPr lang="en-US" altLang="zh-CN" sz="1100" i="0" dirty="0">
              <a:effectLst/>
            </a:endParaRPr>
          </a:p>
          <a:p>
            <a:r>
              <a:rPr lang="zh-CN" altLang="en-US" sz="1100" i="0" dirty="0">
                <a:effectLst/>
              </a:rPr>
              <a:t>是否知道这一点，会让人生产生巨大差别</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1</a:t>
            </a:r>
            <a:r>
              <a:rPr lang="zh-CN" altLang="en-US" sz="1100" i="0" dirty="0">
                <a:effectLst/>
              </a:rPr>
              <a:t>章　从</a:t>
            </a:r>
            <a:r>
              <a:rPr lang="en-US" altLang="zh-CN" sz="1100" i="0" dirty="0">
                <a:effectLst/>
              </a:rPr>
              <a:t>50</a:t>
            </a:r>
            <a:r>
              <a:rPr lang="zh-CN" altLang="en-US" sz="1100" i="0" dirty="0">
                <a:effectLst/>
              </a:rPr>
              <a:t>岁开始打造养老资产</a:t>
            </a:r>
            <a:endParaRPr lang="zh-CN" altLang="en-US" sz="1100" i="0" dirty="0">
              <a:effectLst/>
            </a:endParaRPr>
          </a:p>
          <a:p>
            <a:r>
              <a:rPr lang="zh-CN" altLang="en-US" sz="1100" i="0" dirty="0">
                <a:effectLst/>
              </a:rPr>
              <a:t>所谓</a:t>
            </a:r>
            <a:r>
              <a:rPr lang="en-US" altLang="zh-CN" sz="1100" i="0" dirty="0">
                <a:effectLst/>
              </a:rPr>
              <a:t>“</a:t>
            </a:r>
            <a:r>
              <a:rPr lang="zh-CN" altLang="en-US" sz="1100" i="0" dirty="0">
                <a:effectLst/>
              </a:rPr>
              <a:t>让钱和你一起长寿</a:t>
            </a:r>
            <a:r>
              <a:rPr lang="en-US" altLang="zh-CN" sz="1100" i="0" dirty="0">
                <a:effectLst/>
              </a:rPr>
              <a:t>”</a:t>
            </a:r>
            <a:endParaRPr lang="en-US" altLang="zh-CN" sz="1100" i="0" dirty="0">
              <a:effectLst/>
            </a:endParaRPr>
          </a:p>
          <a:p>
            <a:r>
              <a:rPr lang="zh-CN" altLang="en-US" sz="1100" i="0" dirty="0">
                <a:effectLst/>
              </a:rPr>
              <a:t>通过投资延长</a:t>
            </a:r>
            <a:r>
              <a:rPr lang="en-US" altLang="zh-CN" sz="1100" i="0" dirty="0">
                <a:effectLst/>
              </a:rPr>
              <a:t>“</a:t>
            </a:r>
            <a:r>
              <a:rPr lang="zh-CN" altLang="en-US" sz="1100" i="0" dirty="0">
                <a:effectLst/>
              </a:rPr>
              <a:t>金钱的寿命</a:t>
            </a:r>
            <a:r>
              <a:rPr lang="en-US" altLang="zh-CN" sz="1100" i="0" dirty="0">
                <a:effectLst/>
              </a:rPr>
              <a:t>”</a:t>
            </a:r>
            <a:endParaRPr lang="en-US" altLang="zh-CN" sz="1100" i="0" dirty="0">
              <a:effectLst/>
            </a:endParaRPr>
          </a:p>
          <a:p>
            <a:r>
              <a:rPr lang="zh-CN" altLang="en-US" sz="1100" i="0" dirty="0">
                <a:effectLst/>
              </a:rPr>
              <a:t>正因为</a:t>
            </a:r>
            <a:r>
              <a:rPr lang="en-US" altLang="zh-CN" sz="1100" i="0" dirty="0">
                <a:effectLst/>
              </a:rPr>
              <a:t>“</a:t>
            </a:r>
            <a:r>
              <a:rPr lang="zh-CN" altLang="en-US" sz="1100" i="0" dirty="0">
                <a:effectLst/>
              </a:rPr>
              <a:t>不让钱减少</a:t>
            </a:r>
            <a:r>
              <a:rPr lang="en-US" altLang="zh-CN" sz="1100" i="0" dirty="0">
                <a:effectLst/>
              </a:rPr>
              <a:t>”</a:t>
            </a:r>
            <a:r>
              <a:rPr lang="zh-CN" altLang="en-US" sz="1100" i="0" dirty="0">
                <a:effectLst/>
              </a:rPr>
              <a:t>，才能让它更长久</a:t>
            </a:r>
            <a:endParaRPr lang="zh-CN" altLang="en-US" sz="1100" i="0" dirty="0">
              <a:effectLst/>
            </a:endParaRPr>
          </a:p>
          <a:p>
            <a:r>
              <a:rPr lang="zh-CN" altLang="en-US" sz="1100" i="0" dirty="0">
                <a:effectLst/>
              </a:rPr>
              <a:t>没有很多钱，也可以通过投资</a:t>
            </a:r>
            <a:r>
              <a:rPr lang="en-US" altLang="zh-CN" sz="1100" i="0" dirty="0">
                <a:effectLst/>
              </a:rPr>
              <a:t>“</a:t>
            </a:r>
            <a:r>
              <a:rPr lang="zh-CN" altLang="en-US" sz="1100" i="0" dirty="0">
                <a:effectLst/>
              </a:rPr>
              <a:t>创造资产</a:t>
            </a:r>
            <a:r>
              <a:rPr lang="en-US" altLang="zh-CN" sz="1100" i="0" dirty="0">
                <a:effectLst/>
              </a:rPr>
              <a:t>”</a:t>
            </a:r>
            <a:endParaRPr lang="en-US" altLang="zh-CN" sz="1100" i="0" dirty="0">
              <a:effectLst/>
            </a:endParaRPr>
          </a:p>
          <a:p>
            <a:r>
              <a:rPr lang="zh-CN" altLang="en-US" sz="1100" i="0" dirty="0">
                <a:effectLst/>
              </a:rPr>
              <a:t>首先要做的是</a:t>
            </a:r>
            <a:r>
              <a:rPr lang="en-US" altLang="zh-CN" sz="1100" i="0" dirty="0">
                <a:effectLst/>
              </a:rPr>
              <a:t>“</a:t>
            </a:r>
            <a:r>
              <a:rPr lang="zh-CN" altLang="en-US" sz="1100" i="0" dirty="0">
                <a:effectLst/>
              </a:rPr>
              <a:t>削减固定支出</a:t>
            </a:r>
            <a:r>
              <a:rPr lang="en-US" altLang="zh-CN" sz="1100" i="0" dirty="0">
                <a:effectLst/>
              </a:rPr>
              <a:t>”</a:t>
            </a:r>
            <a:endParaRPr lang="en-US" altLang="zh-CN" sz="1100" i="0" dirty="0">
              <a:effectLst/>
            </a:endParaRPr>
          </a:p>
          <a:p>
            <a:r>
              <a:rPr lang="en-US" altLang="zh-CN" sz="1100" i="0" dirty="0">
                <a:effectLst/>
              </a:rPr>
              <a:t>50</a:t>
            </a:r>
            <a:r>
              <a:rPr lang="zh-CN" altLang="en-US" sz="1100" i="0" dirty="0">
                <a:effectLst/>
              </a:rPr>
              <a:t>岁之后的投资，是</a:t>
            </a:r>
            <a:r>
              <a:rPr lang="en-US" altLang="zh-CN" sz="1100" i="0" dirty="0">
                <a:effectLst/>
              </a:rPr>
              <a:t>“</a:t>
            </a:r>
            <a:r>
              <a:rPr lang="zh-CN" altLang="en-US" sz="1100" i="0" dirty="0">
                <a:effectLst/>
              </a:rPr>
              <a:t>边守边增</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第</a:t>
            </a:r>
            <a:r>
              <a:rPr lang="en-US" altLang="zh-CN" sz="1100" i="0" dirty="0">
                <a:effectLst/>
              </a:rPr>
              <a:t>2</a:t>
            </a:r>
            <a:r>
              <a:rPr lang="zh-CN" altLang="en-US" sz="1100" i="0" dirty="0">
                <a:effectLst/>
              </a:rPr>
              <a:t>章　</a:t>
            </a:r>
            <a:r>
              <a:rPr lang="en-US" altLang="zh-CN" sz="1100" i="0" dirty="0">
                <a:effectLst/>
              </a:rPr>
              <a:t>50</a:t>
            </a:r>
            <a:r>
              <a:rPr lang="zh-CN" altLang="en-US" sz="1100" i="0" dirty="0">
                <a:effectLst/>
              </a:rPr>
              <a:t>岁资产积累的</a:t>
            </a:r>
            <a:r>
              <a:rPr lang="en-US" altLang="zh-CN" sz="1100" i="0" dirty="0">
                <a:effectLst/>
              </a:rPr>
              <a:t>3</a:t>
            </a:r>
            <a:r>
              <a:rPr lang="zh-CN" altLang="en-US" sz="1100" i="0" dirty="0">
                <a:effectLst/>
              </a:rPr>
              <a:t>个原则</a:t>
            </a:r>
            <a:endParaRPr lang="zh-CN" altLang="en-US" sz="1100" i="0" dirty="0">
              <a:effectLst/>
            </a:endParaRPr>
          </a:p>
          <a:p>
            <a:r>
              <a:rPr lang="en-US" altLang="zh-CN" sz="1100" i="0" dirty="0">
                <a:effectLst/>
              </a:rPr>
              <a:t>50</a:t>
            </a:r>
            <a:r>
              <a:rPr lang="zh-CN" altLang="en-US" sz="1100" i="0" dirty="0">
                <a:effectLst/>
              </a:rPr>
              <a:t>岁开始的股票投资基础入门</a:t>
            </a:r>
            <a:endParaRPr lang="zh-CN" altLang="en-US" sz="1100" i="0" dirty="0">
              <a:effectLst/>
            </a:endParaRPr>
          </a:p>
          <a:p>
            <a:r>
              <a:rPr lang="zh-CN" altLang="en-US" sz="1100" i="0" dirty="0">
                <a:effectLst/>
              </a:rPr>
              <a:t>原则</a:t>
            </a:r>
            <a:r>
              <a:rPr lang="en-US" altLang="en-US" sz="1100" i="0" dirty="0">
                <a:effectLst/>
              </a:rPr>
              <a:t>①</a:t>
            </a:r>
            <a:r>
              <a:rPr lang="zh-CN" altLang="en-US" sz="1100" i="0" dirty="0">
                <a:effectLst/>
              </a:rPr>
              <a:t>：通过时间分散，持续小额买入</a:t>
            </a:r>
            <a:endParaRPr lang="zh-CN" altLang="en-US" sz="1100" i="0" dirty="0">
              <a:effectLst/>
            </a:endParaRPr>
          </a:p>
          <a:p>
            <a:r>
              <a:rPr lang="zh-CN" altLang="en-US" sz="1100" i="0" dirty="0">
                <a:effectLst/>
              </a:rPr>
              <a:t>在价格低时</a:t>
            </a:r>
            <a:r>
              <a:rPr lang="en-US" altLang="zh-CN" sz="1100" i="0" dirty="0">
                <a:effectLst/>
              </a:rPr>
              <a:t>“</a:t>
            </a:r>
            <a:r>
              <a:rPr lang="zh-CN" altLang="en-US" sz="1100" i="0" dirty="0">
                <a:effectLst/>
              </a:rPr>
              <a:t>能买得更多</a:t>
            </a:r>
            <a:r>
              <a:rPr lang="en-US" altLang="zh-CN" sz="1100" i="0" dirty="0">
                <a:effectLst/>
              </a:rPr>
              <a:t>”</a:t>
            </a:r>
            <a:r>
              <a:rPr lang="zh-CN" altLang="en-US" sz="1100" i="0" dirty="0">
                <a:effectLst/>
              </a:rPr>
              <a:t>的优势</a:t>
            </a:r>
            <a:endParaRPr lang="zh-CN" altLang="en-US" sz="1100" i="0" dirty="0">
              <a:effectLst/>
            </a:endParaRPr>
          </a:p>
          <a:p>
            <a:r>
              <a:rPr lang="zh-CN" altLang="en-US" sz="1100" i="0" dirty="0">
                <a:effectLst/>
              </a:rPr>
              <a:t>为什么分散时间能提高收益</a:t>
            </a:r>
            <a:endParaRPr lang="zh-CN" altLang="en-US" sz="1100" i="0" dirty="0">
              <a:effectLst/>
            </a:endParaRPr>
          </a:p>
          <a:p>
            <a:r>
              <a:rPr lang="zh-CN" altLang="en-US" sz="1100" i="0" dirty="0">
                <a:effectLst/>
              </a:rPr>
              <a:t>原则</a:t>
            </a:r>
            <a:r>
              <a:rPr lang="en-US" altLang="en-US" sz="1100" i="0" dirty="0">
                <a:effectLst/>
              </a:rPr>
              <a:t>②</a:t>
            </a:r>
            <a:r>
              <a:rPr lang="zh-CN" altLang="en-US" sz="1100" i="0" dirty="0">
                <a:effectLst/>
              </a:rPr>
              <a:t>：通过</a:t>
            </a:r>
            <a:r>
              <a:rPr lang="en-US" altLang="zh-CN" sz="1100" i="0" dirty="0">
                <a:effectLst/>
              </a:rPr>
              <a:t>“</a:t>
            </a:r>
            <a:r>
              <a:rPr lang="zh-CN" altLang="en-US" sz="1100" i="0" dirty="0">
                <a:effectLst/>
              </a:rPr>
              <a:t>资产分散</a:t>
            </a:r>
            <a:r>
              <a:rPr lang="en-US" altLang="zh-CN" sz="1100" i="0" dirty="0">
                <a:effectLst/>
              </a:rPr>
              <a:t>”</a:t>
            </a:r>
            <a:r>
              <a:rPr lang="zh-CN" altLang="en-US" sz="1100" i="0" dirty="0">
                <a:effectLst/>
              </a:rPr>
              <a:t>降低风险</a:t>
            </a:r>
            <a:endParaRPr lang="zh-CN" altLang="en-US" sz="1100" i="0" dirty="0">
              <a:effectLst/>
            </a:endParaRPr>
          </a:p>
          <a:p>
            <a:r>
              <a:rPr lang="zh-CN" altLang="en-US" sz="1100" i="0" dirty="0">
                <a:effectLst/>
              </a:rPr>
              <a:t>分散配置到</a:t>
            </a:r>
            <a:r>
              <a:rPr lang="en-US" altLang="zh-CN" sz="1100" i="0" dirty="0">
                <a:effectLst/>
              </a:rPr>
              <a:t>“</a:t>
            </a:r>
            <a:r>
              <a:rPr lang="zh-CN" altLang="en-US" sz="1100" i="0" dirty="0">
                <a:effectLst/>
              </a:rPr>
              <a:t>债券</a:t>
            </a:r>
            <a:r>
              <a:rPr lang="en-US" altLang="zh-CN" sz="1100" i="0" dirty="0">
                <a:effectLst/>
              </a:rPr>
              <a:t>”</a:t>
            </a:r>
            <a:r>
              <a:rPr lang="zh-CN" altLang="en-US" sz="1100" i="0" dirty="0">
                <a:effectLst/>
              </a:rPr>
              <a:t>也能扩大机会</a:t>
            </a:r>
            <a:endParaRPr lang="zh-CN" altLang="en-US" sz="1100" i="0" dirty="0">
              <a:effectLst/>
            </a:endParaRPr>
          </a:p>
          <a:p>
            <a:r>
              <a:rPr lang="zh-CN" altLang="en-US" sz="1100" i="0" dirty="0">
                <a:effectLst/>
              </a:rPr>
              <a:t>原则</a:t>
            </a:r>
            <a:r>
              <a:rPr lang="en-US" altLang="en-US" sz="1100" i="0" dirty="0">
                <a:effectLst/>
              </a:rPr>
              <a:t>③</a:t>
            </a:r>
            <a:r>
              <a:rPr lang="zh-CN" altLang="en-US" sz="1100" i="0" dirty="0">
                <a:effectLst/>
              </a:rPr>
              <a:t>：通过</a:t>
            </a:r>
            <a:r>
              <a:rPr lang="en-US" altLang="zh-CN" sz="1100" i="0" dirty="0">
                <a:effectLst/>
              </a:rPr>
              <a:t>“</a:t>
            </a:r>
            <a:r>
              <a:rPr lang="zh-CN" altLang="en-US" sz="1100" i="0" dirty="0">
                <a:effectLst/>
              </a:rPr>
              <a:t>长期投资</a:t>
            </a:r>
            <a:r>
              <a:rPr lang="en-US" altLang="zh-CN" sz="1100" i="0" dirty="0">
                <a:effectLst/>
              </a:rPr>
              <a:t>”</a:t>
            </a:r>
            <a:r>
              <a:rPr lang="zh-CN" altLang="en-US" sz="1100" i="0" dirty="0">
                <a:effectLst/>
              </a:rPr>
              <a:t>慢慢积累</a:t>
            </a:r>
            <a:endParaRPr lang="zh-CN" altLang="en-US" sz="1100" i="0" dirty="0">
              <a:effectLst/>
            </a:endParaRPr>
          </a:p>
          <a:p>
            <a:r>
              <a:rPr lang="zh-CN" altLang="en-US" sz="1100" i="0" dirty="0">
                <a:effectLst/>
              </a:rPr>
              <a:t>为什么长期投资更容易获得收益</a:t>
            </a:r>
            <a:endParaRPr lang="zh-CN" altLang="en-US" sz="1100" i="0" dirty="0">
              <a:effectLst/>
            </a:endParaRPr>
          </a:p>
          <a:p>
            <a:r>
              <a:rPr lang="zh-CN" altLang="en-US" sz="1100" i="0" dirty="0">
                <a:effectLst/>
              </a:rPr>
              <a:t>遵守这</a:t>
            </a:r>
            <a:r>
              <a:rPr lang="en-US" altLang="zh-CN" sz="1100" i="0" dirty="0">
                <a:effectLst/>
              </a:rPr>
              <a:t>3</a:t>
            </a:r>
            <a:r>
              <a:rPr lang="zh-CN" altLang="en-US" sz="1100" i="0" dirty="0">
                <a:effectLst/>
              </a:rPr>
              <a:t>个原则的一种方法</a:t>
            </a:r>
            <a:endParaRPr lang="zh-CN" altLang="en-US" sz="1100" i="0" dirty="0">
              <a:effectLst/>
            </a:endParaRPr>
          </a:p>
          <a:p>
            <a:r>
              <a:rPr lang="zh-CN" altLang="en-US" sz="1100" i="0" dirty="0">
                <a:effectLst/>
              </a:rPr>
              <a:t>用基金实现</a:t>
            </a:r>
            <a:r>
              <a:rPr lang="en-US" altLang="zh-CN" sz="1100" i="0" dirty="0">
                <a:effectLst/>
              </a:rPr>
              <a:t>“</a:t>
            </a:r>
            <a:r>
              <a:rPr lang="zh-CN" altLang="en-US" sz="1100" i="0" dirty="0">
                <a:effectLst/>
              </a:rPr>
              <a:t>多次、持续、长期</a:t>
            </a:r>
            <a:r>
              <a:rPr lang="en-US" altLang="zh-CN" sz="1100" i="0" dirty="0">
                <a:effectLst/>
              </a:rPr>
              <a:t>”</a:t>
            </a:r>
            <a:r>
              <a:rPr lang="zh-CN" altLang="en-US" sz="1100" i="0" dirty="0">
                <a:effectLst/>
              </a:rPr>
              <a:t>的投资</a:t>
            </a:r>
            <a:endParaRPr lang="zh-CN" altLang="en-US" sz="1100" i="0" dirty="0">
              <a:effectLst/>
            </a:endParaRPr>
          </a:p>
          <a:p>
            <a:endParaRPr lang="zh-CN" altLang="en-US" sz="1100" i="0" dirty="0">
              <a:effectLst/>
            </a:endParaRPr>
          </a:p>
          <a:p>
            <a:r>
              <a:rPr lang="zh-CN" altLang="en-US" sz="1100" i="0" dirty="0">
                <a:effectLst/>
              </a:rPr>
              <a:t>第</a:t>
            </a:r>
            <a:r>
              <a:rPr lang="en-US" altLang="zh-CN" sz="1100" i="0" dirty="0">
                <a:effectLst/>
              </a:rPr>
              <a:t>3</a:t>
            </a:r>
            <a:r>
              <a:rPr lang="zh-CN" altLang="en-US" sz="1100" i="0" dirty="0">
                <a:effectLst/>
              </a:rPr>
              <a:t>章　</a:t>
            </a:r>
            <a:r>
              <a:rPr lang="en-US" altLang="zh-CN" sz="1100" i="0" dirty="0">
                <a:effectLst/>
              </a:rPr>
              <a:t>50</a:t>
            </a:r>
            <a:r>
              <a:rPr lang="zh-CN" altLang="en-US" sz="1100" i="0" dirty="0">
                <a:effectLst/>
              </a:rPr>
              <a:t>岁必须掌握的金钱知识</a:t>
            </a:r>
            <a:endParaRPr lang="zh-CN" altLang="en-US" sz="1100" i="0" dirty="0">
              <a:effectLst/>
            </a:endParaRPr>
          </a:p>
          <a:p>
            <a:r>
              <a:rPr lang="zh-CN" altLang="en-US" sz="1100" i="0" dirty="0">
                <a:effectLst/>
              </a:rPr>
              <a:t>把钱存在银行真的会</a:t>
            </a:r>
            <a:r>
              <a:rPr lang="en-US" altLang="zh-CN" sz="1100" i="0" dirty="0">
                <a:effectLst/>
              </a:rPr>
              <a:t>“</a:t>
            </a:r>
            <a:r>
              <a:rPr lang="zh-CN" altLang="en-US" sz="1100" i="0" dirty="0">
                <a:effectLst/>
              </a:rPr>
              <a:t>亏</a:t>
            </a:r>
            <a:r>
              <a:rPr lang="en-US" altLang="zh-CN" sz="1100" i="0" dirty="0">
                <a:effectLst/>
              </a:rPr>
              <a:t>”</a:t>
            </a:r>
            <a:r>
              <a:rPr lang="zh-CN" altLang="en-US" sz="1100" i="0" dirty="0">
                <a:effectLst/>
              </a:rPr>
              <a:t>吗？</a:t>
            </a:r>
            <a:endParaRPr lang="zh-CN" altLang="en-US" sz="1100" i="0" dirty="0">
              <a:effectLst/>
            </a:endParaRPr>
          </a:p>
          <a:p>
            <a:r>
              <a:rPr lang="zh-CN" altLang="en-US" sz="1100" i="0" dirty="0">
                <a:effectLst/>
              </a:rPr>
              <a:t>什么是</a:t>
            </a:r>
            <a:r>
              <a:rPr lang="en-US" altLang="zh-CN" sz="1100" i="0" dirty="0">
                <a:effectLst/>
              </a:rPr>
              <a:t>“</a:t>
            </a:r>
            <a:r>
              <a:rPr lang="zh-CN" altLang="en-US" sz="1100" i="0" dirty="0">
                <a:effectLst/>
              </a:rPr>
              <a:t>金钱的价值在下降</a:t>
            </a:r>
            <a:r>
              <a:rPr lang="en-US" altLang="zh-CN" sz="1100" i="0" dirty="0">
                <a:effectLst/>
              </a:rPr>
              <a:t>”</a:t>
            </a:r>
            <a:endParaRPr lang="en-US" altLang="zh-CN" sz="1100" i="0" dirty="0">
              <a:effectLst/>
            </a:endParaRPr>
          </a:p>
          <a:p>
            <a:r>
              <a:rPr lang="zh-CN" altLang="en-US" sz="1100" i="0" dirty="0">
                <a:effectLst/>
              </a:rPr>
              <a:t>如何避免</a:t>
            </a:r>
            <a:r>
              <a:rPr lang="en-US" altLang="zh-CN" sz="1100" i="0" dirty="0">
                <a:effectLst/>
              </a:rPr>
              <a:t>“</a:t>
            </a:r>
            <a:r>
              <a:rPr lang="zh-CN" altLang="en-US" sz="1100" i="0" dirty="0">
                <a:effectLst/>
              </a:rPr>
              <a:t>能买到的东西变少</a:t>
            </a:r>
            <a:r>
              <a:rPr lang="en-US" altLang="zh-CN" sz="1100" i="0" dirty="0">
                <a:effectLst/>
              </a:rPr>
              <a:t>”</a:t>
            </a:r>
            <a:endParaRPr lang="en-US" altLang="zh-CN" sz="1100" i="0" dirty="0">
              <a:effectLst/>
            </a:endParaRPr>
          </a:p>
          <a:p>
            <a:r>
              <a:rPr lang="zh-CN" altLang="en-US" sz="1100" i="0" dirty="0">
                <a:effectLst/>
              </a:rPr>
              <a:t>为什么</a:t>
            </a:r>
            <a:r>
              <a:rPr lang="en-US" altLang="zh-CN" sz="1100" i="0" dirty="0">
                <a:effectLst/>
              </a:rPr>
              <a:t>“</a:t>
            </a:r>
            <a:r>
              <a:rPr lang="zh-CN" altLang="en-US" sz="1100" i="0" dirty="0">
                <a:effectLst/>
              </a:rPr>
              <a:t>必须现在就开始</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复利</a:t>
            </a:r>
            <a:r>
              <a:rPr lang="en-US" altLang="zh-CN" sz="1100" i="0" dirty="0">
                <a:effectLst/>
              </a:rPr>
              <a:t>”</a:t>
            </a:r>
            <a:r>
              <a:rPr lang="zh-CN" altLang="en-US" sz="1100" i="0" dirty="0">
                <a:effectLst/>
              </a:rPr>
              <a:t>才是让钱大幅增长的秘密</a:t>
            </a:r>
            <a:endParaRPr lang="zh-CN" altLang="en-US" sz="1100" i="0" dirty="0">
              <a:effectLst/>
            </a:endParaRPr>
          </a:p>
          <a:p>
            <a:r>
              <a:rPr lang="zh-CN" altLang="en-US" sz="1100" i="0" dirty="0">
                <a:effectLst/>
              </a:rPr>
              <a:t>理解</a:t>
            </a:r>
            <a:r>
              <a:rPr lang="en-US" altLang="zh-CN" sz="1100" i="0" dirty="0">
                <a:effectLst/>
              </a:rPr>
              <a:t>“</a:t>
            </a:r>
            <a:r>
              <a:rPr lang="zh-CN" altLang="en-US" sz="1100" i="0" dirty="0">
                <a:effectLst/>
              </a:rPr>
              <a:t>收益率</a:t>
            </a:r>
            <a:r>
              <a:rPr lang="en-US" altLang="zh-CN" sz="1100" i="0" dirty="0">
                <a:effectLst/>
              </a:rPr>
              <a:t>”</a:t>
            </a:r>
            <a:r>
              <a:rPr lang="zh-CN" altLang="en-US" sz="1100" i="0" dirty="0">
                <a:effectLst/>
              </a:rPr>
              <a:t>，才能守住并增加财富</a:t>
            </a:r>
            <a:endParaRPr lang="zh-CN" altLang="en-US" sz="1100" i="0" dirty="0">
              <a:effectLst/>
            </a:endParaRPr>
          </a:p>
          <a:p>
            <a:endParaRPr lang="zh-CN" altLang="en-US" sz="1100" i="0" dirty="0">
              <a:effectLst/>
            </a:endParaRPr>
          </a:p>
          <a:p>
            <a:r>
              <a:rPr lang="zh-CN" altLang="en-US" sz="1100" i="0" dirty="0">
                <a:effectLst/>
              </a:rPr>
              <a:t>第</a:t>
            </a:r>
            <a:r>
              <a:rPr lang="en-US" altLang="zh-CN" sz="1100" i="0" dirty="0">
                <a:effectLst/>
              </a:rPr>
              <a:t>4</a:t>
            </a:r>
            <a:r>
              <a:rPr lang="zh-CN" altLang="en-US" sz="1100" i="0" dirty="0">
                <a:effectLst/>
              </a:rPr>
              <a:t>章　</a:t>
            </a:r>
            <a:r>
              <a:rPr lang="en-US" altLang="zh-CN" sz="1100" i="0" dirty="0">
                <a:effectLst/>
              </a:rPr>
              <a:t>50</a:t>
            </a:r>
            <a:r>
              <a:rPr lang="zh-CN" altLang="en-US" sz="1100" i="0" dirty="0">
                <a:effectLst/>
              </a:rPr>
              <a:t>岁开始的资产规划</a:t>
            </a:r>
            <a:endParaRPr lang="zh-CN" altLang="en-US" sz="1100" i="0" dirty="0">
              <a:effectLst/>
            </a:endParaRPr>
          </a:p>
          <a:p>
            <a:r>
              <a:rPr lang="zh-CN" altLang="en-US" sz="1100" i="0" dirty="0">
                <a:effectLst/>
              </a:rPr>
              <a:t>投资并不是赌博</a:t>
            </a:r>
            <a:endParaRPr lang="zh-CN" altLang="en-US" sz="1100" i="0" dirty="0">
              <a:effectLst/>
            </a:endParaRPr>
          </a:p>
          <a:p>
            <a:r>
              <a:rPr lang="zh-CN" altLang="en-US" sz="1100" i="0" dirty="0">
                <a:effectLst/>
              </a:rPr>
              <a:t>（漫画）认真描绘未来的生活图景</a:t>
            </a:r>
            <a:endParaRPr lang="zh-CN" altLang="en-US" sz="1100" i="0" dirty="0">
              <a:effectLst/>
            </a:endParaRPr>
          </a:p>
          <a:p>
            <a:r>
              <a:rPr lang="zh-CN" altLang="en-US" sz="1100" i="0" dirty="0">
                <a:effectLst/>
              </a:rPr>
              <a:t>将</a:t>
            </a:r>
            <a:r>
              <a:rPr lang="en-US" altLang="zh-CN" sz="1100" i="0" dirty="0">
                <a:effectLst/>
              </a:rPr>
              <a:t>“</a:t>
            </a:r>
            <a:r>
              <a:rPr lang="zh-CN" altLang="en-US" sz="1100" i="0" dirty="0">
                <a:effectLst/>
              </a:rPr>
              <a:t>现有资金</a:t>
            </a:r>
            <a:r>
              <a:rPr lang="en-US" altLang="zh-CN" sz="1100" i="0" dirty="0">
                <a:effectLst/>
              </a:rPr>
              <a:t>”</a:t>
            </a:r>
            <a:r>
              <a:rPr lang="zh-CN" altLang="en-US" sz="1100" i="0" dirty="0">
                <a:effectLst/>
              </a:rPr>
              <a:t>分成两部分进行运用</a:t>
            </a:r>
            <a:endParaRPr lang="zh-CN" altLang="en-US" sz="1100" i="0" dirty="0">
              <a:effectLst/>
            </a:endParaRPr>
          </a:p>
          <a:p>
            <a:r>
              <a:rPr lang="zh-CN" altLang="en-US" sz="1100" i="0" dirty="0">
                <a:effectLst/>
              </a:rPr>
              <a:t>利用</a:t>
            </a:r>
            <a:r>
              <a:rPr lang="en-US" altLang="zh-CN" sz="1100" i="0" dirty="0">
                <a:effectLst/>
              </a:rPr>
              <a:t>“</a:t>
            </a:r>
            <a:r>
              <a:rPr lang="zh-CN" altLang="en-US" sz="1100" i="0" dirty="0">
                <a:effectLst/>
              </a:rPr>
              <a:t>退休金</a:t>
            </a:r>
            <a:r>
              <a:rPr lang="en-US" altLang="zh-CN" sz="1100" i="0" dirty="0">
                <a:effectLst/>
              </a:rPr>
              <a:t>”</a:t>
            </a:r>
            <a:r>
              <a:rPr lang="zh-CN" altLang="en-US" sz="1100" i="0" dirty="0">
                <a:effectLst/>
              </a:rPr>
              <a:t>增加养老资金</a:t>
            </a:r>
            <a:endParaRPr lang="zh-CN" altLang="en-US" sz="1100" i="0" dirty="0">
              <a:effectLst/>
            </a:endParaRPr>
          </a:p>
          <a:p>
            <a:r>
              <a:rPr lang="zh-CN" altLang="en-US" sz="1100" i="0" dirty="0">
                <a:effectLst/>
              </a:rPr>
              <a:t>你的养老生活需要多少钱？</a:t>
            </a:r>
            <a:endParaRPr lang="zh-CN" altLang="en-US" sz="1100" i="0" dirty="0">
              <a:effectLst/>
            </a:endParaRPr>
          </a:p>
          <a:p>
            <a:r>
              <a:rPr lang="zh-CN" altLang="en-US" sz="1100" i="0" dirty="0">
                <a:effectLst/>
              </a:rPr>
              <a:t>需要在</a:t>
            </a:r>
            <a:r>
              <a:rPr lang="en-US" altLang="zh-CN" sz="1100" i="0" dirty="0">
                <a:effectLst/>
              </a:rPr>
              <a:t>“</a:t>
            </a:r>
            <a:r>
              <a:rPr lang="zh-CN" altLang="en-US" sz="1100" i="0" dirty="0">
                <a:effectLst/>
              </a:rPr>
              <a:t>什么时候</a:t>
            </a:r>
            <a:r>
              <a:rPr lang="en-US" altLang="zh-CN" sz="1100" i="0" dirty="0">
                <a:effectLst/>
              </a:rPr>
              <a:t>”</a:t>
            </a:r>
            <a:r>
              <a:rPr lang="zh-CN" altLang="en-US" sz="1100" i="0" dirty="0">
                <a:effectLst/>
              </a:rPr>
              <a:t>准备</a:t>
            </a:r>
            <a:r>
              <a:rPr lang="en-US" altLang="zh-CN" sz="1100" i="0" dirty="0">
                <a:effectLst/>
              </a:rPr>
              <a:t>“</a:t>
            </a:r>
            <a:r>
              <a:rPr lang="zh-CN" altLang="en-US" sz="1100" i="0" dirty="0">
                <a:effectLst/>
              </a:rPr>
              <a:t>多少资金</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切忌勉强</a:t>
            </a:r>
            <a:r>
              <a:rPr lang="en-US" altLang="zh-CN" sz="1100" i="0" dirty="0">
                <a:effectLst/>
              </a:rPr>
              <a:t>——50</a:t>
            </a:r>
            <a:r>
              <a:rPr lang="zh-CN" altLang="en-US" sz="1100" i="0" dirty="0">
                <a:effectLst/>
              </a:rPr>
              <a:t>岁要规划可实现的未来</a:t>
            </a:r>
            <a:endParaRPr lang="zh-CN" altLang="en-US" sz="1100" i="0" dirty="0">
              <a:effectLst/>
            </a:endParaRPr>
          </a:p>
        </p:txBody>
      </p:sp>
      <p:pic>
        <p:nvPicPr>
          <p:cNvPr id="3" name="图片 2"/>
          <p:cNvPicPr>
            <a:picLocks noChangeAspect="1"/>
          </p:cNvPicPr>
          <p:nvPr/>
        </p:nvPicPr>
        <p:blipFill>
          <a:blip r:embed="rId1"/>
          <a:stretch>
            <a:fillRect/>
          </a:stretch>
        </p:blipFill>
        <p:spPr>
          <a:xfrm>
            <a:off x="495300" y="33655"/>
            <a:ext cx="690880" cy="963930"/>
          </a:xfrm>
          <a:prstGeom prst="rect">
            <a:avLst/>
          </a:prstGeom>
        </p:spPr>
      </p:pic>
      <p:sp>
        <p:nvSpPr>
          <p:cNvPr id="5" name="角丸四角形 7"/>
          <p:cNvSpPr/>
          <p:nvPr/>
        </p:nvSpPr>
        <p:spPr>
          <a:xfrm>
            <a:off x="2612979" y="13337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2"/>
          <a:stretch>
            <a:fillRect/>
          </a:stretch>
        </p:blipFill>
        <p:spPr>
          <a:xfrm>
            <a:off x="3203575" y="4182110"/>
            <a:ext cx="2999740" cy="2292985"/>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106805"/>
          </a:xfrm>
          <a:prstGeom prst="rect">
            <a:avLst/>
          </a:prstGeom>
          <a:noFill/>
        </p:spPr>
        <p:txBody>
          <a:bodyPr wrap="square" rtlCol="0">
            <a:spAutoFit/>
          </a:bodyPr>
          <a:lstStyle/>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50</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代</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から</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始</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める</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お</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金</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と</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一緒</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長生</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きするための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おとなの</a:t>
            </a:r>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投資教室</a:t>
            </a:r>
            <a:r>
              <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978-4-7612-7867</a:t>
            </a:r>
            <a:r>
              <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-0</a:t>
            </a:r>
            <a:endParaRPr lang="en-US" altLang="ja-JP" sz="6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rPr>
              <a:t>岡﨑馨加</a:t>
            </a:r>
            <a:endParaRPr kumimoji="1" lang="zh-CN" altLang="en-US"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6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256p </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6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6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4</a:t>
            </a:r>
            <a:r>
              <a:rPr kumimoji="1" lang="ja-JP" altLang="en-US" sz="6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6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6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702435"/>
            <a:ext cx="6821170" cy="46615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a:t>
            </a:r>
            <a:r>
              <a:rPr lang="en-US" altLang="zh-CN" sz="1100" i="0" dirty="0">
                <a:effectLst/>
              </a:rPr>
              <a:t>5</a:t>
            </a:r>
            <a:r>
              <a:rPr lang="zh-CN" altLang="en-US" sz="1100" i="0" dirty="0">
                <a:effectLst/>
              </a:rPr>
              <a:t>章　适合</a:t>
            </a:r>
            <a:r>
              <a:rPr lang="en-US" altLang="zh-CN" sz="1100" i="0" dirty="0">
                <a:effectLst/>
              </a:rPr>
              <a:t>50</a:t>
            </a:r>
            <a:r>
              <a:rPr lang="zh-CN" altLang="en-US" sz="1100" i="0" dirty="0">
                <a:effectLst/>
              </a:rPr>
              <a:t>岁的基金选择方法</a:t>
            </a:r>
            <a:endParaRPr lang="zh-CN" altLang="en-US" sz="1100" i="0" dirty="0">
              <a:effectLst/>
            </a:endParaRPr>
          </a:p>
          <a:p>
            <a:r>
              <a:rPr lang="zh-CN" altLang="en-US" sz="1100" i="0" dirty="0">
                <a:effectLst/>
              </a:rPr>
              <a:t>基金是</a:t>
            </a:r>
            <a:r>
              <a:rPr lang="en-US" altLang="zh-CN" sz="1100" i="0" dirty="0">
                <a:effectLst/>
              </a:rPr>
              <a:t>50</a:t>
            </a:r>
            <a:r>
              <a:rPr lang="zh-CN" altLang="en-US" sz="1100" i="0" dirty="0">
                <a:effectLst/>
              </a:rPr>
              <a:t>岁资产配置的核心</a:t>
            </a:r>
            <a:endParaRPr lang="zh-CN" altLang="en-US" sz="1100" i="0" dirty="0">
              <a:effectLst/>
            </a:endParaRPr>
          </a:p>
          <a:p>
            <a:r>
              <a:rPr lang="en-US" altLang="zh-CN" sz="1100" i="0" dirty="0">
                <a:effectLst/>
              </a:rPr>
              <a:t>“</a:t>
            </a:r>
            <a:r>
              <a:rPr lang="zh-CN" altLang="en-US" sz="1100" i="0" dirty="0">
                <a:effectLst/>
              </a:rPr>
              <a:t>指数型基金</a:t>
            </a:r>
            <a:r>
              <a:rPr lang="en-US" altLang="zh-CN" sz="1100" i="0" dirty="0">
                <a:effectLst/>
              </a:rPr>
              <a:t>”</a:t>
            </a:r>
            <a:r>
              <a:rPr lang="zh-CN" altLang="en-US" sz="1100" i="0" dirty="0">
                <a:effectLst/>
              </a:rPr>
              <a:t>受欢迎的原因</a:t>
            </a:r>
            <a:endParaRPr lang="zh-CN" altLang="en-US" sz="1100" i="0" dirty="0">
              <a:effectLst/>
            </a:endParaRPr>
          </a:p>
          <a:p>
            <a:r>
              <a:rPr lang="zh-CN" altLang="en-US" sz="1100" i="0" dirty="0">
                <a:effectLst/>
              </a:rPr>
              <a:t>为什么推荐</a:t>
            </a:r>
            <a:r>
              <a:rPr lang="en-US" altLang="zh-CN" sz="1100" i="0" dirty="0">
                <a:effectLst/>
              </a:rPr>
              <a:t>“</a:t>
            </a:r>
            <a:r>
              <a:rPr lang="zh-CN" altLang="en-US" sz="1100" i="0" dirty="0">
                <a:effectLst/>
              </a:rPr>
              <a:t>海外股票</a:t>
            </a:r>
            <a:r>
              <a:rPr lang="en-US" altLang="zh-CN" sz="1100" i="0" dirty="0">
                <a:effectLst/>
              </a:rPr>
              <a:t>”</a:t>
            </a:r>
            <a:endParaRPr lang="en-US" altLang="zh-CN" sz="1100" i="0" dirty="0">
              <a:effectLst/>
            </a:endParaRPr>
          </a:p>
          <a:p>
            <a:r>
              <a:rPr lang="zh-CN" altLang="en-US" sz="1100" i="0" dirty="0">
                <a:effectLst/>
              </a:rPr>
              <a:t>如何进行基金的组合配置</a:t>
            </a:r>
            <a:endParaRPr lang="zh-CN" altLang="en-US" sz="1100" i="0" dirty="0">
              <a:effectLst/>
            </a:endParaRPr>
          </a:p>
          <a:p>
            <a:r>
              <a:rPr lang="zh-CN" altLang="en-US" sz="1100" i="0" dirty="0">
                <a:effectLst/>
              </a:rPr>
              <a:t>选择基金</a:t>
            </a:r>
            <a:r>
              <a:rPr lang="en-US" altLang="en-US" sz="1100" i="0" dirty="0">
                <a:effectLst/>
              </a:rPr>
              <a:t>①</a:t>
            </a:r>
            <a:r>
              <a:rPr lang="zh-CN" altLang="en-US" sz="1100" i="0" dirty="0">
                <a:effectLst/>
              </a:rPr>
              <a:t>：看</a:t>
            </a:r>
            <a:r>
              <a:rPr lang="en-US" altLang="zh-CN" sz="1100" i="0" dirty="0">
                <a:effectLst/>
              </a:rPr>
              <a:t>“</a:t>
            </a:r>
            <a:r>
              <a:rPr lang="zh-CN" altLang="en-US" sz="1100" i="0" dirty="0">
                <a:effectLst/>
              </a:rPr>
              <a:t>收益率</a:t>
            </a:r>
            <a:r>
              <a:rPr lang="en-US" altLang="zh-CN" sz="1100" i="0" dirty="0">
                <a:effectLst/>
              </a:rPr>
              <a:t>”</a:t>
            </a:r>
            <a:endParaRPr lang="en-US" altLang="zh-CN" sz="1100" i="0" dirty="0">
              <a:effectLst/>
            </a:endParaRPr>
          </a:p>
          <a:p>
            <a:r>
              <a:rPr lang="zh-CN" altLang="en-US" sz="1100" i="0" dirty="0">
                <a:effectLst/>
              </a:rPr>
              <a:t>选择基金</a:t>
            </a:r>
            <a:r>
              <a:rPr lang="en-US" altLang="en-US" sz="1100" i="0" dirty="0">
                <a:effectLst/>
              </a:rPr>
              <a:t>②</a:t>
            </a:r>
            <a:r>
              <a:rPr lang="zh-CN" altLang="en-US" sz="1100" i="0" dirty="0">
                <a:effectLst/>
              </a:rPr>
              <a:t>：看</a:t>
            </a:r>
            <a:r>
              <a:rPr lang="en-US" altLang="zh-CN" sz="1100" i="0" dirty="0">
                <a:effectLst/>
              </a:rPr>
              <a:t>“</a:t>
            </a:r>
            <a:r>
              <a:rPr lang="zh-CN" altLang="en-US" sz="1100" i="0" dirty="0">
                <a:effectLst/>
              </a:rPr>
              <a:t>资产规模</a:t>
            </a:r>
            <a:r>
              <a:rPr lang="en-US" altLang="zh-CN" sz="1100" i="0" dirty="0">
                <a:effectLst/>
              </a:rPr>
              <a:t>”</a:t>
            </a:r>
            <a:endParaRPr lang="en-US" altLang="zh-CN" sz="1100" i="0" dirty="0">
              <a:effectLst/>
            </a:endParaRPr>
          </a:p>
          <a:p>
            <a:r>
              <a:rPr lang="zh-CN" altLang="en-US" sz="1100" i="0" dirty="0">
                <a:effectLst/>
              </a:rPr>
              <a:t>选择基金</a:t>
            </a:r>
            <a:r>
              <a:rPr lang="en-US" altLang="en-US" sz="1100" i="0" dirty="0">
                <a:effectLst/>
              </a:rPr>
              <a:t>③</a:t>
            </a:r>
            <a:r>
              <a:rPr lang="zh-CN" altLang="en-US" sz="1100" i="0" dirty="0">
                <a:effectLst/>
              </a:rPr>
              <a:t>：看</a:t>
            </a:r>
            <a:r>
              <a:rPr lang="en-US" altLang="zh-CN" sz="1100" i="0" dirty="0">
                <a:effectLst/>
              </a:rPr>
              <a:t>“</a:t>
            </a:r>
            <a:r>
              <a:rPr lang="zh-CN" altLang="en-US" sz="1100" i="0" dirty="0">
                <a:effectLst/>
              </a:rPr>
              <a:t>管理费用</a:t>
            </a:r>
            <a:r>
              <a:rPr lang="en-US" altLang="zh-CN" sz="1100" i="0" dirty="0">
                <a:effectLst/>
              </a:rPr>
              <a:t>”</a:t>
            </a:r>
            <a:endParaRPr lang="en-US" altLang="zh-CN" sz="1100" i="0" dirty="0">
              <a:effectLst/>
            </a:endParaRPr>
          </a:p>
          <a:p>
            <a:r>
              <a:rPr lang="zh-CN" altLang="en-US" sz="1100" i="0" dirty="0">
                <a:effectLst/>
              </a:rPr>
              <a:t>挑选基金的</a:t>
            </a:r>
            <a:r>
              <a:rPr lang="en-US" altLang="zh-CN" sz="1100" i="0" dirty="0">
                <a:effectLst/>
              </a:rPr>
              <a:t>“</a:t>
            </a:r>
            <a:r>
              <a:rPr lang="zh-CN" altLang="en-US" sz="1100" i="0" dirty="0">
                <a:effectLst/>
              </a:rPr>
              <a:t>三大关键点</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第</a:t>
            </a:r>
            <a:r>
              <a:rPr lang="en-US" altLang="zh-CN" sz="1100" i="0" dirty="0">
                <a:effectLst/>
              </a:rPr>
              <a:t>6</a:t>
            </a:r>
            <a:r>
              <a:rPr lang="zh-CN" altLang="en-US" sz="1100" i="0" dirty="0">
                <a:effectLst/>
              </a:rPr>
              <a:t>章　适合</a:t>
            </a:r>
            <a:r>
              <a:rPr lang="en-US" altLang="zh-CN" sz="1100" i="0" dirty="0">
                <a:effectLst/>
              </a:rPr>
              <a:t>50</a:t>
            </a:r>
            <a:r>
              <a:rPr lang="zh-CN" altLang="en-US" sz="1100" i="0" dirty="0">
                <a:effectLst/>
              </a:rPr>
              <a:t>岁的基金购买方法</a:t>
            </a:r>
            <a:endParaRPr lang="zh-CN" altLang="en-US" sz="1100" i="0" dirty="0">
              <a:effectLst/>
            </a:endParaRPr>
          </a:p>
          <a:p>
            <a:r>
              <a:rPr lang="zh-CN" altLang="en-US" sz="1100" i="0" dirty="0">
                <a:effectLst/>
              </a:rPr>
              <a:t>购买基金时的注意事项</a:t>
            </a:r>
            <a:endParaRPr lang="zh-CN" altLang="en-US" sz="1100" i="0" dirty="0">
              <a:effectLst/>
            </a:endParaRPr>
          </a:p>
          <a:p>
            <a:r>
              <a:rPr lang="zh-CN" altLang="en-US" sz="1100" i="0" dirty="0">
                <a:effectLst/>
              </a:rPr>
              <a:t>利用</a:t>
            </a:r>
            <a:r>
              <a:rPr lang="en-US" altLang="zh-CN" sz="1100" i="0" dirty="0">
                <a:effectLst/>
              </a:rPr>
              <a:t>“NISA”</a:t>
            </a:r>
            <a:r>
              <a:rPr lang="zh-CN" altLang="en-US" sz="1100" i="0" dirty="0">
                <a:effectLst/>
              </a:rPr>
              <a:t>更划算地投资基金</a:t>
            </a:r>
            <a:endParaRPr lang="zh-CN" altLang="en-US" sz="1100" i="0" dirty="0">
              <a:effectLst/>
            </a:endParaRPr>
          </a:p>
          <a:p>
            <a:r>
              <a:rPr lang="zh-CN" altLang="en-US" sz="1100" i="0" dirty="0">
                <a:effectLst/>
              </a:rPr>
              <a:t>更高效利用</a:t>
            </a:r>
            <a:r>
              <a:rPr lang="en-US" altLang="zh-CN" sz="1100" i="0" dirty="0">
                <a:effectLst/>
              </a:rPr>
              <a:t>“NISA”</a:t>
            </a:r>
            <a:r>
              <a:rPr lang="zh-CN" altLang="en-US" sz="1100" i="0" dirty="0">
                <a:effectLst/>
              </a:rPr>
              <a:t>的技巧</a:t>
            </a:r>
            <a:endParaRPr lang="zh-CN" altLang="en-US" sz="1100" i="0" dirty="0">
              <a:effectLst/>
            </a:endParaRPr>
          </a:p>
          <a:p>
            <a:r>
              <a:rPr lang="zh-CN" altLang="en-US" sz="1100" i="0" dirty="0">
                <a:effectLst/>
              </a:rPr>
              <a:t>如何选择购买基金的证券公司</a:t>
            </a:r>
            <a:endParaRPr lang="zh-CN" altLang="en-US" sz="1100" i="0" dirty="0">
              <a:effectLst/>
            </a:endParaRPr>
          </a:p>
          <a:p>
            <a:r>
              <a:rPr lang="zh-CN" altLang="en-US" sz="1100" i="0" dirty="0">
                <a:effectLst/>
              </a:rPr>
              <a:t>通过</a:t>
            </a:r>
            <a:r>
              <a:rPr lang="en-US" altLang="zh-CN" sz="1100" i="0" dirty="0">
                <a:effectLst/>
              </a:rPr>
              <a:t>“iDeCo”</a:t>
            </a:r>
            <a:r>
              <a:rPr lang="zh-CN" altLang="en-US" sz="1100" i="0" dirty="0">
                <a:effectLst/>
              </a:rPr>
              <a:t>投资基金的优势</a:t>
            </a:r>
            <a:endParaRPr lang="zh-CN" altLang="en-US" sz="1100" i="0" dirty="0">
              <a:effectLst/>
            </a:endParaRPr>
          </a:p>
          <a:p>
            <a:r>
              <a:rPr lang="zh-CN" altLang="en-US" sz="1100" i="0" dirty="0">
                <a:effectLst/>
              </a:rPr>
              <a:t>通过</a:t>
            </a:r>
            <a:r>
              <a:rPr lang="en-US" altLang="zh-CN" sz="1100" i="0" dirty="0">
                <a:effectLst/>
              </a:rPr>
              <a:t>“</a:t>
            </a:r>
            <a:r>
              <a:rPr lang="zh-CN" altLang="en-US" sz="1100" i="0" dirty="0">
                <a:effectLst/>
              </a:rPr>
              <a:t>保险</a:t>
            </a:r>
            <a:r>
              <a:rPr lang="en-US" altLang="zh-CN" sz="1100" i="0" dirty="0">
                <a:effectLst/>
              </a:rPr>
              <a:t>”</a:t>
            </a:r>
            <a:r>
              <a:rPr lang="zh-CN" altLang="en-US" sz="1100" i="0" dirty="0">
                <a:effectLst/>
              </a:rPr>
              <a:t>投资基金的优势</a:t>
            </a:r>
            <a:endParaRPr lang="zh-CN" altLang="en-US" sz="1100" i="0" dirty="0">
              <a:effectLst/>
            </a:endParaRPr>
          </a:p>
          <a:p>
            <a:r>
              <a:rPr lang="zh-CN" altLang="en-US" sz="1100" i="0" dirty="0">
                <a:effectLst/>
              </a:rPr>
              <a:t>打造只属于你的</a:t>
            </a:r>
            <a:r>
              <a:rPr lang="en-US" altLang="zh-CN" sz="1100" i="0" dirty="0">
                <a:effectLst/>
              </a:rPr>
              <a:t>“</a:t>
            </a:r>
            <a:r>
              <a:rPr lang="zh-CN" altLang="en-US" sz="1100" i="0" dirty="0">
                <a:effectLst/>
              </a:rPr>
              <a:t>最强投资组合</a:t>
            </a:r>
            <a:r>
              <a:rPr lang="en-US" altLang="zh-CN" sz="1100" i="0" dirty="0">
                <a:effectLst/>
              </a:rPr>
              <a:t>”</a:t>
            </a:r>
            <a:endParaRPr lang="en-US" altLang="zh-CN" sz="1100" i="0" dirty="0">
              <a:effectLst/>
            </a:endParaRPr>
          </a:p>
          <a:p>
            <a:r>
              <a:rPr lang="zh-CN" altLang="en-US" sz="1100" i="0" dirty="0">
                <a:effectLst/>
              </a:rPr>
              <a:t>买入基金之后的注意事项</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7</a:t>
            </a:r>
            <a:r>
              <a:rPr lang="zh-CN" altLang="en-US" sz="1100" i="0" dirty="0">
                <a:effectLst/>
              </a:rPr>
              <a:t>章　为什么要从</a:t>
            </a:r>
            <a:r>
              <a:rPr lang="en-US" altLang="zh-CN" sz="1100" i="0" dirty="0">
                <a:effectLst/>
              </a:rPr>
              <a:t>50</a:t>
            </a:r>
            <a:r>
              <a:rPr lang="zh-CN" altLang="en-US" sz="1100" i="0" dirty="0">
                <a:effectLst/>
              </a:rPr>
              <a:t>岁开始设想退休生活</a:t>
            </a:r>
            <a:endParaRPr lang="zh-CN" altLang="en-US" sz="1100" i="0" dirty="0">
              <a:effectLst/>
            </a:endParaRPr>
          </a:p>
          <a:p>
            <a:r>
              <a:rPr lang="zh-CN" altLang="en-US" sz="1100" i="0" dirty="0">
                <a:effectLst/>
              </a:rPr>
              <a:t>要工作到什么时候？何时开始领取养老金？</a:t>
            </a:r>
            <a:endParaRPr lang="zh-CN" altLang="en-US" sz="1100" i="0" dirty="0">
              <a:effectLst/>
            </a:endParaRPr>
          </a:p>
          <a:p>
            <a:r>
              <a:rPr lang="zh-CN" altLang="en-US" sz="1100" i="0" dirty="0">
                <a:effectLst/>
              </a:rPr>
              <a:t>如何</a:t>
            </a:r>
            <a:r>
              <a:rPr lang="en-US" altLang="zh-CN" sz="1100" i="0" dirty="0">
                <a:effectLst/>
              </a:rPr>
              <a:t>“</a:t>
            </a:r>
            <a:r>
              <a:rPr lang="zh-CN" altLang="en-US" sz="1100" i="0" dirty="0">
                <a:effectLst/>
              </a:rPr>
              <a:t>取出资金</a:t>
            </a:r>
            <a:r>
              <a:rPr lang="en-US" altLang="zh-CN" sz="1100" i="0" dirty="0">
                <a:effectLst/>
              </a:rPr>
              <a:t>”</a:t>
            </a:r>
            <a:r>
              <a:rPr lang="zh-CN" altLang="en-US" sz="1100" i="0" dirty="0">
                <a:effectLst/>
              </a:rPr>
              <a:t>才是关键问题</a:t>
            </a:r>
            <a:endParaRPr lang="zh-CN" altLang="en-US" sz="1100" i="0" dirty="0">
              <a:effectLst/>
            </a:endParaRPr>
          </a:p>
          <a:p>
            <a:r>
              <a:rPr lang="zh-CN" altLang="en-US" sz="1100" i="0" dirty="0">
                <a:effectLst/>
              </a:rPr>
              <a:t>别等</a:t>
            </a:r>
            <a:r>
              <a:rPr lang="en-US" altLang="zh-CN" sz="1100" i="0" dirty="0">
                <a:effectLst/>
              </a:rPr>
              <a:t>“</a:t>
            </a:r>
            <a:r>
              <a:rPr lang="zh-CN" altLang="en-US" sz="1100" i="0" dirty="0">
                <a:effectLst/>
              </a:rPr>
              <a:t>总有一天</a:t>
            </a:r>
            <a:r>
              <a:rPr lang="en-US" altLang="zh-CN" sz="1100" i="0" dirty="0">
                <a:effectLst/>
              </a:rPr>
              <a:t>”</a:t>
            </a:r>
            <a:r>
              <a:rPr lang="zh-CN" altLang="en-US" sz="1100" i="0" dirty="0">
                <a:effectLst/>
              </a:rPr>
              <a:t>的不安变成现实</a:t>
            </a:r>
            <a:endParaRPr lang="zh-CN" altLang="en-US" sz="1100" i="0" dirty="0">
              <a:effectLst/>
            </a:endParaRPr>
          </a:p>
          <a:p>
            <a:r>
              <a:rPr lang="zh-CN" altLang="en-US" sz="1100" i="0" dirty="0">
                <a:effectLst/>
              </a:rPr>
              <a:t>多和家人谈谈</a:t>
            </a:r>
            <a:r>
              <a:rPr lang="en-US" altLang="zh-CN" sz="1100" i="0" dirty="0">
                <a:effectLst/>
              </a:rPr>
              <a:t>“</a:t>
            </a:r>
            <a:r>
              <a:rPr lang="zh-CN" altLang="en-US" sz="1100" i="0" dirty="0">
                <a:effectLst/>
              </a:rPr>
              <a:t>钱</a:t>
            </a:r>
            <a:r>
              <a:rPr lang="en-US" altLang="zh-CN" sz="1100" i="0" dirty="0">
                <a:effectLst/>
              </a:rPr>
              <a:t>”</a:t>
            </a:r>
            <a:r>
              <a:rPr lang="zh-CN" altLang="en-US" sz="1100" i="0" dirty="0">
                <a:effectLst/>
              </a:rPr>
              <a:t>的问题</a:t>
            </a:r>
            <a:endParaRPr lang="zh-CN" altLang="en-US" sz="1100" i="0" dirty="0">
              <a:effectLst/>
            </a:endParaRPr>
          </a:p>
          <a:p>
            <a:endParaRPr lang="en-US" altLang="zh-CN" sz="1100" i="0" dirty="0">
              <a:effectLst/>
            </a:endParaRPr>
          </a:p>
          <a:p>
            <a:r>
              <a:rPr lang="zh-CN" altLang="en-US" sz="1100" i="0" dirty="0">
                <a:effectLst/>
              </a:rPr>
              <a:t>结语　提升属于你自己的</a:t>
            </a:r>
            <a:r>
              <a:rPr lang="en-US" altLang="zh-CN" sz="1100" i="0" dirty="0">
                <a:effectLst/>
              </a:rPr>
              <a:t>“</a:t>
            </a:r>
            <a:r>
              <a:rPr lang="zh-CN" altLang="en-US" sz="1100" i="0" dirty="0">
                <a:effectLst/>
              </a:rPr>
              <a:t>收益率</a:t>
            </a:r>
            <a:r>
              <a:rPr lang="en-US" altLang="zh-CN" sz="1100" i="0" dirty="0">
                <a:effectLst/>
              </a:rPr>
              <a:t>”</a:t>
            </a:r>
            <a:endParaRPr lang="en-US" altLang="zh-CN" sz="1100" i="0" dirty="0">
              <a:effectLst/>
            </a:endParaRPr>
          </a:p>
        </p:txBody>
      </p:sp>
      <p:pic>
        <p:nvPicPr>
          <p:cNvPr id="3" name="图片 2"/>
          <p:cNvPicPr>
            <a:picLocks noChangeAspect="1"/>
          </p:cNvPicPr>
          <p:nvPr/>
        </p:nvPicPr>
        <p:blipFill>
          <a:blip r:embed="rId1"/>
          <a:stretch>
            <a:fillRect/>
          </a:stretch>
        </p:blipFill>
        <p:spPr>
          <a:xfrm>
            <a:off x="495300" y="33655"/>
            <a:ext cx="690880" cy="963930"/>
          </a:xfrm>
          <a:prstGeom prst="rect">
            <a:avLst/>
          </a:prstGeom>
        </p:spPr>
      </p:pic>
      <p:sp>
        <p:nvSpPr>
          <p:cNvPr id="5" name="角丸四角形 7"/>
          <p:cNvSpPr/>
          <p:nvPr/>
        </p:nvSpPr>
        <p:spPr>
          <a:xfrm>
            <a:off x="2612979" y="13337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2" name="テキスト ボックス 6"/>
          <p:cNvSpPr txBox="1"/>
          <p:nvPr/>
        </p:nvSpPr>
        <p:spPr>
          <a:xfrm>
            <a:off x="0" y="7307580"/>
            <a:ext cx="6821170" cy="178371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ja-JP" altLang="en-US" sz="1100" i="0" dirty="0">
                <a:effectLst/>
              </a:rPr>
              <a:t>きょうか</a:t>
            </a:r>
            <a:r>
              <a:rPr lang="zh-CN" altLang="en-US" sz="1100" i="0" dirty="0">
                <a:effectLst/>
              </a:rPr>
              <a:t>＠存钱老师</a:t>
            </a:r>
            <a:endParaRPr lang="zh-CN" altLang="en-US" sz="1100" i="0" dirty="0">
              <a:effectLst/>
            </a:endParaRPr>
          </a:p>
          <a:p>
            <a:endParaRPr lang="en-US" altLang="zh-CN" sz="1100" i="0" dirty="0">
              <a:effectLst/>
            </a:endParaRPr>
          </a:p>
          <a:p>
            <a:r>
              <a:rPr lang="zh-CN" altLang="en-US" sz="1100" i="0" dirty="0">
                <a:effectLst/>
              </a:rPr>
              <a:t>活跃于</a:t>
            </a:r>
            <a:r>
              <a:rPr lang="en-US" altLang="zh-CN" sz="1100" i="0" dirty="0">
                <a:effectLst/>
              </a:rPr>
              <a:t>Instagram</a:t>
            </a:r>
            <a:r>
              <a:rPr lang="zh-CN" altLang="en-US" sz="1100" i="0" dirty="0">
                <a:effectLst/>
              </a:rPr>
              <a:t>和</a:t>
            </a:r>
            <a:r>
              <a:rPr lang="en-US" altLang="zh-CN" sz="1100" i="0" dirty="0">
                <a:effectLst/>
              </a:rPr>
              <a:t>TikTok</a:t>
            </a:r>
            <a:r>
              <a:rPr lang="zh-CN" altLang="en-US" sz="1100" i="0" dirty="0">
                <a:effectLst/>
              </a:rPr>
              <a:t>的理财规划师（</a:t>
            </a:r>
            <a:r>
              <a:rPr lang="en-US" altLang="zh-CN" sz="1100" i="0" dirty="0">
                <a:effectLst/>
              </a:rPr>
              <a:t>FP</a:t>
            </a:r>
            <a:r>
              <a:rPr lang="zh-CN" altLang="en-US" sz="1100" i="0" dirty="0">
                <a:effectLst/>
              </a:rPr>
              <a:t>），社交媒体总粉丝超过</a:t>
            </a:r>
            <a:r>
              <a:rPr lang="en-US" altLang="zh-CN" sz="1100" i="0" dirty="0">
                <a:effectLst/>
              </a:rPr>
              <a:t>14</a:t>
            </a:r>
            <a:r>
              <a:rPr lang="zh-CN" altLang="en-US" sz="1100" i="0" dirty="0">
                <a:effectLst/>
              </a:rPr>
              <a:t>万人。擅长银行、证券和保险领域，主要为对</a:t>
            </a:r>
            <a:r>
              <a:rPr lang="en-US" altLang="zh-CN" sz="1100" i="0" dirty="0">
                <a:effectLst/>
              </a:rPr>
              <a:t>“</a:t>
            </a:r>
            <a:r>
              <a:rPr lang="zh-CN" altLang="en-US" sz="1100" i="0" dirty="0">
                <a:effectLst/>
              </a:rPr>
              <a:t>投资很可怕</a:t>
            </a:r>
            <a:r>
              <a:rPr lang="en-US" altLang="zh-CN" sz="1100" i="0" dirty="0">
                <a:effectLst/>
              </a:rPr>
              <a:t>”“</a:t>
            </a:r>
            <a:r>
              <a:rPr lang="zh-CN" altLang="en-US" sz="1100" i="0" dirty="0">
                <a:effectLst/>
              </a:rPr>
              <a:t>现在开始是不是太晚了</a:t>
            </a:r>
            <a:r>
              <a:rPr lang="en-US" altLang="zh-CN" sz="1100" i="0" dirty="0">
                <a:effectLst/>
              </a:rPr>
              <a:t>”</a:t>
            </a:r>
            <a:r>
              <a:rPr lang="zh-CN" altLang="en-US" sz="1100" i="0" dirty="0">
                <a:effectLst/>
              </a:rPr>
              <a:t>感到不安的</a:t>
            </a:r>
            <a:r>
              <a:rPr lang="en-US" altLang="zh-CN" sz="1100" i="0" dirty="0">
                <a:effectLst/>
              </a:rPr>
              <a:t>50</a:t>
            </a:r>
            <a:r>
              <a:rPr lang="zh-CN" altLang="en-US" sz="1100" i="0" dirty="0">
                <a:effectLst/>
              </a:rPr>
              <a:t>多岁女性提供咨询。</a:t>
            </a:r>
            <a:endParaRPr lang="zh-CN" altLang="en-US" sz="1100" i="0" dirty="0">
              <a:effectLst/>
            </a:endParaRPr>
          </a:p>
          <a:p>
            <a:endParaRPr lang="en-US" altLang="zh-CN" sz="1100" i="0" dirty="0">
              <a:effectLst/>
            </a:endParaRPr>
          </a:p>
          <a:p>
            <a:r>
              <a:rPr lang="zh-CN" altLang="en-US" sz="1100" i="0" dirty="0">
                <a:effectLst/>
              </a:rPr>
              <a:t>她在</a:t>
            </a:r>
            <a:r>
              <a:rPr lang="en-US" altLang="zh-CN" sz="1100" i="0" dirty="0">
                <a:effectLst/>
              </a:rPr>
              <a:t>20</a:t>
            </a:r>
            <a:r>
              <a:rPr lang="zh-CN" altLang="en-US" sz="1100" i="0" dirty="0">
                <a:effectLst/>
              </a:rPr>
              <a:t>多岁时曾遭遇投资诈骗，深刻体会到缺乏金钱知识的风险。从那以后，她开始面向那些觉得投资可怕、复杂的人，持续分享</a:t>
            </a:r>
            <a:r>
              <a:rPr lang="en-US" altLang="zh-CN" sz="1100" i="0" dirty="0">
                <a:effectLst/>
              </a:rPr>
              <a:t>“</a:t>
            </a:r>
            <a:r>
              <a:rPr lang="zh-CN" altLang="en-US" sz="1100" i="0" dirty="0">
                <a:effectLst/>
              </a:rPr>
              <a:t>即使从零开始也能理解的理财知识</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她认为投资也是储蓄的延伸，希望让初学者能够安心迈出第一步，因此特意使用</a:t>
            </a:r>
            <a:r>
              <a:rPr lang="en-US" altLang="zh-CN" sz="1100" i="0" dirty="0">
                <a:effectLst/>
              </a:rPr>
              <a:t>“</a:t>
            </a:r>
            <a:r>
              <a:rPr lang="ja-JP" altLang="en-US" sz="1100" i="0" dirty="0">
                <a:effectLst/>
              </a:rPr>
              <a:t>きょうか</a:t>
            </a:r>
            <a:r>
              <a:rPr lang="zh-CN" altLang="en-US" sz="1100" i="0" dirty="0">
                <a:effectLst/>
              </a:rPr>
              <a:t>＠存钱老师</a:t>
            </a:r>
            <a:r>
              <a:rPr lang="en-US" altLang="zh-CN" sz="1100" i="0" dirty="0">
                <a:effectLst/>
              </a:rPr>
              <a:t>”</a:t>
            </a:r>
            <a:r>
              <a:rPr lang="zh-CN" altLang="en-US" sz="1100" i="0" dirty="0">
                <a:effectLst/>
              </a:rPr>
              <a:t>这一称号。出生于福冈县北九州市。</a:t>
            </a:r>
            <a:endParaRPr lang="zh-CN" altLang="en-US" sz="1100" i="0" dirty="0">
              <a:effectLst/>
            </a:endParaRPr>
          </a:p>
        </p:txBody>
      </p:sp>
      <p:sp>
        <p:nvSpPr>
          <p:cNvPr id="4" name="角丸四角形 7"/>
          <p:cNvSpPr/>
          <p:nvPr/>
        </p:nvSpPr>
        <p:spPr>
          <a:xfrm>
            <a:off x="2739979" y="660359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pic>
        <p:nvPicPr>
          <p:cNvPr id="7" name="图片 6"/>
          <p:cNvPicPr>
            <a:picLocks noChangeAspect="1"/>
          </p:cNvPicPr>
          <p:nvPr/>
        </p:nvPicPr>
        <p:blipFill>
          <a:blip r:embed="rId2"/>
          <a:stretch>
            <a:fillRect/>
          </a:stretch>
        </p:blipFill>
        <p:spPr>
          <a:xfrm>
            <a:off x="3046095" y="2576830"/>
            <a:ext cx="3123565" cy="219583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910715" y="105410"/>
            <a:ext cx="3036570"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キャリアは</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言語化</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でうまくいく</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978-4-7612-7864-9</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井上洋市朗</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288p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812925"/>
            <a:ext cx="6821170" cy="8047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职业突围，从说清自己开始。职业焦虑时代的自救指南。了解职业发展的底层逻辑，找到你的职业坐标轴。</a:t>
            </a:r>
            <a:endParaRPr lang="zh-CN" altLang="en-US" sz="1100" i="0" dirty="0">
              <a:effectLst/>
            </a:endParaRPr>
          </a:p>
          <a:p>
            <a:endParaRPr lang="zh-CN" altLang="en-US" sz="1100" i="0" dirty="0">
              <a:effectLst/>
            </a:endParaRPr>
          </a:p>
          <a:p>
            <a:r>
              <a:rPr lang="zh-CN" altLang="en-US" sz="1100" i="0" dirty="0">
                <a:effectLst/>
              </a:rPr>
              <a:t>本书是一部聚焦当代职场人</a:t>
            </a:r>
            <a:r>
              <a:rPr lang="en-US" altLang="zh-CN" sz="1100" i="0" dirty="0">
                <a:effectLst/>
              </a:rPr>
              <a:t>“</a:t>
            </a:r>
            <a:r>
              <a:rPr lang="zh-CN" altLang="en-US" sz="1100" i="0" dirty="0">
                <a:effectLst/>
              </a:rPr>
              <a:t>职业迷茫</a:t>
            </a:r>
            <a:r>
              <a:rPr lang="en-US" altLang="zh-CN" sz="1100" i="0" dirty="0">
                <a:effectLst/>
              </a:rPr>
              <a:t>”</a:t>
            </a:r>
            <a:r>
              <a:rPr lang="zh-CN" altLang="en-US" sz="1100" i="0" dirty="0">
                <a:effectLst/>
              </a:rPr>
              <a:t>问题的实践型指南。</a:t>
            </a:r>
            <a:endParaRPr lang="zh-CN" altLang="en-US" sz="1100" i="0" dirty="0">
              <a:effectLst/>
            </a:endParaRPr>
          </a:p>
          <a:p>
            <a:endParaRPr lang="zh-CN" altLang="en-US" sz="1100" i="0" dirty="0">
              <a:effectLst/>
            </a:endParaRPr>
          </a:p>
          <a:p>
            <a:r>
              <a:rPr lang="zh-CN" altLang="en-US" sz="1100" i="0" dirty="0">
                <a:effectLst/>
              </a:rPr>
              <a:t>作者井上氏长期从事员工留任与职业发展支持工作，观察并辅导过</a:t>
            </a:r>
            <a:r>
              <a:rPr lang="en-US" altLang="zh-CN" sz="1100" i="0" dirty="0">
                <a:effectLst/>
              </a:rPr>
              <a:t>4000</a:t>
            </a:r>
            <a:r>
              <a:rPr lang="zh-CN" altLang="en-US" sz="1100" i="0" dirty="0">
                <a:effectLst/>
              </a:rPr>
              <a:t>多名年轻员工。他发现，越来越多的人并非不努力，而是在不知不觉中缩小了自己的职业可能性</a:t>
            </a:r>
            <a:r>
              <a:rPr lang="en-US" altLang="zh-CN" sz="1100" i="0" dirty="0">
                <a:effectLst/>
              </a:rPr>
              <a:t>——</a:t>
            </a:r>
            <a:r>
              <a:rPr lang="zh-CN" altLang="en-US" sz="1100" i="0" dirty="0">
                <a:effectLst/>
              </a:rPr>
              <a:t>他们焦虑未来，却说不清自己真正重视什么；他们被要求写职业目标，却对那些空洞的</a:t>
            </a:r>
            <a:r>
              <a:rPr lang="en-US" altLang="zh-CN" sz="1100" i="0" dirty="0">
                <a:effectLst/>
              </a:rPr>
              <a:t>“</a:t>
            </a:r>
            <a:r>
              <a:rPr lang="zh-CN" altLang="en-US" sz="1100" i="0" dirty="0">
                <a:effectLst/>
              </a:rPr>
              <a:t>愿景</a:t>
            </a:r>
            <a:r>
              <a:rPr lang="en-US" altLang="zh-CN" sz="1100" i="0" dirty="0">
                <a:effectLst/>
              </a:rPr>
              <a:t>”</a:t>
            </a:r>
            <a:r>
              <a:rPr lang="zh-CN" altLang="en-US" sz="1100" i="0" dirty="0">
                <a:effectLst/>
              </a:rPr>
              <a:t>提不起兴趣；他们想要实现</a:t>
            </a:r>
            <a:r>
              <a:rPr lang="en-US" altLang="zh-CN" sz="1100" i="0" dirty="0">
                <a:effectLst/>
              </a:rPr>
              <a:t>“</a:t>
            </a:r>
            <a:r>
              <a:rPr lang="zh-CN" altLang="en-US" sz="1100" i="0" dirty="0">
                <a:effectLst/>
              </a:rPr>
              <a:t>职业自主</a:t>
            </a:r>
            <a:r>
              <a:rPr lang="en-US" altLang="zh-CN" sz="1100" i="0" dirty="0">
                <a:effectLst/>
              </a:rPr>
              <a:t>”</a:t>
            </a:r>
            <a:r>
              <a:rPr lang="zh-CN" altLang="en-US" sz="1100" i="0" dirty="0">
                <a:effectLst/>
              </a:rPr>
              <a:t>，却没有清晰的判断标准。本书正是在这样的背景下提出核心主张：与其急着设定宏大的职业目标，不如先</a:t>
            </a:r>
            <a:r>
              <a:rPr lang="en-US" altLang="zh-CN" sz="1100" i="0" dirty="0">
                <a:effectLst/>
              </a:rPr>
              <a:t>“</a:t>
            </a:r>
            <a:r>
              <a:rPr lang="zh-CN" altLang="en-US" sz="1100" i="0" dirty="0">
                <a:effectLst/>
              </a:rPr>
              <a:t>言语化</a:t>
            </a:r>
            <a:r>
              <a:rPr lang="en-US" altLang="zh-CN" sz="1100" i="0" dirty="0">
                <a:effectLst/>
              </a:rPr>
              <a:t>”</a:t>
            </a:r>
            <a:r>
              <a:rPr lang="zh-CN" altLang="en-US" sz="1100" i="0" dirty="0">
                <a:effectLst/>
              </a:rPr>
              <a:t>自己的</a:t>
            </a:r>
            <a:r>
              <a:rPr lang="en-US" altLang="zh-CN" sz="1100" i="0" dirty="0">
                <a:effectLst/>
              </a:rPr>
              <a:t>“</a:t>
            </a:r>
            <a:r>
              <a:rPr lang="zh-CN" altLang="en-US" sz="1100" i="0" dirty="0">
                <a:effectLst/>
              </a:rPr>
              <a:t>职业之轴</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所谓</a:t>
            </a:r>
            <a:r>
              <a:rPr lang="en-US" altLang="zh-CN" sz="1100" i="0" dirty="0">
                <a:effectLst/>
              </a:rPr>
              <a:t>“</a:t>
            </a:r>
            <a:r>
              <a:rPr lang="zh-CN" altLang="en-US" sz="1100" i="0" dirty="0">
                <a:effectLst/>
              </a:rPr>
              <a:t>职业之轴</a:t>
            </a:r>
            <a:r>
              <a:rPr lang="en-US" altLang="zh-CN" sz="1100" i="0" dirty="0">
                <a:effectLst/>
              </a:rPr>
              <a:t>”</a:t>
            </a:r>
            <a:r>
              <a:rPr lang="zh-CN" altLang="en-US" sz="1100" i="0" dirty="0">
                <a:effectLst/>
              </a:rPr>
              <a:t>，并不是外在的职位、年收入或头衔，而是</a:t>
            </a:r>
            <a:r>
              <a:rPr lang="en-US" altLang="zh-CN" sz="1100" i="0" dirty="0">
                <a:effectLst/>
              </a:rPr>
              <a:t>“</a:t>
            </a:r>
            <a:r>
              <a:rPr lang="zh-CN" altLang="en-US" sz="1100" i="0" dirty="0">
                <a:effectLst/>
              </a:rPr>
              <a:t>此刻的自己真正重视的价值观</a:t>
            </a:r>
            <a:r>
              <a:rPr lang="en-US" altLang="zh-CN" sz="1100" i="0" dirty="0">
                <a:effectLst/>
              </a:rPr>
              <a:t>”</a:t>
            </a:r>
            <a:r>
              <a:rPr lang="zh-CN" altLang="en-US" sz="1100" i="0" dirty="0">
                <a:effectLst/>
              </a:rPr>
              <a:t>。作者指出，过度强调具体目标，反而容易让人焦躁和动摇。当目标一变，整个人就失去方向；而当</a:t>
            </a:r>
            <a:r>
              <a:rPr lang="en-US" altLang="zh-CN" sz="1100" i="0" dirty="0">
                <a:effectLst/>
              </a:rPr>
              <a:t>“</a:t>
            </a:r>
            <a:r>
              <a:rPr lang="zh-CN" altLang="en-US" sz="1100" i="0" dirty="0">
                <a:effectLst/>
              </a:rPr>
              <a:t>轴</a:t>
            </a:r>
            <a:r>
              <a:rPr lang="en-US" altLang="zh-CN" sz="1100" i="0" dirty="0">
                <a:effectLst/>
              </a:rPr>
              <a:t>”</a:t>
            </a:r>
            <a:r>
              <a:rPr lang="zh-CN" altLang="en-US" sz="1100" i="0" dirty="0">
                <a:effectLst/>
              </a:rPr>
              <a:t>稳定，即便环境变化，也能做出符合自身价值的选择。书中区分了</a:t>
            </a:r>
            <a:r>
              <a:rPr lang="en-US" altLang="zh-CN" sz="1100" i="0" dirty="0">
                <a:effectLst/>
              </a:rPr>
              <a:t>“</a:t>
            </a:r>
            <a:r>
              <a:rPr lang="zh-CN" altLang="en-US" sz="1100" i="0" dirty="0">
                <a:effectLst/>
              </a:rPr>
              <a:t>内在职业</a:t>
            </a:r>
            <a:r>
              <a:rPr lang="en-US" altLang="zh-CN" sz="1100" i="0" dirty="0">
                <a:effectLst/>
              </a:rPr>
              <a:t>”</a:t>
            </a:r>
            <a:r>
              <a:rPr lang="zh-CN" altLang="en-US" sz="1100" i="0" dirty="0">
                <a:effectLst/>
              </a:rPr>
              <a:t>（成就感、意义感、成长感）与</a:t>
            </a:r>
            <a:r>
              <a:rPr lang="en-US" altLang="zh-CN" sz="1100" i="0" dirty="0">
                <a:effectLst/>
              </a:rPr>
              <a:t>“</a:t>
            </a:r>
            <a:r>
              <a:rPr lang="zh-CN" altLang="en-US" sz="1100" i="0" dirty="0">
                <a:effectLst/>
              </a:rPr>
              <a:t>外在职业</a:t>
            </a:r>
            <a:r>
              <a:rPr lang="en-US" altLang="zh-CN" sz="1100" i="0" dirty="0">
                <a:effectLst/>
              </a:rPr>
              <a:t>”</a:t>
            </a:r>
            <a:r>
              <a:rPr lang="zh-CN" altLang="en-US" sz="1100" i="0" dirty="0">
                <a:effectLst/>
              </a:rPr>
              <a:t>（职位、报酬、社会评价），引导读者思考自己更重视哪一面。同时，也反思当下流行的</a:t>
            </a:r>
            <a:r>
              <a:rPr lang="en-US" altLang="zh-CN" sz="1100" i="0" dirty="0">
                <a:effectLst/>
              </a:rPr>
              <a:t>“</a:t>
            </a:r>
            <a:r>
              <a:rPr lang="zh-CN" altLang="en-US" sz="1100" i="0" dirty="0">
                <a:effectLst/>
              </a:rPr>
              <a:t>职业自主</a:t>
            </a:r>
            <a:r>
              <a:rPr lang="en-US" altLang="zh-CN" sz="1100" i="0" dirty="0">
                <a:effectLst/>
              </a:rPr>
              <a:t>”</a:t>
            </a:r>
            <a:r>
              <a:rPr lang="zh-CN" altLang="en-US" sz="1100" i="0" dirty="0">
                <a:effectLst/>
              </a:rPr>
              <a:t>概念</a:t>
            </a:r>
            <a:r>
              <a:rPr lang="en-US" altLang="zh-CN" sz="1100" i="0" dirty="0">
                <a:effectLst/>
              </a:rPr>
              <a:t>——</a:t>
            </a:r>
            <a:r>
              <a:rPr lang="zh-CN" altLang="en-US" sz="1100" i="0" dirty="0">
                <a:effectLst/>
              </a:rPr>
              <a:t>真正的自主，不是盲目追寻</a:t>
            </a:r>
            <a:r>
              <a:rPr lang="en-US" altLang="zh-CN" sz="1100" i="0" dirty="0">
                <a:effectLst/>
              </a:rPr>
              <a:t>“</a:t>
            </a:r>
            <a:r>
              <a:rPr lang="zh-CN" altLang="en-US" sz="1100" i="0" dirty="0">
                <a:effectLst/>
              </a:rPr>
              <a:t>想做的事</a:t>
            </a:r>
            <a:r>
              <a:rPr lang="en-US" altLang="zh-CN" sz="1100" i="0" dirty="0">
                <a:effectLst/>
              </a:rPr>
              <a:t>”</a:t>
            </a:r>
            <a:r>
              <a:rPr lang="zh-CN" altLang="en-US" sz="1100" i="0" dirty="0">
                <a:effectLst/>
              </a:rPr>
              <a:t>，而是拥有一套清晰的价值判断框架。</a:t>
            </a:r>
            <a:endParaRPr lang="zh-CN" altLang="en-US" sz="1100" i="0" dirty="0">
              <a:effectLst/>
            </a:endParaRPr>
          </a:p>
          <a:p>
            <a:endParaRPr lang="en-US" altLang="zh-CN" sz="1100" i="0" dirty="0">
              <a:effectLst/>
            </a:endParaRPr>
          </a:p>
          <a:p>
            <a:r>
              <a:rPr lang="zh-CN" altLang="en-US" sz="1100" i="0" dirty="0">
                <a:effectLst/>
              </a:rPr>
              <a:t>在此基础上，作者提出职业思考的四种类型：有的人清楚自己想做什么，重视内在价值；有的人目标明确，但更看重外在成果；也有人尚未找到方向，却在意工作体验或现实条件。不同类型的人，在构建职业之轴时的切入点各不相同。然而，无论属于哪一类，都可以通过</a:t>
            </a:r>
            <a:r>
              <a:rPr lang="en-US" altLang="zh-CN" sz="1100" i="0" dirty="0">
                <a:effectLst/>
              </a:rPr>
              <a:t>“</a:t>
            </a:r>
            <a:r>
              <a:rPr lang="zh-CN" altLang="en-US" sz="1100" i="0" dirty="0">
                <a:effectLst/>
              </a:rPr>
              <a:t>把自己说清楚</a:t>
            </a:r>
            <a:r>
              <a:rPr lang="en-US" altLang="zh-CN" sz="1100" i="0" dirty="0">
                <a:effectLst/>
              </a:rPr>
              <a:t>”</a:t>
            </a:r>
            <a:r>
              <a:rPr lang="zh-CN" altLang="en-US" sz="1100" i="0" dirty="0">
                <a:effectLst/>
              </a:rPr>
              <a:t>来增强职业稳定性。书中强调，这种言语化能力不仅能帮助个人理清思路，也能在与上司的职业面谈中发挥作用，使对话更具体、更有效。</a:t>
            </a:r>
            <a:endParaRPr lang="zh-CN" altLang="en-US" sz="1100" i="0" dirty="0">
              <a:effectLst/>
            </a:endParaRPr>
          </a:p>
          <a:p>
            <a:endParaRPr lang="en-US" altLang="zh-CN" sz="1100" i="0" dirty="0">
              <a:effectLst/>
            </a:endParaRPr>
          </a:p>
          <a:p>
            <a:r>
              <a:rPr lang="zh-CN" altLang="en-US" sz="1100" i="0" dirty="0">
                <a:effectLst/>
              </a:rPr>
              <a:t>具体方法上，本书设计了一系列循序渐进的训练步骤。首先，作者借用</a:t>
            </a:r>
            <a:r>
              <a:rPr lang="en-US" altLang="zh-CN" sz="1100" i="0" dirty="0">
                <a:effectLst/>
              </a:rPr>
              <a:t>“</a:t>
            </a:r>
            <a:r>
              <a:rPr lang="zh-CN" altLang="en-US" sz="1100" i="0" dirty="0">
                <a:effectLst/>
              </a:rPr>
              <a:t>英雄之旅</a:t>
            </a:r>
            <a:r>
              <a:rPr lang="en-US" altLang="zh-CN" sz="1100" i="0" dirty="0">
                <a:effectLst/>
              </a:rPr>
              <a:t>”</a:t>
            </a:r>
            <a:r>
              <a:rPr lang="zh-CN" altLang="en-US" sz="1100" i="0" dirty="0">
                <a:effectLst/>
              </a:rPr>
              <a:t>的叙事结构，引导读者回顾自己的人生故事</a:t>
            </a:r>
            <a:r>
              <a:rPr lang="en-US" altLang="zh-CN" sz="1100" i="0" dirty="0">
                <a:effectLst/>
              </a:rPr>
              <a:t>——</a:t>
            </a:r>
            <a:r>
              <a:rPr lang="zh-CN" altLang="en-US" sz="1100" i="0" dirty="0">
                <a:effectLst/>
              </a:rPr>
              <a:t>关键转折、挑战与选择，从中提炼出反复出现的主题。接着结合</a:t>
            </a:r>
            <a:r>
              <a:rPr lang="en-US" altLang="zh-CN" sz="1100" i="0" dirty="0">
                <a:effectLst/>
              </a:rPr>
              <a:t>“</a:t>
            </a:r>
            <a:r>
              <a:rPr lang="zh-CN" altLang="en-US" sz="1100" i="0" dirty="0">
                <a:effectLst/>
              </a:rPr>
              <a:t>职业锚</a:t>
            </a:r>
            <a:r>
              <a:rPr lang="en-US" altLang="zh-CN" sz="1100" i="0" dirty="0">
                <a:effectLst/>
              </a:rPr>
              <a:t>”</a:t>
            </a:r>
            <a:r>
              <a:rPr lang="zh-CN" altLang="en-US" sz="1100" i="0" dirty="0">
                <a:effectLst/>
              </a:rPr>
              <a:t>理论，从八种职业倾向中筛选出最符合自身特质的几项，以此作为价值线索。通过这样的梳理，读者逐渐将模糊的感受转化为明确的语言，最终能够用一句话概括</a:t>
            </a:r>
            <a:r>
              <a:rPr lang="en-US" altLang="zh-CN" sz="1100" i="0" dirty="0">
                <a:effectLst/>
              </a:rPr>
              <a:t>“</a:t>
            </a:r>
            <a:r>
              <a:rPr lang="zh-CN" altLang="en-US" sz="1100" i="0" dirty="0">
                <a:effectLst/>
              </a:rPr>
              <a:t>我在职业中最重视什么</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书中进一步强调，人并不是在重大节点才做决定，而是在无数日常选择中塑造职业轨迹。因此，作者引导读者绘制</a:t>
            </a:r>
            <a:r>
              <a:rPr lang="en-US" altLang="zh-CN" sz="1100" i="0" dirty="0">
                <a:effectLst/>
              </a:rPr>
              <a:t>“</a:t>
            </a:r>
            <a:r>
              <a:rPr lang="zh-CN" altLang="en-US" sz="1100" i="0" dirty="0">
                <a:effectLst/>
              </a:rPr>
              <a:t>人生曲线</a:t>
            </a:r>
            <a:r>
              <a:rPr lang="en-US" altLang="zh-CN" sz="1100" i="0" dirty="0">
                <a:effectLst/>
              </a:rPr>
              <a:t>”</a:t>
            </a:r>
            <a:r>
              <a:rPr lang="zh-CN" altLang="en-US" sz="1100" i="0" dirty="0">
                <a:effectLst/>
              </a:rPr>
              <a:t>，回顾过往的关键决断，并追问</a:t>
            </a:r>
            <a:r>
              <a:rPr lang="en-US" altLang="zh-CN" sz="1100" i="0" dirty="0">
                <a:effectLst/>
              </a:rPr>
              <a:t>“</a:t>
            </a:r>
            <a:r>
              <a:rPr lang="zh-CN" altLang="en-US" sz="1100" i="0" dirty="0">
                <a:effectLst/>
              </a:rPr>
              <a:t>当时为什么这样选</a:t>
            </a:r>
            <a:r>
              <a:rPr lang="en-US" altLang="zh-CN" sz="1100" i="0" dirty="0">
                <a:effectLst/>
              </a:rPr>
              <a:t>”</a:t>
            </a:r>
            <a:r>
              <a:rPr lang="zh-CN" altLang="en-US" sz="1100" i="0" dirty="0">
                <a:effectLst/>
              </a:rPr>
              <a:t>。当这些理由与职业锚相互印证时，一个人真正的职业之轴便浮现出来。将其清晰表达，不仅能增强自我认同，也有助于与他人共享，从而获得理解与支持。</a:t>
            </a:r>
            <a:endParaRPr lang="zh-CN" altLang="en-US" sz="1100" i="0" dirty="0">
              <a:effectLst/>
            </a:endParaRPr>
          </a:p>
          <a:p>
            <a:endParaRPr lang="en-US" altLang="zh-CN" sz="1100" i="0" dirty="0">
              <a:effectLst/>
            </a:endParaRPr>
          </a:p>
          <a:p>
            <a:r>
              <a:rPr lang="zh-CN" altLang="en-US" sz="1100" i="0" dirty="0">
                <a:effectLst/>
              </a:rPr>
              <a:t>在确立职业之轴后，作者才讨论目标设定。他提出，好的目标必须同时具备三个要素：真心想达成、相信自己做得到、能够想象实现路径。为了降低难度，可以将目标拆分为</a:t>
            </a:r>
            <a:r>
              <a:rPr lang="en-US" altLang="zh-CN" sz="1100" i="0" dirty="0">
                <a:effectLst/>
              </a:rPr>
              <a:t>“Must”</a:t>
            </a:r>
            <a:r>
              <a:rPr lang="zh-CN" altLang="en-US" sz="1100" i="0" dirty="0">
                <a:effectLst/>
              </a:rPr>
              <a:t>（必须达成）与</a:t>
            </a:r>
            <a:r>
              <a:rPr lang="en-US" altLang="zh-CN" sz="1100" i="0" dirty="0">
                <a:effectLst/>
              </a:rPr>
              <a:t>“Want”</a:t>
            </a:r>
            <a:r>
              <a:rPr lang="zh-CN" altLang="en-US" sz="1100" i="0" dirty="0">
                <a:effectLst/>
              </a:rPr>
              <a:t>（希望达成），并分别从内在与外在两个维度思考。如果难以设定目标，也可以从</a:t>
            </a:r>
            <a:r>
              <a:rPr lang="en-US" altLang="zh-CN" sz="1100" i="0" dirty="0">
                <a:effectLst/>
              </a:rPr>
              <a:t>“</a:t>
            </a:r>
            <a:r>
              <a:rPr lang="zh-CN" altLang="en-US" sz="1100" i="0" dirty="0">
                <a:effectLst/>
              </a:rPr>
              <a:t>不想成为的样子</a:t>
            </a:r>
            <a:r>
              <a:rPr lang="en-US" altLang="zh-CN" sz="1100" i="0" dirty="0">
                <a:effectLst/>
              </a:rPr>
              <a:t>”</a:t>
            </a:r>
            <a:r>
              <a:rPr lang="zh-CN" altLang="en-US" sz="1100" i="0" dirty="0">
                <a:effectLst/>
              </a:rPr>
              <a:t>反向推导。此外，当方向尚不清晰时，优先强化</a:t>
            </a:r>
            <a:r>
              <a:rPr lang="en-US" altLang="zh-CN" sz="1100" i="0" dirty="0">
                <a:effectLst/>
              </a:rPr>
              <a:t>“</a:t>
            </a:r>
            <a:r>
              <a:rPr lang="zh-CN" altLang="en-US" sz="1100" i="0" dirty="0">
                <a:effectLst/>
              </a:rPr>
              <a:t>职业资本</a:t>
            </a:r>
            <a:r>
              <a:rPr lang="en-US" altLang="zh-CN" sz="1100" i="0" dirty="0">
                <a:effectLst/>
              </a:rPr>
              <a:t>”——</a:t>
            </a:r>
            <a:r>
              <a:rPr lang="zh-CN" altLang="en-US" sz="1100" i="0" dirty="0">
                <a:effectLst/>
              </a:rPr>
              <a:t>包括技能、人脉与经济基础</a:t>
            </a:r>
            <a:r>
              <a:rPr lang="en-US" altLang="zh-CN" sz="1100" i="0" dirty="0">
                <a:effectLst/>
              </a:rPr>
              <a:t>——</a:t>
            </a:r>
            <a:r>
              <a:rPr lang="zh-CN" altLang="en-US" sz="1100" i="0" dirty="0">
                <a:effectLst/>
              </a:rPr>
              <a:t>也是稳健的策略。</a:t>
            </a:r>
            <a:endParaRPr lang="zh-CN" altLang="en-US" sz="1100" i="0" dirty="0">
              <a:effectLst/>
            </a:endParaRPr>
          </a:p>
          <a:p>
            <a:endParaRPr lang="en-US" altLang="zh-CN" sz="1100" i="0" dirty="0">
              <a:effectLst/>
            </a:endParaRPr>
          </a:p>
          <a:p>
            <a:r>
              <a:rPr lang="zh-CN" altLang="en-US" sz="1100" i="0" dirty="0">
                <a:effectLst/>
              </a:rPr>
              <a:t>为了真正实现职业自主，作者还强调将目标落实为行动计划。通过梳理自身的优势与短板，进行</a:t>
            </a:r>
            <a:r>
              <a:rPr lang="en-US" altLang="zh-CN" sz="1100" i="0" dirty="0">
                <a:effectLst/>
              </a:rPr>
              <a:t>“</a:t>
            </a:r>
            <a:r>
              <a:rPr lang="zh-CN" altLang="en-US" sz="1100" i="0" dirty="0">
                <a:effectLst/>
              </a:rPr>
              <a:t>假设思考</a:t>
            </a:r>
            <a:r>
              <a:rPr lang="en-US" altLang="zh-CN" sz="1100" i="0" dirty="0">
                <a:effectLst/>
              </a:rPr>
              <a:t>”</a:t>
            </a:r>
            <a:r>
              <a:rPr lang="zh-CN" altLang="en-US" sz="1100" i="0" dirty="0">
                <a:effectLst/>
              </a:rPr>
              <a:t>训练，主动为未来创造机会，并培养稳定的行为习惯，才能让价值观转化为现实成果。职业发展不是等待机会，而是在日常中积累可以抓住机会的能力与准备。</a:t>
            </a:r>
            <a:endParaRPr lang="zh-CN" altLang="en-US" sz="1100" i="0" dirty="0">
              <a:effectLst/>
            </a:endParaRPr>
          </a:p>
          <a:p>
            <a:endParaRPr lang="en-US" altLang="zh-CN" sz="1100" i="0" dirty="0">
              <a:effectLst/>
            </a:endParaRPr>
          </a:p>
          <a:p>
            <a:r>
              <a:rPr lang="zh-CN" altLang="en-US" sz="1100" i="0" dirty="0">
                <a:effectLst/>
              </a:rPr>
              <a:t>最后，本书将视角扩展至组织层面。作者指出，越来越多企业重视职业研修，是因为员工若能清晰表达自己的职业之轴，不仅更稳定，也更有动力。有效的职业面谈能增强信任，促进个人成长与组织发展。当一个组织拥有大量实现职业自主的员工时，其整体韧性与竞争力也会显著提升。</a:t>
            </a:r>
            <a:endParaRPr lang="zh-CN" altLang="en-US" sz="1100" i="0" dirty="0">
              <a:effectLst/>
            </a:endParaRPr>
          </a:p>
          <a:p>
            <a:endParaRPr lang="en-US" altLang="zh-CN" sz="1100" i="0" dirty="0">
              <a:effectLst/>
            </a:endParaRPr>
          </a:p>
          <a:p>
            <a:r>
              <a:rPr lang="zh-CN" altLang="en-US" sz="1100" i="0" dirty="0">
                <a:effectLst/>
              </a:rPr>
              <a:t>总体而言，并非教人规划宏大蓝图，而是教人透过语言认识自己。通过一系列简单却深刻的提问与练习，读者可以驱散职业迷雾，找到真正重要的价值坐标。当</a:t>
            </a:r>
            <a:r>
              <a:rPr lang="en-US" altLang="zh-CN" sz="1100" i="0" dirty="0">
                <a:effectLst/>
              </a:rPr>
              <a:t>“</a:t>
            </a:r>
            <a:r>
              <a:rPr lang="zh-CN" altLang="en-US" sz="1100" i="0" dirty="0">
                <a:effectLst/>
              </a:rPr>
              <a:t>职业之轴</a:t>
            </a:r>
            <a:r>
              <a:rPr lang="en-US" altLang="zh-CN" sz="1100" i="0" dirty="0">
                <a:effectLst/>
              </a:rPr>
              <a:t>”</a:t>
            </a:r>
            <a:r>
              <a:rPr lang="zh-CN" altLang="en-US" sz="1100" i="0" dirty="0">
                <a:effectLst/>
              </a:rPr>
              <a:t>被清晰表达出来，选择将不再摇摆，未来也不再令人焦虑。正如作者所强调的</a:t>
            </a:r>
            <a:r>
              <a:rPr lang="en-US" altLang="zh-CN" sz="1100" i="0" dirty="0">
                <a:effectLst/>
              </a:rPr>
              <a:t>——</a:t>
            </a:r>
            <a:r>
              <a:rPr lang="zh-CN" altLang="en-US" sz="1100" i="0" dirty="0">
                <a:effectLst/>
              </a:rPr>
              <a:t>改变人生的第一步，不是行动，而是把自己说清楚。</a:t>
            </a:r>
            <a:endParaRPr lang="zh-CN" altLang="en-US" sz="1100" i="0" dirty="0">
              <a:effectLst/>
            </a:endParaRPr>
          </a:p>
        </p:txBody>
      </p:sp>
      <p:pic>
        <p:nvPicPr>
          <p:cNvPr id="3" name="图片 2"/>
          <p:cNvPicPr>
            <a:picLocks noChangeAspect="1"/>
          </p:cNvPicPr>
          <p:nvPr/>
        </p:nvPicPr>
        <p:blipFill>
          <a:blip r:embed="rId1"/>
          <a:stretch>
            <a:fillRect/>
          </a:stretch>
        </p:blipFill>
        <p:spPr>
          <a:xfrm>
            <a:off x="575945" y="33655"/>
            <a:ext cx="1125220" cy="1626235"/>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910715" y="105410"/>
            <a:ext cx="3036570"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キャリアは</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言語化</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でうまくいく</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978-4-7612-7864-9</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井上洋市朗</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288p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812925"/>
            <a:ext cx="6821170" cy="70319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把</a:t>
            </a:r>
            <a:r>
              <a:rPr lang="en-US" altLang="zh-CN" sz="1100" i="0" dirty="0">
                <a:effectLst/>
              </a:rPr>
              <a:t>“</a:t>
            </a:r>
            <a:r>
              <a:rPr lang="zh-CN" altLang="en-US" sz="1100" i="0" dirty="0">
                <a:effectLst/>
              </a:rPr>
              <a:t>思考职业</a:t>
            </a:r>
            <a:r>
              <a:rPr lang="en-US" altLang="zh-CN" sz="1100" i="0" dirty="0">
                <a:effectLst/>
              </a:rPr>
              <a:t>”</a:t>
            </a:r>
            <a:r>
              <a:rPr lang="zh-CN" altLang="en-US" sz="1100" i="0" dirty="0">
                <a:effectLst/>
              </a:rPr>
              <a:t>等同于</a:t>
            </a:r>
            <a:r>
              <a:rPr lang="en-US" altLang="zh-CN" sz="1100" i="0" dirty="0">
                <a:effectLst/>
              </a:rPr>
              <a:t>“</a:t>
            </a:r>
            <a:r>
              <a:rPr lang="zh-CN" altLang="en-US" sz="1100" i="0" dirty="0">
                <a:effectLst/>
              </a:rPr>
              <a:t>明确想做什么</a:t>
            </a:r>
            <a:r>
              <a:rPr lang="en-US" altLang="zh-CN" sz="1100" i="0" dirty="0">
                <a:effectLst/>
              </a:rPr>
              <a:t>”</a:t>
            </a:r>
            <a:r>
              <a:rPr lang="zh-CN" altLang="en-US" sz="1100" i="0" dirty="0">
                <a:effectLst/>
              </a:rPr>
              <a:t>的误解</a:t>
            </a:r>
            <a:endParaRPr lang="zh-CN" altLang="en-US" sz="1100" i="0" dirty="0">
              <a:effectLst/>
            </a:endParaRPr>
          </a:p>
          <a:p>
            <a:endParaRPr lang="en-US" altLang="zh-CN" sz="1100" i="0" dirty="0">
              <a:effectLst/>
            </a:endParaRPr>
          </a:p>
          <a:p>
            <a:r>
              <a:rPr lang="zh-CN" altLang="en-US" sz="1100" i="0" dirty="0">
                <a:effectLst/>
              </a:rPr>
              <a:t>前面我们谈到了什么是</a:t>
            </a:r>
            <a:r>
              <a:rPr lang="en-US" altLang="zh-CN" sz="1100" i="0" dirty="0">
                <a:effectLst/>
              </a:rPr>
              <a:t>“</a:t>
            </a:r>
            <a:r>
              <a:rPr lang="zh-CN" altLang="en-US" sz="1100" i="0" dirty="0">
                <a:effectLst/>
              </a:rPr>
              <a:t>职业自主</a:t>
            </a:r>
            <a:r>
              <a:rPr lang="en-US" altLang="zh-CN" sz="1100" i="0" dirty="0">
                <a:effectLst/>
              </a:rPr>
              <a:t>”</a:t>
            </a:r>
            <a:r>
              <a:rPr lang="zh-CN" altLang="en-US" sz="1100" i="0" dirty="0">
                <a:effectLst/>
              </a:rPr>
              <a:t>，以及为什么当下社会越来越强调职业自主。</a:t>
            </a:r>
            <a:endParaRPr lang="zh-CN" altLang="en-US" sz="1100" i="0" dirty="0">
              <a:effectLst/>
            </a:endParaRPr>
          </a:p>
          <a:p>
            <a:r>
              <a:rPr lang="zh-CN" altLang="en-US" sz="1100" i="0" dirty="0">
                <a:effectLst/>
              </a:rPr>
              <a:t>如果你还没有完全理解，也不必焦虑。真正重要的，并不是准确说出职业自主的定义。</a:t>
            </a:r>
            <a:endParaRPr lang="zh-CN" altLang="en-US" sz="1100" i="0" dirty="0">
              <a:effectLst/>
            </a:endParaRPr>
          </a:p>
          <a:p>
            <a:endParaRPr lang="en-US" altLang="zh-CN" sz="1100" i="0" dirty="0">
              <a:effectLst/>
            </a:endParaRPr>
          </a:p>
          <a:p>
            <a:r>
              <a:rPr lang="zh-CN" altLang="en-US" sz="1100" i="0" dirty="0">
                <a:effectLst/>
              </a:rPr>
              <a:t>当人们思考职业时，往往会默认要</a:t>
            </a:r>
            <a:r>
              <a:rPr lang="en-US" altLang="zh-CN" sz="1100" i="0" dirty="0">
                <a:effectLst/>
              </a:rPr>
              <a:t>“</a:t>
            </a:r>
            <a:r>
              <a:rPr lang="zh-CN" altLang="en-US" sz="1100" i="0" dirty="0">
                <a:effectLst/>
              </a:rPr>
              <a:t>明确自己想做什么</a:t>
            </a:r>
            <a:r>
              <a:rPr lang="en-US" altLang="zh-CN" sz="1100" i="0" dirty="0">
                <a:effectLst/>
              </a:rPr>
              <a:t>”</a:t>
            </a:r>
            <a:r>
              <a:rPr lang="zh-CN" altLang="en-US" sz="1100" i="0" dirty="0">
                <a:effectLst/>
              </a:rPr>
              <a:t>。有时也会用</a:t>
            </a:r>
            <a:r>
              <a:rPr lang="en-US" altLang="zh-CN" sz="1100" i="0" dirty="0">
                <a:effectLst/>
              </a:rPr>
              <a:t>“</a:t>
            </a:r>
            <a:r>
              <a:rPr lang="zh-CN" altLang="en-US" sz="1100" i="0" dirty="0">
                <a:effectLst/>
              </a:rPr>
              <a:t>目标设定</a:t>
            </a:r>
            <a:r>
              <a:rPr lang="en-US" altLang="zh-CN" sz="1100" i="0" dirty="0">
                <a:effectLst/>
              </a:rPr>
              <a:t>”</a:t>
            </a:r>
            <a:r>
              <a:rPr lang="zh-CN" altLang="en-US" sz="1100" i="0" dirty="0">
                <a:effectLst/>
              </a:rPr>
              <a:t>或</a:t>
            </a:r>
            <a:r>
              <a:rPr lang="en-US" altLang="zh-CN" sz="1100" i="0" dirty="0">
                <a:effectLst/>
              </a:rPr>
              <a:t>“</a:t>
            </a:r>
            <a:r>
              <a:rPr lang="zh-CN" altLang="en-US" sz="1100" i="0" dirty="0">
                <a:effectLst/>
              </a:rPr>
              <a:t>确立志向</a:t>
            </a:r>
            <a:r>
              <a:rPr lang="en-US" altLang="zh-CN" sz="1100" i="0" dirty="0">
                <a:effectLst/>
              </a:rPr>
              <a:t>”</a:t>
            </a:r>
            <a:r>
              <a:rPr lang="zh-CN" altLang="en-US" sz="1100" i="0" dirty="0">
                <a:effectLst/>
              </a:rPr>
              <a:t>这样的说法。</a:t>
            </a:r>
            <a:endParaRPr lang="zh-CN" altLang="en-US" sz="1100" i="0" dirty="0">
              <a:effectLst/>
            </a:endParaRPr>
          </a:p>
          <a:p>
            <a:r>
              <a:rPr lang="zh-CN" altLang="en-US" sz="1100" i="0" dirty="0">
                <a:effectLst/>
              </a:rPr>
              <a:t>而为了实现</a:t>
            </a:r>
            <a:r>
              <a:rPr lang="en-US" altLang="zh-CN" sz="1100" i="0" dirty="0">
                <a:effectLst/>
              </a:rPr>
              <a:t>“</a:t>
            </a:r>
            <a:r>
              <a:rPr lang="zh-CN" altLang="en-US" sz="1100" i="0" dirty="0">
                <a:effectLst/>
              </a:rPr>
              <a:t>想做的事</a:t>
            </a:r>
            <a:r>
              <a:rPr lang="en-US" altLang="zh-CN" sz="1100" i="0" dirty="0">
                <a:effectLst/>
              </a:rPr>
              <a:t>”</a:t>
            </a:r>
            <a:r>
              <a:rPr lang="zh-CN" altLang="en-US" sz="1100" i="0" dirty="0">
                <a:effectLst/>
              </a:rPr>
              <a:t>所制定的计划，则被称为</a:t>
            </a:r>
            <a:r>
              <a:rPr lang="en-US" altLang="zh-CN" sz="1100" i="0" dirty="0">
                <a:effectLst/>
              </a:rPr>
              <a:t>“</a:t>
            </a:r>
            <a:r>
              <a:rPr lang="zh-CN" altLang="en-US" sz="1100" i="0" dirty="0">
                <a:effectLst/>
              </a:rPr>
              <a:t>职业规划</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无论是在学校还是在企业，只要谈到职业发展，大多都会要求制定职业规划。所谓职业规划，说到底，就是为未来的人生做一份蓝图：在多少岁时从事什么工作，私人生活会经历哪些事情，过着怎样的生活</a:t>
            </a:r>
            <a:r>
              <a:rPr lang="en-US" altLang="zh-CN" sz="1100" i="0" dirty="0">
                <a:effectLst/>
              </a:rPr>
              <a:t>——</a:t>
            </a:r>
            <a:r>
              <a:rPr lang="zh-CN" altLang="en-US" sz="1100" i="0" dirty="0">
                <a:effectLst/>
              </a:rPr>
              <a:t>把这些内容一一设想并写下来。</a:t>
            </a:r>
            <a:endParaRPr lang="zh-CN" altLang="en-US" sz="1100" i="0" dirty="0">
              <a:effectLst/>
            </a:endParaRPr>
          </a:p>
          <a:p>
            <a:endParaRPr lang="en-US" altLang="zh-CN" sz="1100" i="0" dirty="0">
              <a:effectLst/>
            </a:endParaRPr>
          </a:p>
          <a:p>
            <a:r>
              <a:rPr lang="zh-CN" altLang="en-US" sz="1100" i="0" dirty="0">
                <a:effectLst/>
              </a:rPr>
              <a:t>当职业规划完成之后，接下来通常就是制定行动计划。为了实现描绘出的未来蓝图，人们会进一步思考：在什么时候之前要做什么。</a:t>
            </a:r>
            <a:endParaRPr lang="zh-CN" altLang="en-US" sz="1100" i="0" dirty="0">
              <a:effectLst/>
            </a:endParaRPr>
          </a:p>
          <a:p>
            <a:r>
              <a:rPr lang="zh-CN" altLang="en-US" sz="1100" i="0" dirty="0">
                <a:effectLst/>
              </a:rPr>
              <a:t>然后还会被追问一句：</a:t>
            </a:r>
            <a:r>
              <a:rPr lang="en-US" altLang="zh-CN" sz="1100" i="0" dirty="0">
                <a:effectLst/>
              </a:rPr>
              <a:t>“</a:t>
            </a:r>
            <a:r>
              <a:rPr lang="zh-CN" altLang="en-US" sz="1100" i="0" dirty="0">
                <a:effectLst/>
              </a:rPr>
              <a:t>按这个计划，真的能够实现吗？</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确立目标，并将其分解为具体行动，这种方法在达成目标方面确实非常有效。</a:t>
            </a:r>
            <a:endParaRPr lang="zh-CN" altLang="en-US" sz="1100" i="0" dirty="0">
              <a:effectLst/>
            </a:endParaRPr>
          </a:p>
          <a:p>
            <a:r>
              <a:rPr lang="zh-CN" altLang="en-US" sz="1100" i="0" dirty="0">
                <a:effectLst/>
              </a:rPr>
              <a:t>它被直接应用到职业发展中，自然也有一定合理性。</a:t>
            </a:r>
            <a:endParaRPr lang="zh-CN" altLang="en-US" sz="1100" i="0" dirty="0">
              <a:effectLst/>
            </a:endParaRPr>
          </a:p>
          <a:p>
            <a:r>
              <a:rPr lang="zh-CN" altLang="en-US" sz="1100" i="0" dirty="0">
                <a:effectLst/>
              </a:rPr>
              <a:t>但这种方法也存在明显的局限。</a:t>
            </a:r>
            <a:endParaRPr lang="zh-CN" altLang="en-US" sz="1100" i="0" dirty="0">
              <a:effectLst/>
            </a:endParaRPr>
          </a:p>
          <a:p>
            <a:endParaRPr lang="en-US" altLang="zh-CN" sz="1100" i="0" dirty="0">
              <a:effectLst/>
            </a:endParaRPr>
          </a:p>
          <a:p>
            <a:r>
              <a:rPr lang="zh-CN" altLang="en-US" sz="1100" i="0" dirty="0">
                <a:effectLst/>
              </a:rPr>
              <a:t>因为大多数人的人生，并不是按计划展开的。既然过去都未必按计划生活，那么为未来制定再详细的计划，人们也难以真正相信它会如愿实现。</a:t>
            </a:r>
            <a:endParaRPr lang="zh-CN" altLang="en-US" sz="1100" i="0" dirty="0">
              <a:effectLst/>
            </a:endParaRPr>
          </a:p>
          <a:p>
            <a:endParaRPr lang="en-US" altLang="zh-CN" sz="1100" i="0" dirty="0">
              <a:effectLst/>
            </a:endParaRPr>
          </a:p>
          <a:p>
            <a:r>
              <a:rPr lang="zh-CN" altLang="en-US" sz="1100" i="0" dirty="0">
                <a:effectLst/>
              </a:rPr>
              <a:t>近年来，学校里也开始重视职业教育，强调设定目标和拥有梦想的重要性。我并不是要否定这些做法。</a:t>
            </a:r>
            <a:endParaRPr lang="zh-CN" altLang="en-US" sz="1100" i="0" dirty="0">
              <a:effectLst/>
            </a:endParaRPr>
          </a:p>
          <a:p>
            <a:r>
              <a:rPr lang="zh-CN" altLang="en-US" sz="1100" i="0" dirty="0">
                <a:effectLst/>
              </a:rPr>
              <a:t>但现实是，大多数人并没有从事自己小时候梦想的职业。因此，他们也很难相信</a:t>
            </a:r>
            <a:r>
              <a:rPr lang="en-US" altLang="zh-CN" sz="1100" i="0" dirty="0">
                <a:effectLst/>
              </a:rPr>
              <a:t>“</a:t>
            </a:r>
            <a:r>
              <a:rPr lang="zh-CN" altLang="en-US" sz="1100" i="0" dirty="0">
                <a:effectLst/>
              </a:rPr>
              <a:t>只要设定目标、制定计划，就一定能实现</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更重要的是，明确</a:t>
            </a:r>
            <a:r>
              <a:rPr lang="en-US" altLang="zh-CN" sz="1100" i="0" dirty="0">
                <a:effectLst/>
              </a:rPr>
              <a:t>“</a:t>
            </a:r>
            <a:r>
              <a:rPr lang="zh-CN" altLang="en-US" sz="1100" i="0" dirty="0">
                <a:effectLst/>
              </a:rPr>
              <a:t>自己真正想做什么</a:t>
            </a:r>
            <a:r>
              <a:rPr lang="en-US" altLang="zh-CN" sz="1100" i="0" dirty="0">
                <a:effectLst/>
              </a:rPr>
              <a:t>”</a:t>
            </a:r>
            <a:r>
              <a:rPr lang="zh-CN" altLang="en-US" sz="1100" i="0" dirty="0">
                <a:effectLst/>
              </a:rPr>
              <a:t>本身就不是一件容易的事。甚至可以说，真正能够清晰说出自己想做什么的人，其实是少数。</a:t>
            </a:r>
            <a:endParaRPr lang="zh-CN" altLang="en-US" sz="1100" i="0" dirty="0">
              <a:effectLst/>
            </a:endParaRPr>
          </a:p>
          <a:p>
            <a:r>
              <a:rPr lang="zh-CN" altLang="en-US" sz="1100" i="0" dirty="0">
                <a:effectLst/>
              </a:rPr>
              <a:t>这正是思考职业时最大的难点。</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先明确想做什么，再描绘理想，然后制定行动计划去实现理想</a:t>
            </a:r>
            <a:r>
              <a:rPr lang="en-US" altLang="zh-CN" sz="1100" i="0" dirty="0">
                <a:effectLst/>
              </a:rPr>
              <a:t>”——</a:t>
            </a:r>
            <a:r>
              <a:rPr lang="zh-CN" altLang="en-US" sz="1100" i="0" dirty="0">
                <a:effectLst/>
              </a:rPr>
              <a:t>这种路径本身就有局限。</a:t>
            </a:r>
            <a:endParaRPr lang="zh-CN" altLang="en-US" sz="1100" i="0" dirty="0">
              <a:effectLst/>
            </a:endParaRPr>
          </a:p>
          <a:p>
            <a:r>
              <a:rPr lang="zh-CN" altLang="en-US" sz="1100" i="0" dirty="0">
                <a:effectLst/>
              </a:rPr>
              <a:t>对于那些无法清晰说出</a:t>
            </a:r>
            <a:r>
              <a:rPr lang="en-US" altLang="zh-CN" sz="1100" i="0" dirty="0">
                <a:effectLst/>
              </a:rPr>
              <a:t>“</a:t>
            </a:r>
            <a:r>
              <a:rPr lang="zh-CN" altLang="en-US" sz="1100" i="0" dirty="0">
                <a:effectLst/>
              </a:rPr>
              <a:t>想做什么</a:t>
            </a:r>
            <a:r>
              <a:rPr lang="en-US" altLang="zh-CN" sz="1100" i="0" dirty="0">
                <a:effectLst/>
              </a:rPr>
              <a:t>”</a:t>
            </a:r>
            <a:r>
              <a:rPr lang="zh-CN" altLang="en-US" sz="1100" i="0" dirty="0">
                <a:effectLst/>
              </a:rPr>
              <a:t>的人来说，这种方法甚至可能在一开始就让人受挫，是一种相当冒险的做法。</a:t>
            </a:r>
            <a:endParaRPr lang="zh-CN" altLang="en-US" sz="1100" i="0" dirty="0">
              <a:effectLst/>
            </a:endParaRPr>
          </a:p>
          <a:p>
            <a:endParaRPr lang="en-US" altLang="zh-CN" sz="1100" i="0" dirty="0">
              <a:effectLst/>
            </a:endParaRPr>
          </a:p>
          <a:p>
            <a:r>
              <a:rPr lang="zh-CN" altLang="en-US" sz="1100" i="0" dirty="0">
                <a:effectLst/>
              </a:rPr>
              <a:t>不过，在职业发展的理论中，并不只有</a:t>
            </a:r>
            <a:r>
              <a:rPr lang="en-US" altLang="zh-CN" sz="1100" i="0" dirty="0">
                <a:effectLst/>
              </a:rPr>
              <a:t>“</a:t>
            </a:r>
            <a:r>
              <a:rPr lang="zh-CN" altLang="en-US" sz="1100" i="0" dirty="0">
                <a:effectLst/>
              </a:rPr>
              <a:t>描绘理想、追逐理想</a:t>
            </a:r>
            <a:r>
              <a:rPr lang="en-US" altLang="zh-CN" sz="1100" i="0" dirty="0">
                <a:effectLst/>
              </a:rPr>
              <a:t>”</a:t>
            </a:r>
            <a:r>
              <a:rPr lang="zh-CN" altLang="en-US" sz="1100" i="0" dirty="0">
                <a:effectLst/>
              </a:rPr>
              <a:t>这一种思路。</a:t>
            </a:r>
            <a:endParaRPr lang="zh-CN" altLang="en-US" sz="1100" i="0" dirty="0">
              <a:effectLst/>
            </a:endParaRPr>
          </a:p>
          <a:p>
            <a:r>
              <a:rPr lang="zh-CN" altLang="en-US" sz="1100" i="0" dirty="0">
                <a:effectLst/>
              </a:rPr>
              <a:t>事实上，还有一种观点认为：未必一定要先找到理想目标。</a:t>
            </a:r>
            <a:endParaRPr lang="zh-CN" altLang="en-US" sz="1100" i="0" dirty="0">
              <a:effectLst/>
            </a:endParaRPr>
          </a:p>
          <a:p>
            <a:endParaRPr lang="en-US" altLang="zh-CN" sz="1100" i="0" dirty="0">
              <a:effectLst/>
            </a:endParaRPr>
          </a:p>
          <a:p>
            <a:r>
              <a:rPr lang="zh-CN" altLang="en-US" sz="1100" i="0" dirty="0">
                <a:effectLst/>
              </a:rPr>
              <a:t>而正是理解这种不同的思路，才能真正拓宽你对职业的看法，并且为你找到属于自己的</a:t>
            </a:r>
            <a:r>
              <a:rPr lang="en-US" altLang="zh-CN" sz="1100" i="0" dirty="0">
                <a:effectLst/>
              </a:rPr>
              <a:t>“</a:t>
            </a:r>
            <a:r>
              <a:rPr lang="zh-CN" altLang="en-US" sz="1100" i="0" dirty="0">
                <a:effectLst/>
              </a:rPr>
              <a:t>职业之轴</a:t>
            </a:r>
            <a:r>
              <a:rPr lang="en-US" altLang="zh-CN" sz="1100" i="0" dirty="0">
                <a:effectLst/>
              </a:rPr>
              <a:t>”</a:t>
            </a:r>
            <a:r>
              <a:rPr lang="zh-CN" altLang="en-US" sz="1100" i="0" dirty="0">
                <a:effectLst/>
              </a:rPr>
              <a:t>打开一条更宽广的道路。</a:t>
            </a:r>
            <a:endParaRPr lang="zh-CN" altLang="en-US" sz="1100" i="0" dirty="0">
              <a:effectLst/>
            </a:endParaRPr>
          </a:p>
        </p:txBody>
      </p:sp>
      <p:pic>
        <p:nvPicPr>
          <p:cNvPr id="3" name="图片 2"/>
          <p:cNvPicPr>
            <a:picLocks noChangeAspect="1"/>
          </p:cNvPicPr>
          <p:nvPr/>
        </p:nvPicPr>
        <p:blipFill>
          <a:blip r:embed="rId1"/>
          <a:stretch>
            <a:fillRect/>
          </a:stretch>
        </p:blipFill>
        <p:spPr>
          <a:xfrm>
            <a:off x="575945" y="33655"/>
            <a:ext cx="1125220" cy="1626235"/>
          </a:xfrm>
          <a:prstGeom prst="rect">
            <a:avLst/>
          </a:prstGeom>
        </p:spPr>
      </p:pic>
      <p:sp>
        <p:nvSpPr>
          <p:cNvPr id="5" name="角丸四角形 7"/>
          <p:cNvSpPr/>
          <p:nvPr/>
        </p:nvSpPr>
        <p:spPr>
          <a:xfrm>
            <a:off x="3541984" y="10416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910715" y="105410"/>
            <a:ext cx="3036570"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キャリアは</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言語化</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でうまくいく</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978-4-7612-7864-9</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井上洋市朗</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288p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812925"/>
            <a:ext cx="6821170" cy="8216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两种职业理论</a:t>
            </a:r>
            <a:r>
              <a:rPr lang="en-US" altLang="zh-CN" sz="1100" i="0" dirty="0">
                <a:effectLst/>
              </a:rPr>
              <a:t>——</a:t>
            </a:r>
            <a:r>
              <a:rPr lang="zh-CN" altLang="en-US" sz="1100" i="0" dirty="0">
                <a:effectLst/>
              </a:rPr>
              <a:t>明确目标</a:t>
            </a:r>
            <a:r>
              <a:rPr lang="en-US" altLang="zh-CN" sz="1100" i="0" dirty="0">
                <a:effectLst/>
              </a:rPr>
              <a:t> vs. </a:t>
            </a:r>
            <a:r>
              <a:rPr lang="zh-CN" altLang="en-US" sz="1100" i="0" dirty="0">
                <a:effectLst/>
              </a:rPr>
              <a:t>顺势而为（职业漂流与计划性偶发理论）</a:t>
            </a:r>
            <a:endParaRPr lang="zh-CN" altLang="en-US" sz="1100" i="0" dirty="0">
              <a:effectLst/>
            </a:endParaRPr>
          </a:p>
          <a:p>
            <a:endParaRPr lang="en-US" altLang="zh-CN" sz="1100" i="0" dirty="0">
              <a:effectLst/>
            </a:endParaRPr>
          </a:p>
          <a:p>
            <a:r>
              <a:rPr lang="zh-CN" altLang="en-US" sz="1100" i="0" dirty="0">
                <a:effectLst/>
              </a:rPr>
              <a:t>在职业发展中，有一种观点认为，不一定非要事先设定清晰明确的目标，这种思路之一便是</a:t>
            </a:r>
            <a:r>
              <a:rPr lang="en-US" altLang="zh-CN" sz="1100" i="0" dirty="0">
                <a:effectLst/>
              </a:rPr>
              <a:t>“</a:t>
            </a:r>
            <a:r>
              <a:rPr lang="zh-CN" altLang="en-US" sz="1100" i="0" dirty="0">
                <a:effectLst/>
              </a:rPr>
              <a:t>职业漂流</a:t>
            </a:r>
            <a:r>
              <a:rPr lang="en-US" altLang="zh-CN" sz="1100" i="0" dirty="0">
                <a:effectLst/>
              </a:rPr>
              <a:t>”</a:t>
            </a:r>
            <a:r>
              <a:rPr lang="zh-CN" altLang="en-US" sz="1100" i="0" dirty="0">
                <a:effectLst/>
              </a:rPr>
              <a:t>（</a:t>
            </a:r>
            <a:r>
              <a:rPr lang="en-US" altLang="zh-CN" sz="1100" i="0" dirty="0">
                <a:effectLst/>
              </a:rPr>
              <a:t>Career Drift</a:t>
            </a:r>
            <a:r>
              <a:rPr lang="zh-CN" altLang="en-US" sz="1100" i="0" dirty="0">
                <a:effectLst/>
              </a:rPr>
              <a:t>）。</a:t>
            </a:r>
            <a:endParaRPr lang="zh-CN" altLang="en-US" sz="1100" i="0" dirty="0">
              <a:effectLst/>
            </a:endParaRPr>
          </a:p>
          <a:p>
            <a:endParaRPr lang="en-US" altLang="zh-CN" sz="1100" i="0" dirty="0">
              <a:effectLst/>
            </a:endParaRPr>
          </a:p>
          <a:p>
            <a:r>
              <a:rPr lang="en-US" altLang="zh-CN" sz="1100" i="0" dirty="0">
                <a:effectLst/>
              </a:rPr>
              <a:t>“Drift”</a:t>
            </a:r>
            <a:r>
              <a:rPr lang="zh-CN" altLang="en-US" sz="1100" i="0" dirty="0">
                <a:effectLst/>
              </a:rPr>
              <a:t>在英文中有</a:t>
            </a:r>
            <a:r>
              <a:rPr lang="en-US" altLang="zh-CN" sz="1100" i="0" dirty="0">
                <a:effectLst/>
              </a:rPr>
              <a:t>“</a:t>
            </a:r>
            <a:r>
              <a:rPr lang="zh-CN" altLang="en-US" sz="1100" i="0" dirty="0">
                <a:effectLst/>
              </a:rPr>
              <a:t>漂流</a:t>
            </a:r>
            <a:r>
              <a:rPr lang="en-US" altLang="zh-CN" sz="1100" i="0" dirty="0">
                <a:effectLst/>
              </a:rPr>
              <a:t>”“</a:t>
            </a:r>
            <a:r>
              <a:rPr lang="zh-CN" altLang="en-US" sz="1100" i="0" dirty="0">
                <a:effectLst/>
              </a:rPr>
              <a:t>随波而行</a:t>
            </a:r>
            <a:r>
              <a:rPr lang="en-US" altLang="zh-CN" sz="1100" i="0" dirty="0">
                <a:effectLst/>
              </a:rPr>
              <a:t>”</a:t>
            </a:r>
            <a:r>
              <a:rPr lang="zh-CN" altLang="en-US" sz="1100" i="0" dirty="0">
                <a:effectLst/>
              </a:rPr>
              <a:t>的意思。玩赛车游戏的人或许听过</a:t>
            </a:r>
            <a:r>
              <a:rPr lang="en-US" altLang="zh-CN" sz="1100" i="0" dirty="0">
                <a:effectLst/>
              </a:rPr>
              <a:t>“</a:t>
            </a:r>
            <a:r>
              <a:rPr lang="zh-CN" altLang="en-US" sz="1100" i="0" dirty="0">
                <a:effectLst/>
              </a:rPr>
              <a:t>漂移</a:t>
            </a:r>
            <a:r>
              <a:rPr lang="en-US" altLang="zh-CN" sz="1100" i="0" dirty="0">
                <a:effectLst/>
              </a:rPr>
              <a:t>”</a:t>
            </a:r>
            <a:r>
              <a:rPr lang="zh-CN" altLang="en-US" sz="1100" i="0" dirty="0">
                <a:effectLst/>
              </a:rPr>
              <a:t>这个技巧</a:t>
            </a:r>
            <a:r>
              <a:rPr lang="en-US" altLang="zh-CN" sz="1100" i="0" dirty="0">
                <a:effectLst/>
              </a:rPr>
              <a:t>——</a:t>
            </a:r>
            <a:r>
              <a:rPr lang="zh-CN" altLang="en-US" sz="1100" i="0" dirty="0">
                <a:effectLst/>
              </a:rPr>
              <a:t>车辆在转弯时让轮胎侧滑前进。放在职业语境中，</a:t>
            </a:r>
            <a:r>
              <a:rPr lang="en-US" altLang="zh-CN" sz="1100" i="0" dirty="0">
                <a:effectLst/>
              </a:rPr>
              <a:t>“</a:t>
            </a:r>
            <a:r>
              <a:rPr lang="zh-CN" altLang="en-US" sz="1100" i="0" dirty="0">
                <a:effectLst/>
              </a:rPr>
              <a:t>职业漂流</a:t>
            </a:r>
            <a:r>
              <a:rPr lang="en-US" altLang="zh-CN" sz="1100" i="0" dirty="0">
                <a:effectLst/>
              </a:rPr>
              <a:t>”</a:t>
            </a:r>
            <a:r>
              <a:rPr lang="zh-CN" altLang="en-US" sz="1100" i="0" dirty="0">
                <a:effectLst/>
              </a:rPr>
              <a:t>指的不是消极地随波逐流，而是根据周围环境的变化，顺势而为、灵活调整自己的方向。</a:t>
            </a:r>
            <a:endParaRPr lang="zh-CN" altLang="en-US" sz="1100" i="0" dirty="0">
              <a:effectLst/>
            </a:endParaRPr>
          </a:p>
          <a:p>
            <a:endParaRPr lang="en-US" altLang="zh-CN" sz="1100" i="0" dirty="0">
              <a:effectLst/>
            </a:endParaRPr>
          </a:p>
          <a:p>
            <a:r>
              <a:rPr lang="zh-CN" altLang="en-US" sz="1100" i="0" dirty="0">
                <a:effectLst/>
              </a:rPr>
              <a:t>值得一提的是，</a:t>
            </a:r>
            <a:r>
              <a:rPr lang="en-US" altLang="zh-CN" sz="1100" i="0" dirty="0">
                <a:effectLst/>
              </a:rPr>
              <a:t>“</a:t>
            </a:r>
            <a:r>
              <a:rPr lang="zh-CN" altLang="en-US" sz="1100" i="0" dirty="0">
                <a:effectLst/>
              </a:rPr>
              <a:t>职业漂流</a:t>
            </a:r>
            <a:r>
              <a:rPr lang="en-US" altLang="zh-CN" sz="1100" i="0" dirty="0">
                <a:effectLst/>
              </a:rPr>
              <a:t>”</a:t>
            </a:r>
            <a:r>
              <a:rPr lang="zh-CN" altLang="en-US" sz="1100" i="0" dirty="0">
                <a:effectLst/>
              </a:rPr>
              <a:t>这一概念是由日本学者提出的。组织论领域著名的神户大学名誉教授金井寿宏提出了这一主张。他认为，仅仅随环境变化而动是不够的，同时也必须有意识地思考和设计自己的职业发展（即</a:t>
            </a:r>
            <a:r>
              <a:rPr lang="en-US" altLang="zh-CN" sz="1100" i="0" dirty="0">
                <a:effectLst/>
              </a:rPr>
              <a:t>“</a:t>
            </a:r>
            <a:r>
              <a:rPr lang="zh-CN" altLang="en-US" sz="1100" i="0" dirty="0">
                <a:effectLst/>
              </a:rPr>
              <a:t>职业设计</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这听起来似乎理所当然。然而现实中，企业内部的职业支持往往过于强调</a:t>
            </a:r>
            <a:r>
              <a:rPr lang="en-US" altLang="zh-CN" sz="1100" i="0" dirty="0">
                <a:effectLst/>
              </a:rPr>
              <a:t>“</a:t>
            </a:r>
            <a:r>
              <a:rPr lang="zh-CN" altLang="en-US" sz="1100" i="0" dirty="0">
                <a:effectLst/>
              </a:rPr>
              <a:t>职业设计</a:t>
            </a:r>
            <a:r>
              <a:rPr lang="en-US" altLang="zh-CN" sz="1100" i="0" dirty="0">
                <a:effectLst/>
              </a:rPr>
              <a:t>”</a:t>
            </a:r>
            <a:r>
              <a:rPr lang="zh-CN" altLang="en-US" sz="1100" i="0" dirty="0">
                <a:effectLst/>
              </a:rPr>
              <a:t>，而忽视了其他视角。我之所以希望大家重视</a:t>
            </a:r>
            <a:r>
              <a:rPr lang="en-US" altLang="zh-CN" sz="1100" i="0" dirty="0">
                <a:effectLst/>
              </a:rPr>
              <a:t>“</a:t>
            </a:r>
            <a:r>
              <a:rPr lang="zh-CN" altLang="en-US" sz="1100" i="0" dirty="0">
                <a:effectLst/>
              </a:rPr>
              <a:t>职业之轴</a:t>
            </a:r>
            <a:r>
              <a:rPr lang="en-US" altLang="zh-CN" sz="1100" i="0" dirty="0">
                <a:effectLst/>
              </a:rPr>
              <a:t>”</a:t>
            </a:r>
            <a:r>
              <a:rPr lang="zh-CN" altLang="en-US" sz="1100" i="0" dirty="0">
                <a:effectLst/>
              </a:rPr>
              <a:t>的概念，正是基于这样的现状。</a:t>
            </a:r>
            <a:endParaRPr lang="zh-CN" altLang="en-US" sz="1100" i="0" dirty="0">
              <a:effectLst/>
            </a:endParaRPr>
          </a:p>
          <a:p>
            <a:endParaRPr lang="en-US" altLang="zh-CN" sz="1100" i="0" dirty="0">
              <a:effectLst/>
            </a:endParaRPr>
          </a:p>
          <a:p>
            <a:r>
              <a:rPr lang="zh-CN" altLang="en-US" sz="1100" i="0" dirty="0">
                <a:effectLst/>
              </a:rPr>
              <a:t>职业设计当然重要。但如果在此之前没有建立起自己的</a:t>
            </a:r>
            <a:r>
              <a:rPr lang="en-US" altLang="zh-CN" sz="1100" i="0" dirty="0">
                <a:effectLst/>
              </a:rPr>
              <a:t>“</a:t>
            </a:r>
            <a:r>
              <a:rPr lang="zh-CN" altLang="en-US" sz="1100" i="0" dirty="0">
                <a:effectLst/>
              </a:rPr>
              <a:t>职业之轴</a:t>
            </a:r>
            <a:r>
              <a:rPr lang="en-US" altLang="zh-CN" sz="1100" i="0" dirty="0">
                <a:effectLst/>
              </a:rPr>
              <a:t>”</a:t>
            </a:r>
            <a:r>
              <a:rPr lang="zh-CN" altLang="en-US" sz="1100" i="0" dirty="0">
                <a:effectLst/>
              </a:rPr>
              <a:t>，再宏大的蓝图也可能只是纸上谈兵。与此同时，即使像</a:t>
            </a:r>
            <a:r>
              <a:rPr lang="en-US" altLang="zh-CN" sz="1100" i="0" dirty="0">
                <a:effectLst/>
              </a:rPr>
              <a:t>“</a:t>
            </a:r>
            <a:r>
              <a:rPr lang="zh-CN" altLang="en-US" sz="1100" i="0" dirty="0">
                <a:effectLst/>
              </a:rPr>
              <a:t>职业漂流</a:t>
            </a:r>
            <a:r>
              <a:rPr lang="en-US" altLang="zh-CN" sz="1100" i="0" dirty="0">
                <a:effectLst/>
              </a:rPr>
              <a:t>”</a:t>
            </a:r>
            <a:r>
              <a:rPr lang="zh-CN" altLang="en-US" sz="1100" i="0" dirty="0">
                <a:effectLst/>
              </a:rPr>
              <a:t>所强调的那样，根据环境变化不断调整方向，人也需要保留某些不应改变的核心部分</a:t>
            </a:r>
            <a:r>
              <a:rPr lang="en-US" altLang="zh-CN" sz="1100" i="0" dirty="0">
                <a:effectLst/>
              </a:rPr>
              <a:t>——</a:t>
            </a:r>
            <a:r>
              <a:rPr lang="zh-CN" altLang="en-US" sz="1100" i="0" dirty="0">
                <a:effectLst/>
              </a:rPr>
              <a:t>那就是</a:t>
            </a:r>
            <a:r>
              <a:rPr lang="en-US" altLang="zh-CN" sz="1100" i="0" dirty="0">
                <a:effectLst/>
              </a:rPr>
              <a:t>“</a:t>
            </a:r>
            <a:r>
              <a:rPr lang="zh-CN" altLang="en-US" sz="1100" i="0" dirty="0">
                <a:effectLst/>
              </a:rPr>
              <a:t>职业之轴</a:t>
            </a:r>
            <a:r>
              <a:rPr lang="en-US" altLang="zh-CN" sz="1100" i="0" dirty="0">
                <a:effectLst/>
              </a:rPr>
              <a:t>”</a:t>
            </a:r>
            <a:r>
              <a:rPr lang="zh-CN" altLang="en-US" sz="1100" i="0" dirty="0">
                <a:effectLst/>
              </a:rPr>
              <a:t>。无论是强调规划的职业设计，还是强调顺势而为的职业漂流，</a:t>
            </a:r>
            <a:r>
              <a:rPr lang="en-US" altLang="zh-CN" sz="1100" i="0" dirty="0">
                <a:effectLst/>
              </a:rPr>
              <a:t>“</a:t>
            </a:r>
            <a:r>
              <a:rPr lang="zh-CN" altLang="en-US" sz="1100" i="0" dirty="0">
                <a:effectLst/>
              </a:rPr>
              <a:t>职业之轴</a:t>
            </a:r>
            <a:r>
              <a:rPr lang="en-US" altLang="zh-CN" sz="1100" i="0" dirty="0">
                <a:effectLst/>
              </a:rPr>
              <a:t>”</a:t>
            </a:r>
            <a:r>
              <a:rPr lang="zh-CN" altLang="en-US" sz="1100" i="0" dirty="0">
                <a:effectLst/>
              </a:rPr>
              <a:t>都是两种路径中不可或缺的基础。</a:t>
            </a:r>
            <a:endParaRPr lang="zh-CN" altLang="en-US" sz="1100" i="0" dirty="0">
              <a:effectLst/>
            </a:endParaRPr>
          </a:p>
          <a:p>
            <a:endParaRPr lang="en-US" altLang="zh-CN" sz="1100" i="0" dirty="0">
              <a:effectLst/>
            </a:endParaRPr>
          </a:p>
          <a:p>
            <a:r>
              <a:rPr lang="zh-CN" altLang="en-US" sz="1100" i="0" dirty="0">
                <a:effectLst/>
              </a:rPr>
              <a:t>虽然</a:t>
            </a:r>
            <a:r>
              <a:rPr lang="en-US" altLang="zh-CN" sz="1100" i="0" dirty="0">
                <a:effectLst/>
              </a:rPr>
              <a:t>“</a:t>
            </a:r>
            <a:r>
              <a:rPr lang="zh-CN" altLang="en-US" sz="1100" i="0" dirty="0">
                <a:effectLst/>
              </a:rPr>
              <a:t>职业漂流</a:t>
            </a:r>
            <a:r>
              <a:rPr lang="en-US" altLang="zh-CN" sz="1100" i="0" dirty="0">
                <a:effectLst/>
              </a:rPr>
              <a:t>”</a:t>
            </a:r>
            <a:r>
              <a:rPr lang="zh-CN" altLang="en-US" sz="1100" i="0" dirty="0">
                <a:effectLst/>
              </a:rPr>
              <a:t>由日本学者提出，但其理论根源之一，来自斯坦福大学约翰</a:t>
            </a:r>
            <a:r>
              <a:rPr lang="en-US" altLang="zh-CN" sz="1100" i="0" dirty="0">
                <a:effectLst/>
              </a:rPr>
              <a:t>·D·</a:t>
            </a:r>
            <a:r>
              <a:rPr lang="zh-CN" altLang="en-US" sz="1100" i="0" dirty="0">
                <a:effectLst/>
              </a:rPr>
              <a:t>克兰博尔茨教授提出的</a:t>
            </a:r>
            <a:r>
              <a:rPr lang="en-US" altLang="zh-CN" sz="1100" i="0" dirty="0">
                <a:effectLst/>
              </a:rPr>
              <a:t>“</a:t>
            </a:r>
            <a:r>
              <a:rPr lang="zh-CN" altLang="en-US" sz="1100" i="0" dirty="0">
                <a:effectLst/>
              </a:rPr>
              <a:t>计划性偶发理论</a:t>
            </a:r>
            <a:r>
              <a:rPr lang="en-US" altLang="zh-CN" sz="1100" i="0" dirty="0">
                <a:effectLst/>
              </a:rPr>
              <a:t>”</a:t>
            </a:r>
            <a:r>
              <a:rPr lang="zh-CN" altLang="en-US" sz="1100" i="0" dirty="0">
                <a:effectLst/>
              </a:rPr>
              <a:t>（</a:t>
            </a:r>
            <a:r>
              <a:rPr lang="en-US" altLang="zh-CN" sz="1100" i="0" dirty="0">
                <a:effectLst/>
              </a:rPr>
              <a:t>Planned Happenstance</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这是一个颇具启发性的理论。简单来说，它的核心观点是：一个人职业成功的约</a:t>
            </a:r>
            <a:r>
              <a:rPr lang="en-US" altLang="zh-CN" sz="1100" i="0" dirty="0">
                <a:effectLst/>
              </a:rPr>
              <a:t>80%</a:t>
            </a:r>
            <a:r>
              <a:rPr lang="zh-CN" altLang="en-US" sz="1100" i="0" dirty="0">
                <a:effectLst/>
              </a:rPr>
              <a:t>源于未曾预料的偶然事件。</a:t>
            </a:r>
            <a:endParaRPr lang="zh-CN" altLang="en-US" sz="1100" i="0" dirty="0">
              <a:effectLst/>
            </a:endParaRPr>
          </a:p>
          <a:p>
            <a:endParaRPr lang="en-US" altLang="zh-CN" sz="1100" i="0" dirty="0">
              <a:effectLst/>
            </a:endParaRPr>
          </a:p>
          <a:p>
            <a:r>
              <a:rPr lang="zh-CN" altLang="en-US" sz="1100" i="0" dirty="0">
                <a:effectLst/>
              </a:rPr>
              <a:t>克兰博尔茨教授对大量从业者进行调查后发现，真正从事最初设想职业的人仅占</a:t>
            </a:r>
            <a:r>
              <a:rPr lang="en-US" altLang="zh-CN" sz="1100" i="0" dirty="0">
                <a:effectLst/>
              </a:rPr>
              <a:t>2%</a:t>
            </a:r>
            <a:r>
              <a:rPr lang="zh-CN" altLang="en-US" sz="1100" i="0" dirty="0">
                <a:effectLst/>
              </a:rPr>
              <a:t>。但这并不意味着其他人都对职业不满意。相反，在对社会上成功的商业人士进行调查时，约有八成的人表示，他们的成功契机来自</a:t>
            </a:r>
            <a:r>
              <a:rPr lang="en-US" altLang="zh-CN" sz="1100" i="0" dirty="0">
                <a:effectLst/>
              </a:rPr>
              <a:t>“</a:t>
            </a:r>
            <a:r>
              <a:rPr lang="zh-CN" altLang="en-US" sz="1100" i="0" dirty="0">
                <a:effectLst/>
              </a:rPr>
              <a:t>意料之外的偶然</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某种意义上，这似乎说明职业成功带有运气成分。或许有人会感叹：</a:t>
            </a:r>
            <a:r>
              <a:rPr lang="en-US" altLang="zh-CN" sz="1100" i="0" dirty="0">
                <a:effectLst/>
              </a:rPr>
              <a:t>“</a:t>
            </a:r>
            <a:r>
              <a:rPr lang="zh-CN" altLang="en-US" sz="1100" i="0" dirty="0">
                <a:effectLst/>
              </a:rPr>
              <a:t>原来最终还是靠运气啊。</a:t>
            </a:r>
            <a:r>
              <a:rPr lang="en-US" altLang="zh-CN" sz="1100" i="0" dirty="0">
                <a:effectLst/>
              </a:rPr>
              <a:t>”</a:t>
            </a:r>
            <a:endParaRPr lang="en-US" altLang="zh-CN" sz="1100" i="0" dirty="0">
              <a:effectLst/>
            </a:endParaRPr>
          </a:p>
          <a:p>
            <a:r>
              <a:rPr lang="zh-CN" altLang="en-US" sz="1100" i="0" dirty="0">
                <a:effectLst/>
              </a:rPr>
              <a:t>但克兰博尔茨教授进一步研究后发现，成功者之间存在共通点</a:t>
            </a:r>
            <a:r>
              <a:rPr lang="en-US" altLang="zh-CN" sz="1100" i="0" dirty="0">
                <a:effectLst/>
              </a:rPr>
              <a:t>——</a:t>
            </a:r>
            <a:r>
              <a:rPr lang="zh-CN" altLang="en-US" sz="1100" i="0" dirty="0">
                <a:effectLst/>
              </a:rPr>
              <a:t>他们并非被动等待偶然，而是主动行动，使偶然更容易发生；当偶然出现时，也能够将其转化为提升自我的机会。</a:t>
            </a:r>
            <a:endParaRPr lang="zh-CN" altLang="en-US" sz="1100" i="0" dirty="0">
              <a:effectLst/>
            </a:endParaRPr>
          </a:p>
          <a:p>
            <a:endParaRPr lang="zh-CN" altLang="en-US" sz="1100" i="0" dirty="0">
              <a:effectLst/>
            </a:endParaRPr>
          </a:p>
          <a:p>
            <a:r>
              <a:rPr lang="zh-CN" altLang="en-US" sz="1100" i="0" dirty="0">
                <a:effectLst/>
              </a:rPr>
              <a:t>基于研究结果，他提出了五项有助于职业成功的行为原则：</a:t>
            </a:r>
            <a:endParaRPr lang="zh-CN" altLang="en-US" sz="1100" i="0" dirty="0">
              <a:effectLst/>
            </a:endParaRPr>
          </a:p>
          <a:p>
            <a:endParaRPr lang="en-US" altLang="zh-CN" sz="1100" i="0" dirty="0">
              <a:effectLst/>
            </a:endParaRPr>
          </a:p>
          <a:p>
            <a:r>
              <a:rPr lang="en-US" altLang="zh-CN" sz="1100" i="0" dirty="0">
                <a:effectLst/>
              </a:rPr>
              <a:t>1 </a:t>
            </a:r>
            <a:r>
              <a:rPr lang="zh-CN" altLang="en-US" sz="1100" i="0" dirty="0">
                <a:effectLst/>
              </a:rPr>
              <a:t>好奇心（</a:t>
            </a:r>
            <a:r>
              <a:rPr lang="en-US" altLang="zh-CN" sz="1100" i="0" dirty="0">
                <a:effectLst/>
              </a:rPr>
              <a:t>Curiosity</a:t>
            </a:r>
            <a:r>
              <a:rPr lang="zh-CN" altLang="en-US" sz="1100" i="0" dirty="0">
                <a:effectLst/>
              </a:rPr>
              <a:t>）</a:t>
            </a:r>
            <a:endParaRPr lang="zh-CN" altLang="en-US" sz="1100" i="0" dirty="0">
              <a:effectLst/>
            </a:endParaRPr>
          </a:p>
          <a:p>
            <a:endParaRPr lang="en-US" altLang="zh-CN" sz="1100" i="0" dirty="0">
              <a:effectLst/>
            </a:endParaRPr>
          </a:p>
          <a:p>
            <a:r>
              <a:rPr lang="en-US" altLang="zh-CN" sz="1100" i="0" dirty="0">
                <a:effectLst/>
              </a:rPr>
              <a:t>2 </a:t>
            </a:r>
            <a:r>
              <a:rPr lang="zh-CN" altLang="en-US" sz="1100" i="0" dirty="0">
                <a:effectLst/>
              </a:rPr>
              <a:t>持续性（</a:t>
            </a:r>
            <a:r>
              <a:rPr lang="en-US" altLang="zh-CN" sz="1100" i="0" dirty="0">
                <a:effectLst/>
              </a:rPr>
              <a:t>Persistence</a:t>
            </a:r>
            <a:r>
              <a:rPr lang="zh-CN" altLang="en-US" sz="1100" i="0" dirty="0">
                <a:effectLst/>
              </a:rPr>
              <a:t>）</a:t>
            </a:r>
            <a:endParaRPr lang="zh-CN" altLang="en-US" sz="1100" i="0" dirty="0">
              <a:effectLst/>
            </a:endParaRPr>
          </a:p>
          <a:p>
            <a:endParaRPr lang="en-US" altLang="zh-CN" sz="1100" i="0" dirty="0">
              <a:effectLst/>
            </a:endParaRPr>
          </a:p>
          <a:p>
            <a:r>
              <a:rPr lang="en-US" altLang="zh-CN" sz="1100" i="0" dirty="0">
                <a:effectLst/>
              </a:rPr>
              <a:t>3 </a:t>
            </a:r>
            <a:r>
              <a:rPr lang="zh-CN" altLang="en-US" sz="1100" i="0" dirty="0">
                <a:effectLst/>
              </a:rPr>
              <a:t>乐观性（</a:t>
            </a:r>
            <a:r>
              <a:rPr lang="en-US" altLang="zh-CN" sz="1100" i="0" dirty="0">
                <a:effectLst/>
              </a:rPr>
              <a:t>Optimism</a:t>
            </a:r>
            <a:r>
              <a:rPr lang="zh-CN" altLang="en-US" sz="1100" i="0" dirty="0">
                <a:effectLst/>
              </a:rPr>
              <a:t>）</a:t>
            </a:r>
            <a:endParaRPr lang="zh-CN" altLang="en-US" sz="1100" i="0" dirty="0">
              <a:effectLst/>
            </a:endParaRPr>
          </a:p>
          <a:p>
            <a:endParaRPr lang="en-US" altLang="zh-CN" sz="1100" i="0" dirty="0">
              <a:effectLst/>
            </a:endParaRPr>
          </a:p>
          <a:p>
            <a:r>
              <a:rPr lang="en-US" altLang="zh-CN" sz="1100" i="0" dirty="0">
                <a:effectLst/>
              </a:rPr>
              <a:t>4 </a:t>
            </a:r>
            <a:r>
              <a:rPr lang="zh-CN" altLang="en-US" sz="1100" i="0" dirty="0">
                <a:effectLst/>
              </a:rPr>
              <a:t>灵活性（</a:t>
            </a:r>
            <a:r>
              <a:rPr lang="en-US" altLang="zh-CN" sz="1100" i="0" dirty="0">
                <a:effectLst/>
              </a:rPr>
              <a:t>Flexibility</a:t>
            </a:r>
            <a:r>
              <a:rPr lang="zh-CN" altLang="en-US" sz="1100" i="0" dirty="0">
                <a:effectLst/>
              </a:rPr>
              <a:t>）</a:t>
            </a:r>
            <a:endParaRPr lang="zh-CN" altLang="en-US" sz="1100" i="0" dirty="0">
              <a:effectLst/>
            </a:endParaRPr>
          </a:p>
          <a:p>
            <a:endParaRPr lang="en-US" altLang="zh-CN" sz="1100" i="0" dirty="0">
              <a:effectLst/>
            </a:endParaRPr>
          </a:p>
          <a:p>
            <a:r>
              <a:rPr lang="en-US" altLang="zh-CN" sz="1100" i="0" dirty="0">
                <a:effectLst/>
              </a:rPr>
              <a:t>5 </a:t>
            </a:r>
            <a:r>
              <a:rPr lang="zh-CN" altLang="en-US" sz="1100" i="0" dirty="0">
                <a:effectLst/>
              </a:rPr>
              <a:t>冒险精神（</a:t>
            </a:r>
            <a:r>
              <a:rPr lang="en-US" altLang="zh-CN" sz="1100" i="0" dirty="0">
                <a:effectLst/>
              </a:rPr>
              <a:t>Risk Taking</a:t>
            </a:r>
            <a:r>
              <a:rPr lang="zh-CN" altLang="en-US" sz="1100" i="0" dirty="0">
                <a:effectLst/>
              </a:rPr>
              <a:t>）</a:t>
            </a:r>
            <a:endParaRPr lang="zh-CN" altLang="en-US" sz="1100" i="0" dirty="0">
              <a:effectLst/>
            </a:endParaRPr>
          </a:p>
          <a:p>
            <a:endParaRPr lang="zh-CN" altLang="en-US" sz="1100" i="0" dirty="0">
              <a:effectLst/>
            </a:endParaRPr>
          </a:p>
          <a:p>
            <a:r>
              <a:rPr lang="zh-CN" altLang="en-US" sz="1100" i="0" dirty="0">
                <a:effectLst/>
              </a:rPr>
              <a:t>（接下页）</a:t>
            </a:r>
            <a:endParaRPr lang="zh-CN" altLang="en-US" sz="1100" i="0" dirty="0">
              <a:effectLst/>
            </a:endParaRPr>
          </a:p>
        </p:txBody>
      </p:sp>
      <p:pic>
        <p:nvPicPr>
          <p:cNvPr id="3" name="图片 2"/>
          <p:cNvPicPr>
            <a:picLocks noChangeAspect="1"/>
          </p:cNvPicPr>
          <p:nvPr/>
        </p:nvPicPr>
        <p:blipFill>
          <a:blip r:embed="rId1"/>
          <a:stretch>
            <a:fillRect/>
          </a:stretch>
        </p:blipFill>
        <p:spPr>
          <a:xfrm>
            <a:off x="575945" y="33655"/>
            <a:ext cx="1125220" cy="1626235"/>
          </a:xfrm>
          <a:prstGeom prst="rect">
            <a:avLst/>
          </a:prstGeom>
        </p:spPr>
      </p:pic>
      <p:sp>
        <p:nvSpPr>
          <p:cNvPr id="5" name="角丸四角形 7"/>
          <p:cNvSpPr/>
          <p:nvPr/>
        </p:nvSpPr>
        <p:spPr>
          <a:xfrm>
            <a:off x="3541984" y="10416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910715" y="105410"/>
            <a:ext cx="3036570"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キャリアは</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言語化</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でうまくいく</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978-4-7612-7864-9</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井上洋市朗</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288p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812925"/>
            <a:ext cx="6821170" cy="296862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好奇心强的人，会主动接触各种新事物。看到有趣的活动就积极参与，这样的人更容易遇到</a:t>
            </a:r>
            <a:r>
              <a:rPr lang="en-US" altLang="zh-CN" sz="1100" i="0" dirty="0">
                <a:effectLst/>
              </a:rPr>
              <a:t>“</a:t>
            </a:r>
            <a:r>
              <a:rPr lang="zh-CN" altLang="en-US" sz="1100" i="0" dirty="0">
                <a:effectLst/>
              </a:rPr>
              <a:t>偶然的机会</a:t>
            </a:r>
            <a:r>
              <a:rPr lang="en-US" altLang="zh-CN" sz="1100" i="0" dirty="0">
                <a:effectLst/>
              </a:rPr>
              <a:t>”</a:t>
            </a:r>
            <a:r>
              <a:rPr lang="zh-CN" altLang="en-US" sz="1100" i="0" dirty="0">
                <a:effectLst/>
              </a:rPr>
              <a:t>。而持续性、乐观性和灵活性，则是在机会出现之后，能否将其转化为职业跃升的关键。即便遭遇挫折，也不轻言放弃；不固守旧有方式，勇于调整策略，才能在新环境中站稳脚跟。缺乏这些特质的人，往往难以适应变化。例如，有些人在第一次跳槽时因无法融入新环境而失败，往往正是因为缺少持续性、乐观性与灵活性。</a:t>
            </a:r>
            <a:endParaRPr lang="zh-CN" altLang="en-US" sz="1100" i="0" dirty="0">
              <a:effectLst/>
            </a:endParaRPr>
          </a:p>
          <a:p>
            <a:endParaRPr lang="en-US" altLang="zh-CN" sz="1100" i="0" dirty="0">
              <a:effectLst/>
            </a:endParaRPr>
          </a:p>
          <a:p>
            <a:r>
              <a:rPr lang="zh-CN" altLang="en-US" sz="1100" i="0" dirty="0">
                <a:effectLst/>
              </a:rPr>
              <a:t>最后是冒险精神。当偶然的机会出现时，把它视为机遇并迈入新环境，本身就伴随着风险。正因为有风险，才需要勇气。敢于跳出舒适区，主动迎接未知，正是冒险精神的体现。</a:t>
            </a:r>
            <a:endParaRPr lang="zh-CN" altLang="en-US" sz="1100" i="0" dirty="0">
              <a:effectLst/>
            </a:endParaRPr>
          </a:p>
          <a:p>
            <a:endParaRPr lang="en-US" altLang="zh-CN" sz="1100" i="0" dirty="0">
              <a:effectLst/>
            </a:endParaRPr>
          </a:p>
          <a:p>
            <a:r>
              <a:rPr lang="zh-CN" altLang="en-US" sz="1100" i="0" dirty="0">
                <a:effectLst/>
              </a:rPr>
              <a:t>比如，公司内部新成立一个新业务部门，邀请你调岗加入。转岗意味着风险</a:t>
            </a:r>
            <a:r>
              <a:rPr lang="en-US" altLang="zh-CN" sz="1100" i="0" dirty="0">
                <a:effectLst/>
              </a:rPr>
              <a:t>——</a:t>
            </a:r>
            <a:r>
              <a:rPr lang="zh-CN" altLang="en-US" sz="1100" i="0" dirty="0">
                <a:effectLst/>
              </a:rPr>
              <a:t>需要重新建立人际关系，原有技能未必完全适用，还可能需要投入更多时间学习，甚至增加加班。但同时也意味着回报</a:t>
            </a:r>
            <a:r>
              <a:rPr lang="en-US" altLang="zh-CN" sz="1100" i="0" dirty="0">
                <a:effectLst/>
              </a:rPr>
              <a:t>——</a:t>
            </a:r>
            <a:r>
              <a:rPr lang="zh-CN" altLang="en-US" sz="1100" i="0" dirty="0">
                <a:effectLst/>
              </a:rPr>
              <a:t>参与新事业的创建，获得难得的经验，拥有更大的自主权与成就感。</a:t>
            </a:r>
            <a:endParaRPr lang="zh-CN" altLang="en-US" sz="1100" i="0" dirty="0">
              <a:effectLst/>
            </a:endParaRPr>
          </a:p>
          <a:p>
            <a:endParaRPr lang="en-US" altLang="zh-CN" sz="1100" i="0" dirty="0">
              <a:effectLst/>
            </a:endParaRPr>
          </a:p>
          <a:p>
            <a:r>
              <a:rPr lang="zh-CN" altLang="en-US" sz="1100" i="0" dirty="0">
                <a:effectLst/>
              </a:rPr>
              <a:t>职业发展中的许多关键事件都伴随着风险。克兰博尔茨用</a:t>
            </a:r>
            <a:r>
              <a:rPr lang="en-US" altLang="zh-CN" sz="1100" i="0" dirty="0">
                <a:effectLst/>
              </a:rPr>
              <a:t>“</a:t>
            </a:r>
            <a:r>
              <a:rPr lang="zh-CN" altLang="en-US" sz="1100" i="0" dirty="0">
                <a:effectLst/>
              </a:rPr>
              <a:t>冒险精神</a:t>
            </a:r>
            <a:r>
              <a:rPr lang="en-US" altLang="zh-CN" sz="1100" i="0" dirty="0">
                <a:effectLst/>
              </a:rPr>
              <a:t>”</a:t>
            </a:r>
            <a:r>
              <a:rPr lang="zh-CN" altLang="en-US" sz="1100" i="0" dirty="0">
                <a:effectLst/>
              </a:rPr>
              <a:t>这一词，强调了在关键时刻敢于承担风险的重要性。</a:t>
            </a:r>
            <a:endParaRPr lang="zh-CN" altLang="en-US" sz="1100" i="0" dirty="0">
              <a:effectLst/>
            </a:endParaRPr>
          </a:p>
          <a:p>
            <a:endParaRPr lang="en-US" altLang="zh-CN" sz="1100" i="0" dirty="0">
              <a:effectLst/>
            </a:endParaRPr>
          </a:p>
          <a:p>
            <a:r>
              <a:rPr lang="zh-CN" altLang="en-US" sz="1100" i="0" dirty="0">
                <a:effectLst/>
              </a:rPr>
              <a:t>从这个角度看，职业并非单纯依靠严密规划，也不是随意漂流，而是在变化中保持核心价值，在偶然中主动创造可能。</a:t>
            </a:r>
            <a:endParaRPr lang="zh-CN" altLang="en-US" sz="1100" i="0" dirty="0">
              <a:effectLst/>
            </a:endParaRPr>
          </a:p>
        </p:txBody>
      </p:sp>
      <p:pic>
        <p:nvPicPr>
          <p:cNvPr id="3" name="图片 2"/>
          <p:cNvPicPr>
            <a:picLocks noChangeAspect="1"/>
          </p:cNvPicPr>
          <p:nvPr/>
        </p:nvPicPr>
        <p:blipFill>
          <a:blip r:embed="rId1"/>
          <a:stretch>
            <a:fillRect/>
          </a:stretch>
        </p:blipFill>
        <p:spPr>
          <a:xfrm>
            <a:off x="575945" y="33655"/>
            <a:ext cx="1125220" cy="1626235"/>
          </a:xfrm>
          <a:prstGeom prst="rect">
            <a:avLst/>
          </a:prstGeom>
        </p:spPr>
      </p:pic>
      <p:sp>
        <p:nvSpPr>
          <p:cNvPr id="5" name="角丸四角形 7"/>
          <p:cNvSpPr/>
          <p:nvPr/>
        </p:nvSpPr>
        <p:spPr>
          <a:xfrm>
            <a:off x="3541984" y="10416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2"/>
          <a:stretch>
            <a:fillRect/>
          </a:stretch>
        </p:blipFill>
        <p:spPr>
          <a:xfrm>
            <a:off x="186055" y="5172075"/>
            <a:ext cx="3355975" cy="2418715"/>
          </a:xfrm>
          <a:prstGeom prst="rect">
            <a:avLst/>
          </a:prstGeom>
        </p:spPr>
      </p:pic>
      <p:pic>
        <p:nvPicPr>
          <p:cNvPr id="4" name="图片 3"/>
          <p:cNvPicPr>
            <a:picLocks noChangeAspect="1"/>
          </p:cNvPicPr>
          <p:nvPr/>
        </p:nvPicPr>
        <p:blipFill>
          <a:blip r:embed="rId3"/>
          <a:stretch>
            <a:fillRect/>
          </a:stretch>
        </p:blipFill>
        <p:spPr>
          <a:xfrm>
            <a:off x="2874010" y="6558915"/>
            <a:ext cx="3983990" cy="2734310"/>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748030"/>
            <a:ext cx="6821170" cy="872426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100" i="0" dirty="0">
                <a:effectLst/>
              </a:rPr>
              <a:t>STEP2 </a:t>
            </a:r>
            <a:r>
              <a:rPr lang="zh-CN" altLang="en-US" sz="1100" i="0" dirty="0">
                <a:effectLst/>
              </a:rPr>
              <a:t>运用</a:t>
            </a:r>
            <a:r>
              <a:rPr lang="en-US" altLang="zh-CN" sz="1100" i="0" dirty="0">
                <a:effectLst/>
              </a:rPr>
              <a:t>“</a:t>
            </a:r>
            <a:r>
              <a:rPr lang="zh-CN" altLang="en-US" sz="1100" i="0" dirty="0">
                <a:effectLst/>
              </a:rPr>
              <a:t>职业锚</a:t>
            </a:r>
            <a:r>
              <a:rPr lang="en-US" altLang="zh-CN" sz="1100" i="0" dirty="0">
                <a:effectLst/>
              </a:rPr>
              <a:t>”——</a:t>
            </a:r>
            <a:r>
              <a:rPr lang="zh-CN" altLang="en-US" sz="1100" i="0" dirty="0">
                <a:effectLst/>
              </a:rPr>
              <a:t>从</a:t>
            </a:r>
            <a:r>
              <a:rPr lang="en-US" altLang="zh-CN" sz="1100" i="0" dirty="0">
                <a:effectLst/>
              </a:rPr>
              <a:t>8</a:t>
            </a:r>
            <a:r>
              <a:rPr lang="zh-CN" altLang="en-US" sz="1100" i="0" dirty="0">
                <a:effectLst/>
              </a:rPr>
              <a:t>种倾向中选出</a:t>
            </a:r>
            <a:r>
              <a:rPr lang="en-US" altLang="zh-CN" sz="1100" i="0" dirty="0">
                <a:effectLst/>
              </a:rPr>
              <a:t>3</a:t>
            </a:r>
            <a:r>
              <a:rPr lang="zh-CN" altLang="en-US" sz="1100" i="0" dirty="0">
                <a:effectLst/>
              </a:rPr>
              <a:t>项</a:t>
            </a:r>
            <a:endParaRPr lang="zh-CN" altLang="en-US" sz="1100" i="0" dirty="0">
              <a:effectLst/>
            </a:endParaRPr>
          </a:p>
          <a:p>
            <a:endParaRPr lang="en-US" altLang="zh-CN" sz="1100" i="0" dirty="0">
              <a:effectLst/>
            </a:endParaRPr>
          </a:p>
          <a:p>
            <a:r>
              <a:rPr lang="zh-CN" altLang="en-US" sz="1100" i="0" dirty="0">
                <a:effectLst/>
              </a:rPr>
              <a:t>让我们借助</a:t>
            </a:r>
            <a:r>
              <a:rPr lang="en-US" altLang="zh-CN" sz="1100" i="0" dirty="0">
                <a:effectLst/>
              </a:rPr>
              <a:t>“</a:t>
            </a:r>
            <a:r>
              <a:rPr lang="zh-CN" altLang="en-US" sz="1100" i="0" dirty="0">
                <a:effectLst/>
              </a:rPr>
              <a:t>职业锚</a:t>
            </a:r>
            <a:r>
              <a:rPr lang="en-US" altLang="zh-CN" sz="1100" i="0" dirty="0">
                <a:effectLst/>
              </a:rPr>
              <a:t>”</a:t>
            </a:r>
            <a:r>
              <a:rPr lang="zh-CN" altLang="en-US" sz="1100" i="0" dirty="0">
                <a:effectLst/>
              </a:rPr>
              <a:t>，对刚才练习中已经言语化的价值观进行更深入的挖掘</a:t>
            </a:r>
            <a:endParaRPr lang="zh-CN" altLang="en-US" sz="1100" i="0" dirty="0">
              <a:effectLst/>
            </a:endParaRPr>
          </a:p>
          <a:p>
            <a:endParaRPr lang="en-US" altLang="zh-CN" sz="1100" i="0" dirty="0">
              <a:effectLst/>
            </a:endParaRPr>
          </a:p>
          <a:p>
            <a:r>
              <a:rPr lang="zh-CN" altLang="en-US" sz="1100" i="0" dirty="0">
                <a:effectLst/>
              </a:rPr>
              <a:t>所谓</a:t>
            </a:r>
            <a:r>
              <a:rPr lang="en-US" altLang="zh-CN" sz="1100" i="0" dirty="0">
                <a:effectLst/>
              </a:rPr>
              <a:t>“</a:t>
            </a:r>
            <a:r>
              <a:rPr lang="zh-CN" altLang="en-US" sz="1100" i="0" dirty="0">
                <a:effectLst/>
              </a:rPr>
              <a:t>职业锚</a:t>
            </a:r>
            <a:r>
              <a:rPr lang="en-US" altLang="zh-CN" sz="1100" i="0" dirty="0">
                <a:effectLst/>
              </a:rPr>
              <a:t>”</a:t>
            </a:r>
            <a:r>
              <a:rPr lang="zh-CN" altLang="en-US" sz="1100" i="0" dirty="0">
                <a:effectLst/>
              </a:rPr>
              <a:t>，是指在做职业选择时，自己最为重视、无论如何都不愿意牺牲的价值观或欲求</a:t>
            </a:r>
            <a:endParaRPr lang="zh-CN" altLang="en-US" sz="1100" i="0" dirty="0">
              <a:effectLst/>
            </a:endParaRPr>
          </a:p>
          <a:p>
            <a:r>
              <a:rPr lang="zh-CN" altLang="en-US" sz="1100" i="0" dirty="0">
                <a:effectLst/>
              </a:rPr>
              <a:t>它也被认为是在环境不断变化时，内心依然不动摇的核心</a:t>
            </a:r>
            <a:endParaRPr lang="zh-CN" altLang="en-US" sz="1100" i="0" dirty="0">
              <a:effectLst/>
            </a:endParaRPr>
          </a:p>
          <a:p>
            <a:endParaRPr lang="en-US" altLang="zh-CN" sz="1100" i="0" dirty="0">
              <a:effectLst/>
            </a:endParaRPr>
          </a:p>
          <a:p>
            <a:r>
              <a:rPr lang="en-US" altLang="zh-CN" sz="1100" i="0" dirty="0">
                <a:effectLst/>
              </a:rPr>
              <a:t>“Anchor”</a:t>
            </a:r>
            <a:r>
              <a:rPr lang="zh-CN" altLang="en-US" sz="1100" i="0" dirty="0">
                <a:effectLst/>
              </a:rPr>
              <a:t>在英语中是</a:t>
            </a:r>
            <a:r>
              <a:rPr lang="en-US" altLang="zh-CN" sz="1100" i="0" dirty="0">
                <a:effectLst/>
              </a:rPr>
              <a:t>“</a:t>
            </a:r>
            <a:r>
              <a:rPr lang="zh-CN" altLang="en-US" sz="1100" i="0" dirty="0">
                <a:effectLst/>
              </a:rPr>
              <a:t>锚</a:t>
            </a:r>
            <a:r>
              <a:rPr lang="en-US" altLang="zh-CN" sz="1100" i="0" dirty="0">
                <a:effectLst/>
              </a:rPr>
              <a:t>”</a:t>
            </a:r>
            <a:r>
              <a:rPr lang="zh-CN" altLang="en-US" sz="1100" i="0" dirty="0">
                <a:effectLst/>
              </a:rPr>
              <a:t>的意思。就像船只为了不被海浪冲走而抛下锚一样，在职业发展中，也需要一个自己无论如何都想坚守的价值核心</a:t>
            </a:r>
            <a:r>
              <a:rPr lang="en-US" altLang="zh-CN" sz="1100" i="0" dirty="0">
                <a:effectLst/>
              </a:rPr>
              <a:t>——</a:t>
            </a:r>
            <a:r>
              <a:rPr lang="zh-CN" altLang="en-US" sz="1100" i="0" dirty="0">
                <a:effectLst/>
              </a:rPr>
              <a:t>这就是</a:t>
            </a:r>
            <a:r>
              <a:rPr lang="en-US" altLang="zh-CN" sz="1100" i="0" dirty="0">
                <a:effectLst/>
              </a:rPr>
              <a:t>“</a:t>
            </a:r>
            <a:r>
              <a:rPr lang="zh-CN" altLang="en-US" sz="1100" i="0" dirty="0">
                <a:effectLst/>
              </a:rPr>
              <a:t>职业锚</a:t>
            </a:r>
            <a:r>
              <a:rPr lang="en-US" altLang="zh-CN" sz="1100" i="0" dirty="0">
                <a:effectLst/>
              </a:rPr>
              <a:t>”</a:t>
            </a:r>
            <a:r>
              <a:rPr lang="zh-CN" altLang="en-US" sz="1100" i="0" dirty="0">
                <a:effectLst/>
              </a:rPr>
              <a:t>的理念</a:t>
            </a:r>
            <a:endParaRPr lang="zh-CN" altLang="en-US" sz="1100" i="0" dirty="0">
              <a:effectLst/>
            </a:endParaRPr>
          </a:p>
          <a:p>
            <a:endParaRPr lang="en-US" altLang="zh-CN" sz="1100" i="0" dirty="0">
              <a:effectLst/>
            </a:endParaRPr>
          </a:p>
          <a:p>
            <a:r>
              <a:rPr lang="zh-CN" altLang="en-US" sz="1100" i="0" dirty="0">
                <a:effectLst/>
              </a:rPr>
              <a:t>提出职业锚概念的埃德加</a:t>
            </a:r>
            <a:r>
              <a:rPr lang="en-US" altLang="zh-CN" sz="1100" i="0" dirty="0">
                <a:effectLst/>
              </a:rPr>
              <a:t>·</a:t>
            </a:r>
            <a:r>
              <a:rPr lang="zh-CN" altLang="en-US" sz="1100" i="0" dirty="0">
                <a:effectLst/>
              </a:rPr>
              <a:t>沙因（</a:t>
            </a:r>
            <a:r>
              <a:rPr lang="en-US" altLang="zh-CN" sz="1100" i="0" dirty="0">
                <a:effectLst/>
              </a:rPr>
              <a:t>Edgar H Schein</a:t>
            </a:r>
            <a:r>
              <a:rPr lang="zh-CN" altLang="en-US" sz="1100" i="0" dirty="0">
                <a:effectLst/>
              </a:rPr>
              <a:t>）博士，将职业锚的特征总结为以下五点：</a:t>
            </a:r>
            <a:endParaRPr lang="zh-CN" altLang="en-US" sz="1100" i="0" dirty="0">
              <a:effectLst/>
            </a:endParaRPr>
          </a:p>
          <a:p>
            <a:endParaRPr lang="en-US" altLang="zh-CN" sz="1100" i="0" dirty="0">
              <a:effectLst/>
            </a:endParaRPr>
          </a:p>
          <a:p>
            <a:r>
              <a:rPr lang="en-US" altLang="zh-CN" sz="1100" i="0" dirty="0">
                <a:effectLst/>
              </a:rPr>
              <a:t>1 </a:t>
            </a:r>
            <a:r>
              <a:rPr lang="zh-CN" altLang="en-US" sz="1100" i="0" dirty="0">
                <a:effectLst/>
              </a:rPr>
              <a:t>它是关于自身能力、欲求与价值观的自我形象</a:t>
            </a:r>
            <a:endParaRPr lang="zh-CN" altLang="en-US" sz="1100" i="0" dirty="0">
              <a:effectLst/>
            </a:endParaRPr>
          </a:p>
          <a:p>
            <a:r>
              <a:rPr lang="en-US" altLang="zh-CN" sz="1100" i="0" dirty="0">
                <a:effectLst/>
              </a:rPr>
              <a:t>2 </a:t>
            </a:r>
            <a:r>
              <a:rPr lang="zh-CN" altLang="en-US" sz="1100" i="0" dirty="0">
                <a:effectLst/>
              </a:rPr>
              <a:t>若没有关键人生节点的触发，往往难以清晰意识到</a:t>
            </a:r>
            <a:endParaRPr lang="zh-CN" altLang="en-US" sz="1100" i="0" dirty="0">
              <a:effectLst/>
            </a:endParaRPr>
          </a:p>
          <a:p>
            <a:r>
              <a:rPr lang="en-US" altLang="zh-CN" sz="1100" i="0" dirty="0">
                <a:effectLst/>
              </a:rPr>
              <a:t>3 </a:t>
            </a:r>
            <a:r>
              <a:rPr lang="zh-CN" altLang="en-US" sz="1100" i="0" dirty="0">
                <a:effectLst/>
              </a:rPr>
              <a:t>与其独自反思，不如通过与同事、伴侣等对话，更容易浮现</a:t>
            </a:r>
            <a:endParaRPr lang="zh-CN" altLang="en-US" sz="1100" i="0" dirty="0">
              <a:effectLst/>
            </a:endParaRPr>
          </a:p>
          <a:p>
            <a:r>
              <a:rPr lang="en-US" altLang="zh-CN" sz="1100" i="0" dirty="0">
                <a:effectLst/>
              </a:rPr>
              <a:t>4 </a:t>
            </a:r>
            <a:r>
              <a:rPr lang="zh-CN" altLang="en-US" sz="1100" i="0" dirty="0">
                <a:effectLst/>
              </a:rPr>
              <a:t>即便更换组织或工作，也绝对不愿舍弃的核心</a:t>
            </a:r>
            <a:endParaRPr lang="zh-CN" altLang="en-US" sz="1100" i="0" dirty="0">
              <a:effectLst/>
            </a:endParaRPr>
          </a:p>
          <a:p>
            <a:r>
              <a:rPr lang="en-US" altLang="zh-CN" sz="1100" i="0" dirty="0">
                <a:effectLst/>
              </a:rPr>
              <a:t>5 </a:t>
            </a:r>
            <a:r>
              <a:rPr lang="zh-CN" altLang="en-US" sz="1100" i="0" dirty="0">
                <a:effectLst/>
              </a:rPr>
              <a:t>是职业动态变化中的基轴（不动点）</a:t>
            </a:r>
            <a:endParaRPr lang="zh-CN" altLang="en-US" sz="1100" i="0" dirty="0">
              <a:effectLst/>
            </a:endParaRPr>
          </a:p>
          <a:p>
            <a:endParaRPr lang="en-US" altLang="zh-CN" sz="1100" i="0" dirty="0">
              <a:effectLst/>
            </a:endParaRPr>
          </a:p>
          <a:p>
            <a:r>
              <a:rPr lang="zh-CN" altLang="en-US" sz="1100" i="0" dirty="0">
                <a:effectLst/>
              </a:rPr>
              <a:t>其中第</a:t>
            </a:r>
            <a:r>
              <a:rPr lang="en-US" altLang="zh-CN" sz="1100" i="0" dirty="0">
                <a:effectLst/>
              </a:rPr>
              <a:t>5</a:t>
            </a:r>
            <a:r>
              <a:rPr lang="zh-CN" altLang="en-US" sz="1100" i="0" dirty="0">
                <a:effectLst/>
              </a:rPr>
              <a:t>点</a:t>
            </a:r>
            <a:r>
              <a:rPr lang="en-US" altLang="zh-CN" sz="1100" i="0" dirty="0">
                <a:effectLst/>
              </a:rPr>
              <a:t>“</a:t>
            </a:r>
            <a:r>
              <a:rPr lang="zh-CN" altLang="en-US" sz="1100" i="0" dirty="0">
                <a:effectLst/>
              </a:rPr>
              <a:t>职业动态中的基轴（不动点）</a:t>
            </a:r>
            <a:r>
              <a:rPr lang="en-US" altLang="zh-CN" sz="1100" i="0" dirty="0">
                <a:effectLst/>
              </a:rPr>
              <a:t>”</a:t>
            </a:r>
            <a:r>
              <a:rPr lang="zh-CN" altLang="en-US" sz="1100" i="0" dirty="0">
                <a:effectLst/>
              </a:rPr>
              <a:t>，与前文提到的</a:t>
            </a:r>
            <a:r>
              <a:rPr lang="en-US" altLang="zh-CN" sz="1100" i="0" dirty="0">
                <a:effectLst/>
              </a:rPr>
              <a:t>“</a:t>
            </a:r>
            <a:r>
              <a:rPr lang="zh-CN" altLang="en-US" sz="1100" i="0" dirty="0">
                <a:effectLst/>
              </a:rPr>
              <a:t>职业之轴</a:t>
            </a:r>
            <a:r>
              <a:rPr lang="en-US" altLang="zh-CN" sz="1100" i="0" dirty="0">
                <a:effectLst/>
              </a:rPr>
              <a:t>”</a:t>
            </a:r>
            <a:r>
              <a:rPr lang="zh-CN" altLang="en-US" sz="1100" i="0" dirty="0">
                <a:effectLst/>
              </a:rPr>
              <a:t>概念非常相似</a:t>
            </a:r>
            <a:endParaRPr lang="zh-CN" altLang="en-US" sz="1100" i="0" dirty="0">
              <a:effectLst/>
            </a:endParaRPr>
          </a:p>
          <a:p>
            <a:endParaRPr lang="en-US" altLang="zh-CN" sz="1100" i="0" dirty="0">
              <a:effectLst/>
            </a:endParaRPr>
          </a:p>
          <a:p>
            <a:r>
              <a:rPr lang="zh-CN" altLang="en-US" sz="1100" i="0" dirty="0">
                <a:effectLst/>
              </a:rPr>
              <a:t>在职业锚理论中，人的价值观与欲求被分为</a:t>
            </a:r>
            <a:r>
              <a:rPr lang="en-US" altLang="zh-CN" sz="1100" i="0" dirty="0">
                <a:effectLst/>
              </a:rPr>
              <a:t>8</a:t>
            </a:r>
            <a:r>
              <a:rPr lang="zh-CN" altLang="en-US" sz="1100" i="0" dirty="0">
                <a:effectLst/>
              </a:rPr>
              <a:t>种倾向。但它并不是将人简单划分为某一种类型，而是认为每个人内在都包含这</a:t>
            </a:r>
            <a:r>
              <a:rPr lang="en-US" altLang="zh-CN" sz="1100" i="0" dirty="0">
                <a:effectLst/>
              </a:rPr>
              <a:t>8</a:t>
            </a:r>
            <a:r>
              <a:rPr lang="zh-CN" altLang="en-US" sz="1100" i="0" dirty="0">
                <a:effectLst/>
              </a:rPr>
              <a:t>种倾向，只是强弱程度不同、排序不同</a:t>
            </a:r>
            <a:endParaRPr lang="zh-CN" altLang="en-US" sz="1100" i="0" dirty="0">
              <a:effectLst/>
            </a:endParaRPr>
          </a:p>
          <a:p>
            <a:endParaRPr lang="en-US" altLang="zh-CN" sz="1100" i="0" dirty="0">
              <a:effectLst/>
            </a:endParaRPr>
          </a:p>
          <a:p>
            <a:r>
              <a:rPr lang="zh-CN" altLang="en-US" sz="1100" i="0" dirty="0">
                <a:effectLst/>
              </a:rPr>
              <a:t>下面是</a:t>
            </a:r>
            <a:r>
              <a:rPr lang="en-US" altLang="zh-CN" sz="1100" i="0" dirty="0">
                <a:effectLst/>
              </a:rPr>
              <a:t>8</a:t>
            </a:r>
            <a:r>
              <a:rPr lang="zh-CN" altLang="en-US" sz="1100" i="0" dirty="0">
                <a:effectLst/>
              </a:rPr>
              <a:t>种职业锚倾向：</a:t>
            </a:r>
            <a:endParaRPr lang="zh-CN" altLang="en-US" sz="1100" i="0" dirty="0">
              <a:effectLst/>
            </a:endParaRPr>
          </a:p>
          <a:p>
            <a:endParaRPr lang="en-US" altLang="zh-CN" sz="1100" i="0" dirty="0">
              <a:effectLst/>
            </a:endParaRPr>
          </a:p>
          <a:p>
            <a:r>
              <a:rPr lang="en-US" altLang="zh-CN" sz="1100" i="0" dirty="0">
                <a:effectLst/>
              </a:rPr>
              <a:t>1 </a:t>
            </a:r>
            <a:r>
              <a:rPr lang="zh-CN" altLang="en-US" sz="1100" i="0" dirty="0">
                <a:effectLst/>
              </a:rPr>
              <a:t>专业能力倾向</a:t>
            </a:r>
            <a:endParaRPr lang="zh-CN" altLang="en-US" sz="1100" i="0" dirty="0">
              <a:effectLst/>
            </a:endParaRPr>
          </a:p>
          <a:p>
            <a:r>
              <a:rPr lang="zh-CN" altLang="en-US" sz="1100" i="0" dirty="0">
                <a:effectLst/>
              </a:rPr>
              <a:t>在某一领域持续精进，成为不可替代的专家，比起升职做管理，更享受作为一线专业人士被依赖</a:t>
            </a:r>
            <a:endParaRPr lang="zh-CN" altLang="en-US" sz="1100" i="0" dirty="0">
              <a:effectLst/>
            </a:endParaRPr>
          </a:p>
          <a:p>
            <a:endParaRPr lang="en-US" altLang="zh-CN" sz="1100" i="0" dirty="0">
              <a:effectLst/>
            </a:endParaRPr>
          </a:p>
          <a:p>
            <a:r>
              <a:rPr lang="en-US" altLang="zh-CN" sz="1100" i="0" dirty="0">
                <a:effectLst/>
              </a:rPr>
              <a:t>2 </a:t>
            </a:r>
            <a:r>
              <a:rPr lang="zh-CN" altLang="en-US" sz="1100" i="0" dirty="0">
                <a:effectLst/>
              </a:rPr>
              <a:t>经营管理倾向</a:t>
            </a:r>
            <a:endParaRPr lang="zh-CN" altLang="en-US" sz="1100" i="0" dirty="0">
              <a:effectLst/>
            </a:endParaRPr>
          </a:p>
          <a:p>
            <a:r>
              <a:rPr lang="zh-CN" altLang="en-US" sz="1100" i="0" dirty="0">
                <a:effectLst/>
              </a:rPr>
              <a:t>喜欢统筹团队，带领大家朝着宏大目标前进，在整合不同意见、承担责任并做出决策的过程中获得成就感</a:t>
            </a:r>
            <a:endParaRPr lang="zh-CN" altLang="en-US" sz="1100" i="0" dirty="0">
              <a:effectLst/>
            </a:endParaRPr>
          </a:p>
          <a:p>
            <a:endParaRPr lang="en-US" altLang="zh-CN" sz="1100" i="0" dirty="0">
              <a:effectLst/>
            </a:endParaRPr>
          </a:p>
          <a:p>
            <a:r>
              <a:rPr lang="en-US" altLang="zh-CN" sz="1100" i="0" dirty="0">
                <a:effectLst/>
              </a:rPr>
              <a:t>3 </a:t>
            </a:r>
            <a:r>
              <a:rPr lang="zh-CN" altLang="en-US" sz="1100" i="0" dirty="0">
                <a:effectLst/>
              </a:rPr>
              <a:t>自主倾向</a:t>
            </a:r>
            <a:endParaRPr lang="zh-CN" altLang="en-US" sz="1100" i="0" dirty="0">
              <a:effectLst/>
            </a:endParaRPr>
          </a:p>
          <a:p>
            <a:r>
              <a:rPr lang="zh-CN" altLang="en-US" sz="1100" i="0" dirty="0">
                <a:effectLst/>
              </a:rPr>
              <a:t>希望以自己的方式推进工作，不喜欢被细致规则或时间严格束缚，更享受拥有裁量权、自由发挥的环境</a:t>
            </a:r>
            <a:endParaRPr lang="zh-CN" altLang="en-US" sz="1100" i="0" dirty="0">
              <a:effectLst/>
            </a:endParaRPr>
          </a:p>
          <a:p>
            <a:endParaRPr lang="en-US" altLang="zh-CN" sz="1100" i="0" dirty="0">
              <a:effectLst/>
            </a:endParaRPr>
          </a:p>
          <a:p>
            <a:r>
              <a:rPr lang="en-US" altLang="zh-CN" sz="1100" i="0" dirty="0">
                <a:effectLst/>
              </a:rPr>
              <a:t>4 </a:t>
            </a:r>
            <a:r>
              <a:rPr lang="zh-CN" altLang="en-US" sz="1100" i="0" dirty="0">
                <a:effectLst/>
              </a:rPr>
              <a:t>稳定倾向</a:t>
            </a:r>
            <a:endParaRPr lang="zh-CN" altLang="en-US" sz="1100" i="0" dirty="0">
              <a:effectLst/>
            </a:endParaRPr>
          </a:p>
          <a:p>
            <a:r>
              <a:rPr lang="zh-CN" altLang="en-US" sz="1100" i="0" dirty="0">
                <a:effectLst/>
              </a:rPr>
              <a:t>重视长期稳定的发展环境，在具备保障与前景的组织中稳步积累，避免高风险</a:t>
            </a:r>
            <a:endParaRPr lang="zh-CN" altLang="en-US" sz="1100" i="0" dirty="0">
              <a:effectLst/>
            </a:endParaRPr>
          </a:p>
          <a:p>
            <a:endParaRPr lang="en-US" altLang="zh-CN" sz="1100" i="0" dirty="0">
              <a:effectLst/>
            </a:endParaRPr>
          </a:p>
          <a:p>
            <a:r>
              <a:rPr lang="en-US" altLang="zh-CN" sz="1100" i="0" dirty="0">
                <a:effectLst/>
              </a:rPr>
              <a:t>5 </a:t>
            </a:r>
            <a:r>
              <a:rPr lang="zh-CN" altLang="en-US" sz="1100" i="0" dirty="0">
                <a:effectLst/>
              </a:rPr>
              <a:t>创业倾向</a:t>
            </a:r>
            <a:endParaRPr lang="zh-CN" altLang="en-US" sz="1100" i="0" dirty="0">
              <a:effectLst/>
            </a:endParaRPr>
          </a:p>
          <a:p>
            <a:r>
              <a:rPr lang="zh-CN" altLang="en-US" sz="1100" i="0" dirty="0">
                <a:effectLst/>
              </a:rPr>
              <a:t>渴望亲手创造世上尚不存在的新事物，愿意承担风险去开创事业或机制</a:t>
            </a:r>
            <a:endParaRPr lang="zh-CN" altLang="en-US" sz="1100" i="0" dirty="0">
              <a:effectLst/>
            </a:endParaRPr>
          </a:p>
          <a:p>
            <a:endParaRPr lang="en-US" altLang="zh-CN" sz="1100" i="0" dirty="0">
              <a:effectLst/>
            </a:endParaRPr>
          </a:p>
          <a:p>
            <a:r>
              <a:rPr lang="en-US" altLang="zh-CN" sz="1100" i="0" dirty="0">
                <a:effectLst/>
              </a:rPr>
              <a:t>6 </a:t>
            </a:r>
            <a:r>
              <a:rPr lang="zh-CN" altLang="en-US" sz="1100" i="0" dirty="0">
                <a:effectLst/>
              </a:rPr>
              <a:t>社会贡献倾向</a:t>
            </a:r>
            <a:endParaRPr lang="zh-CN" altLang="en-US" sz="1100" i="0" dirty="0">
              <a:effectLst/>
            </a:endParaRPr>
          </a:p>
          <a:p>
            <a:r>
              <a:rPr lang="zh-CN" altLang="en-US" sz="1100" i="0" dirty="0">
                <a:effectLst/>
              </a:rPr>
              <a:t>强调工作的社会意义，希望解决社会问题、帮助他人，从贡献中获得价值感</a:t>
            </a:r>
            <a:endParaRPr lang="zh-CN" altLang="en-US" sz="1100" i="0" dirty="0">
              <a:effectLst/>
            </a:endParaRPr>
          </a:p>
          <a:p>
            <a:endParaRPr lang="en-US" altLang="zh-CN" sz="1100" i="0" dirty="0">
              <a:effectLst/>
            </a:endParaRPr>
          </a:p>
          <a:p>
            <a:r>
              <a:rPr lang="en-US" altLang="zh-CN" sz="1100" i="0" dirty="0">
                <a:effectLst/>
              </a:rPr>
              <a:t>7 </a:t>
            </a:r>
            <a:r>
              <a:rPr lang="zh-CN" altLang="en-US" sz="1100" i="0" dirty="0">
                <a:effectLst/>
              </a:rPr>
              <a:t>挑战倾向</a:t>
            </a:r>
            <a:endParaRPr lang="zh-CN" altLang="en-US" sz="1100" i="0" dirty="0">
              <a:effectLst/>
            </a:endParaRPr>
          </a:p>
          <a:p>
            <a:r>
              <a:rPr lang="zh-CN" altLang="en-US" sz="1100" i="0" dirty="0">
                <a:effectLst/>
              </a:rPr>
              <a:t>对解决难题、克服困难感到兴奋，乐于不断突破与挑战自我</a:t>
            </a:r>
            <a:endParaRPr lang="zh-CN" altLang="en-US" sz="1100" i="0" dirty="0">
              <a:effectLst/>
            </a:endParaRPr>
          </a:p>
          <a:p>
            <a:endParaRPr lang="en-US" altLang="zh-CN" sz="1100" i="0" dirty="0">
              <a:effectLst/>
            </a:endParaRPr>
          </a:p>
          <a:p>
            <a:r>
              <a:rPr lang="en-US" altLang="zh-CN" sz="1100" i="0" dirty="0">
                <a:effectLst/>
              </a:rPr>
              <a:t>8 </a:t>
            </a:r>
            <a:r>
              <a:rPr lang="zh-CN" altLang="en-US" sz="1100" i="0" dirty="0">
                <a:effectLst/>
              </a:rPr>
              <a:t>调和倾向</a:t>
            </a:r>
            <a:endParaRPr lang="zh-CN" altLang="en-US" sz="1100" i="0" dirty="0">
              <a:effectLst/>
            </a:endParaRPr>
          </a:p>
          <a:p>
            <a:r>
              <a:rPr lang="zh-CN" altLang="en-US" sz="1100" i="0" dirty="0">
                <a:effectLst/>
              </a:rPr>
              <a:t>优先追求工作与生活的平衡，不让职业成为人生的全部，重视家庭、兴趣与个人时间</a:t>
            </a:r>
            <a:endParaRPr lang="zh-CN" altLang="en-US" sz="1100" i="0" dirty="0">
              <a:effectLst/>
            </a:endParaRPr>
          </a:p>
          <a:p>
            <a:endParaRPr lang="en-US" altLang="zh-CN" sz="1100" i="0" dirty="0">
              <a:effectLst/>
            </a:endParaRPr>
          </a:p>
          <a:p>
            <a:r>
              <a:rPr lang="zh-CN" altLang="en-US" sz="1100" i="0" dirty="0">
                <a:effectLst/>
              </a:rPr>
              <a:t>这</a:t>
            </a:r>
            <a:r>
              <a:rPr lang="en-US" altLang="zh-CN" sz="1100" i="0" dirty="0">
                <a:effectLst/>
              </a:rPr>
              <a:t>8</a:t>
            </a:r>
            <a:r>
              <a:rPr lang="zh-CN" altLang="en-US" sz="1100" i="0" dirty="0">
                <a:effectLst/>
              </a:rPr>
              <a:t>种类型没有优劣之分。不存在</a:t>
            </a:r>
            <a:r>
              <a:rPr lang="en-US" altLang="zh-CN" sz="1100" i="0" dirty="0">
                <a:effectLst/>
              </a:rPr>
              <a:t>“</a:t>
            </a:r>
            <a:r>
              <a:rPr lang="zh-CN" altLang="en-US" sz="1100" i="0" dirty="0">
                <a:effectLst/>
              </a:rPr>
              <a:t>哪种更好</a:t>
            </a:r>
            <a:r>
              <a:rPr lang="en-US" altLang="zh-CN" sz="1100" i="0" dirty="0">
                <a:effectLst/>
              </a:rPr>
              <a:t>”</a:t>
            </a:r>
            <a:r>
              <a:rPr lang="zh-CN" altLang="en-US" sz="1100" i="0" dirty="0">
                <a:effectLst/>
              </a:rPr>
              <a:t>或</a:t>
            </a:r>
            <a:r>
              <a:rPr lang="en-US" altLang="zh-CN" sz="1100" i="0" dirty="0">
                <a:effectLst/>
              </a:rPr>
              <a:t>“</a:t>
            </a:r>
            <a:r>
              <a:rPr lang="zh-CN" altLang="en-US" sz="1100" i="0" dirty="0">
                <a:effectLst/>
              </a:rPr>
              <a:t>哪种更优秀</a:t>
            </a:r>
            <a:r>
              <a:rPr lang="en-US" altLang="zh-CN" sz="1100" i="0" dirty="0">
                <a:effectLst/>
              </a:rPr>
              <a:t>”</a:t>
            </a:r>
            <a:r>
              <a:rPr lang="zh-CN" altLang="en-US" sz="1100" i="0" dirty="0">
                <a:effectLst/>
              </a:rPr>
              <a:t>的说法。关键在于，哪几项对你而言最重要</a:t>
            </a:r>
            <a:endParaRPr lang="zh-CN" altLang="en-US" sz="1100" i="0" dirty="0">
              <a:effectLst/>
            </a:endParaRPr>
          </a:p>
        </p:txBody>
      </p:sp>
      <p:sp>
        <p:nvSpPr>
          <p:cNvPr id="5" name="角丸四角形 7"/>
          <p:cNvSpPr/>
          <p:nvPr/>
        </p:nvSpPr>
        <p:spPr>
          <a:xfrm>
            <a:off x="2658064" y="11198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サッカー</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IQ</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高</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める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サッカーシステム</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完全講座</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978-4-7612-7874-8</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ノーミルク</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佐藤</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5</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310005"/>
            <a:ext cx="682117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a:t>
            </a:r>
            <a:r>
              <a:rPr lang="en-US" altLang="zh-CN" sz="1100" i="0" dirty="0">
                <a:effectLst/>
              </a:rPr>
              <a:t>6</a:t>
            </a:r>
            <a:r>
              <a:rPr lang="zh-CN" altLang="en-US" sz="1100" i="0" dirty="0">
                <a:effectLst/>
              </a:rPr>
              <a:t>课：防守的具体方法论（拦截</a:t>
            </a:r>
            <a:r>
              <a:rPr lang="ja-JP" altLang="en-US" sz="1100" i="0" dirty="0">
                <a:effectLst/>
              </a:rPr>
              <a:t>・</a:t>
            </a:r>
            <a:r>
              <a:rPr lang="zh-CN" altLang="en-US" sz="1100" i="0" dirty="0">
                <a:effectLst/>
              </a:rPr>
              <a:t>无球</a:t>
            </a:r>
            <a:r>
              <a:rPr lang="ja-JP" altLang="en-US" sz="1100" i="0" dirty="0">
                <a:effectLst/>
              </a:rPr>
              <a:t>・</a:t>
            </a:r>
            <a:r>
              <a:rPr lang="zh-CN" altLang="en-US" sz="1100" i="0" dirty="0">
                <a:effectLst/>
              </a:rPr>
              <a:t>夺回）</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防守方的可变</a:t>
            </a:r>
            <a:r>
              <a:rPr lang="en-US" altLang="zh-CN" sz="1100" i="0" dirty="0">
                <a:effectLst/>
              </a:rPr>
              <a:t>”</a:t>
            </a:r>
            <a:r>
              <a:rPr lang="zh-CN" altLang="en-US" sz="1100" i="0" dirty="0">
                <a:effectLst/>
              </a:rPr>
              <a:t>如何瓦解进攻逻辑</a:t>
            </a:r>
            <a:endParaRPr lang="zh-CN" altLang="en-US" sz="1100" i="0" dirty="0">
              <a:effectLst/>
            </a:endParaRPr>
          </a:p>
          <a:p>
            <a:r>
              <a:rPr lang="zh-CN" altLang="en-US" sz="1100" i="0" dirty="0">
                <a:effectLst/>
              </a:rPr>
              <a:t>防守的本质：封锁与盯人</a:t>
            </a:r>
            <a:endParaRPr lang="zh-CN" altLang="en-US" sz="1100" i="0" dirty="0">
              <a:effectLst/>
            </a:endParaRPr>
          </a:p>
          <a:p>
            <a:r>
              <a:rPr lang="zh-CN" altLang="en-US" sz="1100" i="0" dirty="0">
                <a:effectLst/>
              </a:rPr>
              <a:t>现代最强防守：高位压迫与可变防线</a:t>
            </a:r>
            <a:endParaRPr lang="zh-CN" altLang="en-US" sz="1100" i="0" dirty="0">
              <a:effectLst/>
            </a:endParaRPr>
          </a:p>
          <a:p>
            <a:r>
              <a:rPr lang="zh-CN" altLang="en-US" sz="1100" i="0" dirty="0">
                <a:effectLst/>
              </a:rPr>
              <a:t>盯人还是守空间</a:t>
            </a:r>
            <a:r>
              <a:rPr lang="en-US" altLang="zh-CN" sz="1100" i="0" dirty="0">
                <a:effectLst/>
              </a:rPr>
              <a:t>——</a:t>
            </a:r>
            <a:r>
              <a:rPr lang="zh-CN" altLang="en-US" sz="1100" i="0" dirty="0">
                <a:effectLst/>
              </a:rPr>
              <a:t>防守的</a:t>
            </a:r>
            <a:r>
              <a:rPr lang="en-US" altLang="zh-CN" sz="1100" i="0" dirty="0">
                <a:effectLst/>
              </a:rPr>
              <a:t>“</a:t>
            </a:r>
            <a:r>
              <a:rPr lang="zh-CN" altLang="en-US" sz="1100" i="0" dirty="0">
                <a:effectLst/>
              </a:rPr>
              <a:t>智慧</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第</a:t>
            </a:r>
            <a:r>
              <a:rPr lang="en-US" altLang="zh-CN" sz="1100" i="0" dirty="0">
                <a:effectLst/>
              </a:rPr>
              <a:t>7</a:t>
            </a:r>
            <a:r>
              <a:rPr lang="zh-CN" altLang="en-US" sz="1100" i="0" dirty="0">
                <a:effectLst/>
              </a:rPr>
              <a:t>课：阵型与破解之道</a:t>
            </a:r>
            <a:endParaRPr lang="zh-CN" altLang="en-US" sz="1100" i="0" dirty="0">
              <a:effectLst/>
            </a:endParaRPr>
          </a:p>
          <a:p>
            <a:endParaRPr lang="en-US" altLang="zh-CN" sz="1100" i="0" dirty="0">
              <a:effectLst/>
            </a:endParaRPr>
          </a:p>
          <a:p>
            <a:r>
              <a:rPr lang="zh-CN" altLang="en-US" sz="1100" i="0" dirty="0">
                <a:effectLst/>
              </a:rPr>
              <a:t>本章阅读方法说明</a:t>
            </a:r>
            <a:endParaRPr lang="zh-CN" altLang="en-US" sz="1100" i="0" dirty="0">
              <a:effectLst/>
            </a:endParaRPr>
          </a:p>
          <a:p>
            <a:r>
              <a:rPr lang="zh-CN" altLang="en-US" sz="1100" i="0" dirty="0">
                <a:effectLst/>
              </a:rPr>
              <a:t>六种基础阵型</a:t>
            </a:r>
            <a:endParaRPr lang="zh-CN" altLang="en-US" sz="1100" i="0" dirty="0">
              <a:effectLst/>
            </a:endParaRPr>
          </a:p>
          <a:p>
            <a:r>
              <a:rPr lang="zh-CN" altLang="en-US" sz="1100" i="0" dirty="0">
                <a:effectLst/>
              </a:rPr>
              <a:t>十五种对抗阵型（不含与基础阵型重复的部分）</a:t>
            </a:r>
            <a:endParaRPr lang="zh-CN" altLang="en-US" sz="1100" i="0" dirty="0">
              <a:effectLst/>
            </a:endParaRPr>
          </a:p>
          <a:p>
            <a:r>
              <a:rPr lang="en-US" altLang="zh-CN" sz="1100" i="0" dirty="0">
                <a:effectLst/>
              </a:rPr>
              <a:t>7-</a:t>
            </a:r>
            <a:r>
              <a:rPr lang="en-US" altLang="en-US" sz="1100" i="0" dirty="0">
                <a:effectLst/>
              </a:rPr>
              <a:t>①</a:t>
            </a:r>
            <a:r>
              <a:rPr lang="en-US" altLang="zh-CN" sz="1100" i="0" dirty="0">
                <a:effectLst/>
              </a:rPr>
              <a:t> 3-4-2-1</a:t>
            </a:r>
            <a:r>
              <a:rPr lang="zh-CN" altLang="en-US" sz="1100" i="0" dirty="0">
                <a:effectLst/>
              </a:rPr>
              <a:t>阵型</a:t>
            </a:r>
            <a:endParaRPr lang="zh-CN" altLang="en-US" sz="1100" i="0" dirty="0">
              <a:effectLst/>
            </a:endParaRPr>
          </a:p>
          <a:p>
            <a:endParaRPr lang="en-US" altLang="zh-CN" sz="1100" i="0" dirty="0">
              <a:effectLst/>
            </a:endParaRPr>
          </a:p>
          <a:p>
            <a:r>
              <a:rPr lang="zh-CN" altLang="en-US" sz="1100" i="0" dirty="0">
                <a:effectLst/>
              </a:rPr>
              <a:t>（优缺点等）</a:t>
            </a:r>
            <a:endParaRPr lang="zh-CN" altLang="en-US" sz="1100" i="0" dirty="0">
              <a:effectLst/>
            </a:endParaRPr>
          </a:p>
          <a:p>
            <a:endParaRPr lang="en-US" altLang="zh-CN" sz="1100" i="0" dirty="0">
              <a:effectLst/>
            </a:endParaRPr>
          </a:p>
          <a:p>
            <a:r>
              <a:rPr lang="zh-CN" altLang="en-US" sz="1100" i="0" dirty="0">
                <a:effectLst/>
              </a:rPr>
              <a:t>对阵</a:t>
            </a:r>
            <a:r>
              <a:rPr lang="en-US" altLang="zh-CN" sz="1100" i="0" dirty="0">
                <a:effectLst/>
              </a:rPr>
              <a:t>3-4-2-1</a:t>
            </a:r>
            <a:r>
              <a:rPr lang="zh-CN" altLang="en-US" sz="1100" i="0" dirty="0">
                <a:effectLst/>
              </a:rPr>
              <a:t>：通过可变制造错位破解对位</a:t>
            </a:r>
            <a:endParaRPr lang="zh-CN" altLang="en-US" sz="1100" i="0" dirty="0">
              <a:effectLst/>
            </a:endParaRPr>
          </a:p>
          <a:p>
            <a:r>
              <a:rPr lang="zh-CN" altLang="en-US" sz="1100" i="0" dirty="0">
                <a:effectLst/>
              </a:rPr>
              <a:t>对阵</a:t>
            </a:r>
            <a:r>
              <a:rPr lang="en-US" altLang="zh-CN" sz="1100" i="0" dirty="0">
                <a:effectLst/>
              </a:rPr>
              <a:t>3-1-5-1</a:t>
            </a:r>
            <a:r>
              <a:rPr lang="zh-CN" altLang="en-US" sz="1100" i="0" dirty="0">
                <a:effectLst/>
              </a:rPr>
              <a:t>：利用影锋在</a:t>
            </a:r>
            <a:r>
              <a:rPr lang="en-US" altLang="zh-CN" sz="1100" i="0" dirty="0">
                <a:effectLst/>
              </a:rPr>
              <a:t>“</a:t>
            </a:r>
            <a:r>
              <a:rPr lang="zh-CN" altLang="en-US" sz="1100" i="0" dirty="0">
                <a:effectLst/>
              </a:rPr>
              <a:t>线间空间</a:t>
            </a:r>
            <a:r>
              <a:rPr lang="en-US" altLang="zh-CN" sz="1100" i="0" dirty="0">
                <a:effectLst/>
              </a:rPr>
              <a:t>”</a:t>
            </a:r>
            <a:r>
              <a:rPr lang="zh-CN" altLang="en-US" sz="1100" i="0" dirty="0">
                <a:effectLst/>
              </a:rPr>
              <a:t>搅动密集中场</a:t>
            </a:r>
            <a:endParaRPr lang="zh-CN" altLang="en-US" sz="1100" i="0" dirty="0">
              <a:effectLst/>
            </a:endParaRPr>
          </a:p>
          <a:p>
            <a:r>
              <a:rPr lang="zh-CN" altLang="en-US" sz="1100" i="0" dirty="0">
                <a:effectLst/>
              </a:rPr>
              <a:t>对阵</a:t>
            </a:r>
            <a:r>
              <a:rPr lang="en-US" altLang="zh-CN" sz="1100" i="0" dirty="0">
                <a:effectLst/>
              </a:rPr>
              <a:t>3-4-1-2</a:t>
            </a:r>
            <a:r>
              <a:rPr lang="zh-CN" altLang="en-US" sz="1100" i="0" dirty="0">
                <a:effectLst/>
              </a:rPr>
              <a:t>：用</a:t>
            </a:r>
            <a:r>
              <a:rPr lang="en-US" altLang="zh-CN" sz="1100" i="0" dirty="0">
                <a:effectLst/>
              </a:rPr>
              <a:t>“</a:t>
            </a:r>
            <a:r>
              <a:rPr lang="zh-CN" altLang="en-US" sz="1100" i="0" dirty="0">
                <a:effectLst/>
              </a:rPr>
              <a:t>变形三后腰</a:t>
            </a:r>
            <a:r>
              <a:rPr lang="en-US" altLang="zh-CN" sz="1100" i="0" dirty="0">
                <a:effectLst/>
              </a:rPr>
              <a:t>”</a:t>
            </a:r>
            <a:r>
              <a:rPr lang="zh-CN" altLang="en-US" sz="1100" i="0" dirty="0">
                <a:effectLst/>
              </a:rPr>
              <a:t>限制前腰</a:t>
            </a:r>
            <a:endParaRPr lang="zh-CN" altLang="en-US" sz="1100" i="0" dirty="0">
              <a:effectLst/>
            </a:endParaRPr>
          </a:p>
          <a:p>
            <a:r>
              <a:rPr lang="zh-CN" altLang="en-US" sz="1100" i="0" dirty="0">
                <a:effectLst/>
              </a:rPr>
              <a:t>对阵</a:t>
            </a:r>
            <a:r>
              <a:rPr lang="en-US" altLang="zh-CN" sz="1100" i="0" dirty="0">
                <a:effectLst/>
              </a:rPr>
              <a:t>3-1-4-2</a:t>
            </a:r>
            <a:r>
              <a:rPr lang="zh-CN" altLang="en-US" sz="1100" i="0" dirty="0">
                <a:effectLst/>
              </a:rPr>
              <a:t>：攻击后腰两侧空间</a:t>
            </a:r>
            <a:endParaRPr lang="zh-CN" altLang="en-US" sz="1100" i="0" dirty="0">
              <a:effectLst/>
            </a:endParaRPr>
          </a:p>
          <a:p>
            <a:r>
              <a:rPr lang="zh-CN" altLang="en-US" sz="1100" i="0" dirty="0">
                <a:effectLst/>
              </a:rPr>
              <a:t>对阵</a:t>
            </a:r>
            <a:r>
              <a:rPr lang="en-US" altLang="zh-CN" sz="1100" i="0" dirty="0">
                <a:effectLst/>
              </a:rPr>
              <a:t>3-4-3</a:t>
            </a:r>
            <a:r>
              <a:rPr lang="zh-CN" altLang="en-US" sz="1100" i="0" dirty="0">
                <a:effectLst/>
              </a:rPr>
              <a:t>（箱型）：中场</a:t>
            </a:r>
            <a:r>
              <a:rPr lang="en-US" altLang="zh-CN" sz="1100" i="0" dirty="0">
                <a:effectLst/>
              </a:rPr>
              <a:t>“</a:t>
            </a:r>
            <a:r>
              <a:rPr lang="zh-CN" altLang="en-US" sz="1100" i="0" dirty="0">
                <a:effectLst/>
              </a:rPr>
              <a:t>方阵</a:t>
            </a:r>
            <a:r>
              <a:rPr lang="en-US" altLang="zh-CN" sz="1100" i="0" dirty="0">
                <a:effectLst/>
              </a:rPr>
              <a:t>”</a:t>
            </a:r>
            <a:r>
              <a:rPr lang="zh-CN" altLang="en-US" sz="1100" i="0" dirty="0">
                <a:effectLst/>
              </a:rPr>
              <a:t>之间的错位博弈</a:t>
            </a:r>
            <a:endParaRPr lang="zh-CN" altLang="en-US" sz="1100" i="0" dirty="0">
              <a:effectLst/>
            </a:endParaRPr>
          </a:p>
          <a:p>
            <a:r>
              <a:rPr lang="zh-CN" altLang="en-US" sz="1100" i="0" dirty="0">
                <a:effectLst/>
              </a:rPr>
              <a:t>对阵</a:t>
            </a:r>
            <a:r>
              <a:rPr lang="en-US" altLang="zh-CN" sz="1100" i="0" dirty="0">
                <a:effectLst/>
              </a:rPr>
              <a:t>3-4-3</a:t>
            </a:r>
            <a:r>
              <a:rPr lang="zh-CN" altLang="en-US" sz="1100" i="0" dirty="0">
                <a:effectLst/>
              </a:rPr>
              <a:t>（菱形）：错位与人数剩余的博弈</a:t>
            </a:r>
            <a:endParaRPr lang="zh-CN" altLang="en-US" sz="1100" i="0" dirty="0">
              <a:effectLst/>
            </a:endParaRPr>
          </a:p>
          <a:p>
            <a:r>
              <a:rPr lang="zh-CN" altLang="en-US" sz="1100" i="0" dirty="0">
                <a:effectLst/>
              </a:rPr>
              <a:t>对阵</a:t>
            </a:r>
            <a:r>
              <a:rPr lang="en-US" altLang="zh-CN" sz="1100" i="0" dirty="0">
                <a:effectLst/>
              </a:rPr>
              <a:t>4-3-2-1</a:t>
            </a:r>
            <a:r>
              <a:rPr lang="zh-CN" altLang="en-US" sz="1100" i="0" dirty="0">
                <a:effectLst/>
              </a:rPr>
              <a:t>：通过边路可变避开中路拥堵</a:t>
            </a:r>
            <a:endParaRPr lang="zh-CN" altLang="en-US" sz="1100" i="0" dirty="0">
              <a:effectLst/>
            </a:endParaRPr>
          </a:p>
          <a:p>
            <a:r>
              <a:rPr lang="zh-CN" altLang="en-US" sz="1100" i="0" dirty="0">
                <a:effectLst/>
              </a:rPr>
              <a:t>对阵</a:t>
            </a:r>
            <a:r>
              <a:rPr lang="en-US" altLang="zh-CN" sz="1100" i="0" dirty="0">
                <a:effectLst/>
              </a:rPr>
              <a:t>4-2-3-1</a:t>
            </a:r>
            <a:r>
              <a:rPr lang="zh-CN" altLang="en-US" sz="1100" i="0" dirty="0">
                <a:effectLst/>
              </a:rPr>
              <a:t>：将前腰限制在</a:t>
            </a:r>
            <a:r>
              <a:rPr lang="en-US" altLang="zh-CN" sz="1100" i="0" dirty="0">
                <a:effectLst/>
              </a:rPr>
              <a:t>“</a:t>
            </a:r>
            <a:r>
              <a:rPr lang="zh-CN" altLang="en-US" sz="1100" i="0" dirty="0">
                <a:effectLst/>
              </a:rPr>
              <a:t>盒子</a:t>
            </a:r>
            <a:r>
              <a:rPr lang="en-US" altLang="zh-CN" sz="1100" i="0" dirty="0">
                <a:effectLst/>
              </a:rPr>
              <a:t>”</a:t>
            </a:r>
            <a:r>
              <a:rPr lang="zh-CN" altLang="en-US" sz="1100" i="0" dirty="0">
                <a:effectLst/>
              </a:rPr>
              <a:t>内</a:t>
            </a:r>
            <a:endParaRPr lang="zh-CN" altLang="en-US" sz="1100" i="0" dirty="0">
              <a:effectLst/>
            </a:endParaRPr>
          </a:p>
          <a:p>
            <a:r>
              <a:rPr lang="zh-CN" altLang="en-US" sz="1100" i="0" dirty="0">
                <a:effectLst/>
              </a:rPr>
              <a:t>对阵</a:t>
            </a:r>
            <a:r>
              <a:rPr lang="en-US" altLang="zh-CN" sz="1100" i="0" dirty="0">
                <a:effectLst/>
              </a:rPr>
              <a:t>4-3-1-2</a:t>
            </a:r>
            <a:r>
              <a:rPr lang="zh-CN" altLang="en-US" sz="1100" i="0" dirty="0">
                <a:effectLst/>
              </a:rPr>
              <a:t>：从外侧削弱菱形中场</a:t>
            </a:r>
            <a:endParaRPr lang="zh-CN" altLang="en-US" sz="1100" i="0" dirty="0">
              <a:effectLst/>
            </a:endParaRPr>
          </a:p>
          <a:p>
            <a:r>
              <a:rPr lang="zh-CN" altLang="en-US" sz="1100" i="0" dirty="0">
                <a:effectLst/>
              </a:rPr>
              <a:t>对阵</a:t>
            </a:r>
            <a:r>
              <a:rPr lang="en-US" altLang="zh-CN" sz="1100" i="0" dirty="0">
                <a:effectLst/>
              </a:rPr>
              <a:t>4-4-2</a:t>
            </a:r>
            <a:r>
              <a:rPr lang="zh-CN" altLang="en-US" sz="1100" i="0" dirty="0">
                <a:effectLst/>
              </a:rPr>
              <a:t>：设计人数优势的经典战术</a:t>
            </a:r>
            <a:endParaRPr lang="zh-CN" altLang="en-US" sz="1100" i="0" dirty="0">
              <a:effectLst/>
            </a:endParaRPr>
          </a:p>
          <a:p>
            <a:r>
              <a:rPr lang="zh-CN" altLang="en-US" sz="1100" i="0" dirty="0">
                <a:effectLst/>
              </a:rPr>
              <a:t>对阵</a:t>
            </a:r>
            <a:r>
              <a:rPr lang="en-US" altLang="zh-CN" sz="1100" i="0" dirty="0">
                <a:effectLst/>
              </a:rPr>
              <a:t>4-1-2-3</a:t>
            </a:r>
            <a:r>
              <a:rPr lang="zh-CN" altLang="en-US" sz="1100" i="0" dirty="0">
                <a:effectLst/>
              </a:rPr>
              <a:t>：利用影锋攻击后腰两侧</a:t>
            </a:r>
            <a:endParaRPr lang="zh-CN" altLang="en-US" sz="1100" i="0" dirty="0">
              <a:effectLst/>
            </a:endParaRPr>
          </a:p>
          <a:p>
            <a:r>
              <a:rPr lang="zh-CN" altLang="en-US" sz="1100" i="0" dirty="0">
                <a:effectLst/>
              </a:rPr>
              <a:t>对阵</a:t>
            </a:r>
            <a:r>
              <a:rPr lang="en-US" altLang="zh-CN" sz="1100" i="0" dirty="0">
                <a:effectLst/>
              </a:rPr>
              <a:t>4-3-3</a:t>
            </a:r>
            <a:r>
              <a:rPr lang="zh-CN" altLang="en-US" sz="1100" i="0" dirty="0">
                <a:effectLst/>
              </a:rPr>
              <a:t>（伪</a:t>
            </a:r>
            <a:r>
              <a:rPr lang="en-US" altLang="zh-CN" sz="1100" i="0" dirty="0">
                <a:effectLst/>
              </a:rPr>
              <a:t>9</a:t>
            </a:r>
            <a:r>
              <a:rPr lang="zh-CN" altLang="en-US" sz="1100" i="0" dirty="0">
                <a:effectLst/>
              </a:rPr>
              <a:t>号）：用包围战术限制伪</a:t>
            </a:r>
            <a:r>
              <a:rPr lang="en-US" altLang="zh-CN" sz="1100" i="0" dirty="0">
                <a:effectLst/>
              </a:rPr>
              <a:t>9</a:t>
            </a:r>
            <a:r>
              <a:rPr lang="zh-CN" altLang="en-US" sz="1100" i="0" dirty="0">
                <a:effectLst/>
              </a:rPr>
              <a:t>号</a:t>
            </a:r>
            <a:endParaRPr lang="zh-CN" altLang="en-US" sz="1100" i="0" dirty="0">
              <a:effectLst/>
            </a:endParaRPr>
          </a:p>
          <a:p>
            <a:r>
              <a:rPr lang="zh-CN" altLang="en-US" sz="1100" i="0" dirty="0">
                <a:effectLst/>
              </a:rPr>
              <a:t>对阵</a:t>
            </a:r>
            <a:r>
              <a:rPr lang="en-US" altLang="zh-CN" sz="1100" i="0" dirty="0">
                <a:effectLst/>
              </a:rPr>
              <a:t>5-5-0</a:t>
            </a:r>
            <a:r>
              <a:rPr lang="zh-CN" altLang="en-US" sz="1100" i="0" dirty="0">
                <a:effectLst/>
              </a:rPr>
              <a:t>：用波状进攻与远射击破铁桶阵</a:t>
            </a:r>
            <a:endParaRPr lang="zh-CN" altLang="en-US" sz="1100" i="0" dirty="0">
              <a:effectLst/>
            </a:endParaRPr>
          </a:p>
          <a:p>
            <a:r>
              <a:rPr lang="zh-CN" altLang="en-US" sz="1100" i="0" dirty="0">
                <a:effectLst/>
              </a:rPr>
              <a:t>对阵</a:t>
            </a:r>
            <a:r>
              <a:rPr lang="en-US" altLang="zh-CN" sz="1100" i="0" dirty="0">
                <a:effectLst/>
              </a:rPr>
              <a:t>5-4-1</a:t>
            </a:r>
            <a:r>
              <a:rPr lang="zh-CN" altLang="en-US" sz="1100" i="0" dirty="0">
                <a:effectLst/>
              </a:rPr>
              <a:t>：引出防守关键点再攻击</a:t>
            </a:r>
            <a:endParaRPr lang="zh-CN" altLang="en-US" sz="1100" i="0" dirty="0">
              <a:effectLst/>
            </a:endParaRPr>
          </a:p>
          <a:p>
            <a:r>
              <a:rPr lang="zh-CN" altLang="en-US" sz="1100" i="0" dirty="0">
                <a:effectLst/>
              </a:rPr>
              <a:t>对阵</a:t>
            </a:r>
            <a:r>
              <a:rPr lang="en-US" altLang="zh-CN" sz="1100" i="0" dirty="0">
                <a:effectLst/>
              </a:rPr>
              <a:t>5-3-2</a:t>
            </a:r>
            <a:r>
              <a:rPr lang="zh-CN" altLang="en-US" sz="1100" i="0" dirty="0">
                <a:effectLst/>
              </a:rPr>
              <a:t>：重点攻击中场两侧空白</a:t>
            </a:r>
            <a:endParaRPr lang="zh-CN" altLang="en-US" sz="1100" i="0" dirty="0">
              <a:effectLst/>
            </a:endParaRPr>
          </a:p>
          <a:p>
            <a:endParaRPr lang="zh-CN" altLang="en-US" sz="1100" i="0" dirty="0">
              <a:effectLst/>
            </a:endParaRPr>
          </a:p>
          <a:p>
            <a:r>
              <a:rPr lang="en-US" altLang="zh-CN" sz="1100" i="0" dirty="0">
                <a:effectLst/>
              </a:rPr>
              <a:t>7-</a:t>
            </a:r>
            <a:r>
              <a:rPr lang="en-US" altLang="en-US" sz="1100" i="0" dirty="0">
                <a:effectLst/>
              </a:rPr>
              <a:t>②</a:t>
            </a:r>
            <a:r>
              <a:rPr lang="en-US" altLang="zh-CN" sz="1100" i="0" dirty="0">
                <a:effectLst/>
              </a:rPr>
              <a:t> 3-4-1-2</a:t>
            </a:r>
            <a:r>
              <a:rPr lang="zh-CN" altLang="en-US" sz="1100" i="0" dirty="0">
                <a:effectLst/>
              </a:rPr>
              <a:t>阵型</a:t>
            </a:r>
            <a:endParaRPr lang="zh-CN" altLang="en-US" sz="1100" i="0" dirty="0">
              <a:effectLst/>
            </a:endParaRPr>
          </a:p>
          <a:p>
            <a:endParaRPr lang="en-US" altLang="zh-CN" sz="1100" i="0" dirty="0">
              <a:effectLst/>
            </a:endParaRPr>
          </a:p>
          <a:p>
            <a:r>
              <a:rPr lang="zh-CN" altLang="en-US" sz="1100" i="0" dirty="0">
                <a:effectLst/>
              </a:rPr>
              <a:t>（优缺点等）</a:t>
            </a:r>
            <a:endParaRPr lang="en-US" altLang="zh-CN" sz="1100" i="0" dirty="0">
              <a:effectLst/>
            </a:endParaRPr>
          </a:p>
          <a:p>
            <a:r>
              <a:rPr lang="zh-CN" altLang="en-US" sz="1100" i="0" dirty="0">
                <a:effectLst/>
              </a:rPr>
              <a:t>通过边路变化赢下中路</a:t>
            </a:r>
            <a:r>
              <a:rPr lang="en-US" altLang="zh-CN" sz="1100" i="0" dirty="0">
                <a:effectLst/>
              </a:rPr>
              <a:t>3</a:t>
            </a:r>
            <a:r>
              <a:rPr lang="zh-CN" altLang="en-US" sz="1100" i="0" dirty="0">
                <a:effectLst/>
              </a:rPr>
              <a:t>对</a:t>
            </a:r>
            <a:r>
              <a:rPr lang="en-US" altLang="zh-CN" sz="1100" i="0" dirty="0">
                <a:effectLst/>
              </a:rPr>
              <a:t>3</a:t>
            </a:r>
            <a:endParaRPr lang="en-US" altLang="zh-CN" sz="1100" i="0" dirty="0">
              <a:effectLst/>
            </a:endParaRPr>
          </a:p>
          <a:p>
            <a:r>
              <a:rPr lang="zh-CN" altLang="en-US" sz="1100" i="0" dirty="0">
                <a:effectLst/>
              </a:rPr>
              <a:t>用边路宽度破解五中场</a:t>
            </a:r>
            <a:endParaRPr lang="zh-CN" altLang="en-US" sz="1100" i="0" dirty="0">
              <a:effectLst/>
            </a:endParaRPr>
          </a:p>
          <a:p>
            <a:r>
              <a:rPr lang="zh-CN" altLang="en-US" sz="1100" i="0" dirty="0">
                <a:effectLst/>
              </a:rPr>
              <a:t>围绕</a:t>
            </a:r>
            <a:r>
              <a:rPr lang="en-US" altLang="zh-CN" sz="1100" i="0" dirty="0">
                <a:effectLst/>
              </a:rPr>
              <a:t>“</a:t>
            </a:r>
            <a:r>
              <a:rPr lang="zh-CN" altLang="en-US" sz="1100" i="0" dirty="0">
                <a:effectLst/>
              </a:rPr>
              <a:t>中路浮点</a:t>
            </a:r>
            <a:r>
              <a:rPr lang="en-US" altLang="zh-CN" sz="1100" i="0" dirty="0">
                <a:effectLst/>
              </a:rPr>
              <a:t>”</a:t>
            </a:r>
            <a:r>
              <a:rPr lang="zh-CN" altLang="en-US" sz="1100" i="0" dirty="0">
                <a:effectLst/>
              </a:rPr>
              <a:t>展开配置博弈</a:t>
            </a:r>
            <a:endParaRPr lang="zh-CN" altLang="en-US" sz="1100" i="0" dirty="0">
              <a:effectLst/>
            </a:endParaRPr>
          </a:p>
          <a:p>
            <a:r>
              <a:rPr lang="zh-CN" altLang="en-US" sz="1100" i="0" dirty="0">
                <a:effectLst/>
              </a:rPr>
              <a:t>攻击后腰两侧空间</a:t>
            </a:r>
            <a:endParaRPr lang="zh-CN" altLang="en-US" sz="1100" i="0" dirty="0">
              <a:effectLst/>
            </a:endParaRPr>
          </a:p>
          <a:p>
            <a:r>
              <a:rPr lang="zh-CN" altLang="en-US" sz="1100" i="0" dirty="0">
                <a:effectLst/>
              </a:rPr>
              <a:t>用双前锋拉扯破坏中路密集</a:t>
            </a:r>
            <a:endParaRPr lang="zh-CN" altLang="en-US" sz="1100" i="0" dirty="0">
              <a:effectLst/>
            </a:endParaRPr>
          </a:p>
          <a:p>
            <a:r>
              <a:rPr lang="zh-CN" altLang="en-US" sz="1100" i="0" dirty="0">
                <a:effectLst/>
              </a:rPr>
              <a:t>双前锋切入后腰两侧</a:t>
            </a:r>
            <a:endParaRPr lang="zh-CN" altLang="en-US" sz="1100" i="0" dirty="0">
              <a:effectLst/>
            </a:endParaRPr>
          </a:p>
          <a:p>
            <a:r>
              <a:rPr lang="zh-CN" altLang="en-US" sz="1100" i="0" dirty="0">
                <a:effectLst/>
              </a:rPr>
              <a:t>利用边路人数优势避开中路拥堵</a:t>
            </a:r>
            <a:endParaRPr lang="zh-CN" altLang="en-US" sz="1100" i="0" dirty="0">
              <a:effectLst/>
            </a:endParaRPr>
          </a:p>
          <a:p>
            <a:r>
              <a:rPr lang="zh-CN" altLang="en-US" sz="1100" i="0" dirty="0">
                <a:effectLst/>
              </a:rPr>
              <a:t>利用错位制造人数优势</a:t>
            </a:r>
            <a:endParaRPr lang="zh-CN" altLang="en-US" sz="1100" i="0" dirty="0">
              <a:effectLst/>
            </a:endParaRPr>
          </a:p>
          <a:p>
            <a:r>
              <a:rPr lang="zh-CN" altLang="en-US" sz="1100" i="0" dirty="0">
                <a:effectLst/>
              </a:rPr>
              <a:t>用宽度撕裂菱形中场并终结</a:t>
            </a:r>
            <a:endParaRPr lang="zh-CN" altLang="en-US" sz="1100" i="0" dirty="0">
              <a:effectLst/>
            </a:endParaRPr>
          </a:p>
          <a:p>
            <a:r>
              <a:rPr lang="zh-CN" altLang="en-US" sz="1100" i="0" dirty="0">
                <a:effectLst/>
              </a:rPr>
              <a:t>中路</a:t>
            </a:r>
            <a:r>
              <a:rPr lang="en-US" altLang="zh-CN" sz="1100" i="0" dirty="0">
                <a:effectLst/>
              </a:rPr>
              <a:t>3</a:t>
            </a:r>
            <a:r>
              <a:rPr lang="zh-CN" altLang="en-US" sz="1100" i="0" dirty="0">
                <a:effectLst/>
              </a:rPr>
              <a:t>对</a:t>
            </a:r>
            <a:r>
              <a:rPr lang="en-US" altLang="zh-CN" sz="1100" i="0" dirty="0">
                <a:effectLst/>
              </a:rPr>
              <a:t>2</a:t>
            </a:r>
            <a:r>
              <a:rPr lang="zh-CN" altLang="en-US" sz="1100" i="0" dirty="0">
                <a:effectLst/>
              </a:rPr>
              <a:t>制造优势</a:t>
            </a:r>
            <a:endParaRPr lang="zh-CN" altLang="en-US" sz="1100" i="0" dirty="0">
              <a:effectLst/>
            </a:endParaRPr>
          </a:p>
          <a:p>
            <a:r>
              <a:rPr lang="zh-CN" altLang="en-US" sz="1100" i="0" dirty="0">
                <a:effectLst/>
              </a:rPr>
              <a:t>用可变结构扰乱后腰</a:t>
            </a:r>
            <a:endParaRPr lang="zh-CN" altLang="en-US" sz="1100" i="0" dirty="0">
              <a:effectLst/>
            </a:endParaRPr>
          </a:p>
          <a:p>
            <a:r>
              <a:rPr lang="zh-CN" altLang="en-US" sz="1100" i="0" dirty="0">
                <a:effectLst/>
              </a:rPr>
              <a:t>中卫上抢限制伪</a:t>
            </a:r>
            <a:r>
              <a:rPr lang="en-US" altLang="zh-CN" sz="1100" i="0" dirty="0">
                <a:effectLst/>
              </a:rPr>
              <a:t>9</a:t>
            </a:r>
            <a:r>
              <a:rPr lang="zh-CN" altLang="en-US" sz="1100" i="0" dirty="0">
                <a:effectLst/>
              </a:rPr>
              <a:t>号</a:t>
            </a:r>
            <a:endParaRPr lang="zh-CN" altLang="en-US" sz="1100" i="0" dirty="0">
              <a:effectLst/>
            </a:endParaRPr>
          </a:p>
          <a:p>
            <a:r>
              <a:rPr lang="zh-CN" altLang="en-US" sz="1100" i="0" dirty="0">
                <a:effectLst/>
              </a:rPr>
              <a:t>多点冲击攻破铁桶阵</a:t>
            </a:r>
            <a:endParaRPr lang="zh-CN" altLang="en-US" sz="1100" i="0" dirty="0">
              <a:effectLst/>
            </a:endParaRPr>
          </a:p>
          <a:p>
            <a:r>
              <a:rPr lang="zh-CN" altLang="en-US" sz="1100" i="0" dirty="0">
                <a:effectLst/>
              </a:rPr>
              <a:t>宽度对宽度的有效对抗</a:t>
            </a:r>
            <a:endParaRPr lang="zh-CN" altLang="en-US" sz="1100" i="0" dirty="0">
              <a:effectLst/>
            </a:endParaRPr>
          </a:p>
          <a:p>
            <a:r>
              <a:rPr lang="zh-CN" altLang="en-US" sz="1100" i="0" dirty="0">
                <a:effectLst/>
              </a:rPr>
              <a:t>中路扰动与中卫前插</a:t>
            </a:r>
            <a:endParaRPr lang="zh-CN" altLang="en-US" sz="1100" i="0" dirty="0">
              <a:effectLst/>
            </a:endParaRPr>
          </a:p>
        </p:txBody>
      </p:sp>
      <p:pic>
        <p:nvPicPr>
          <p:cNvPr id="3" name="图片 2"/>
          <p:cNvPicPr>
            <a:picLocks noChangeAspect="1"/>
          </p:cNvPicPr>
          <p:nvPr/>
        </p:nvPicPr>
        <p:blipFill>
          <a:blip r:embed="rId1"/>
          <a:stretch>
            <a:fillRect/>
          </a:stretch>
        </p:blipFill>
        <p:spPr>
          <a:xfrm>
            <a:off x="304165" y="88900"/>
            <a:ext cx="777875" cy="1120775"/>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748030"/>
            <a:ext cx="6821170" cy="9063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练习</a:t>
            </a:r>
            <a:r>
              <a:rPr lang="en-US" altLang="zh-CN" sz="1100" i="0" dirty="0">
                <a:effectLst/>
              </a:rPr>
              <a:t>4</a:t>
            </a:r>
            <a:endParaRPr lang="en-US" altLang="zh-CN" sz="1100" i="0" dirty="0">
              <a:effectLst/>
            </a:endParaRPr>
          </a:p>
          <a:p>
            <a:endParaRPr lang="en-US" altLang="zh-CN" sz="1100" i="0" dirty="0">
              <a:effectLst/>
            </a:endParaRPr>
          </a:p>
          <a:p>
            <a:r>
              <a:rPr lang="zh-CN" altLang="en-US" sz="1100" i="0" dirty="0">
                <a:effectLst/>
              </a:rPr>
              <a:t>在职业锚中，最符合你的前三项是什么？</a:t>
            </a:r>
            <a:endParaRPr lang="zh-CN" altLang="en-US" sz="1100" i="0" dirty="0">
              <a:effectLst/>
            </a:endParaRPr>
          </a:p>
          <a:p>
            <a:endParaRPr lang="en-US" altLang="zh-CN" sz="1100" i="0" dirty="0">
              <a:effectLst/>
            </a:endParaRPr>
          </a:p>
          <a:p>
            <a:r>
              <a:rPr lang="zh-CN" altLang="en-US" sz="1100" i="0" dirty="0">
                <a:effectLst/>
              </a:rPr>
              <a:t>职业锚并非简单的类型划分，因此不会说</a:t>
            </a:r>
            <a:r>
              <a:rPr lang="en-US" altLang="zh-CN" sz="1100" i="0" dirty="0">
                <a:effectLst/>
              </a:rPr>
              <a:t>“</a:t>
            </a:r>
            <a:r>
              <a:rPr lang="zh-CN" altLang="en-US" sz="1100" i="0" dirty="0">
                <a:effectLst/>
              </a:rPr>
              <a:t>你是自主型</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而是更准确地表达为：</a:t>
            </a:r>
            <a:r>
              <a:rPr lang="en-US" altLang="zh-CN" sz="1100" i="0" dirty="0">
                <a:effectLst/>
              </a:rPr>
              <a:t>“</a:t>
            </a:r>
            <a:r>
              <a:rPr lang="zh-CN" altLang="en-US" sz="1100" i="0" dirty="0">
                <a:effectLst/>
              </a:rPr>
              <a:t>你的自主倾向最强，其次是挑战倾向。</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也就是说，每个人在</a:t>
            </a:r>
            <a:r>
              <a:rPr lang="en-US" altLang="zh-CN" sz="1100" i="0" dirty="0">
                <a:effectLst/>
              </a:rPr>
              <a:t>8</a:t>
            </a:r>
            <a:r>
              <a:rPr lang="zh-CN" altLang="en-US" sz="1100" i="0" dirty="0">
                <a:effectLst/>
              </a:rPr>
              <a:t>个维度上的强弱排序不同。</a:t>
            </a:r>
            <a:endParaRPr lang="zh-CN" altLang="en-US" sz="1100" i="0" dirty="0">
              <a:effectLst/>
            </a:endParaRPr>
          </a:p>
          <a:p>
            <a:endParaRPr lang="en-US" altLang="zh-CN" sz="1100" i="0" dirty="0">
              <a:effectLst/>
            </a:endParaRPr>
          </a:p>
          <a:p>
            <a:r>
              <a:rPr lang="zh-CN" altLang="en-US" sz="1100" i="0" dirty="0">
                <a:effectLst/>
              </a:rPr>
              <a:t>沙因博士认为，找到自己职业锚的方法有两种：</a:t>
            </a:r>
            <a:endParaRPr lang="zh-CN" altLang="en-US" sz="1100" i="0" dirty="0">
              <a:effectLst/>
            </a:endParaRPr>
          </a:p>
          <a:p>
            <a:r>
              <a:rPr lang="zh-CN" altLang="en-US" sz="1100" i="0" dirty="0">
                <a:effectLst/>
              </a:rPr>
              <a:t>一种是通过专业测评问卷；</a:t>
            </a:r>
            <a:endParaRPr lang="zh-CN" altLang="en-US" sz="1100" i="0" dirty="0">
              <a:effectLst/>
            </a:endParaRPr>
          </a:p>
          <a:p>
            <a:r>
              <a:rPr lang="zh-CN" altLang="en-US" sz="1100" i="0" dirty="0">
                <a:effectLst/>
              </a:rPr>
              <a:t>另一种是在反复对话中逐渐发现。</a:t>
            </a:r>
            <a:endParaRPr lang="zh-CN" altLang="en-US" sz="1100" i="0" dirty="0">
              <a:effectLst/>
            </a:endParaRPr>
          </a:p>
          <a:p>
            <a:endParaRPr lang="en-US" altLang="zh-CN" sz="1100" i="0" dirty="0">
              <a:effectLst/>
            </a:endParaRPr>
          </a:p>
          <a:p>
            <a:r>
              <a:rPr lang="zh-CN" altLang="en-US" sz="1100" i="0" dirty="0">
                <a:effectLst/>
              </a:rPr>
              <a:t>不过，这两种方式都比较费时。因此，这里介绍一个更简便的练习方法（虽然并非原始研究中的完整方式）。</a:t>
            </a:r>
            <a:endParaRPr lang="zh-CN" altLang="en-US" sz="1100" i="0" dirty="0">
              <a:effectLst/>
            </a:endParaRPr>
          </a:p>
          <a:p>
            <a:endParaRPr lang="en-US" altLang="zh-CN" sz="1100" i="0" dirty="0">
              <a:effectLst/>
            </a:endParaRPr>
          </a:p>
          <a:p>
            <a:r>
              <a:rPr lang="zh-CN" altLang="en-US" sz="1100" i="0" dirty="0">
                <a:effectLst/>
              </a:rPr>
              <a:t>（</a:t>
            </a:r>
            <a:r>
              <a:rPr lang="en-US" altLang="zh-CN" sz="1100" i="0" dirty="0">
                <a:effectLst/>
              </a:rPr>
              <a:t>1</a:t>
            </a:r>
            <a:r>
              <a:rPr lang="zh-CN" altLang="en-US" sz="1100" i="0" dirty="0">
                <a:effectLst/>
              </a:rPr>
              <a:t>）从</a:t>
            </a:r>
            <a:r>
              <a:rPr lang="en-US" altLang="zh-CN" sz="1100" i="0" dirty="0">
                <a:effectLst/>
              </a:rPr>
              <a:t>8</a:t>
            </a:r>
            <a:r>
              <a:rPr lang="zh-CN" altLang="en-US" sz="1100" i="0" dirty="0">
                <a:effectLst/>
              </a:rPr>
              <a:t>种倾向中选出</a:t>
            </a:r>
            <a:r>
              <a:rPr lang="en-US" altLang="zh-CN" sz="1100" i="0" dirty="0">
                <a:effectLst/>
              </a:rPr>
              <a:t>3</a:t>
            </a:r>
            <a:r>
              <a:rPr lang="zh-CN" altLang="en-US" sz="1100" i="0" dirty="0">
                <a:effectLst/>
              </a:rPr>
              <a:t>项</a:t>
            </a:r>
            <a:endParaRPr lang="zh-CN" altLang="en-US" sz="1100" i="0" dirty="0">
              <a:effectLst/>
            </a:endParaRPr>
          </a:p>
          <a:p>
            <a:endParaRPr lang="en-US" altLang="zh-CN" sz="1100" i="0" dirty="0">
              <a:effectLst/>
            </a:endParaRPr>
          </a:p>
          <a:p>
            <a:r>
              <a:rPr lang="zh-CN" altLang="en-US" sz="1100" i="0" dirty="0">
                <a:effectLst/>
              </a:rPr>
              <a:t>参考前文对</a:t>
            </a:r>
            <a:r>
              <a:rPr lang="en-US" altLang="zh-CN" sz="1100" i="0" dirty="0">
                <a:effectLst/>
              </a:rPr>
              <a:t>8</a:t>
            </a:r>
            <a:r>
              <a:rPr lang="zh-CN" altLang="en-US" sz="1100" i="0" dirty="0">
                <a:effectLst/>
              </a:rPr>
              <a:t>种倾向的说明，选出最符合自己的</a:t>
            </a:r>
            <a:r>
              <a:rPr lang="en-US" altLang="zh-CN" sz="1100" i="0" dirty="0">
                <a:effectLst/>
              </a:rPr>
              <a:t>3</a:t>
            </a:r>
            <a:r>
              <a:rPr lang="zh-CN" altLang="en-US" sz="1100" i="0" dirty="0">
                <a:effectLst/>
              </a:rPr>
              <a:t>项。</a:t>
            </a:r>
            <a:endParaRPr lang="zh-CN" altLang="en-US" sz="1100" i="0" dirty="0">
              <a:effectLst/>
            </a:endParaRPr>
          </a:p>
          <a:p>
            <a:r>
              <a:rPr lang="zh-CN" altLang="en-US" sz="1100" i="0" dirty="0">
                <a:effectLst/>
              </a:rPr>
              <a:t>尽量按照符合程度排序为第</a:t>
            </a:r>
            <a:r>
              <a:rPr lang="en-US" altLang="zh-CN" sz="1100" i="0" dirty="0">
                <a:effectLst/>
              </a:rPr>
              <a:t>1</a:t>
            </a:r>
            <a:r>
              <a:rPr lang="zh-CN" altLang="en-US" sz="1100" i="0" dirty="0">
                <a:effectLst/>
              </a:rPr>
              <a:t>位、第</a:t>
            </a:r>
            <a:r>
              <a:rPr lang="en-US" altLang="zh-CN" sz="1100" i="0" dirty="0">
                <a:effectLst/>
              </a:rPr>
              <a:t>2</a:t>
            </a:r>
            <a:r>
              <a:rPr lang="zh-CN" altLang="en-US" sz="1100" i="0" dirty="0">
                <a:effectLst/>
              </a:rPr>
              <a:t>位、第</a:t>
            </a:r>
            <a:r>
              <a:rPr lang="en-US" altLang="zh-CN" sz="1100" i="0" dirty="0">
                <a:effectLst/>
              </a:rPr>
              <a:t>3</a:t>
            </a:r>
            <a:r>
              <a:rPr lang="zh-CN" altLang="en-US" sz="1100" i="0" dirty="0">
                <a:effectLst/>
              </a:rPr>
              <a:t>位。</a:t>
            </a:r>
            <a:endParaRPr lang="zh-CN" altLang="en-US" sz="1100" i="0" dirty="0">
              <a:effectLst/>
            </a:endParaRPr>
          </a:p>
          <a:p>
            <a:r>
              <a:rPr lang="zh-CN" altLang="en-US" sz="1100" i="0" dirty="0">
                <a:effectLst/>
              </a:rPr>
              <a:t>标准可以完全基于主观判断。</a:t>
            </a:r>
            <a:endParaRPr lang="zh-CN" altLang="en-US" sz="1100" i="0" dirty="0">
              <a:effectLst/>
            </a:endParaRPr>
          </a:p>
          <a:p>
            <a:r>
              <a:rPr lang="zh-CN" altLang="en-US" sz="1100" i="0" dirty="0">
                <a:effectLst/>
              </a:rPr>
              <a:t>即使出现并列排名也没有问题。</a:t>
            </a:r>
            <a:endParaRPr lang="zh-CN" altLang="en-US" sz="1100" i="0" dirty="0">
              <a:effectLst/>
            </a:endParaRPr>
          </a:p>
          <a:p>
            <a:endParaRPr lang="en-US" altLang="zh-CN" sz="1100" i="0" dirty="0">
              <a:effectLst/>
            </a:endParaRPr>
          </a:p>
          <a:p>
            <a:r>
              <a:rPr lang="zh-CN" altLang="en-US" sz="1100" i="0" dirty="0">
                <a:effectLst/>
              </a:rPr>
              <a:t>（</a:t>
            </a:r>
            <a:r>
              <a:rPr lang="en-US" altLang="zh-CN" sz="1100" i="0" dirty="0">
                <a:effectLst/>
              </a:rPr>
              <a:t>2</a:t>
            </a:r>
            <a:r>
              <a:rPr lang="zh-CN" altLang="en-US" sz="1100" i="0" dirty="0">
                <a:effectLst/>
              </a:rPr>
              <a:t>）写下选择这些倾向的理由</a:t>
            </a:r>
            <a:endParaRPr lang="zh-CN" altLang="en-US" sz="1100" i="0" dirty="0">
              <a:effectLst/>
            </a:endParaRPr>
          </a:p>
          <a:p>
            <a:endParaRPr lang="en-US" altLang="zh-CN" sz="1100" i="0" dirty="0">
              <a:effectLst/>
            </a:endParaRPr>
          </a:p>
          <a:p>
            <a:r>
              <a:rPr lang="zh-CN" altLang="en-US" sz="1100" i="0" dirty="0">
                <a:effectLst/>
              </a:rPr>
              <a:t>选出前三项后，请同时写下你选择它们的理由。</a:t>
            </a:r>
            <a:endParaRPr lang="zh-CN" altLang="en-US" sz="1100" i="0" dirty="0">
              <a:effectLst/>
            </a:endParaRPr>
          </a:p>
          <a:p>
            <a:endParaRPr lang="en-US" altLang="zh-CN" sz="1100" i="0" dirty="0">
              <a:effectLst/>
            </a:endParaRPr>
          </a:p>
          <a:p>
            <a:r>
              <a:rPr lang="zh-CN" altLang="en-US" sz="1100" i="0" dirty="0">
                <a:effectLst/>
              </a:rPr>
              <a:t>例如作者本人：</a:t>
            </a:r>
            <a:endParaRPr lang="zh-CN" altLang="en-US" sz="1100" i="0" dirty="0">
              <a:effectLst/>
            </a:endParaRPr>
          </a:p>
          <a:p>
            <a:r>
              <a:rPr lang="zh-CN" altLang="en-US" sz="1100" i="0" dirty="0">
                <a:effectLst/>
              </a:rPr>
              <a:t>第</a:t>
            </a:r>
            <a:r>
              <a:rPr lang="en-US" altLang="zh-CN" sz="1100" i="0" dirty="0">
                <a:effectLst/>
              </a:rPr>
              <a:t>1</a:t>
            </a:r>
            <a:r>
              <a:rPr lang="zh-CN" altLang="en-US" sz="1100" i="0" dirty="0">
                <a:effectLst/>
              </a:rPr>
              <a:t>位</a:t>
            </a:r>
            <a:r>
              <a:rPr lang="en-US" altLang="zh-CN" sz="1100" i="0" dirty="0">
                <a:effectLst/>
              </a:rPr>
              <a:t>——</a:t>
            </a:r>
            <a:r>
              <a:rPr lang="zh-CN" altLang="en-US" sz="1100" i="0" dirty="0">
                <a:effectLst/>
              </a:rPr>
              <a:t>调和倾向</a:t>
            </a:r>
            <a:endParaRPr lang="zh-CN" altLang="en-US" sz="1100" i="0" dirty="0">
              <a:effectLst/>
            </a:endParaRPr>
          </a:p>
          <a:p>
            <a:r>
              <a:rPr lang="zh-CN" altLang="en-US" sz="1100" i="0" dirty="0">
                <a:effectLst/>
              </a:rPr>
              <a:t>第</a:t>
            </a:r>
            <a:r>
              <a:rPr lang="en-US" altLang="zh-CN" sz="1100" i="0" dirty="0">
                <a:effectLst/>
              </a:rPr>
              <a:t>2</a:t>
            </a:r>
            <a:r>
              <a:rPr lang="zh-CN" altLang="en-US" sz="1100" i="0" dirty="0">
                <a:effectLst/>
              </a:rPr>
              <a:t>位</a:t>
            </a:r>
            <a:r>
              <a:rPr lang="en-US" altLang="zh-CN" sz="1100" i="0" dirty="0">
                <a:effectLst/>
              </a:rPr>
              <a:t>——</a:t>
            </a:r>
            <a:r>
              <a:rPr lang="zh-CN" altLang="en-US" sz="1100" i="0" dirty="0">
                <a:effectLst/>
              </a:rPr>
              <a:t>挑战倾向</a:t>
            </a:r>
            <a:endParaRPr lang="zh-CN" altLang="en-US" sz="1100" i="0" dirty="0">
              <a:effectLst/>
            </a:endParaRPr>
          </a:p>
          <a:p>
            <a:r>
              <a:rPr lang="zh-CN" altLang="en-US" sz="1100" i="0" dirty="0">
                <a:effectLst/>
              </a:rPr>
              <a:t>第</a:t>
            </a:r>
            <a:r>
              <a:rPr lang="en-US" altLang="zh-CN" sz="1100" i="0" dirty="0">
                <a:effectLst/>
              </a:rPr>
              <a:t>3</a:t>
            </a:r>
            <a:r>
              <a:rPr lang="zh-CN" altLang="en-US" sz="1100" i="0" dirty="0">
                <a:effectLst/>
              </a:rPr>
              <a:t>位</a:t>
            </a:r>
            <a:r>
              <a:rPr lang="en-US" altLang="zh-CN" sz="1100" i="0" dirty="0">
                <a:effectLst/>
              </a:rPr>
              <a:t>——</a:t>
            </a:r>
            <a:r>
              <a:rPr lang="zh-CN" altLang="en-US" sz="1100" i="0" dirty="0">
                <a:effectLst/>
              </a:rPr>
              <a:t>自主倾向</a:t>
            </a:r>
            <a:endParaRPr lang="zh-CN" altLang="en-US" sz="1100" i="0" dirty="0">
              <a:effectLst/>
            </a:endParaRPr>
          </a:p>
          <a:p>
            <a:endParaRPr lang="en-US" altLang="zh-CN" sz="1100" i="0" dirty="0">
              <a:effectLst/>
            </a:endParaRPr>
          </a:p>
          <a:p>
            <a:r>
              <a:rPr lang="zh-CN" altLang="en-US" sz="1100" i="0" dirty="0">
                <a:effectLst/>
              </a:rPr>
              <a:t>之所以把调和倾向排在第一，是因为他希望工作与生活都能达到</a:t>
            </a:r>
            <a:r>
              <a:rPr lang="en-US" altLang="zh-CN" sz="1100" i="0" dirty="0">
                <a:effectLst/>
              </a:rPr>
              <a:t>“100%</a:t>
            </a:r>
            <a:r>
              <a:rPr lang="zh-CN" altLang="en-US" sz="1100" i="0" dirty="0">
                <a:effectLst/>
              </a:rPr>
              <a:t>充实</a:t>
            </a:r>
            <a:r>
              <a:rPr lang="en-US" altLang="zh-CN" sz="1100" i="0" dirty="0">
                <a:effectLst/>
              </a:rPr>
              <a:t>”</a:t>
            </a:r>
            <a:r>
              <a:rPr lang="zh-CN" altLang="en-US" sz="1100" i="0" dirty="0">
                <a:effectLst/>
              </a:rPr>
              <a:t>。他不愿在工作与生活之间妥协，而是追求两者都全力投入。</a:t>
            </a:r>
            <a:endParaRPr lang="zh-CN" altLang="en-US" sz="1100" i="0" dirty="0">
              <a:effectLst/>
            </a:endParaRPr>
          </a:p>
          <a:p>
            <a:endParaRPr lang="en-US" altLang="zh-CN" sz="1100" i="0" dirty="0">
              <a:effectLst/>
            </a:endParaRPr>
          </a:p>
          <a:p>
            <a:r>
              <a:rPr lang="zh-CN" altLang="en-US" sz="1100" i="0" dirty="0">
                <a:effectLst/>
              </a:rPr>
              <a:t>至于将</a:t>
            </a:r>
            <a:r>
              <a:rPr lang="en-US" altLang="zh-CN" sz="1100" i="0" dirty="0">
                <a:effectLst/>
              </a:rPr>
              <a:t>“</a:t>
            </a:r>
            <a:r>
              <a:rPr lang="zh-CN" altLang="en-US" sz="1100" i="0" dirty="0">
                <a:effectLst/>
              </a:rPr>
              <a:t>自主倾向</a:t>
            </a:r>
            <a:r>
              <a:rPr lang="en-US" altLang="zh-CN" sz="1100" i="0" dirty="0">
                <a:effectLst/>
              </a:rPr>
              <a:t>”</a:t>
            </a:r>
            <a:r>
              <a:rPr lang="zh-CN" altLang="en-US" sz="1100" i="0" dirty="0">
                <a:effectLst/>
              </a:rPr>
              <a:t>排在第三，是因为从小就不喜欢被人指示，更希望按自己的方式做事。</a:t>
            </a:r>
            <a:endParaRPr lang="zh-CN" altLang="en-US" sz="1100" i="0" dirty="0">
              <a:effectLst/>
            </a:endParaRPr>
          </a:p>
          <a:p>
            <a:endParaRPr lang="en-US" altLang="zh-CN" sz="1100" i="0" dirty="0">
              <a:effectLst/>
            </a:endParaRPr>
          </a:p>
          <a:p>
            <a:r>
              <a:rPr lang="zh-CN" altLang="en-US" sz="1100" i="0" dirty="0">
                <a:effectLst/>
              </a:rPr>
              <a:t>如果一时写不出理由，可以结合过往经历来说明。具体事件往往能帮助我们更清晰地理解自己的核心价值。</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自主倾向</a:t>
            </a:r>
            <a:r>
              <a:rPr lang="en-US" altLang="zh-CN" sz="1100" i="0" dirty="0">
                <a:effectLst/>
              </a:rPr>
              <a:t>”</a:t>
            </a:r>
            <a:r>
              <a:rPr lang="zh-CN" altLang="en-US" sz="1100" i="0" dirty="0">
                <a:effectLst/>
              </a:rPr>
              <a:t>的例子</a:t>
            </a:r>
            <a:endParaRPr lang="zh-CN" altLang="en-US" sz="1100" i="0" dirty="0">
              <a:effectLst/>
            </a:endParaRPr>
          </a:p>
          <a:p>
            <a:endParaRPr lang="en-US" altLang="zh-CN" sz="1100" i="0" dirty="0">
              <a:effectLst/>
            </a:endParaRPr>
          </a:p>
          <a:p>
            <a:r>
              <a:rPr lang="zh-CN" altLang="en-US" sz="1100" i="0" dirty="0">
                <a:effectLst/>
              </a:rPr>
              <a:t>作者在刚入职第一家公司时，前一年被安排在两个不同部门轮岗。第一个部门工作流程严密、规则繁多，他感到极大压力，表现也不佳，甚至每天被评价</a:t>
            </a:r>
            <a:r>
              <a:rPr lang="en-US" altLang="zh-CN" sz="1100" i="0" dirty="0">
                <a:effectLst/>
              </a:rPr>
              <a:t>“</a:t>
            </a:r>
            <a:r>
              <a:rPr lang="zh-CN" altLang="en-US" sz="1100" i="0" dirty="0">
                <a:effectLst/>
              </a:rPr>
              <a:t>不适合做咨询顾问</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半年后调到第二个部门，恰逢大型项目启动。由于项目繁忙，前辈们无暇手把手指导，他几乎被</a:t>
            </a:r>
            <a:r>
              <a:rPr lang="en-US" altLang="zh-CN" sz="1100" i="0" dirty="0">
                <a:effectLst/>
              </a:rPr>
              <a:t>“</a:t>
            </a:r>
            <a:r>
              <a:rPr lang="zh-CN" altLang="en-US" sz="1100" i="0" dirty="0">
                <a:effectLst/>
              </a:rPr>
              <a:t>放手让干</a:t>
            </a:r>
            <a:r>
              <a:rPr lang="en-US" altLang="zh-CN" sz="1100" i="0" dirty="0">
                <a:effectLst/>
              </a:rPr>
              <a:t>”</a:t>
            </a:r>
            <a:r>
              <a:rPr lang="zh-CN" altLang="en-US" sz="1100" i="0" dirty="0">
                <a:effectLst/>
              </a:rPr>
              <a:t>。在拥有自主裁量权的环境下，他迅速发挥能力，获得高度评价。</a:t>
            </a:r>
            <a:endParaRPr lang="zh-CN" altLang="en-US" sz="1100" i="0" dirty="0">
              <a:effectLst/>
            </a:endParaRPr>
          </a:p>
          <a:p>
            <a:endParaRPr lang="en-US" altLang="zh-CN" sz="1100" i="0" dirty="0">
              <a:effectLst/>
            </a:endParaRPr>
          </a:p>
          <a:p>
            <a:r>
              <a:rPr lang="zh-CN" altLang="en-US" sz="1100" i="0" dirty="0">
                <a:effectLst/>
              </a:rPr>
              <a:t>那时他意识到：</a:t>
            </a:r>
            <a:endParaRPr lang="zh-CN" altLang="en-US" sz="1100" i="0" dirty="0">
              <a:effectLst/>
            </a:endParaRPr>
          </a:p>
          <a:p>
            <a:r>
              <a:rPr lang="zh-CN" altLang="en-US" sz="1100" i="0" dirty="0">
                <a:effectLst/>
              </a:rPr>
              <a:t>如果不能以自己的方式工作，就很难真正发挥实力。</a:t>
            </a:r>
            <a:endParaRPr lang="zh-CN" altLang="en-US" sz="1100" i="0" dirty="0">
              <a:effectLst/>
            </a:endParaRPr>
          </a:p>
          <a:p>
            <a:endParaRPr lang="en-US" altLang="zh-CN" sz="1100" i="0" dirty="0">
              <a:effectLst/>
            </a:endParaRPr>
          </a:p>
          <a:p>
            <a:r>
              <a:rPr lang="zh-CN" altLang="en-US" sz="1100" i="0" dirty="0">
                <a:effectLst/>
              </a:rPr>
              <a:t>这份体会，正是他</a:t>
            </a:r>
            <a:r>
              <a:rPr lang="en-US" altLang="zh-CN" sz="1100" i="0" dirty="0">
                <a:effectLst/>
              </a:rPr>
              <a:t>“</a:t>
            </a:r>
            <a:r>
              <a:rPr lang="zh-CN" altLang="en-US" sz="1100" i="0" dirty="0">
                <a:effectLst/>
              </a:rPr>
              <a:t>自主倾向</a:t>
            </a:r>
            <a:r>
              <a:rPr lang="en-US" altLang="zh-CN" sz="1100" i="0" dirty="0">
                <a:effectLst/>
              </a:rPr>
              <a:t>”</a:t>
            </a:r>
            <a:r>
              <a:rPr lang="zh-CN" altLang="en-US" sz="1100" i="0" dirty="0">
                <a:effectLst/>
              </a:rPr>
              <a:t>成为职业锚之一的重要原因。</a:t>
            </a:r>
            <a:endParaRPr lang="zh-CN" altLang="en-US" sz="1100" i="0" dirty="0">
              <a:effectLst/>
            </a:endParaRPr>
          </a:p>
          <a:p>
            <a:endParaRPr lang="en-US" altLang="zh-CN" sz="1100" i="0" dirty="0">
              <a:effectLst/>
            </a:endParaRPr>
          </a:p>
          <a:p>
            <a:r>
              <a:rPr lang="zh-CN" altLang="en-US" sz="1100" i="0" dirty="0">
                <a:effectLst/>
              </a:rPr>
              <a:t>通过职业锚的梳理，我们能更清晰地看到自己真正不能放弃的核心价值。而这，也正是构建</a:t>
            </a:r>
            <a:r>
              <a:rPr lang="en-US" altLang="zh-CN" sz="1100" i="0" dirty="0">
                <a:effectLst/>
              </a:rPr>
              <a:t>“</a:t>
            </a:r>
            <a:r>
              <a:rPr lang="zh-CN" altLang="en-US" sz="1100" i="0" dirty="0">
                <a:effectLst/>
              </a:rPr>
              <a:t>职业之轴</a:t>
            </a:r>
            <a:r>
              <a:rPr lang="en-US" altLang="zh-CN" sz="1100" i="0" dirty="0">
                <a:effectLst/>
              </a:rPr>
              <a:t>”</a:t>
            </a:r>
            <a:r>
              <a:rPr lang="zh-CN" altLang="en-US" sz="1100" i="0" dirty="0">
                <a:effectLst/>
              </a:rPr>
              <a:t>的重要一步。</a:t>
            </a:r>
            <a:endParaRPr lang="zh-CN" altLang="en-US" sz="1100" i="0" dirty="0">
              <a:effectLst/>
            </a:endParaRPr>
          </a:p>
        </p:txBody>
      </p:sp>
      <p:sp>
        <p:nvSpPr>
          <p:cNvPr id="5" name="角丸四角形 7"/>
          <p:cNvSpPr/>
          <p:nvPr/>
        </p:nvSpPr>
        <p:spPr>
          <a:xfrm>
            <a:off x="2658064" y="11198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910715" y="105410"/>
            <a:ext cx="3036570"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キャリアは</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言語化</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でうまくいく</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978-4-7612-7864-9</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井上洋市朗</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288p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812925"/>
            <a:ext cx="6821170" cy="7878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前言　为什么当下越来越多的人在亲手缩小自己的职业可能性？</a:t>
            </a:r>
            <a:endParaRPr lang="zh-CN" altLang="en-US" sz="1100" i="0" dirty="0">
              <a:effectLst/>
            </a:endParaRPr>
          </a:p>
          <a:p>
            <a:endParaRPr lang="zh-CN" altLang="en-US" sz="1100" i="0" dirty="0">
              <a:effectLst/>
            </a:endParaRPr>
          </a:p>
          <a:p>
            <a:r>
              <a:rPr lang="zh-CN" altLang="en-US" sz="1100" i="0" dirty="0">
                <a:effectLst/>
              </a:rPr>
              <a:t>第</a:t>
            </a:r>
            <a:r>
              <a:rPr lang="en-US" altLang="zh-CN" sz="1100" i="0" dirty="0">
                <a:effectLst/>
              </a:rPr>
              <a:t>1</a:t>
            </a:r>
            <a:r>
              <a:rPr lang="zh-CN" altLang="en-US" sz="1100" i="0" dirty="0">
                <a:effectLst/>
              </a:rPr>
              <a:t>章　</a:t>
            </a:r>
            <a:r>
              <a:rPr lang="en-US" altLang="zh-CN" sz="1100" i="0" dirty="0">
                <a:effectLst/>
              </a:rPr>
              <a:t>“</a:t>
            </a:r>
            <a:r>
              <a:rPr lang="zh-CN" altLang="en-US" sz="1100" i="0" dirty="0">
                <a:effectLst/>
              </a:rPr>
              <a:t>将职业之轴言语化</a:t>
            </a:r>
            <a:r>
              <a:rPr lang="en-US" altLang="zh-CN" sz="1100" i="0" dirty="0">
                <a:effectLst/>
              </a:rPr>
              <a:t>”</a:t>
            </a:r>
            <a:r>
              <a:rPr lang="zh-CN" altLang="en-US" sz="1100" i="0" dirty="0">
                <a:effectLst/>
              </a:rPr>
              <a:t>，一切都会顺畅起来！</a:t>
            </a:r>
            <a:endParaRPr lang="zh-CN" altLang="en-US" sz="1100" i="0" dirty="0">
              <a:effectLst/>
            </a:endParaRPr>
          </a:p>
          <a:p>
            <a:endParaRPr lang="zh-CN" altLang="en-US" sz="1100" i="0" dirty="0">
              <a:effectLst/>
            </a:endParaRPr>
          </a:p>
          <a:p>
            <a:r>
              <a:rPr lang="zh-CN" altLang="en-US" sz="1100" i="0" dirty="0">
                <a:effectLst/>
              </a:rPr>
              <a:t>职业迷航</a:t>
            </a:r>
            <a:r>
              <a:rPr lang="en-US" altLang="zh-CN" sz="1100" i="0" dirty="0">
                <a:effectLst/>
              </a:rPr>
              <a:t>——</a:t>
            </a:r>
            <a:r>
              <a:rPr lang="zh-CN" altLang="en-US" sz="1100" i="0" dirty="0">
                <a:effectLst/>
              </a:rPr>
              <a:t>想自己选择职业，却不知道该如何选择</a:t>
            </a:r>
            <a:endParaRPr lang="zh-CN" altLang="en-US" sz="1100" i="0" dirty="0">
              <a:effectLst/>
            </a:endParaRPr>
          </a:p>
          <a:p>
            <a:r>
              <a:rPr lang="zh-CN" altLang="en-US" sz="1100" i="0" dirty="0">
                <a:effectLst/>
              </a:rPr>
              <a:t>被强行填写的</a:t>
            </a:r>
            <a:r>
              <a:rPr lang="en-US" altLang="zh-CN" sz="1100" i="0" dirty="0">
                <a:effectLst/>
              </a:rPr>
              <a:t>“</a:t>
            </a:r>
            <a:r>
              <a:rPr lang="zh-CN" altLang="en-US" sz="1100" i="0" dirty="0">
                <a:effectLst/>
              </a:rPr>
              <a:t>职业设计表</a:t>
            </a:r>
            <a:r>
              <a:rPr lang="en-US" altLang="zh-CN" sz="1100" i="0" dirty="0">
                <a:effectLst/>
              </a:rPr>
              <a:t>”</a:t>
            </a:r>
            <a:r>
              <a:rPr lang="zh-CN" altLang="en-US" sz="1100" i="0" dirty="0">
                <a:effectLst/>
              </a:rPr>
              <a:t>真的有意义吗？（员工对职业目标表提不起劲的原因）</a:t>
            </a:r>
            <a:endParaRPr lang="zh-CN" altLang="en-US" sz="1100" i="0" dirty="0">
              <a:effectLst/>
            </a:endParaRPr>
          </a:p>
          <a:p>
            <a:r>
              <a:rPr lang="zh-CN" altLang="en-US" sz="1100" i="0" dirty="0">
                <a:effectLst/>
              </a:rPr>
              <a:t>为什么比起职业目标，</a:t>
            </a:r>
            <a:r>
              <a:rPr lang="en-US" altLang="zh-CN" sz="1100" i="0" dirty="0">
                <a:effectLst/>
              </a:rPr>
              <a:t>“</a:t>
            </a:r>
            <a:r>
              <a:rPr lang="zh-CN" altLang="en-US" sz="1100" i="0" dirty="0">
                <a:effectLst/>
              </a:rPr>
              <a:t>职业之轴</a:t>
            </a:r>
            <a:r>
              <a:rPr lang="en-US" altLang="zh-CN" sz="1100" i="0" dirty="0">
                <a:effectLst/>
              </a:rPr>
              <a:t>”</a:t>
            </a:r>
            <a:r>
              <a:rPr lang="zh-CN" altLang="en-US" sz="1100" i="0" dirty="0">
                <a:effectLst/>
              </a:rPr>
              <a:t>更重要</a:t>
            </a:r>
            <a:endParaRPr lang="zh-CN" altLang="en-US" sz="1100" i="0" dirty="0">
              <a:effectLst/>
            </a:endParaRPr>
          </a:p>
          <a:p>
            <a:r>
              <a:rPr lang="zh-CN" altLang="en-US" sz="1100" i="0" dirty="0">
                <a:effectLst/>
              </a:rPr>
              <a:t>过度重视职业目标，反而会适得其反？</a:t>
            </a:r>
            <a:endParaRPr lang="zh-CN" altLang="en-US" sz="1100" i="0" dirty="0">
              <a:effectLst/>
            </a:endParaRPr>
          </a:p>
          <a:p>
            <a:r>
              <a:rPr lang="en-US" altLang="zh-CN" sz="1100" i="0" dirty="0">
                <a:effectLst/>
              </a:rPr>
              <a:t>“</a:t>
            </a:r>
            <a:r>
              <a:rPr lang="zh-CN" altLang="en-US" sz="1100" i="0" dirty="0">
                <a:effectLst/>
              </a:rPr>
              <a:t>轴心</a:t>
            </a:r>
            <a:r>
              <a:rPr lang="en-US" altLang="zh-CN" sz="1100" i="0" dirty="0">
                <a:effectLst/>
              </a:rPr>
              <a:t>”</a:t>
            </a:r>
            <a:r>
              <a:rPr lang="zh-CN" altLang="en-US" sz="1100" i="0" dirty="0">
                <a:effectLst/>
              </a:rPr>
              <a:t>一旦动摇，职业也会动摇</a:t>
            </a:r>
            <a:endParaRPr lang="zh-CN" altLang="en-US" sz="1100" i="0" dirty="0">
              <a:effectLst/>
            </a:endParaRPr>
          </a:p>
          <a:p>
            <a:r>
              <a:rPr lang="zh-CN" altLang="en-US" sz="1100" i="0" dirty="0">
                <a:effectLst/>
              </a:rPr>
              <a:t>内在职业与外在职业</a:t>
            </a:r>
            <a:endParaRPr lang="zh-CN" altLang="en-US" sz="1100" i="0" dirty="0">
              <a:effectLst/>
            </a:endParaRPr>
          </a:p>
          <a:p>
            <a:r>
              <a:rPr lang="en-US" altLang="en-US" sz="1100" i="0" dirty="0">
                <a:effectLst/>
              </a:rPr>
              <a:t>◆</a:t>
            </a:r>
            <a:r>
              <a:rPr lang="zh-CN" altLang="en-US" sz="1100" i="0" dirty="0">
                <a:effectLst/>
              </a:rPr>
              <a:t>练习</a:t>
            </a:r>
            <a:r>
              <a:rPr lang="en-US" altLang="zh-CN" sz="1100" i="0" dirty="0">
                <a:effectLst/>
              </a:rPr>
              <a:t>1</a:t>
            </a:r>
            <a:r>
              <a:rPr lang="zh-CN" altLang="en-US" sz="1100" i="0" dirty="0">
                <a:effectLst/>
              </a:rPr>
              <a:t>　你更重视内在职业，还是外在职业？</a:t>
            </a:r>
            <a:endParaRPr lang="zh-CN" altLang="en-US" sz="1100" i="0" dirty="0">
              <a:effectLst/>
            </a:endParaRPr>
          </a:p>
          <a:p>
            <a:r>
              <a:rPr lang="zh-CN" altLang="en-US" sz="1100" i="0" dirty="0">
                <a:effectLst/>
              </a:rPr>
              <a:t>最近常听到的</a:t>
            </a:r>
            <a:r>
              <a:rPr lang="en-US" altLang="zh-CN" sz="1100" i="0" dirty="0">
                <a:effectLst/>
              </a:rPr>
              <a:t>“</a:t>
            </a:r>
            <a:r>
              <a:rPr lang="zh-CN" altLang="en-US" sz="1100" i="0" dirty="0">
                <a:effectLst/>
              </a:rPr>
              <a:t>职业自主</a:t>
            </a:r>
            <a:r>
              <a:rPr lang="en-US" altLang="zh-CN" sz="1100" i="0" dirty="0">
                <a:effectLst/>
              </a:rPr>
              <a:t>”</a:t>
            </a:r>
            <a:r>
              <a:rPr lang="zh-CN" altLang="en-US" sz="1100" i="0" dirty="0">
                <a:effectLst/>
              </a:rPr>
              <a:t>到底是什么？</a:t>
            </a:r>
            <a:endParaRPr lang="zh-CN" altLang="en-US" sz="1100" i="0" dirty="0">
              <a:effectLst/>
            </a:endParaRPr>
          </a:p>
          <a:p>
            <a:r>
              <a:rPr lang="zh-CN" altLang="en-US" sz="1100" i="0" dirty="0">
                <a:effectLst/>
              </a:rPr>
              <a:t>把</a:t>
            </a:r>
            <a:r>
              <a:rPr lang="en-US" altLang="zh-CN" sz="1100" i="0" dirty="0">
                <a:effectLst/>
              </a:rPr>
              <a:t>“</a:t>
            </a:r>
            <a:r>
              <a:rPr lang="zh-CN" altLang="en-US" sz="1100" i="0" dirty="0">
                <a:effectLst/>
              </a:rPr>
              <a:t>思考职业</a:t>
            </a:r>
            <a:r>
              <a:rPr lang="en-US" altLang="zh-CN" sz="1100" i="0" dirty="0">
                <a:effectLst/>
              </a:rPr>
              <a:t>”</a:t>
            </a:r>
            <a:r>
              <a:rPr lang="zh-CN" altLang="en-US" sz="1100" i="0" dirty="0">
                <a:effectLst/>
              </a:rPr>
              <a:t>等同于</a:t>
            </a:r>
            <a:r>
              <a:rPr lang="en-US" altLang="zh-CN" sz="1100" i="0" dirty="0">
                <a:effectLst/>
              </a:rPr>
              <a:t>“</a:t>
            </a:r>
            <a:r>
              <a:rPr lang="zh-CN" altLang="en-US" sz="1100" i="0" dirty="0">
                <a:effectLst/>
              </a:rPr>
              <a:t>明确想做什么</a:t>
            </a:r>
            <a:r>
              <a:rPr lang="en-US" altLang="zh-CN" sz="1100" i="0" dirty="0">
                <a:effectLst/>
              </a:rPr>
              <a:t>”</a:t>
            </a:r>
            <a:r>
              <a:rPr lang="zh-CN" altLang="en-US" sz="1100" i="0" dirty="0">
                <a:effectLst/>
              </a:rPr>
              <a:t>的误解</a:t>
            </a:r>
            <a:endParaRPr lang="zh-CN" altLang="en-US" sz="1100" i="0" dirty="0">
              <a:effectLst/>
            </a:endParaRPr>
          </a:p>
          <a:p>
            <a:r>
              <a:rPr lang="zh-CN" altLang="en-US" sz="1100" i="0" dirty="0">
                <a:effectLst/>
              </a:rPr>
              <a:t>两种职业理论</a:t>
            </a:r>
            <a:r>
              <a:rPr lang="en-US" altLang="zh-CN" sz="1100" i="0" dirty="0">
                <a:effectLst/>
              </a:rPr>
              <a:t>——</a:t>
            </a:r>
            <a:r>
              <a:rPr lang="zh-CN" altLang="en-US" sz="1100" i="0" dirty="0">
                <a:effectLst/>
              </a:rPr>
              <a:t>明确目标</a:t>
            </a:r>
            <a:r>
              <a:rPr lang="en-US" altLang="zh-CN" sz="1100" i="0" dirty="0">
                <a:effectLst/>
              </a:rPr>
              <a:t> vs. </a:t>
            </a:r>
            <a:r>
              <a:rPr lang="zh-CN" altLang="en-US" sz="1100" i="0" dirty="0">
                <a:effectLst/>
              </a:rPr>
              <a:t>顺势而为（职业漂流与计划性偶发理论）</a:t>
            </a:r>
            <a:endParaRPr lang="zh-CN" altLang="en-US" sz="1100" i="0" dirty="0">
              <a:effectLst/>
            </a:endParaRPr>
          </a:p>
          <a:p>
            <a:r>
              <a:rPr lang="zh-CN" altLang="en-US" sz="1100" i="0" dirty="0">
                <a:effectLst/>
              </a:rPr>
              <a:t>回溯式思维（</a:t>
            </a:r>
            <a:r>
              <a:rPr lang="en-US" altLang="zh-CN" sz="1100" i="0" dirty="0">
                <a:effectLst/>
              </a:rPr>
              <a:t>Backcast</a:t>
            </a:r>
            <a:r>
              <a:rPr lang="zh-CN" altLang="en-US" sz="1100" i="0" dirty="0">
                <a:effectLst/>
              </a:rPr>
              <a:t>）与预测式思维（</a:t>
            </a:r>
            <a:r>
              <a:rPr lang="en-US" altLang="zh-CN" sz="1100" i="0" dirty="0">
                <a:effectLst/>
              </a:rPr>
              <a:t>Forecast</a:t>
            </a:r>
            <a:r>
              <a:rPr lang="zh-CN" altLang="en-US" sz="1100" i="0" dirty="0">
                <a:effectLst/>
              </a:rPr>
              <a:t>）</a:t>
            </a:r>
            <a:endParaRPr lang="zh-CN" altLang="en-US" sz="1100" i="0" dirty="0">
              <a:effectLst/>
            </a:endParaRPr>
          </a:p>
          <a:p>
            <a:r>
              <a:rPr lang="en-US" altLang="en-US" sz="1100" i="0" dirty="0">
                <a:effectLst/>
              </a:rPr>
              <a:t>◆</a:t>
            </a:r>
            <a:r>
              <a:rPr lang="zh-CN" altLang="en-US" sz="1100" i="0" dirty="0">
                <a:effectLst/>
              </a:rPr>
              <a:t>练习</a:t>
            </a:r>
            <a:r>
              <a:rPr lang="en-US" altLang="zh-CN" sz="1100" i="0" dirty="0">
                <a:effectLst/>
              </a:rPr>
              <a:t>2</a:t>
            </a:r>
            <a:r>
              <a:rPr lang="zh-CN" altLang="en-US" sz="1100" i="0" dirty="0">
                <a:effectLst/>
              </a:rPr>
              <a:t>　回顾你的职业历程：你是目标明确型，还是顺势而为型？</a:t>
            </a:r>
            <a:endParaRPr lang="zh-CN" altLang="en-US" sz="1100" i="0" dirty="0">
              <a:effectLst/>
            </a:endParaRPr>
          </a:p>
          <a:p>
            <a:endParaRPr lang="zh-CN" altLang="en-US" sz="1100" i="0" dirty="0">
              <a:effectLst/>
            </a:endParaRPr>
          </a:p>
          <a:p>
            <a:r>
              <a:rPr lang="zh-CN" altLang="en-US" sz="1100" i="0" dirty="0">
                <a:effectLst/>
              </a:rPr>
              <a:t>第</a:t>
            </a:r>
            <a:r>
              <a:rPr lang="en-US" altLang="zh-CN" sz="1100" i="0" dirty="0">
                <a:effectLst/>
              </a:rPr>
              <a:t>2</a:t>
            </a:r>
            <a:r>
              <a:rPr lang="zh-CN" altLang="en-US" sz="1100" i="0" dirty="0">
                <a:effectLst/>
              </a:rPr>
              <a:t>章　职业思维的四种类型诊断</a:t>
            </a:r>
            <a:endParaRPr lang="zh-CN" altLang="en-US" sz="1100" i="0" dirty="0">
              <a:effectLst/>
            </a:endParaRPr>
          </a:p>
          <a:p>
            <a:endParaRPr lang="zh-CN" altLang="en-US" sz="1100" i="0" dirty="0">
              <a:effectLst/>
            </a:endParaRPr>
          </a:p>
          <a:p>
            <a:r>
              <a:rPr lang="zh-CN" altLang="en-US" sz="1100" i="0" dirty="0">
                <a:effectLst/>
              </a:rPr>
              <a:t>职业思维类型诊断</a:t>
            </a:r>
            <a:r>
              <a:rPr lang="en-US" altLang="zh-CN" sz="1100" i="0" dirty="0">
                <a:effectLst/>
              </a:rPr>
              <a:t>——</a:t>
            </a:r>
            <a:r>
              <a:rPr lang="zh-CN" altLang="en-US" sz="1100" i="0" dirty="0">
                <a:effectLst/>
              </a:rPr>
              <a:t>四种分类</a:t>
            </a:r>
            <a:endParaRPr lang="zh-CN" altLang="en-US" sz="1100" i="0" dirty="0">
              <a:effectLst/>
            </a:endParaRPr>
          </a:p>
          <a:p>
            <a:r>
              <a:rPr lang="zh-CN" altLang="en-US" sz="1100" i="0" dirty="0">
                <a:effectLst/>
              </a:rPr>
              <a:t>类型</a:t>
            </a:r>
            <a:r>
              <a:rPr lang="en-US" altLang="zh-CN" sz="1100" i="0" dirty="0">
                <a:effectLst/>
              </a:rPr>
              <a:t>1</a:t>
            </a:r>
            <a:r>
              <a:rPr lang="zh-CN" altLang="en-US" sz="1100" i="0" dirty="0">
                <a:effectLst/>
              </a:rPr>
              <a:t>：想做的事明确</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重视内在职业</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信念言语化型</a:t>
            </a:r>
            <a:r>
              <a:rPr lang="en-US" altLang="zh-CN" sz="1100" i="0" dirty="0">
                <a:effectLst/>
              </a:rPr>
              <a:t>”</a:t>
            </a:r>
            <a:endParaRPr lang="en-US" altLang="zh-CN" sz="1100" i="0" dirty="0">
              <a:effectLst/>
            </a:endParaRPr>
          </a:p>
          <a:p>
            <a:r>
              <a:rPr lang="zh-CN" altLang="en-US" sz="1100" i="0" dirty="0">
                <a:effectLst/>
              </a:rPr>
              <a:t>类型</a:t>
            </a:r>
            <a:r>
              <a:rPr lang="en-US" altLang="zh-CN" sz="1100" i="0" dirty="0">
                <a:effectLst/>
              </a:rPr>
              <a:t>2</a:t>
            </a:r>
            <a:r>
              <a:rPr lang="zh-CN" altLang="en-US" sz="1100" i="0" dirty="0">
                <a:effectLst/>
              </a:rPr>
              <a:t>：想做的事明确</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重视外在职业</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行动具体化型</a:t>
            </a:r>
            <a:r>
              <a:rPr lang="en-US" altLang="zh-CN" sz="1100" i="0" dirty="0">
                <a:effectLst/>
              </a:rPr>
              <a:t>”</a:t>
            </a:r>
            <a:endParaRPr lang="en-US" altLang="zh-CN" sz="1100" i="0" dirty="0">
              <a:effectLst/>
            </a:endParaRPr>
          </a:p>
          <a:p>
            <a:r>
              <a:rPr lang="zh-CN" altLang="en-US" sz="1100" i="0" dirty="0">
                <a:effectLst/>
              </a:rPr>
              <a:t>类型</a:t>
            </a:r>
            <a:r>
              <a:rPr lang="en-US" altLang="zh-CN" sz="1100" i="0" dirty="0">
                <a:effectLst/>
              </a:rPr>
              <a:t>3</a:t>
            </a:r>
            <a:r>
              <a:rPr lang="zh-CN" altLang="en-US" sz="1100" i="0" dirty="0">
                <a:effectLst/>
              </a:rPr>
              <a:t>：想做的事不明确</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重视内在职业</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工作优化型</a:t>
            </a:r>
            <a:r>
              <a:rPr lang="en-US" altLang="zh-CN" sz="1100" i="0" dirty="0">
                <a:effectLst/>
              </a:rPr>
              <a:t>”</a:t>
            </a:r>
            <a:endParaRPr lang="en-US" altLang="zh-CN" sz="1100" i="0" dirty="0">
              <a:effectLst/>
            </a:endParaRPr>
          </a:p>
          <a:p>
            <a:r>
              <a:rPr lang="zh-CN" altLang="en-US" sz="1100" i="0" dirty="0">
                <a:effectLst/>
              </a:rPr>
              <a:t>类型</a:t>
            </a:r>
            <a:r>
              <a:rPr lang="en-US" altLang="zh-CN" sz="1100" i="0" dirty="0">
                <a:effectLst/>
              </a:rPr>
              <a:t>4</a:t>
            </a:r>
            <a:r>
              <a:rPr lang="zh-CN" altLang="en-US" sz="1100" i="0" dirty="0">
                <a:effectLst/>
              </a:rPr>
              <a:t>：想做的事不明确</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重视外在职业</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判断标准形成型</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在与上司进行职业面谈时，也可以运用类型诊断</a:t>
            </a:r>
            <a:endParaRPr lang="zh-CN" altLang="en-US" sz="1100" i="0" dirty="0">
              <a:effectLst/>
            </a:endParaRPr>
          </a:p>
          <a:p>
            <a:r>
              <a:rPr lang="zh-CN" altLang="en-US" sz="1100" i="0" dirty="0">
                <a:effectLst/>
              </a:rPr>
              <a:t>无论哪种类型，都适用的</a:t>
            </a:r>
            <a:r>
              <a:rPr lang="en-US" altLang="zh-CN" sz="1100" i="0" dirty="0">
                <a:effectLst/>
              </a:rPr>
              <a:t>“</a:t>
            </a:r>
            <a:r>
              <a:rPr lang="zh-CN" altLang="en-US" sz="1100" i="0" dirty="0">
                <a:effectLst/>
              </a:rPr>
              <a:t>职业之轴言语化</a:t>
            </a:r>
            <a:r>
              <a:rPr lang="en-US" altLang="zh-CN" sz="1100" i="0" dirty="0">
                <a:effectLst/>
              </a:rPr>
              <a:t>”</a:t>
            </a:r>
            <a:r>
              <a:rPr lang="zh-CN" altLang="en-US" sz="1100" i="0" dirty="0">
                <a:effectLst/>
              </a:rPr>
              <a:t>方法</a:t>
            </a:r>
            <a:endParaRPr lang="zh-CN" altLang="en-US" sz="1100" i="0" dirty="0">
              <a:effectLst/>
            </a:endParaRPr>
          </a:p>
          <a:p>
            <a:endParaRPr lang="zh-CN" altLang="en-US" sz="1100" i="0" dirty="0">
              <a:effectLst/>
            </a:endParaRPr>
          </a:p>
          <a:p>
            <a:r>
              <a:rPr lang="zh-CN" altLang="en-US" sz="1100" i="0" dirty="0">
                <a:effectLst/>
              </a:rPr>
              <a:t>第</a:t>
            </a:r>
            <a:r>
              <a:rPr lang="en-US" altLang="zh-CN" sz="1100" i="0" dirty="0">
                <a:effectLst/>
              </a:rPr>
              <a:t>3</a:t>
            </a:r>
            <a:r>
              <a:rPr lang="zh-CN" altLang="en-US" sz="1100" i="0" dirty="0">
                <a:effectLst/>
              </a:rPr>
              <a:t>章　职业之轴言语化训练（前篇）</a:t>
            </a:r>
            <a:r>
              <a:rPr lang="en-US" altLang="zh-CN" sz="1100" i="0" dirty="0">
                <a:effectLst/>
              </a:rPr>
              <a:t>——</a:t>
            </a:r>
            <a:r>
              <a:rPr lang="zh-CN" altLang="en-US" sz="1100" i="0" dirty="0">
                <a:effectLst/>
              </a:rPr>
              <a:t>基础三步骤</a:t>
            </a:r>
            <a:endParaRPr lang="zh-CN" altLang="en-US" sz="1100" i="0" dirty="0">
              <a:effectLst/>
            </a:endParaRPr>
          </a:p>
          <a:p>
            <a:r>
              <a:rPr lang="zh-CN" altLang="en-US" sz="1100" i="0" dirty="0">
                <a:effectLst/>
              </a:rPr>
              <a:t>根据四种职业思维类型，打造属于你的</a:t>
            </a:r>
            <a:r>
              <a:rPr lang="en-US" altLang="zh-CN" sz="1100" i="0" dirty="0">
                <a:effectLst/>
              </a:rPr>
              <a:t>“</a:t>
            </a:r>
            <a:r>
              <a:rPr lang="zh-CN" altLang="en-US" sz="1100" i="0" dirty="0">
                <a:effectLst/>
              </a:rPr>
              <a:t>职业之轴</a:t>
            </a:r>
            <a:r>
              <a:rPr lang="en-US" altLang="zh-CN" sz="1100" i="0" dirty="0">
                <a:effectLst/>
              </a:rPr>
              <a:t>”</a:t>
            </a:r>
            <a:endParaRPr lang="en-US" altLang="zh-CN" sz="1100" i="0" dirty="0">
              <a:effectLst/>
            </a:endParaRPr>
          </a:p>
          <a:p>
            <a:r>
              <a:rPr lang="zh-CN" altLang="en-US" sz="1100" i="0" dirty="0">
                <a:effectLst/>
              </a:rPr>
              <a:t>什么是职业之轴？从与</a:t>
            </a:r>
            <a:r>
              <a:rPr lang="en-US" altLang="zh-CN" sz="1100" i="0" dirty="0">
                <a:effectLst/>
              </a:rPr>
              <a:t>“</a:t>
            </a:r>
            <a:r>
              <a:rPr lang="zh-CN" altLang="en-US" sz="1100" i="0" dirty="0">
                <a:effectLst/>
              </a:rPr>
              <a:t>职业观</a:t>
            </a:r>
            <a:r>
              <a:rPr lang="en-US" altLang="zh-CN" sz="1100" i="0" dirty="0">
                <a:effectLst/>
              </a:rPr>
              <a:t>”</a:t>
            </a:r>
            <a:r>
              <a:rPr lang="zh-CN" altLang="en-US" sz="1100" i="0" dirty="0">
                <a:effectLst/>
              </a:rPr>
              <a:t>的区别谈起</a:t>
            </a:r>
            <a:endParaRPr lang="zh-CN" altLang="en-US" sz="1100" i="0" dirty="0">
              <a:effectLst/>
            </a:endParaRPr>
          </a:p>
          <a:p>
            <a:r>
              <a:rPr lang="en-US" altLang="zh-CN" sz="1100" i="0" dirty="0">
                <a:effectLst/>
              </a:rPr>
              <a:t>STEP1</a:t>
            </a:r>
            <a:r>
              <a:rPr lang="zh-CN" altLang="en-US" sz="1100" i="0" dirty="0">
                <a:effectLst/>
              </a:rPr>
              <a:t>　英雄之旅</a:t>
            </a:r>
            <a:r>
              <a:rPr lang="en-US" altLang="zh-CN" sz="1100" i="0" dirty="0">
                <a:effectLst/>
              </a:rPr>
              <a:t>——</a:t>
            </a:r>
            <a:r>
              <a:rPr lang="zh-CN" altLang="en-US" sz="1100" i="0" dirty="0">
                <a:effectLst/>
              </a:rPr>
              <a:t>通过回答四个问题，描绘你的人生故事</a:t>
            </a:r>
            <a:endParaRPr lang="zh-CN" altLang="en-US" sz="1100" i="0" dirty="0">
              <a:effectLst/>
            </a:endParaRPr>
          </a:p>
          <a:p>
            <a:r>
              <a:rPr lang="en-US" altLang="en-US" sz="1100" i="0" dirty="0">
                <a:effectLst/>
              </a:rPr>
              <a:t>◆</a:t>
            </a:r>
            <a:r>
              <a:rPr lang="zh-CN" altLang="en-US" sz="1100" i="0" dirty="0">
                <a:effectLst/>
              </a:rPr>
              <a:t>练习</a:t>
            </a:r>
            <a:r>
              <a:rPr lang="en-US" altLang="zh-CN" sz="1100" i="0" dirty="0">
                <a:effectLst/>
              </a:rPr>
              <a:t>3</a:t>
            </a:r>
            <a:r>
              <a:rPr lang="zh-CN" altLang="en-US" sz="1100" i="0" dirty="0">
                <a:effectLst/>
              </a:rPr>
              <a:t>　如果把你的职业比作</a:t>
            </a:r>
            <a:r>
              <a:rPr lang="en-US" altLang="zh-CN" sz="1100" i="0" dirty="0">
                <a:effectLst/>
              </a:rPr>
              <a:t>“</a:t>
            </a:r>
            <a:r>
              <a:rPr lang="zh-CN" altLang="en-US" sz="1100" i="0" dirty="0">
                <a:effectLst/>
              </a:rPr>
              <a:t>英雄之旅</a:t>
            </a:r>
            <a:r>
              <a:rPr lang="en-US" altLang="zh-CN" sz="1100" i="0" dirty="0">
                <a:effectLst/>
              </a:rPr>
              <a:t>”</a:t>
            </a:r>
            <a:r>
              <a:rPr lang="zh-CN" altLang="en-US" sz="1100" i="0" dirty="0">
                <a:effectLst/>
              </a:rPr>
              <a:t>，会是怎样的故事？</a:t>
            </a:r>
            <a:endParaRPr lang="zh-CN" altLang="en-US" sz="1100" i="0" dirty="0">
              <a:effectLst/>
            </a:endParaRPr>
          </a:p>
          <a:p>
            <a:r>
              <a:rPr lang="en-US" altLang="zh-CN" sz="1100" i="0" dirty="0">
                <a:effectLst/>
              </a:rPr>
              <a:t>STEP2</a:t>
            </a:r>
            <a:r>
              <a:rPr lang="zh-CN" altLang="en-US" sz="1100" i="0" dirty="0">
                <a:effectLst/>
              </a:rPr>
              <a:t>　运用</a:t>
            </a:r>
            <a:r>
              <a:rPr lang="en-US" altLang="zh-CN" sz="1100" i="0" dirty="0">
                <a:effectLst/>
              </a:rPr>
              <a:t>“</a:t>
            </a:r>
            <a:r>
              <a:rPr lang="zh-CN" altLang="en-US" sz="1100" i="0" dirty="0">
                <a:effectLst/>
              </a:rPr>
              <a:t>职业锚</a:t>
            </a:r>
            <a:r>
              <a:rPr lang="en-US" altLang="zh-CN" sz="1100" i="0" dirty="0">
                <a:effectLst/>
              </a:rPr>
              <a:t>”——</a:t>
            </a:r>
            <a:r>
              <a:rPr lang="zh-CN" altLang="en-US" sz="1100" i="0" dirty="0">
                <a:effectLst/>
              </a:rPr>
              <a:t>从八种职业倾向中选出三项</a:t>
            </a:r>
            <a:endParaRPr lang="zh-CN" altLang="en-US" sz="1100" i="0" dirty="0">
              <a:effectLst/>
            </a:endParaRPr>
          </a:p>
          <a:p>
            <a:r>
              <a:rPr lang="en-US" altLang="en-US" sz="1100" i="0" dirty="0">
                <a:effectLst/>
              </a:rPr>
              <a:t>◆</a:t>
            </a:r>
            <a:r>
              <a:rPr lang="zh-CN" altLang="en-US" sz="1100" i="0" dirty="0">
                <a:effectLst/>
              </a:rPr>
              <a:t>练习</a:t>
            </a:r>
            <a:r>
              <a:rPr lang="en-US" altLang="zh-CN" sz="1100" i="0" dirty="0">
                <a:effectLst/>
              </a:rPr>
              <a:t>4</a:t>
            </a:r>
            <a:r>
              <a:rPr lang="zh-CN" altLang="en-US" sz="1100" i="0" dirty="0">
                <a:effectLst/>
              </a:rPr>
              <a:t>　在职业锚中，最符合你的前三项是什么？</a:t>
            </a:r>
            <a:endParaRPr lang="zh-CN" altLang="en-US" sz="1100" i="0" dirty="0">
              <a:effectLst/>
            </a:endParaRPr>
          </a:p>
          <a:p>
            <a:r>
              <a:rPr lang="en-US" altLang="zh-CN" sz="1100" i="0" dirty="0">
                <a:effectLst/>
              </a:rPr>
              <a:t>STEP3</a:t>
            </a:r>
            <a:r>
              <a:rPr lang="zh-CN" altLang="en-US" sz="1100" i="0" dirty="0">
                <a:effectLst/>
              </a:rPr>
              <a:t>　将你在职业中真正重视的事物用语言表达出来</a:t>
            </a:r>
            <a:endParaRPr lang="zh-CN" altLang="en-US" sz="1100" i="0" dirty="0">
              <a:effectLst/>
            </a:endParaRPr>
          </a:p>
          <a:p>
            <a:r>
              <a:rPr lang="en-US" altLang="en-US" sz="1100" i="0" dirty="0">
                <a:effectLst/>
              </a:rPr>
              <a:t>◆</a:t>
            </a:r>
            <a:r>
              <a:rPr lang="zh-CN" altLang="en-US" sz="1100" i="0" dirty="0">
                <a:effectLst/>
              </a:rPr>
              <a:t>练习</a:t>
            </a:r>
            <a:r>
              <a:rPr lang="en-US" altLang="zh-CN" sz="1100" i="0" dirty="0">
                <a:effectLst/>
              </a:rPr>
              <a:t>5</a:t>
            </a:r>
            <a:r>
              <a:rPr lang="zh-CN" altLang="en-US" sz="1100" i="0" dirty="0">
                <a:effectLst/>
              </a:rPr>
              <a:t>　你在职业中最重视的是什么？</a:t>
            </a:r>
            <a:endParaRPr lang="zh-CN" altLang="en-US" sz="1100" i="0" dirty="0">
              <a:effectLst/>
            </a:endParaRPr>
          </a:p>
          <a:p>
            <a:endParaRPr lang="zh-CN" altLang="en-US" sz="1100" i="0" dirty="0">
              <a:effectLst/>
            </a:endParaRPr>
          </a:p>
          <a:p>
            <a:r>
              <a:rPr lang="zh-CN" altLang="en-US" sz="1100" i="0" dirty="0">
                <a:effectLst/>
              </a:rPr>
              <a:t>第</a:t>
            </a:r>
            <a:r>
              <a:rPr lang="en-US" altLang="zh-CN" sz="1100" i="0" dirty="0">
                <a:effectLst/>
              </a:rPr>
              <a:t>4</a:t>
            </a:r>
            <a:r>
              <a:rPr lang="zh-CN" altLang="en-US" sz="1100" i="0" dirty="0">
                <a:effectLst/>
              </a:rPr>
              <a:t>章　职业之轴言语化训练（后篇）</a:t>
            </a:r>
            <a:r>
              <a:rPr lang="en-US" altLang="zh-CN" sz="1100" i="0" dirty="0">
                <a:effectLst/>
              </a:rPr>
              <a:t>——</a:t>
            </a:r>
            <a:r>
              <a:rPr lang="zh-CN" altLang="en-US" sz="1100" i="0" dirty="0">
                <a:effectLst/>
              </a:rPr>
              <a:t>回顾人生的决断</a:t>
            </a:r>
            <a:endParaRPr lang="zh-CN" altLang="en-US" sz="1100" i="0" dirty="0">
              <a:effectLst/>
            </a:endParaRPr>
          </a:p>
          <a:p>
            <a:r>
              <a:rPr lang="zh-CN" altLang="en-US" sz="1100" i="0" dirty="0">
                <a:effectLst/>
              </a:rPr>
              <a:t>人总是在</a:t>
            </a:r>
            <a:r>
              <a:rPr lang="en-US" altLang="zh-CN" sz="1100" i="0" dirty="0">
                <a:effectLst/>
              </a:rPr>
              <a:t>“</a:t>
            </a:r>
            <a:r>
              <a:rPr lang="zh-CN" altLang="en-US" sz="1100" i="0" dirty="0">
                <a:effectLst/>
              </a:rPr>
              <a:t>无意识</a:t>
            </a:r>
            <a:r>
              <a:rPr lang="en-US" altLang="zh-CN" sz="1100" i="0" dirty="0">
                <a:effectLst/>
              </a:rPr>
              <a:t>”</a:t>
            </a:r>
            <a:r>
              <a:rPr lang="zh-CN" altLang="en-US" sz="1100" i="0" dirty="0">
                <a:effectLst/>
              </a:rPr>
              <a:t>中不断做出选择</a:t>
            </a:r>
            <a:endParaRPr lang="zh-CN" altLang="en-US" sz="1100" i="0" dirty="0">
              <a:effectLst/>
            </a:endParaRPr>
          </a:p>
          <a:p>
            <a:r>
              <a:rPr lang="en-US" altLang="en-US" sz="1100" i="0" dirty="0">
                <a:effectLst/>
              </a:rPr>
              <a:t>◆</a:t>
            </a:r>
            <a:r>
              <a:rPr lang="zh-CN" altLang="en-US" sz="1100" i="0" dirty="0">
                <a:effectLst/>
              </a:rPr>
              <a:t>练习</a:t>
            </a:r>
            <a:r>
              <a:rPr lang="en-US" altLang="zh-CN" sz="1100" i="0" dirty="0">
                <a:effectLst/>
              </a:rPr>
              <a:t>6</a:t>
            </a:r>
            <a:r>
              <a:rPr lang="zh-CN" altLang="en-US" sz="1100" i="0" dirty="0">
                <a:effectLst/>
              </a:rPr>
              <a:t>　回顾你至今为止的重大决定</a:t>
            </a:r>
            <a:r>
              <a:rPr lang="en-US" altLang="zh-CN" sz="1100" i="0" dirty="0">
                <a:effectLst/>
              </a:rPr>
              <a:t>——</a:t>
            </a:r>
            <a:r>
              <a:rPr lang="zh-CN" altLang="en-US" sz="1100" i="0" dirty="0">
                <a:effectLst/>
              </a:rPr>
              <a:t>用</a:t>
            </a:r>
            <a:r>
              <a:rPr lang="en-US" altLang="zh-CN" sz="1100" i="0" dirty="0">
                <a:effectLst/>
              </a:rPr>
              <a:t>“</a:t>
            </a:r>
            <a:r>
              <a:rPr lang="zh-CN" altLang="en-US" sz="1100" i="0" dirty="0">
                <a:effectLst/>
              </a:rPr>
              <a:t>人生曲线图</a:t>
            </a:r>
            <a:r>
              <a:rPr lang="en-US" altLang="zh-CN" sz="1100" i="0" dirty="0">
                <a:effectLst/>
              </a:rPr>
              <a:t>”</a:t>
            </a:r>
            <a:r>
              <a:rPr lang="zh-CN" altLang="en-US" sz="1100" i="0" dirty="0">
                <a:effectLst/>
              </a:rPr>
              <a:t>进行梳理</a:t>
            </a:r>
            <a:endParaRPr lang="zh-CN" altLang="en-US" sz="1100" i="0" dirty="0">
              <a:effectLst/>
            </a:endParaRPr>
          </a:p>
          <a:p>
            <a:r>
              <a:rPr lang="zh-CN" altLang="en-US" sz="1100" i="0" dirty="0">
                <a:effectLst/>
              </a:rPr>
              <a:t>从职业锚出发，思考</a:t>
            </a:r>
            <a:r>
              <a:rPr lang="en-US" altLang="zh-CN" sz="1100" i="0" dirty="0">
                <a:effectLst/>
              </a:rPr>
              <a:t>“</a:t>
            </a:r>
            <a:r>
              <a:rPr lang="zh-CN" altLang="en-US" sz="1100" i="0" dirty="0">
                <a:effectLst/>
              </a:rPr>
              <a:t>当初为什么那样选择</a:t>
            </a:r>
            <a:r>
              <a:rPr lang="en-US" altLang="zh-CN" sz="1100" i="0" dirty="0">
                <a:effectLst/>
              </a:rPr>
              <a:t>”</a:t>
            </a:r>
            <a:endParaRPr lang="en-US" altLang="zh-CN" sz="1100" i="0" dirty="0">
              <a:effectLst/>
            </a:endParaRPr>
          </a:p>
          <a:p>
            <a:r>
              <a:rPr lang="en-US" altLang="en-US" sz="1100" i="0" dirty="0">
                <a:effectLst/>
              </a:rPr>
              <a:t>◆</a:t>
            </a:r>
            <a:r>
              <a:rPr lang="zh-CN" altLang="en-US" sz="1100" i="0" dirty="0">
                <a:effectLst/>
              </a:rPr>
              <a:t>练习</a:t>
            </a:r>
            <a:r>
              <a:rPr lang="en-US" altLang="zh-CN" sz="1100" i="0" dirty="0">
                <a:effectLst/>
              </a:rPr>
              <a:t>7</a:t>
            </a:r>
            <a:r>
              <a:rPr lang="zh-CN" altLang="en-US" sz="1100" i="0" dirty="0">
                <a:effectLst/>
              </a:rPr>
              <a:t>　你人生中做出关键决定的理由是什么？从职业锚角度思考</a:t>
            </a:r>
            <a:endParaRPr lang="zh-CN" altLang="en-US" sz="1100" i="0" dirty="0">
              <a:effectLst/>
            </a:endParaRPr>
          </a:p>
          <a:p>
            <a:r>
              <a:rPr lang="zh-CN" altLang="en-US" sz="1100" i="0" dirty="0">
                <a:effectLst/>
              </a:rPr>
              <a:t>将人生曲线图与他人分享的意义</a:t>
            </a:r>
            <a:endParaRPr lang="zh-CN" altLang="en-US" sz="1100" i="0" dirty="0">
              <a:effectLst/>
            </a:endParaRPr>
          </a:p>
          <a:p>
            <a:r>
              <a:rPr lang="zh-CN" altLang="en-US" sz="1100" i="0" dirty="0">
                <a:effectLst/>
              </a:rPr>
              <a:t>尝试把你的职业之轴言语化</a:t>
            </a:r>
            <a:endParaRPr lang="zh-CN" altLang="en-US" sz="1100" i="0" dirty="0">
              <a:effectLst/>
            </a:endParaRPr>
          </a:p>
          <a:p>
            <a:r>
              <a:rPr lang="en-US" altLang="en-US" sz="1100" i="0" dirty="0">
                <a:effectLst/>
              </a:rPr>
              <a:t>◆</a:t>
            </a:r>
            <a:r>
              <a:rPr lang="zh-CN" altLang="en-US" sz="1100" i="0" dirty="0">
                <a:effectLst/>
              </a:rPr>
              <a:t>练习</a:t>
            </a:r>
            <a:r>
              <a:rPr lang="en-US" altLang="zh-CN" sz="1100" i="0" dirty="0">
                <a:effectLst/>
              </a:rPr>
              <a:t>8</a:t>
            </a:r>
            <a:r>
              <a:rPr lang="zh-CN" altLang="en-US" sz="1100" i="0" dirty="0">
                <a:effectLst/>
              </a:rPr>
              <a:t>　如果用一句话概括，你的职业之轴是什么？</a:t>
            </a:r>
            <a:endParaRPr lang="zh-CN" altLang="en-US" sz="1100" i="0" dirty="0">
              <a:effectLst/>
            </a:endParaRPr>
          </a:p>
        </p:txBody>
      </p:sp>
      <p:pic>
        <p:nvPicPr>
          <p:cNvPr id="3" name="图片 2"/>
          <p:cNvPicPr>
            <a:picLocks noChangeAspect="1"/>
          </p:cNvPicPr>
          <p:nvPr/>
        </p:nvPicPr>
        <p:blipFill>
          <a:blip r:embed="rId1"/>
          <a:stretch>
            <a:fillRect/>
          </a:stretch>
        </p:blipFill>
        <p:spPr>
          <a:xfrm>
            <a:off x="575945" y="33655"/>
            <a:ext cx="1125220" cy="1626235"/>
          </a:xfrm>
          <a:prstGeom prst="rect">
            <a:avLst/>
          </a:prstGeom>
        </p:spPr>
      </p:pic>
      <p:sp>
        <p:nvSpPr>
          <p:cNvPr id="5" name="角丸四角形 7"/>
          <p:cNvSpPr/>
          <p:nvPr/>
        </p:nvSpPr>
        <p:spPr>
          <a:xfrm>
            <a:off x="3541984" y="10416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910715" y="105410"/>
            <a:ext cx="3036570" cy="1614805"/>
          </a:xfrm>
          <a:prstGeom prst="rect">
            <a:avLst/>
          </a:prstGeom>
          <a:noFill/>
        </p:spPr>
        <p:txBody>
          <a:bodyPr wrap="square" rtlCol="0">
            <a:spAutoFit/>
          </a:bodyPr>
          <a:lstStyle/>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キャリアは</a:t>
            </a:r>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言語化</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でうまくいく</a:t>
            </a:r>
            <a:r>
              <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978-4-7612-7864-9</a:t>
            </a:r>
            <a:endParaRPr lang="en-US" altLang="ja-JP" sz="9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rPr>
              <a:t>井上洋市朗</a:t>
            </a:r>
            <a:endParaRPr kumimoji="1" lang="zh-CN" altLang="en-US"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9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288p </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9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9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3</a:t>
            </a:r>
            <a:r>
              <a:rPr kumimoji="1" lang="ja-JP" altLang="en-US" sz="9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9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812925"/>
            <a:ext cx="6821170" cy="432308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a:t>
            </a:r>
            <a:r>
              <a:rPr lang="en-US" altLang="zh-CN" sz="1100" i="0" dirty="0">
                <a:effectLst/>
              </a:rPr>
              <a:t>5</a:t>
            </a:r>
            <a:r>
              <a:rPr lang="zh-CN" altLang="en-US" sz="1100" i="0" dirty="0">
                <a:effectLst/>
              </a:rPr>
              <a:t>章　基于职业之轴的目标设定</a:t>
            </a:r>
            <a:endParaRPr lang="zh-CN" altLang="en-US" sz="1100" i="0" dirty="0">
              <a:effectLst/>
            </a:endParaRPr>
          </a:p>
          <a:p>
            <a:endParaRPr lang="zh-CN" altLang="en-US" sz="1100" i="0" dirty="0">
              <a:effectLst/>
            </a:endParaRPr>
          </a:p>
          <a:p>
            <a:r>
              <a:rPr lang="zh-CN" altLang="en-US" sz="1100" i="0" dirty="0">
                <a:effectLst/>
              </a:rPr>
              <a:t>好目标必备的三个要素：</a:t>
            </a:r>
            <a:endParaRPr lang="zh-CN" altLang="en-US" sz="1100" i="0" dirty="0">
              <a:effectLst/>
            </a:endParaRPr>
          </a:p>
          <a:p>
            <a:endParaRPr lang="zh-CN" altLang="en-US" sz="1100" i="0" dirty="0">
              <a:effectLst/>
            </a:endParaRPr>
          </a:p>
          <a:p>
            <a:r>
              <a:rPr lang="zh-CN" altLang="en-US" sz="1100" i="0" dirty="0">
                <a:effectLst/>
              </a:rPr>
              <a:t>（真心想实现、相信自己能做到、能够想象实现路径）</a:t>
            </a:r>
            <a:endParaRPr lang="zh-CN" altLang="en-US" sz="1100" i="0" dirty="0">
              <a:effectLst/>
            </a:endParaRPr>
          </a:p>
          <a:p>
            <a:endParaRPr lang="zh-CN" altLang="en-US" sz="1100" i="0" dirty="0">
              <a:effectLst/>
            </a:endParaRPr>
          </a:p>
          <a:p>
            <a:r>
              <a:rPr lang="zh-CN" altLang="en-US" sz="1100" i="0" dirty="0">
                <a:effectLst/>
              </a:rPr>
              <a:t>将目标区分为</a:t>
            </a:r>
            <a:r>
              <a:rPr lang="en-US" altLang="zh-CN" sz="1100" i="0" dirty="0">
                <a:effectLst/>
              </a:rPr>
              <a:t>Must</a:t>
            </a:r>
            <a:r>
              <a:rPr lang="zh-CN" altLang="en-US" sz="1100" i="0" dirty="0">
                <a:effectLst/>
              </a:rPr>
              <a:t>（必须）与</a:t>
            </a:r>
            <a:r>
              <a:rPr lang="en-US" altLang="zh-CN" sz="1100" i="0" dirty="0">
                <a:effectLst/>
              </a:rPr>
              <a:t>Want</a:t>
            </a:r>
            <a:r>
              <a:rPr lang="zh-CN" altLang="en-US" sz="1100" i="0" dirty="0">
                <a:effectLst/>
              </a:rPr>
              <a:t>（希望），会更容易思考</a:t>
            </a:r>
            <a:endParaRPr lang="zh-CN" altLang="en-US" sz="1100" i="0" dirty="0">
              <a:effectLst/>
            </a:endParaRPr>
          </a:p>
          <a:p>
            <a:r>
              <a:rPr lang="en-US" altLang="en-US" sz="1100" i="0" dirty="0">
                <a:effectLst/>
              </a:rPr>
              <a:t>◆</a:t>
            </a:r>
            <a:r>
              <a:rPr lang="zh-CN" altLang="en-US" sz="1100" i="0" dirty="0">
                <a:effectLst/>
              </a:rPr>
              <a:t>练习</a:t>
            </a:r>
            <a:r>
              <a:rPr lang="en-US" altLang="zh-CN" sz="1100" i="0" dirty="0">
                <a:effectLst/>
              </a:rPr>
              <a:t>9</a:t>
            </a:r>
            <a:r>
              <a:rPr lang="zh-CN" altLang="en-US" sz="1100" i="0" dirty="0">
                <a:effectLst/>
              </a:rPr>
              <a:t>　在职业中你想实现什么？（</a:t>
            </a:r>
            <a:r>
              <a:rPr lang="en-US" altLang="zh-CN" sz="1100" i="0" dirty="0">
                <a:effectLst/>
              </a:rPr>
              <a:t>Must</a:t>
            </a:r>
            <a:r>
              <a:rPr lang="zh-CN" altLang="en-US" sz="1100" i="0" dirty="0">
                <a:effectLst/>
              </a:rPr>
              <a:t>／</a:t>
            </a:r>
            <a:r>
              <a:rPr lang="en-US" altLang="zh-CN" sz="1100" i="0" dirty="0">
                <a:effectLst/>
              </a:rPr>
              <a:t>Want·</a:t>
            </a:r>
            <a:r>
              <a:rPr lang="zh-CN" altLang="en-US" sz="1100" i="0" dirty="0">
                <a:effectLst/>
              </a:rPr>
              <a:t>外在职业）</a:t>
            </a:r>
            <a:endParaRPr lang="zh-CN" altLang="en-US" sz="1100" i="0" dirty="0">
              <a:effectLst/>
            </a:endParaRPr>
          </a:p>
          <a:p>
            <a:r>
              <a:rPr lang="zh-CN" altLang="en-US" sz="1100" i="0" dirty="0">
                <a:effectLst/>
              </a:rPr>
              <a:t>如果难以设定目标，可以从</a:t>
            </a:r>
            <a:r>
              <a:rPr lang="en-US" altLang="zh-CN" sz="1100" i="0" dirty="0">
                <a:effectLst/>
              </a:rPr>
              <a:t>“</a:t>
            </a:r>
            <a:r>
              <a:rPr lang="zh-CN" altLang="en-US" sz="1100" i="0" dirty="0">
                <a:effectLst/>
              </a:rPr>
              <a:t>不想成为的样子</a:t>
            </a:r>
            <a:r>
              <a:rPr lang="en-US" altLang="zh-CN" sz="1100" i="0" dirty="0">
                <a:effectLst/>
              </a:rPr>
              <a:t>”</a:t>
            </a:r>
            <a:r>
              <a:rPr lang="zh-CN" altLang="en-US" sz="1100" i="0" dirty="0">
                <a:effectLst/>
              </a:rPr>
              <a:t>反向推导</a:t>
            </a:r>
            <a:endParaRPr lang="zh-CN" altLang="en-US" sz="1100" i="0" dirty="0">
              <a:effectLst/>
            </a:endParaRPr>
          </a:p>
          <a:p>
            <a:r>
              <a:rPr lang="en-US" altLang="en-US" sz="1100" i="0" dirty="0">
                <a:effectLst/>
              </a:rPr>
              <a:t>◆</a:t>
            </a:r>
            <a:r>
              <a:rPr lang="zh-CN" altLang="en-US" sz="1100" i="0" dirty="0">
                <a:effectLst/>
              </a:rPr>
              <a:t>练习</a:t>
            </a:r>
            <a:r>
              <a:rPr lang="en-US" altLang="zh-CN" sz="1100" i="0" dirty="0">
                <a:effectLst/>
              </a:rPr>
              <a:t>10</a:t>
            </a:r>
            <a:r>
              <a:rPr lang="zh-CN" altLang="en-US" sz="1100" i="0" dirty="0">
                <a:effectLst/>
              </a:rPr>
              <a:t>　在职业中你想避免什么？（</a:t>
            </a:r>
            <a:r>
              <a:rPr lang="en-US" altLang="zh-CN" sz="1100" i="0" dirty="0">
                <a:effectLst/>
              </a:rPr>
              <a:t>Must</a:t>
            </a:r>
            <a:r>
              <a:rPr lang="zh-CN" altLang="en-US" sz="1100" i="0" dirty="0">
                <a:effectLst/>
              </a:rPr>
              <a:t>／</a:t>
            </a:r>
            <a:r>
              <a:rPr lang="en-US" altLang="zh-CN" sz="1100" i="0" dirty="0">
                <a:effectLst/>
              </a:rPr>
              <a:t>Want·</a:t>
            </a:r>
            <a:r>
              <a:rPr lang="zh-CN" altLang="en-US" sz="1100" i="0" dirty="0">
                <a:effectLst/>
              </a:rPr>
              <a:t>内在职业）</a:t>
            </a:r>
            <a:endParaRPr lang="zh-CN" altLang="en-US" sz="1100" i="0" dirty="0">
              <a:effectLst/>
            </a:endParaRPr>
          </a:p>
          <a:p>
            <a:r>
              <a:rPr lang="zh-CN" altLang="en-US" sz="1100" i="0" dirty="0">
                <a:effectLst/>
              </a:rPr>
              <a:t>尝试把你的目标和职业观传达给上司与同事</a:t>
            </a:r>
            <a:endParaRPr lang="zh-CN" altLang="en-US" sz="1100" i="0" dirty="0">
              <a:effectLst/>
            </a:endParaRPr>
          </a:p>
          <a:p>
            <a:r>
              <a:rPr lang="zh-CN" altLang="en-US" sz="1100" i="0" dirty="0">
                <a:effectLst/>
              </a:rPr>
              <a:t>如果仍无法设定目标，建议先强化</a:t>
            </a:r>
            <a:r>
              <a:rPr lang="en-US" altLang="zh-CN" sz="1100" i="0" dirty="0">
                <a:effectLst/>
              </a:rPr>
              <a:t>“</a:t>
            </a:r>
            <a:r>
              <a:rPr lang="zh-CN" altLang="en-US" sz="1100" i="0" dirty="0">
                <a:effectLst/>
              </a:rPr>
              <a:t>职业资本</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第</a:t>
            </a:r>
            <a:r>
              <a:rPr lang="en-US" altLang="zh-CN" sz="1100" i="0" dirty="0">
                <a:effectLst/>
              </a:rPr>
              <a:t>6</a:t>
            </a:r>
            <a:r>
              <a:rPr lang="zh-CN" altLang="en-US" sz="1100" i="0" dirty="0">
                <a:effectLst/>
              </a:rPr>
              <a:t>章　实现职业自主的行动计划制定</a:t>
            </a:r>
            <a:endParaRPr lang="zh-CN" altLang="en-US" sz="1100" i="0" dirty="0">
              <a:effectLst/>
            </a:endParaRPr>
          </a:p>
          <a:p>
            <a:endParaRPr lang="zh-CN" altLang="en-US" sz="1100" i="0" dirty="0">
              <a:effectLst/>
            </a:endParaRPr>
          </a:p>
          <a:p>
            <a:r>
              <a:rPr lang="zh-CN" altLang="en-US" sz="1100" i="0" dirty="0">
                <a:effectLst/>
              </a:rPr>
              <a:t>将逐渐清晰的目标与理想状态落实为具体行动</a:t>
            </a:r>
            <a:endParaRPr lang="zh-CN" altLang="en-US" sz="1100" i="0" dirty="0">
              <a:effectLst/>
            </a:endParaRPr>
          </a:p>
          <a:p>
            <a:r>
              <a:rPr lang="en-US" altLang="en-US" sz="1100" i="0" dirty="0">
                <a:effectLst/>
              </a:rPr>
              <a:t>◆</a:t>
            </a:r>
            <a:r>
              <a:rPr lang="zh-CN" altLang="en-US" sz="1100" i="0" dirty="0">
                <a:effectLst/>
              </a:rPr>
              <a:t>练习</a:t>
            </a:r>
            <a:r>
              <a:rPr lang="en-US" altLang="zh-CN" sz="1100" i="0" dirty="0">
                <a:effectLst/>
              </a:rPr>
              <a:t>11</a:t>
            </a:r>
            <a:r>
              <a:rPr lang="zh-CN" altLang="en-US" sz="1100" i="0" dirty="0">
                <a:effectLst/>
              </a:rPr>
              <a:t>　你的优势与弱点分别是什么？</a:t>
            </a:r>
            <a:endParaRPr lang="zh-CN" altLang="en-US" sz="1100" i="0" dirty="0">
              <a:effectLst/>
            </a:endParaRPr>
          </a:p>
          <a:p>
            <a:r>
              <a:rPr lang="zh-CN" altLang="en-US" sz="1100" i="0" dirty="0">
                <a:effectLst/>
              </a:rPr>
              <a:t>为了实现职业自主，立即可以开始的事</a:t>
            </a:r>
            <a:r>
              <a:rPr lang="en-US" altLang="zh-CN" sz="1100" i="0" dirty="0">
                <a:effectLst/>
              </a:rPr>
              <a:t>——</a:t>
            </a:r>
            <a:r>
              <a:rPr lang="zh-CN" altLang="en-US" sz="1100" i="0" dirty="0">
                <a:effectLst/>
              </a:rPr>
              <a:t>假设思维训练</a:t>
            </a:r>
            <a:endParaRPr lang="zh-CN" altLang="en-US" sz="1100" i="0" dirty="0">
              <a:effectLst/>
            </a:endParaRPr>
          </a:p>
          <a:p>
            <a:r>
              <a:rPr lang="zh-CN" altLang="en-US" sz="1100" i="0" dirty="0">
                <a:effectLst/>
              </a:rPr>
              <a:t>抓住职业机会的三种心态</a:t>
            </a:r>
            <a:endParaRPr lang="zh-CN" altLang="en-US" sz="1100" i="0" dirty="0">
              <a:effectLst/>
            </a:endParaRPr>
          </a:p>
          <a:p>
            <a:r>
              <a:rPr lang="zh-CN" altLang="en-US" sz="1100" i="0" dirty="0">
                <a:effectLst/>
              </a:rPr>
              <a:t>习惯塑造行动</a:t>
            </a:r>
            <a:endParaRPr lang="zh-CN" altLang="en-US" sz="1100" i="0" dirty="0">
              <a:effectLst/>
            </a:endParaRPr>
          </a:p>
          <a:p>
            <a:r>
              <a:rPr lang="zh-CN" altLang="en-US" sz="1100" i="0" dirty="0">
                <a:effectLst/>
              </a:rPr>
              <a:t>第</a:t>
            </a:r>
            <a:r>
              <a:rPr lang="en-US" altLang="zh-CN" sz="1100" i="0" dirty="0">
                <a:effectLst/>
              </a:rPr>
              <a:t>7</a:t>
            </a:r>
            <a:r>
              <a:rPr lang="zh-CN" altLang="en-US" sz="1100" i="0" dirty="0">
                <a:effectLst/>
              </a:rPr>
              <a:t>章　拥有更多职业自主员工的组织更具竞争力</a:t>
            </a:r>
            <a:endParaRPr lang="zh-CN" altLang="en-US" sz="1100" i="0" dirty="0">
              <a:effectLst/>
            </a:endParaRPr>
          </a:p>
          <a:p>
            <a:r>
              <a:rPr lang="zh-CN" altLang="en-US" sz="1100" i="0" dirty="0">
                <a:effectLst/>
              </a:rPr>
              <a:t>为什么企业内部的职业培训越来越多？</a:t>
            </a:r>
            <a:endParaRPr lang="zh-CN" altLang="en-US" sz="1100" i="0" dirty="0">
              <a:effectLst/>
            </a:endParaRPr>
          </a:p>
          <a:p>
            <a:r>
              <a:rPr lang="zh-CN" altLang="en-US" sz="1100" i="0" dirty="0">
                <a:effectLst/>
              </a:rPr>
              <a:t>强大的组织与团队，诞生于上司与部下之间的</a:t>
            </a:r>
            <a:r>
              <a:rPr lang="en-US" altLang="zh-CN" sz="1100" i="0" dirty="0">
                <a:effectLst/>
              </a:rPr>
              <a:t>“</a:t>
            </a:r>
            <a:r>
              <a:rPr lang="zh-CN" altLang="en-US" sz="1100" i="0" dirty="0">
                <a:effectLst/>
              </a:rPr>
              <a:t>职业面谈</a:t>
            </a:r>
            <a:r>
              <a:rPr lang="en-US" altLang="zh-CN" sz="1100" i="0" dirty="0">
                <a:effectLst/>
              </a:rPr>
              <a:t>”</a:t>
            </a:r>
            <a:endParaRPr lang="en-US" altLang="zh-CN" sz="1100" i="0" dirty="0">
              <a:effectLst/>
            </a:endParaRPr>
          </a:p>
          <a:p>
            <a:r>
              <a:rPr lang="zh-CN" altLang="en-US" sz="1100" i="0" dirty="0">
                <a:effectLst/>
              </a:rPr>
              <a:t>职业面谈中可运用的简单技巧</a:t>
            </a:r>
            <a:endParaRPr lang="zh-CN" altLang="en-US" sz="1100" i="0" dirty="0">
              <a:effectLst/>
            </a:endParaRPr>
          </a:p>
          <a:p>
            <a:r>
              <a:rPr lang="zh-CN" altLang="en-US" sz="1100" i="0" dirty="0">
                <a:effectLst/>
              </a:rPr>
              <a:t>企业推进职业自主支持的实践案例</a:t>
            </a:r>
            <a:endParaRPr lang="zh-CN" altLang="en-US" sz="1100" i="0" dirty="0">
              <a:effectLst/>
            </a:endParaRPr>
          </a:p>
        </p:txBody>
      </p:sp>
      <p:pic>
        <p:nvPicPr>
          <p:cNvPr id="3" name="图片 2"/>
          <p:cNvPicPr>
            <a:picLocks noChangeAspect="1"/>
          </p:cNvPicPr>
          <p:nvPr/>
        </p:nvPicPr>
        <p:blipFill>
          <a:blip r:embed="rId1"/>
          <a:stretch>
            <a:fillRect/>
          </a:stretch>
        </p:blipFill>
        <p:spPr>
          <a:xfrm>
            <a:off x="575945" y="33655"/>
            <a:ext cx="1125220" cy="1626235"/>
          </a:xfrm>
          <a:prstGeom prst="rect">
            <a:avLst/>
          </a:prstGeom>
        </p:spPr>
      </p:pic>
      <p:sp>
        <p:nvSpPr>
          <p:cNvPr id="5" name="角丸四角形 7"/>
          <p:cNvSpPr/>
          <p:nvPr/>
        </p:nvSpPr>
        <p:spPr>
          <a:xfrm>
            <a:off x="3541984" y="10416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2" name="角丸四角形 7"/>
          <p:cNvSpPr/>
          <p:nvPr/>
        </p:nvSpPr>
        <p:spPr>
          <a:xfrm>
            <a:off x="2999059" y="628926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sp>
        <p:nvSpPr>
          <p:cNvPr id="4" name="テキスト ボックス 6"/>
          <p:cNvSpPr txBox="1"/>
          <p:nvPr/>
        </p:nvSpPr>
        <p:spPr>
          <a:xfrm>
            <a:off x="123190" y="7075805"/>
            <a:ext cx="6821170" cy="161480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大学毕业后进入日本能率协会咨询公司工作。随后在一家从事社会人教育的创业企业担任经理，为业务的快速增长作出重要贡献。</a:t>
            </a:r>
            <a:r>
              <a:rPr lang="en-US" altLang="zh-CN" sz="1100" i="0" dirty="0">
                <a:effectLst/>
              </a:rPr>
              <a:t>2012</a:t>
            </a:r>
            <a:r>
              <a:rPr lang="zh-CN" altLang="en-US" sz="1100" i="0" dirty="0">
                <a:effectLst/>
              </a:rPr>
              <a:t>年创立株式会社</a:t>
            </a:r>
            <a:r>
              <a:rPr lang="ja-JP" altLang="en-US" sz="1100" i="0" dirty="0">
                <a:effectLst/>
              </a:rPr>
              <a:t>カイラボ</a:t>
            </a:r>
            <a:r>
              <a:rPr lang="zh-CN" altLang="en-US" sz="1100" i="0" dirty="0">
                <a:effectLst/>
              </a:rPr>
              <a:t>（</a:t>
            </a:r>
            <a:r>
              <a:rPr lang="en-US" altLang="zh-CN" sz="1100" i="0" dirty="0">
                <a:effectLst/>
              </a:rPr>
              <a:t>Kai Lab</a:t>
            </a:r>
            <a:r>
              <a:rPr lang="zh-CN" altLang="en-US" sz="1100" i="0" dirty="0">
                <a:effectLst/>
              </a:rPr>
              <a:t>），独立创业。</a:t>
            </a:r>
            <a:endParaRPr lang="zh-CN" altLang="en-US" sz="1100" i="0" dirty="0">
              <a:effectLst/>
            </a:endParaRPr>
          </a:p>
          <a:p>
            <a:endParaRPr lang="en-US" altLang="zh-CN" sz="1100" i="0" dirty="0">
              <a:effectLst/>
            </a:endParaRPr>
          </a:p>
          <a:p>
            <a:r>
              <a:rPr lang="zh-CN" altLang="en-US" sz="1100" i="0" dirty="0">
                <a:effectLst/>
              </a:rPr>
              <a:t>目前主要为企业提供员工离职防止咨询服务，并积极进行相关研究与信息发布，例如整理采访</a:t>
            </a:r>
            <a:r>
              <a:rPr lang="en-US" altLang="zh-CN" sz="1100" i="0" dirty="0">
                <a:effectLst/>
              </a:rPr>
              <a:t>100</a:t>
            </a:r>
            <a:r>
              <a:rPr lang="zh-CN" altLang="en-US" sz="1100" i="0" dirty="0">
                <a:effectLst/>
              </a:rPr>
              <a:t>位在新卒入职</a:t>
            </a:r>
            <a:r>
              <a:rPr lang="en-US" altLang="zh-CN" sz="1100" i="0" dirty="0">
                <a:effectLst/>
              </a:rPr>
              <a:t>3</a:t>
            </a:r>
            <a:r>
              <a:rPr lang="zh-CN" altLang="en-US" sz="1100" i="0" dirty="0">
                <a:effectLst/>
              </a:rPr>
              <a:t>年内离职年轻人的内容，发布《早期离职白皮书》。其离职对策相关培训的累计参加人数已超过</a:t>
            </a:r>
            <a:r>
              <a:rPr lang="en-US" altLang="zh-CN" sz="1100" i="0" dirty="0">
                <a:effectLst/>
              </a:rPr>
              <a:t>1</a:t>
            </a:r>
            <a:r>
              <a:rPr lang="zh-CN" altLang="en-US" sz="1100" i="0" dirty="0">
                <a:effectLst/>
              </a:rPr>
              <a:t>万人。</a:t>
            </a:r>
            <a:endParaRPr lang="zh-CN" altLang="en-US" sz="1100" i="0" dirty="0">
              <a:effectLst/>
            </a:endParaRPr>
          </a:p>
          <a:p>
            <a:endParaRPr lang="en-US" altLang="zh-CN" sz="1100" i="0" dirty="0">
              <a:effectLst/>
            </a:endParaRPr>
          </a:p>
          <a:p>
            <a:r>
              <a:rPr lang="zh-CN" altLang="en-US" sz="1100" i="0" dirty="0">
                <a:effectLst/>
              </a:rPr>
              <a:t>如今，他不仅为众多企业提供提升年轻员工留任率的支持，还基于实践中获得的</a:t>
            </a:r>
            <a:r>
              <a:rPr lang="en-US" altLang="zh-CN" sz="1100" i="0" dirty="0">
                <a:effectLst/>
              </a:rPr>
              <a:t>Z</a:t>
            </a:r>
            <a:r>
              <a:rPr lang="zh-CN" altLang="en-US" sz="1100" i="0" dirty="0">
                <a:effectLst/>
              </a:rPr>
              <a:t>世代与新入员工的真实信息，开展面向年轻员工的职业培训、企业职业发展支持项目辅导、管理层及</a:t>
            </a:r>
            <a:r>
              <a:rPr lang="en-US" altLang="zh-CN" sz="1100" i="0" dirty="0">
                <a:effectLst/>
              </a:rPr>
              <a:t>OJT</a:t>
            </a:r>
            <a:r>
              <a:rPr lang="zh-CN" altLang="en-US" sz="1100" i="0" dirty="0">
                <a:effectLst/>
              </a:rPr>
              <a:t>负责人培训，以及招聘咨询等多项服务。</a:t>
            </a:r>
            <a:endParaRPr lang="zh-CN" altLang="en-US" sz="1100" i="0" dirty="0">
              <a:effectLst/>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最小</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のインプットで</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最大</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結果</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出</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す</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ずるい</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勉強法</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978-4-7612-7868-7</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谷口恵子</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280p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4</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520190"/>
            <a:ext cx="6821170" cy="83858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高回报学习：用最小输入撬动人生跃迁。别再傻傻努力了：埋头苦学，不如学会被看见。成年人高回报学习法</a:t>
            </a:r>
            <a:endParaRPr lang="zh-CN" altLang="en-US" sz="1100" i="0" dirty="0">
              <a:effectLst/>
            </a:endParaRPr>
          </a:p>
          <a:p>
            <a:endParaRPr lang="zh-CN" altLang="en-US" sz="1100" i="0" dirty="0">
              <a:effectLst/>
            </a:endParaRPr>
          </a:p>
          <a:p>
            <a:r>
              <a:rPr lang="zh-CN" altLang="en-US" sz="1100" i="0" dirty="0">
                <a:effectLst/>
              </a:rPr>
              <a:t>本书的核心在于颠覆传统</a:t>
            </a:r>
            <a:r>
              <a:rPr lang="en-US" altLang="zh-CN" sz="1100" i="0" dirty="0">
                <a:effectLst/>
              </a:rPr>
              <a:t>“</a:t>
            </a:r>
            <a:r>
              <a:rPr lang="zh-CN" altLang="en-US" sz="1100" i="0" dirty="0">
                <a:effectLst/>
              </a:rPr>
              <a:t>努力</a:t>
            </a:r>
            <a:r>
              <a:rPr lang="en-US" altLang="zh-CN" sz="1100" i="0" dirty="0">
                <a:effectLst/>
              </a:rPr>
              <a:t>=</a:t>
            </a:r>
            <a:r>
              <a:rPr lang="zh-CN" altLang="en-US" sz="1100" i="0" dirty="0">
                <a:effectLst/>
              </a:rPr>
              <a:t>成果</a:t>
            </a:r>
            <a:r>
              <a:rPr lang="en-US" altLang="zh-CN" sz="1100" i="0" dirty="0">
                <a:effectLst/>
              </a:rPr>
              <a:t>”</a:t>
            </a:r>
            <a:r>
              <a:rPr lang="zh-CN" altLang="en-US" sz="1100" i="0" dirty="0">
                <a:effectLst/>
              </a:rPr>
              <a:t>的学习观，提出一种更贴近现代社会人实际的学习策略：与其埋头苦学，不如用更聪明的方式，让最少的投入撬动最大的回报。</a:t>
            </a:r>
            <a:endParaRPr lang="zh-CN" altLang="en-US" sz="1100" i="0" dirty="0">
              <a:effectLst/>
            </a:endParaRPr>
          </a:p>
          <a:p>
            <a:endParaRPr lang="en-US" altLang="zh-CN" sz="1100" i="0" dirty="0">
              <a:effectLst/>
            </a:endParaRPr>
          </a:p>
          <a:p>
            <a:r>
              <a:rPr lang="zh-CN" altLang="en-US" sz="1100" i="0" dirty="0">
                <a:effectLst/>
              </a:rPr>
              <a:t>作者在前言中明确指出，当下</a:t>
            </a:r>
            <a:r>
              <a:rPr lang="en-US" altLang="zh-CN" sz="1100" i="0" dirty="0">
                <a:effectLst/>
              </a:rPr>
              <a:t>“</a:t>
            </a:r>
            <a:r>
              <a:rPr lang="zh-CN" altLang="en-US" sz="1100" i="0" dirty="0">
                <a:effectLst/>
              </a:rPr>
              <a:t>成人学习</a:t>
            </a:r>
            <a:r>
              <a:rPr lang="en-US" altLang="zh-CN" sz="1100" i="0" dirty="0">
                <a:effectLst/>
              </a:rPr>
              <a:t>”</a:t>
            </a:r>
            <a:r>
              <a:rPr lang="zh-CN" altLang="en-US" sz="1100" i="0" dirty="0">
                <a:effectLst/>
              </a:rPr>
              <a:t>热潮兴起，许多人开始重视自我提升，但大量人依然陷入</a:t>
            </a:r>
            <a:r>
              <a:rPr lang="en-US" altLang="zh-CN" sz="1100" i="0" dirty="0">
                <a:effectLst/>
              </a:rPr>
              <a:t>“</a:t>
            </a:r>
            <a:r>
              <a:rPr lang="zh-CN" altLang="en-US" sz="1100" i="0" dirty="0">
                <a:effectLst/>
              </a:rPr>
              <a:t>学了很多却没有成果</a:t>
            </a:r>
            <a:r>
              <a:rPr lang="en-US" altLang="zh-CN" sz="1100" i="0" dirty="0">
                <a:effectLst/>
              </a:rPr>
              <a:t>”</a:t>
            </a:r>
            <a:r>
              <a:rPr lang="zh-CN" altLang="en-US" sz="1100" i="0" dirty="0">
                <a:effectLst/>
              </a:rPr>
              <a:t>的困境。这种困境的根本原因，并不在于不够努力，而在于学习方式本身出了问题。很多人目标模糊，或盲目跟风学习，最终不仅难以坚持，即便取得证书或分数，也难以转化为职场价值。因为对成年人而言，</a:t>
            </a:r>
            <a:r>
              <a:rPr lang="en-US" altLang="zh-CN" sz="1100" i="0" dirty="0">
                <a:effectLst/>
              </a:rPr>
              <a:t>“</a:t>
            </a:r>
            <a:r>
              <a:rPr lang="zh-CN" altLang="en-US" sz="1100" i="0" dirty="0">
                <a:effectLst/>
              </a:rPr>
              <a:t>成果</a:t>
            </a:r>
            <a:r>
              <a:rPr lang="en-US" altLang="zh-CN" sz="1100" i="0" dirty="0">
                <a:effectLst/>
              </a:rPr>
              <a:t>”</a:t>
            </a:r>
            <a:r>
              <a:rPr lang="zh-CN" altLang="en-US" sz="1100" i="0" dirty="0">
                <a:effectLst/>
              </a:rPr>
              <a:t>并非统一标准，而是与个人价值观紧密相关</a:t>
            </a:r>
            <a:r>
              <a:rPr lang="en-US" altLang="zh-CN" sz="1100" i="0" dirty="0">
                <a:effectLst/>
              </a:rPr>
              <a:t>——</a:t>
            </a:r>
            <a:r>
              <a:rPr lang="zh-CN" altLang="en-US" sz="1100" i="0" dirty="0">
                <a:effectLst/>
              </a:rPr>
              <a:t>有人追求升职加薪，有人向往自由职业，有人希望实现兴趣变现。因此，学习必须围绕</a:t>
            </a:r>
            <a:r>
              <a:rPr lang="en-US" altLang="zh-CN" sz="1100" i="0" dirty="0">
                <a:effectLst/>
              </a:rPr>
              <a:t>“</a:t>
            </a:r>
            <a:r>
              <a:rPr lang="zh-CN" altLang="en-US" sz="1100" i="0" dirty="0">
                <a:effectLst/>
              </a:rPr>
              <a:t>自己真正想获得的成果</a:t>
            </a:r>
            <a:r>
              <a:rPr lang="en-US" altLang="zh-CN" sz="1100" i="0" dirty="0">
                <a:effectLst/>
              </a:rPr>
              <a:t>”</a:t>
            </a:r>
            <a:r>
              <a:rPr lang="zh-CN" altLang="en-US" sz="1100" i="0" dirty="0">
                <a:effectLst/>
              </a:rPr>
              <a:t>来设计。</a:t>
            </a:r>
            <a:endParaRPr lang="zh-CN" altLang="en-US" sz="1100" i="0" dirty="0">
              <a:effectLst/>
            </a:endParaRPr>
          </a:p>
          <a:p>
            <a:endParaRPr lang="en-US" altLang="zh-CN" sz="1100" i="0" dirty="0">
              <a:effectLst/>
            </a:endParaRPr>
          </a:p>
          <a:p>
            <a:r>
              <a:rPr lang="zh-CN" altLang="en-US" sz="1100" i="0" dirty="0">
                <a:effectLst/>
              </a:rPr>
              <a:t>本书首先批判了一种常见误区：以为只要不断学习、掌握更多方法，就能成为</a:t>
            </a:r>
            <a:r>
              <a:rPr lang="en-US" altLang="zh-CN" sz="1100" i="0" dirty="0">
                <a:effectLst/>
              </a:rPr>
              <a:t>“</a:t>
            </a:r>
            <a:r>
              <a:rPr lang="zh-CN" altLang="en-US" sz="1100" i="0" dirty="0">
                <a:effectLst/>
              </a:rPr>
              <a:t>优秀的人</a:t>
            </a:r>
            <a:r>
              <a:rPr lang="en-US" altLang="zh-CN" sz="1100" i="0" dirty="0">
                <a:effectLst/>
              </a:rPr>
              <a:t>”</a:t>
            </a:r>
            <a:r>
              <a:rPr lang="zh-CN" altLang="en-US" sz="1100" i="0" dirty="0">
                <a:effectLst/>
              </a:rPr>
              <a:t>。事实上，如果学习停留在输入层面，没有转化为实际行动或输出，所有知识都只是</a:t>
            </a:r>
            <a:r>
              <a:rPr lang="en-US" altLang="zh-CN" sz="1100" i="0" dirty="0">
                <a:effectLst/>
              </a:rPr>
              <a:t>“</a:t>
            </a:r>
            <a:r>
              <a:rPr lang="zh-CN" altLang="en-US" sz="1100" i="0" dirty="0">
                <a:effectLst/>
              </a:rPr>
              <a:t>幻觉</a:t>
            </a:r>
            <a:r>
              <a:rPr lang="en-US" altLang="zh-CN" sz="1100" i="0" dirty="0">
                <a:effectLst/>
              </a:rPr>
              <a:t>”</a:t>
            </a:r>
            <a:r>
              <a:rPr lang="zh-CN" altLang="en-US" sz="1100" i="0" dirty="0">
                <a:effectLst/>
              </a:rPr>
              <a:t>。许多高学历者依然失败，正是因为忽视了这一点。真正有效的学习，必须直指成果，并主动剔除那些与目标无关的</a:t>
            </a:r>
            <a:r>
              <a:rPr lang="en-US" altLang="zh-CN" sz="1100" i="0" dirty="0">
                <a:effectLst/>
              </a:rPr>
              <a:t>“</a:t>
            </a:r>
            <a:r>
              <a:rPr lang="zh-CN" altLang="en-US" sz="1100" i="0" dirty="0">
                <a:effectLst/>
              </a:rPr>
              <a:t>无效努力</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在此基础上，作者提出一种</a:t>
            </a:r>
            <a:r>
              <a:rPr lang="en-US" altLang="zh-CN" sz="1100" i="0" dirty="0">
                <a:effectLst/>
              </a:rPr>
              <a:t>“</a:t>
            </a:r>
            <a:r>
              <a:rPr lang="zh-CN" altLang="en-US" sz="1100" i="0" dirty="0">
                <a:effectLst/>
              </a:rPr>
              <a:t>看似取巧、实则高效</a:t>
            </a:r>
            <a:r>
              <a:rPr lang="en-US" altLang="zh-CN" sz="1100" i="0" dirty="0">
                <a:effectLst/>
              </a:rPr>
              <a:t>”</a:t>
            </a:r>
            <a:r>
              <a:rPr lang="zh-CN" altLang="en-US" sz="1100" i="0" dirty="0">
                <a:effectLst/>
              </a:rPr>
              <a:t>的学习理念：减少输入，强化输出。与其花大量时间系统学习，不如利用碎片时间获取必要信息，然后尽快将学到的内容分享出去。通过分享，知识不仅被内化，还能被他人认可，从而转化为机会。这种</a:t>
            </a:r>
            <a:r>
              <a:rPr lang="en-US" altLang="zh-CN" sz="1100" i="0" dirty="0">
                <a:effectLst/>
              </a:rPr>
              <a:t>“</a:t>
            </a:r>
            <a:r>
              <a:rPr lang="zh-CN" altLang="en-US" sz="1100" i="0" dirty="0">
                <a:effectLst/>
              </a:rPr>
              <a:t>学</a:t>
            </a:r>
            <a:r>
              <a:rPr lang="en-US" altLang="en-US" sz="1100" i="0" dirty="0">
                <a:effectLst/>
              </a:rPr>
              <a:t>→</a:t>
            </a:r>
            <a:r>
              <a:rPr lang="zh-CN" altLang="en-US" sz="1100" i="0" dirty="0">
                <a:effectLst/>
              </a:rPr>
              <a:t>用</a:t>
            </a:r>
            <a:r>
              <a:rPr lang="en-US" altLang="en-US" sz="1100" i="0" dirty="0">
                <a:effectLst/>
              </a:rPr>
              <a:t>→</a:t>
            </a:r>
            <a:r>
              <a:rPr lang="zh-CN" altLang="en-US" sz="1100" i="0" dirty="0">
                <a:effectLst/>
              </a:rPr>
              <a:t>被看见</a:t>
            </a:r>
            <a:r>
              <a:rPr lang="en-US" altLang="zh-CN" sz="1100" i="0" dirty="0">
                <a:effectLst/>
              </a:rPr>
              <a:t>”</a:t>
            </a:r>
            <a:r>
              <a:rPr lang="zh-CN" altLang="en-US" sz="1100" i="0" dirty="0">
                <a:effectLst/>
              </a:rPr>
              <a:t>的过程，才是成人学习的关键路径。</a:t>
            </a:r>
            <a:endParaRPr lang="zh-CN" altLang="en-US" sz="1100" i="0" dirty="0">
              <a:effectLst/>
            </a:endParaRPr>
          </a:p>
          <a:p>
            <a:endParaRPr lang="en-US" altLang="zh-CN" sz="1100" i="0" dirty="0">
              <a:effectLst/>
            </a:endParaRPr>
          </a:p>
          <a:p>
            <a:r>
              <a:rPr lang="zh-CN" altLang="en-US" sz="1100" i="0" dirty="0">
                <a:effectLst/>
              </a:rPr>
              <a:t>作者强调，输出并非高门槛行为，而是可以从</a:t>
            </a:r>
            <a:r>
              <a:rPr lang="en-US" altLang="zh-CN" sz="1100" i="0" dirty="0">
                <a:effectLst/>
              </a:rPr>
              <a:t>“</a:t>
            </a:r>
            <a:r>
              <a:rPr lang="zh-CN" altLang="en-US" sz="1100" i="0" dirty="0">
                <a:effectLst/>
              </a:rPr>
              <a:t>身边的人</a:t>
            </a:r>
            <a:r>
              <a:rPr lang="en-US" altLang="zh-CN" sz="1100" i="0" dirty="0">
                <a:effectLst/>
              </a:rPr>
              <a:t>”</a:t>
            </a:r>
            <a:r>
              <a:rPr lang="zh-CN" altLang="en-US" sz="1100" i="0" dirty="0">
                <a:effectLst/>
              </a:rPr>
              <a:t>开始，比如向同事讲解技巧、组织小型分享、在社交平台记录学习过程等。重要的不是成为专家，而是成为</a:t>
            </a:r>
            <a:r>
              <a:rPr lang="en-US" altLang="zh-CN" sz="1100" i="0" dirty="0">
                <a:effectLst/>
              </a:rPr>
              <a:t>“</a:t>
            </a:r>
            <a:r>
              <a:rPr lang="zh-CN" altLang="en-US" sz="1100" i="0" dirty="0">
                <a:effectLst/>
              </a:rPr>
              <a:t>比别人多走半步的人</a:t>
            </a:r>
            <a:r>
              <a:rPr lang="en-US" altLang="zh-CN" sz="1100" i="0" dirty="0">
                <a:effectLst/>
              </a:rPr>
              <a:t>”</a:t>
            </a:r>
            <a:r>
              <a:rPr lang="zh-CN" altLang="en-US" sz="1100" i="0" dirty="0">
                <a:effectLst/>
              </a:rPr>
              <a:t>。这种</a:t>
            </a:r>
            <a:r>
              <a:rPr lang="en-US" altLang="zh-CN" sz="1100" i="0" dirty="0">
                <a:effectLst/>
              </a:rPr>
              <a:t>“</a:t>
            </a:r>
            <a:r>
              <a:rPr lang="zh-CN" altLang="en-US" sz="1100" i="0" dirty="0">
                <a:effectLst/>
              </a:rPr>
              <a:t>半步领先</a:t>
            </a:r>
            <a:r>
              <a:rPr lang="en-US" altLang="zh-CN" sz="1100" i="0" dirty="0">
                <a:effectLst/>
              </a:rPr>
              <a:t>”</a:t>
            </a:r>
            <a:r>
              <a:rPr lang="zh-CN" altLang="en-US" sz="1100" i="0" dirty="0">
                <a:effectLst/>
              </a:rPr>
              <a:t>的姿态更容易被接受，也更容易建立信任。同时，真实、不过度包装的表达，反而更能赢得好感。</a:t>
            </a:r>
            <a:endParaRPr lang="zh-CN" altLang="en-US" sz="1100" i="0" dirty="0">
              <a:effectLst/>
            </a:endParaRPr>
          </a:p>
          <a:p>
            <a:endParaRPr lang="en-US" altLang="zh-CN" sz="1100" i="0" dirty="0">
              <a:effectLst/>
            </a:endParaRPr>
          </a:p>
          <a:p>
            <a:r>
              <a:rPr lang="zh-CN" altLang="en-US" sz="1100" i="0" dirty="0">
                <a:effectLst/>
              </a:rPr>
              <a:t>通过不断分享，学习会形成一个正向循环：学习内容被可视化</a:t>
            </a:r>
            <a:r>
              <a:rPr lang="en-US" altLang="en-US" sz="1100" i="0" dirty="0">
                <a:effectLst/>
              </a:rPr>
              <a:t>→</a:t>
            </a:r>
            <a:r>
              <a:rPr lang="zh-CN" altLang="en-US" sz="1100" i="0" dirty="0">
                <a:effectLst/>
              </a:rPr>
              <a:t>被他人看到</a:t>
            </a:r>
            <a:r>
              <a:rPr lang="en-US" altLang="en-US" sz="1100" i="0" dirty="0">
                <a:effectLst/>
              </a:rPr>
              <a:t>→</a:t>
            </a:r>
            <a:r>
              <a:rPr lang="zh-CN" altLang="en-US" sz="1100" i="0" dirty="0">
                <a:effectLst/>
              </a:rPr>
              <a:t>获得反馈与机会</a:t>
            </a:r>
            <a:r>
              <a:rPr lang="en-US" altLang="en-US" sz="1100" i="0" dirty="0">
                <a:effectLst/>
              </a:rPr>
              <a:t>→</a:t>
            </a:r>
            <a:r>
              <a:rPr lang="zh-CN" altLang="en-US" sz="1100" i="0" dirty="0">
                <a:effectLst/>
              </a:rPr>
              <a:t>转化为成果。这一循环不仅能带来职业上的评价提升，还能扩大人际连接，甚至形成新的社群与平台。作者自身正是通过在公司内分享</a:t>
            </a:r>
            <a:r>
              <a:rPr lang="en-US" altLang="zh-CN" sz="1100" i="0" dirty="0">
                <a:effectLst/>
              </a:rPr>
              <a:t>IT</a:t>
            </a:r>
            <a:r>
              <a:rPr lang="zh-CN" altLang="en-US" sz="1100" i="0" dirty="0">
                <a:effectLst/>
              </a:rPr>
              <a:t>技能与英语学习方法，逐渐获得上司认可，进入核心人才培养体系，最终实现创业与转型。</a:t>
            </a:r>
            <a:endParaRPr lang="zh-CN" altLang="en-US" sz="1100" i="0" dirty="0">
              <a:effectLst/>
            </a:endParaRPr>
          </a:p>
          <a:p>
            <a:endParaRPr lang="en-US" altLang="zh-CN" sz="1100" i="0" dirty="0">
              <a:effectLst/>
            </a:endParaRPr>
          </a:p>
          <a:p>
            <a:r>
              <a:rPr lang="zh-CN" altLang="en-US" sz="1100" i="0" dirty="0">
                <a:effectLst/>
              </a:rPr>
              <a:t>进一步地，书中还总结了</a:t>
            </a:r>
            <a:r>
              <a:rPr lang="en-US" altLang="zh-CN" sz="1100" i="0" dirty="0">
                <a:effectLst/>
              </a:rPr>
              <a:t>“</a:t>
            </a:r>
            <a:r>
              <a:rPr lang="zh-CN" altLang="en-US" sz="1100" i="0" dirty="0">
                <a:effectLst/>
              </a:rPr>
              <a:t>学</a:t>
            </a:r>
            <a:r>
              <a:rPr lang="ja-JP" altLang="en-US" sz="1100" i="0" dirty="0">
                <a:effectLst/>
              </a:rPr>
              <a:t>びのシェア</a:t>
            </a:r>
            <a:r>
              <a:rPr lang="en-US" altLang="zh-CN" sz="1100" i="0" dirty="0">
                <a:effectLst/>
              </a:rPr>
              <a:t>”</a:t>
            </a:r>
            <a:r>
              <a:rPr lang="zh-CN" altLang="en-US" sz="1100" i="0" dirty="0">
                <a:effectLst/>
              </a:rPr>
              <a:t>（学习分享）的具体方法：关键在于速度、定位与形式。越早分享，越容易占据先机；在分享时要有</a:t>
            </a:r>
            <a:r>
              <a:rPr lang="en-US" altLang="zh-CN" sz="1100" i="0" dirty="0">
                <a:effectLst/>
              </a:rPr>
              <a:t>“</a:t>
            </a:r>
            <a:r>
              <a:rPr lang="zh-CN" altLang="en-US" sz="1100" i="0" dirty="0">
                <a:effectLst/>
              </a:rPr>
              <a:t>新的自我身份意识</a:t>
            </a:r>
            <a:r>
              <a:rPr lang="en-US" altLang="zh-CN" sz="1100" i="0" dirty="0">
                <a:effectLst/>
              </a:rPr>
              <a:t>”</a:t>
            </a:r>
            <a:r>
              <a:rPr lang="zh-CN" altLang="en-US" sz="1100" i="0" dirty="0">
                <a:effectLst/>
              </a:rPr>
              <a:t>，例如把自己当作某一领域的实践者或引导者；同时，根据内容特点选择合适的表达方式，让信息价值最大化。此外，结构清晰的表达框架（如先结论、再理由、再具体事例）能显著提升传播效果，而日常的小发现与读书心得，同样具备输出价值。</a:t>
            </a:r>
            <a:endParaRPr lang="zh-CN" altLang="en-US" sz="1100" i="0" dirty="0">
              <a:effectLst/>
            </a:endParaRPr>
          </a:p>
          <a:p>
            <a:endParaRPr lang="en-US" altLang="zh-CN" sz="1100" i="0" dirty="0">
              <a:effectLst/>
            </a:endParaRPr>
          </a:p>
          <a:p>
            <a:r>
              <a:rPr lang="zh-CN" altLang="en-US" sz="1100" i="0" dirty="0">
                <a:effectLst/>
              </a:rPr>
              <a:t>在输入方面，作者提出</a:t>
            </a:r>
            <a:r>
              <a:rPr lang="en-US" altLang="zh-CN" sz="1100" i="0" dirty="0">
                <a:effectLst/>
              </a:rPr>
              <a:t>“</a:t>
            </a:r>
            <a:r>
              <a:rPr lang="zh-CN" altLang="en-US" sz="1100" i="0" dirty="0">
                <a:effectLst/>
              </a:rPr>
              <a:t>最小输入</a:t>
            </a:r>
            <a:r>
              <a:rPr lang="en-US" altLang="zh-CN" sz="1100" i="0" dirty="0">
                <a:effectLst/>
              </a:rPr>
              <a:t>”</a:t>
            </a:r>
            <a:r>
              <a:rPr lang="zh-CN" altLang="en-US" sz="1100" i="0" dirty="0">
                <a:effectLst/>
              </a:rPr>
              <a:t>的原则：学习应从目标反推，只获取实现目标所必需的信息。借助手机、短时间阅读、视频等方式，可以高效完成信息获取。同时，通过</a:t>
            </a:r>
            <a:r>
              <a:rPr lang="en-US" altLang="zh-CN" sz="1100" i="0" dirty="0">
                <a:effectLst/>
              </a:rPr>
              <a:t>“1</a:t>
            </a:r>
            <a:r>
              <a:rPr lang="zh-CN" altLang="en-US" sz="1100" i="0" dirty="0">
                <a:effectLst/>
              </a:rPr>
              <a:t>分钟总结</a:t>
            </a:r>
            <a:r>
              <a:rPr lang="en-US" altLang="zh-CN" sz="1100" i="0" dirty="0">
                <a:effectLst/>
              </a:rPr>
              <a:t>”</a:t>
            </a:r>
            <a:r>
              <a:rPr lang="zh-CN" altLang="en-US" sz="1100" i="0" dirty="0">
                <a:effectLst/>
              </a:rPr>
              <a:t>等方法强化记忆，并通过小目标拆分降低行动门槛。学习不应被固定模式束缚，而应保持兴趣驱动与灵活性。此外，利用</a:t>
            </a:r>
            <a:r>
              <a:rPr lang="en-US" altLang="zh-CN" sz="1100" i="0" dirty="0">
                <a:effectLst/>
              </a:rPr>
              <a:t>AI</a:t>
            </a:r>
            <a:r>
              <a:rPr lang="zh-CN" altLang="en-US" sz="1100" i="0" dirty="0">
                <a:effectLst/>
              </a:rPr>
              <a:t>等工具筛选与验证信息，也成为现代高效学习的重要手段。</a:t>
            </a:r>
            <a:endParaRPr lang="zh-CN" altLang="en-US" sz="1100" i="0" dirty="0">
              <a:effectLst/>
            </a:endParaRPr>
          </a:p>
          <a:p>
            <a:endParaRPr lang="en-US" altLang="zh-CN" sz="1100" i="0" dirty="0">
              <a:effectLst/>
            </a:endParaRPr>
          </a:p>
          <a:p>
            <a:r>
              <a:rPr lang="zh-CN" altLang="en-US" sz="1100" i="0" dirty="0">
                <a:effectLst/>
              </a:rPr>
              <a:t>最终，本书回到一个更深层的主题：学习的意义在于改变人生，而非积累知识。当一个人能够明确自身想要的成果，并通过学习与分享不断接近这一目标时，不仅能获得外部机会，也会逐渐建立自信与自我效能感。</a:t>
            </a:r>
            <a:r>
              <a:rPr lang="en-US" altLang="zh-CN" sz="1100" i="0" dirty="0">
                <a:effectLst/>
              </a:rPr>
              <a:t>“</a:t>
            </a:r>
            <a:r>
              <a:rPr lang="zh-CN" altLang="en-US" sz="1100" i="0" dirty="0">
                <a:effectLst/>
              </a:rPr>
              <a:t>我可以做到</a:t>
            </a:r>
            <a:r>
              <a:rPr lang="en-US" altLang="zh-CN" sz="1100" i="0" dirty="0">
                <a:effectLst/>
              </a:rPr>
              <a:t>”</a:t>
            </a:r>
            <a:r>
              <a:rPr lang="zh-CN" altLang="en-US" sz="1100" i="0" dirty="0">
                <a:effectLst/>
              </a:rPr>
              <a:t>的信念，会进一步推动行动，形成良性循环。</a:t>
            </a:r>
            <a:endParaRPr lang="zh-CN" altLang="en-US" sz="1100" i="0" dirty="0">
              <a:effectLst/>
            </a:endParaRPr>
          </a:p>
          <a:p>
            <a:endParaRPr lang="en-US" altLang="zh-CN" sz="1100" i="0" dirty="0">
              <a:effectLst/>
            </a:endParaRPr>
          </a:p>
          <a:p>
            <a:r>
              <a:rPr lang="zh-CN" altLang="en-US" sz="1100" i="0" dirty="0">
                <a:effectLst/>
              </a:rPr>
              <a:t>作者通过自身经历证明，即使没有特殊天赋，只要围绕</a:t>
            </a:r>
            <a:r>
              <a:rPr lang="en-US" altLang="zh-CN" sz="1100" i="0" dirty="0">
                <a:effectLst/>
              </a:rPr>
              <a:t>“</a:t>
            </a:r>
            <a:r>
              <a:rPr lang="zh-CN" altLang="en-US" sz="1100" i="0" dirty="0">
                <a:effectLst/>
              </a:rPr>
              <a:t>喜欢的事</a:t>
            </a:r>
            <a:r>
              <a:rPr lang="en-US" altLang="zh-CN" sz="1100" i="0" dirty="0">
                <a:effectLst/>
              </a:rPr>
              <a:t>”</a:t>
            </a:r>
            <a:r>
              <a:rPr lang="zh-CN" altLang="en-US" sz="1100" i="0" dirty="0">
                <a:effectLst/>
              </a:rPr>
              <a:t>持续学习并分享，也能获得意想不到的发展路径。从职场普通员工，到创业者，再到</a:t>
            </a:r>
            <a:r>
              <a:rPr lang="en-US" altLang="zh-CN" sz="1100" i="0" dirty="0">
                <a:effectLst/>
              </a:rPr>
              <a:t>AI</a:t>
            </a:r>
            <a:r>
              <a:rPr lang="zh-CN" altLang="en-US" sz="1100" i="0" dirty="0">
                <a:effectLst/>
              </a:rPr>
              <a:t>领域的讲师与社区运营者，这一切并非源于超常努力，而是源于对学习方式的重新设计。</a:t>
            </a:r>
            <a:endParaRPr lang="zh-CN" altLang="en-US" sz="1100" i="0" dirty="0">
              <a:effectLst/>
            </a:endParaRPr>
          </a:p>
          <a:p>
            <a:endParaRPr lang="en-US" altLang="zh-CN" sz="1100" i="0" dirty="0">
              <a:effectLst/>
            </a:endParaRPr>
          </a:p>
          <a:p>
            <a:r>
              <a:rPr lang="zh-CN" altLang="en-US" sz="1100" i="0" dirty="0">
                <a:effectLst/>
              </a:rPr>
              <a:t>总体而言，这本书传递的信息非常清晰：在信息过剩的时代，决定成败的不是学得多，而是学得巧、用得早、传得出去。通过</a:t>
            </a:r>
            <a:r>
              <a:rPr lang="en-US" altLang="zh-CN" sz="1100" i="0" dirty="0">
                <a:effectLst/>
              </a:rPr>
              <a:t>“</a:t>
            </a:r>
            <a:r>
              <a:rPr lang="zh-CN" altLang="en-US" sz="1100" i="0" dirty="0">
                <a:effectLst/>
              </a:rPr>
              <a:t>最小输入＋高频输出＋持续分享</a:t>
            </a:r>
            <a:r>
              <a:rPr lang="en-US" altLang="zh-CN" sz="1100" i="0" dirty="0">
                <a:effectLst/>
              </a:rPr>
              <a:t>”</a:t>
            </a:r>
            <a:r>
              <a:rPr lang="zh-CN" altLang="en-US" sz="1100" i="0" dirty="0">
                <a:effectLst/>
              </a:rPr>
              <a:t>，每个人都可以构建属于自己的机会通道，让学习真正转化为可见的成果，并逐步塑造理想的人生轨迹。</a:t>
            </a:r>
            <a:endParaRPr lang="zh-CN" altLang="en-US" sz="1100" i="0" dirty="0">
              <a:effectLst/>
            </a:endParaRPr>
          </a:p>
        </p:txBody>
      </p:sp>
      <p:pic>
        <p:nvPicPr>
          <p:cNvPr id="2" name="图片 1"/>
          <p:cNvPicPr>
            <a:picLocks noChangeAspect="1"/>
          </p:cNvPicPr>
          <p:nvPr/>
        </p:nvPicPr>
        <p:blipFill>
          <a:blip r:embed="rId1"/>
          <a:stretch>
            <a:fillRect/>
          </a:stretch>
        </p:blipFill>
        <p:spPr>
          <a:xfrm>
            <a:off x="220980" y="111760"/>
            <a:ext cx="855980" cy="1231265"/>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336550"/>
            <a:ext cx="6821170" cy="870902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越是喜欢学习的人，越容易陷入一种状态</a:t>
            </a:r>
            <a:r>
              <a:rPr lang="en-US" altLang="zh-CN" sz="1000" i="0" dirty="0">
                <a:effectLst/>
              </a:rPr>
              <a:t>——“</a:t>
            </a:r>
            <a:r>
              <a:rPr lang="zh-CN" altLang="en-US" sz="1000" i="0" dirty="0">
                <a:effectLst/>
              </a:rPr>
              <a:t>以为自己学会了而感到满足</a:t>
            </a:r>
            <a:r>
              <a:rPr lang="en-US" altLang="zh-CN" sz="1000" i="0" dirty="0">
                <a:effectLst/>
              </a:rPr>
              <a:t>”</a:t>
            </a:r>
            <a:r>
              <a:rPr lang="zh-CN" altLang="en-US" sz="1000" i="0" dirty="0">
                <a:effectLst/>
              </a:rPr>
              <a:t>。但实际上，人类的大脑并不会因为</a:t>
            </a:r>
            <a:r>
              <a:rPr lang="en-US" altLang="zh-CN" sz="1000" i="0" dirty="0">
                <a:effectLst/>
              </a:rPr>
              <a:t>“</a:t>
            </a:r>
            <a:r>
              <a:rPr lang="zh-CN" altLang="en-US" sz="1000" i="0" dirty="0">
                <a:effectLst/>
              </a:rPr>
              <a:t>只是输入了信息</a:t>
            </a:r>
            <a:r>
              <a:rPr lang="en-US" altLang="zh-CN" sz="1000" i="0" dirty="0">
                <a:effectLst/>
              </a:rPr>
              <a:t>”</a:t>
            </a:r>
            <a:r>
              <a:rPr lang="zh-CN" altLang="en-US" sz="1000" i="0" dirty="0">
                <a:effectLst/>
              </a:rPr>
              <a:t>就长期记住它，相反，信息会在很短时间内被遗忘。那么，怎样才能同时获得</a:t>
            </a:r>
            <a:r>
              <a:rPr lang="en-US" altLang="zh-CN" sz="1000" i="0" dirty="0">
                <a:effectLst/>
              </a:rPr>
              <a:t>“</a:t>
            </a:r>
            <a:r>
              <a:rPr lang="zh-CN" altLang="en-US" sz="1000" i="0" dirty="0">
                <a:effectLst/>
              </a:rPr>
              <a:t>学习的沉淀</a:t>
            </a:r>
            <a:r>
              <a:rPr lang="en-US" altLang="zh-CN" sz="1000" i="0" dirty="0">
                <a:effectLst/>
              </a:rPr>
              <a:t>”</a:t>
            </a:r>
            <a:r>
              <a:rPr lang="zh-CN" altLang="en-US" sz="1000" i="0" dirty="0">
                <a:effectLst/>
              </a:rPr>
              <a:t>和</a:t>
            </a:r>
            <a:r>
              <a:rPr lang="en-US" altLang="zh-CN" sz="1000" i="0" dirty="0">
                <a:effectLst/>
              </a:rPr>
              <a:t>“</a:t>
            </a:r>
            <a:r>
              <a:rPr lang="zh-CN" altLang="en-US" sz="1000" i="0" dirty="0">
                <a:effectLst/>
              </a:rPr>
              <a:t>实际成果</a:t>
            </a:r>
            <a:r>
              <a:rPr lang="en-US" altLang="zh-CN" sz="1000" i="0" dirty="0">
                <a:effectLst/>
              </a:rPr>
              <a:t>”</a:t>
            </a:r>
            <a:r>
              <a:rPr lang="zh-CN" altLang="en-US" sz="1000" i="0" dirty="0">
                <a:effectLst/>
              </a:rPr>
              <a:t>呢？</a:t>
            </a:r>
            <a:endParaRPr lang="zh-CN" altLang="en-US" sz="1000" i="0" dirty="0">
              <a:effectLst/>
            </a:endParaRPr>
          </a:p>
          <a:p>
            <a:endParaRPr lang="en-US" altLang="zh-CN" sz="1000" i="0" dirty="0">
              <a:effectLst/>
            </a:endParaRPr>
          </a:p>
          <a:p>
            <a:r>
              <a:rPr lang="zh-CN" altLang="en-US" sz="1000" i="0" dirty="0">
                <a:effectLst/>
              </a:rPr>
              <a:t>答案在于：输出。</a:t>
            </a:r>
            <a:endParaRPr lang="zh-CN" altLang="en-US" sz="1000" i="0" dirty="0">
              <a:effectLst/>
            </a:endParaRPr>
          </a:p>
          <a:p>
            <a:endParaRPr lang="en-US" altLang="zh-CN" sz="1000" i="0" dirty="0">
              <a:effectLst/>
            </a:endParaRPr>
          </a:p>
          <a:p>
            <a:r>
              <a:rPr lang="zh-CN" altLang="en-US" sz="1000" i="0" dirty="0">
                <a:effectLst/>
              </a:rPr>
              <a:t>输出，是对抗遗忘的</a:t>
            </a:r>
            <a:r>
              <a:rPr lang="en-US" altLang="zh-CN" sz="1000" i="0" dirty="0">
                <a:effectLst/>
              </a:rPr>
              <a:t>“</a:t>
            </a:r>
            <a:r>
              <a:rPr lang="zh-CN" altLang="en-US" sz="1000" i="0" dirty="0">
                <a:effectLst/>
              </a:rPr>
              <a:t>防波堤</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你是否有过这样的经历：认真记了满满一页笔记，第二天却几乎想不起来；考试前拼命背的单词，没过多久就全忘光了？这并不是因为你的记忆力差，而是因为大脑本身就是这样运作的</a:t>
            </a:r>
            <a:r>
              <a:rPr lang="en-US" altLang="zh-CN" sz="1000" i="0" dirty="0">
                <a:effectLst/>
              </a:rPr>
              <a:t>——</a:t>
            </a:r>
            <a:r>
              <a:rPr lang="zh-CN" altLang="en-US" sz="1000" i="0" dirty="0">
                <a:effectLst/>
              </a:rPr>
              <a:t>它会不断删除</a:t>
            </a:r>
            <a:r>
              <a:rPr lang="en-US" altLang="zh-CN" sz="1000" i="0" dirty="0">
                <a:effectLst/>
              </a:rPr>
              <a:t>“</a:t>
            </a:r>
            <a:r>
              <a:rPr lang="zh-CN" altLang="en-US" sz="1000" i="0" dirty="0">
                <a:effectLst/>
              </a:rPr>
              <a:t>用不到的信息</a:t>
            </a:r>
            <a:r>
              <a:rPr lang="en-US" altLang="zh-CN" sz="1000" i="0" dirty="0">
                <a:effectLst/>
              </a:rPr>
              <a:t>”</a:t>
            </a:r>
            <a:r>
              <a:rPr lang="zh-CN" altLang="en-US" sz="1000" i="0" dirty="0">
                <a:effectLst/>
              </a:rPr>
              <a:t>。如果所有信息都被保留下来，大脑早就不堪重负了。因此，一旦某些信息被判断为</a:t>
            </a:r>
            <a:r>
              <a:rPr lang="en-US" altLang="zh-CN" sz="1000" i="0" dirty="0">
                <a:effectLst/>
              </a:rPr>
              <a:t>“</a:t>
            </a:r>
            <a:r>
              <a:rPr lang="zh-CN" altLang="en-US" sz="1000" i="0" dirty="0">
                <a:effectLst/>
              </a:rPr>
              <a:t>无用</a:t>
            </a:r>
            <a:r>
              <a:rPr lang="en-US" altLang="zh-CN" sz="1000" i="0" dirty="0">
                <a:effectLst/>
              </a:rPr>
              <a:t>”</a:t>
            </a:r>
            <a:r>
              <a:rPr lang="zh-CN" altLang="en-US" sz="1000" i="0" dirty="0">
                <a:effectLst/>
              </a:rPr>
              <a:t>，就会被迅速清除。</a:t>
            </a:r>
            <a:endParaRPr lang="zh-CN" altLang="en-US" sz="1000" i="0" dirty="0">
              <a:effectLst/>
            </a:endParaRPr>
          </a:p>
          <a:p>
            <a:endParaRPr lang="en-US" altLang="zh-CN" sz="1000" i="0" dirty="0">
              <a:effectLst/>
            </a:endParaRPr>
          </a:p>
          <a:p>
            <a:r>
              <a:rPr lang="zh-CN" altLang="en-US" sz="1000" i="0" dirty="0">
                <a:effectLst/>
              </a:rPr>
              <a:t>那怎样才能不忘呢？方法很简单</a:t>
            </a:r>
            <a:r>
              <a:rPr lang="en-US" altLang="zh-CN" sz="1000" i="0" dirty="0">
                <a:effectLst/>
              </a:rPr>
              <a:t>——</a:t>
            </a:r>
            <a:r>
              <a:rPr lang="zh-CN" altLang="en-US" sz="1000" i="0" dirty="0">
                <a:effectLst/>
              </a:rPr>
              <a:t>去使用它，也就是进行输出。当你把学到的知识讲给别人听、写出来或实际运用时，大脑就会判断</a:t>
            </a:r>
            <a:r>
              <a:rPr lang="en-US" altLang="zh-CN" sz="1000" i="0" dirty="0">
                <a:effectLst/>
              </a:rPr>
              <a:t>“</a:t>
            </a:r>
            <a:r>
              <a:rPr lang="zh-CN" altLang="en-US" sz="1000" i="0" dirty="0">
                <a:effectLst/>
              </a:rPr>
              <a:t>这很重要</a:t>
            </a:r>
            <a:r>
              <a:rPr lang="en-US" altLang="zh-CN" sz="1000" i="0" dirty="0">
                <a:effectLst/>
              </a:rPr>
              <a:t>”</a:t>
            </a:r>
            <a:r>
              <a:rPr lang="zh-CN" altLang="en-US" sz="1000" i="0" dirty="0">
                <a:effectLst/>
              </a:rPr>
              <a:t>，从而更容易把它保留下来。</a:t>
            </a:r>
            <a:endParaRPr lang="zh-CN" altLang="en-US" sz="1000" i="0" dirty="0">
              <a:effectLst/>
            </a:endParaRPr>
          </a:p>
          <a:p>
            <a:endParaRPr lang="en-US" altLang="zh-CN" sz="1000" i="0" dirty="0">
              <a:effectLst/>
            </a:endParaRPr>
          </a:p>
          <a:p>
            <a:r>
              <a:rPr lang="zh-CN" altLang="en-US" sz="1000" i="0" dirty="0">
                <a:effectLst/>
              </a:rPr>
              <a:t>比如，记住了一个英语单词，就在当天用它写一段英文日记；学到了新的商业理论，就试着讲给同事听。这些输出行为，正是帮助你抵御遗忘的关键。</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以为懂了</a:t>
            </a:r>
            <a:r>
              <a:rPr lang="en-US" altLang="zh-CN" sz="1000" i="0" dirty="0">
                <a:effectLst/>
              </a:rPr>
              <a:t>”</a:t>
            </a:r>
            <a:r>
              <a:rPr lang="zh-CN" altLang="en-US" sz="1000" i="0" dirty="0">
                <a:effectLst/>
              </a:rPr>
              <a:t>和</a:t>
            </a:r>
            <a:r>
              <a:rPr lang="en-US" altLang="zh-CN" sz="1000" i="0" dirty="0">
                <a:effectLst/>
              </a:rPr>
              <a:t>“</a:t>
            </a:r>
            <a:r>
              <a:rPr lang="zh-CN" altLang="en-US" sz="1000" i="0" dirty="0">
                <a:effectLst/>
              </a:rPr>
              <a:t>真的会了</a:t>
            </a:r>
            <a:r>
              <a:rPr lang="en-US" altLang="zh-CN" sz="1000" i="0" dirty="0">
                <a:effectLst/>
              </a:rPr>
              <a:t>”</a:t>
            </a:r>
            <a:r>
              <a:rPr lang="zh-CN" altLang="en-US" sz="1000" i="0" dirty="0">
                <a:effectLst/>
              </a:rPr>
              <a:t>，是两回事</a:t>
            </a:r>
            <a:endParaRPr lang="zh-CN" altLang="en-US" sz="1000" i="0" dirty="0">
              <a:effectLst/>
            </a:endParaRPr>
          </a:p>
          <a:p>
            <a:endParaRPr lang="en-US" altLang="zh-CN" sz="1000" i="0" dirty="0">
              <a:effectLst/>
            </a:endParaRPr>
          </a:p>
          <a:p>
            <a:r>
              <a:rPr lang="zh-CN" altLang="en-US" sz="1000" i="0" dirty="0">
                <a:effectLst/>
              </a:rPr>
              <a:t>如果不进行输出，很容易陷入一种状态：脑子里觉得</a:t>
            </a:r>
            <a:r>
              <a:rPr lang="en-US" altLang="zh-CN" sz="1000" i="0" dirty="0">
                <a:effectLst/>
              </a:rPr>
              <a:t>“</a:t>
            </a:r>
            <a:r>
              <a:rPr lang="zh-CN" altLang="en-US" sz="1000" i="0" dirty="0">
                <a:effectLst/>
              </a:rPr>
              <a:t>我懂了</a:t>
            </a:r>
            <a:r>
              <a:rPr lang="en-US" altLang="zh-CN" sz="1000" i="0" dirty="0">
                <a:effectLst/>
              </a:rPr>
              <a:t>”</a:t>
            </a:r>
            <a:r>
              <a:rPr lang="zh-CN" altLang="en-US" sz="1000" i="0" dirty="0">
                <a:effectLst/>
              </a:rPr>
              <a:t>，但实际却做不到。就像看了一本运动理论书，觉得</a:t>
            </a:r>
            <a:r>
              <a:rPr lang="en-US" altLang="zh-CN" sz="1000" i="0" dirty="0">
                <a:effectLst/>
              </a:rPr>
              <a:t>“</a:t>
            </a:r>
            <a:r>
              <a:rPr lang="zh-CN" altLang="en-US" sz="1000" i="0" dirty="0">
                <a:effectLst/>
              </a:rPr>
              <a:t>原来如此</a:t>
            </a:r>
            <a:r>
              <a:rPr lang="en-US" altLang="zh-CN" sz="1000" i="0" dirty="0">
                <a:effectLst/>
              </a:rPr>
              <a:t>”</a:t>
            </a:r>
            <a:r>
              <a:rPr lang="zh-CN" altLang="en-US" sz="1000" i="0" dirty="0">
                <a:effectLst/>
              </a:rPr>
              <a:t>，但没有实际练习，真正上场时依然不会。学习也是一样</a:t>
            </a:r>
            <a:r>
              <a:rPr lang="en-US" altLang="zh-CN" sz="1000" i="0" dirty="0">
                <a:effectLst/>
              </a:rPr>
              <a:t>——“</a:t>
            </a:r>
            <a:r>
              <a:rPr lang="zh-CN" altLang="en-US" sz="1000" i="0" dirty="0">
                <a:effectLst/>
              </a:rPr>
              <a:t>看懂了</a:t>
            </a:r>
            <a:r>
              <a:rPr lang="en-US" altLang="zh-CN" sz="1000" i="0" dirty="0">
                <a:effectLst/>
              </a:rPr>
              <a:t>”</a:t>
            </a:r>
            <a:r>
              <a:rPr lang="zh-CN" altLang="en-US" sz="1000" i="0" dirty="0">
                <a:effectLst/>
              </a:rPr>
              <a:t>和</a:t>
            </a:r>
            <a:r>
              <a:rPr lang="en-US" altLang="zh-CN" sz="1000" i="0" dirty="0">
                <a:effectLst/>
              </a:rPr>
              <a:t>“</a:t>
            </a:r>
            <a:r>
              <a:rPr lang="zh-CN" altLang="en-US" sz="1000" i="0" dirty="0">
                <a:effectLst/>
              </a:rPr>
              <a:t>能做到</a:t>
            </a:r>
            <a:r>
              <a:rPr lang="en-US" altLang="zh-CN" sz="1000" i="0" dirty="0">
                <a:effectLst/>
              </a:rPr>
              <a:t>”</a:t>
            </a:r>
            <a:r>
              <a:rPr lang="zh-CN" altLang="en-US" sz="1000" i="0" dirty="0">
                <a:effectLst/>
              </a:rPr>
              <a:t>，之间有很大的差距。</a:t>
            </a:r>
            <a:endParaRPr lang="zh-CN" altLang="en-US" sz="1000" i="0" dirty="0">
              <a:effectLst/>
            </a:endParaRPr>
          </a:p>
          <a:p>
            <a:endParaRPr lang="en-US" altLang="zh-CN" sz="1000" i="0" dirty="0">
              <a:effectLst/>
            </a:endParaRPr>
          </a:p>
          <a:p>
            <a:r>
              <a:rPr lang="zh-CN" altLang="en-US" sz="1000" i="0" dirty="0">
                <a:effectLst/>
              </a:rPr>
              <a:t>以英语学习为例，语法即使理解了，如果没有反复在对话中练习，也无法熟练使用。只有通过不断尝试、犯错，并从对方那里获得反馈，才能逐渐掌握，最终做到不经思考就能自然说出来。</a:t>
            </a:r>
            <a:endParaRPr lang="zh-CN" altLang="en-US" sz="1000" i="0" dirty="0">
              <a:effectLst/>
            </a:endParaRPr>
          </a:p>
          <a:p>
            <a:endParaRPr lang="en-US" altLang="zh-CN" sz="1000" i="0" dirty="0">
              <a:effectLst/>
            </a:endParaRPr>
          </a:p>
          <a:p>
            <a:r>
              <a:rPr lang="zh-CN" altLang="en-US" sz="1000" i="0" dirty="0">
                <a:effectLst/>
              </a:rPr>
              <a:t>更重要的是，如果不去输出，你甚至无法判断自己到底是真的理解了，还是只是</a:t>
            </a:r>
            <a:r>
              <a:rPr lang="en-US" altLang="zh-CN" sz="1000" i="0" dirty="0">
                <a:effectLst/>
              </a:rPr>
              <a:t>“</a:t>
            </a:r>
            <a:r>
              <a:rPr lang="zh-CN" altLang="en-US" sz="1000" i="0" dirty="0">
                <a:effectLst/>
              </a:rPr>
              <a:t>以为理解了</a:t>
            </a:r>
            <a:r>
              <a:rPr lang="en-US" altLang="zh-CN" sz="1000" i="0" dirty="0">
                <a:effectLst/>
              </a:rPr>
              <a:t>”</a:t>
            </a:r>
            <a:r>
              <a:rPr lang="zh-CN" altLang="en-US" sz="1000" i="0" dirty="0">
                <a:effectLst/>
              </a:rPr>
              <a:t>。因此，输出本身也是一种检验理解程度的方式。</a:t>
            </a:r>
            <a:endParaRPr lang="zh-CN" altLang="en-US" sz="1000" i="0" dirty="0">
              <a:effectLst/>
            </a:endParaRPr>
          </a:p>
          <a:p>
            <a:endParaRPr lang="en-US" altLang="zh-CN" sz="1000" i="0" dirty="0">
              <a:effectLst/>
            </a:endParaRPr>
          </a:p>
          <a:p>
            <a:r>
              <a:rPr lang="zh-CN" altLang="en-US" sz="1000" i="0" dirty="0">
                <a:effectLst/>
              </a:rPr>
              <a:t>常有人说，想提升记忆力，就要增加</a:t>
            </a:r>
            <a:r>
              <a:rPr lang="en-US" altLang="zh-CN" sz="1000" i="0" dirty="0">
                <a:effectLst/>
              </a:rPr>
              <a:t>“</a:t>
            </a:r>
            <a:r>
              <a:rPr lang="zh-CN" altLang="en-US" sz="1000" i="0" dirty="0">
                <a:effectLst/>
              </a:rPr>
              <a:t>回忆的次数</a:t>
            </a:r>
            <a:r>
              <a:rPr lang="en-US" altLang="zh-CN" sz="1000" i="0" dirty="0">
                <a:effectLst/>
              </a:rPr>
              <a:t>”</a:t>
            </a:r>
            <a:r>
              <a:rPr lang="zh-CN" altLang="en-US" sz="1000" i="0" dirty="0">
                <a:effectLst/>
              </a:rPr>
              <a:t>。与其反复阅读教材，不如主动进行输出，比如自己出题练习、向他人讲解，或者在社交平台总结要点。通过这种</a:t>
            </a:r>
            <a:r>
              <a:rPr lang="en-US" altLang="zh-CN" sz="1000" i="0" dirty="0">
                <a:effectLst/>
              </a:rPr>
              <a:t>“</a:t>
            </a:r>
            <a:r>
              <a:rPr lang="zh-CN" altLang="en-US" sz="1000" i="0" dirty="0">
                <a:effectLst/>
              </a:rPr>
              <a:t>主动回忆</a:t>
            </a:r>
            <a:r>
              <a:rPr lang="en-US" altLang="zh-CN" sz="1000" i="0" dirty="0">
                <a:effectLst/>
              </a:rPr>
              <a:t>”</a:t>
            </a:r>
            <a:r>
              <a:rPr lang="zh-CN" altLang="en-US" sz="1000" i="0" dirty="0">
                <a:effectLst/>
              </a:rPr>
              <a:t>的过程，知识会更加牢固。</a:t>
            </a:r>
            <a:endParaRPr lang="zh-CN" altLang="en-US" sz="1000" i="0" dirty="0">
              <a:effectLst/>
            </a:endParaRPr>
          </a:p>
          <a:p>
            <a:endParaRPr lang="en-US" altLang="zh-CN" sz="1000" i="0" dirty="0">
              <a:effectLst/>
            </a:endParaRPr>
          </a:p>
          <a:p>
            <a:r>
              <a:rPr lang="zh-CN" altLang="en-US" sz="1000" i="0" dirty="0">
                <a:effectLst/>
              </a:rPr>
              <a:t>从</a:t>
            </a:r>
            <a:r>
              <a:rPr lang="en-US" altLang="zh-CN" sz="1000" i="0" dirty="0">
                <a:effectLst/>
              </a:rPr>
              <a:t>“</a:t>
            </a:r>
            <a:r>
              <a:rPr lang="zh-CN" altLang="en-US" sz="1000" i="0" dirty="0">
                <a:effectLst/>
              </a:rPr>
              <a:t>小输出</a:t>
            </a:r>
            <a:r>
              <a:rPr lang="en-US" altLang="zh-CN" sz="1000" i="0" dirty="0">
                <a:effectLst/>
              </a:rPr>
              <a:t>”</a:t>
            </a:r>
            <a:r>
              <a:rPr lang="zh-CN" altLang="en-US" sz="1000" i="0" dirty="0">
                <a:effectLst/>
              </a:rPr>
              <a:t>开始</a:t>
            </a:r>
            <a:endParaRPr lang="zh-CN" altLang="en-US" sz="1000" i="0" dirty="0">
              <a:effectLst/>
            </a:endParaRPr>
          </a:p>
          <a:p>
            <a:endParaRPr lang="en-US" altLang="zh-CN" sz="1000" i="0" dirty="0">
              <a:effectLst/>
            </a:endParaRPr>
          </a:p>
          <a:p>
            <a:r>
              <a:rPr lang="zh-CN" altLang="en-US" sz="1000" i="0" dirty="0">
                <a:effectLst/>
              </a:rPr>
              <a:t>输出不仅能帮助记忆，还能极大提升学习动力。当你把学到的内容分享给别人，得到</a:t>
            </a:r>
            <a:r>
              <a:rPr lang="en-US" altLang="zh-CN" sz="1000" i="0" dirty="0">
                <a:effectLst/>
              </a:rPr>
              <a:t>“</a:t>
            </a:r>
            <a:r>
              <a:rPr lang="zh-CN" altLang="en-US" sz="1000" i="0" dirty="0">
                <a:effectLst/>
              </a:rPr>
              <a:t>这个很有用，谢谢你！</a:t>
            </a:r>
            <a:r>
              <a:rPr lang="en-US" altLang="zh-CN" sz="1000" i="0" dirty="0">
                <a:effectLst/>
              </a:rPr>
              <a:t>”</a:t>
            </a:r>
            <a:r>
              <a:rPr lang="zh-CN" altLang="en-US" sz="1000" i="0" dirty="0">
                <a:effectLst/>
              </a:rPr>
              <a:t>这样的反馈时，会自然产生满足感，从而更愿意继续学习。</a:t>
            </a:r>
            <a:endParaRPr lang="zh-CN" altLang="en-US" sz="1000" i="0" dirty="0">
              <a:effectLst/>
            </a:endParaRPr>
          </a:p>
          <a:p>
            <a:endParaRPr lang="en-US" altLang="zh-CN" sz="1000" i="0" dirty="0">
              <a:effectLst/>
            </a:endParaRPr>
          </a:p>
          <a:p>
            <a:r>
              <a:rPr lang="zh-CN" altLang="en-US" sz="1000" i="0" dirty="0">
                <a:effectLst/>
              </a:rPr>
              <a:t>如果你觉得</a:t>
            </a:r>
            <a:r>
              <a:rPr lang="en-US" altLang="zh-CN" sz="1000" i="0" dirty="0">
                <a:effectLst/>
              </a:rPr>
              <a:t>“</a:t>
            </a:r>
            <a:r>
              <a:rPr lang="zh-CN" altLang="en-US" sz="1000" i="0" dirty="0">
                <a:effectLst/>
              </a:rPr>
              <a:t>我没有什么可以输出的内容</a:t>
            </a:r>
            <a:r>
              <a:rPr lang="en-US" altLang="zh-CN" sz="1000" i="0" dirty="0">
                <a:effectLst/>
              </a:rPr>
              <a:t>”</a:t>
            </a:r>
            <a:r>
              <a:rPr lang="zh-CN" altLang="en-US" sz="1000" i="0" dirty="0">
                <a:effectLst/>
              </a:rPr>
              <a:t>，那就从很小的事情开始。比如，跟朋友聊一句</a:t>
            </a:r>
            <a:r>
              <a:rPr lang="en-US" altLang="zh-CN" sz="1000" i="0" dirty="0">
                <a:effectLst/>
              </a:rPr>
              <a:t>“</a:t>
            </a:r>
            <a:r>
              <a:rPr lang="zh-CN" altLang="en-US" sz="1000" i="0" dirty="0">
                <a:effectLst/>
              </a:rPr>
              <a:t>昨天在书店看到某本新书挺有意思</a:t>
            </a:r>
            <a:r>
              <a:rPr lang="en-US" altLang="zh-CN" sz="1000" i="0" dirty="0">
                <a:effectLst/>
              </a:rPr>
              <a:t>”</a:t>
            </a:r>
            <a:r>
              <a:rPr lang="zh-CN" altLang="en-US" sz="1000" i="0" dirty="0">
                <a:effectLst/>
              </a:rPr>
              <a:t>，这也是一种输出。</a:t>
            </a:r>
            <a:endParaRPr lang="zh-CN" altLang="en-US" sz="1000" i="0" dirty="0">
              <a:effectLst/>
            </a:endParaRPr>
          </a:p>
          <a:p>
            <a:endParaRPr lang="en-US" altLang="zh-CN" sz="1000" i="0" dirty="0">
              <a:effectLst/>
            </a:endParaRPr>
          </a:p>
          <a:p>
            <a:r>
              <a:rPr lang="zh-CN" altLang="en-US" sz="1000" i="0" dirty="0">
                <a:effectLst/>
              </a:rPr>
              <a:t>在社交媒体上写几句简单的感想，也是很好的输出方式。即使当下不一定被很多人看到，但这些记录可以在未来被再次引用，也可以帮助你自己回忆内容。</a:t>
            </a:r>
            <a:endParaRPr lang="zh-CN" altLang="en-US" sz="1000" i="0" dirty="0">
              <a:effectLst/>
            </a:endParaRPr>
          </a:p>
          <a:p>
            <a:endParaRPr lang="en-US" altLang="zh-CN" sz="1000" i="0" dirty="0">
              <a:effectLst/>
            </a:endParaRPr>
          </a:p>
          <a:p>
            <a:r>
              <a:rPr lang="zh-CN" altLang="en-US" sz="1000" i="0" dirty="0">
                <a:effectLst/>
              </a:rPr>
              <a:t>把输出当作是为身边的人、为社交圈，甚至为未来的自己所做的积累，从小处开始，你就能逐渐建立起输出的习惯。</a:t>
            </a:r>
            <a:endParaRPr lang="zh-CN" altLang="en-US" sz="1000" i="0" dirty="0">
              <a:effectLst/>
            </a:endParaRPr>
          </a:p>
          <a:p>
            <a:endParaRPr lang="en-US" altLang="zh-CN" sz="1000" i="0" dirty="0">
              <a:effectLst/>
            </a:endParaRPr>
          </a:p>
          <a:p>
            <a:r>
              <a:rPr lang="zh-CN" altLang="en-US" sz="1000" i="0" dirty="0">
                <a:effectLst/>
              </a:rPr>
              <a:t>不输出，学习就会消失</a:t>
            </a:r>
            <a:endParaRPr lang="zh-CN" altLang="en-US" sz="1000" i="0" dirty="0">
              <a:effectLst/>
            </a:endParaRPr>
          </a:p>
          <a:p>
            <a:endParaRPr lang="en-US" altLang="zh-CN" sz="1000" i="0" dirty="0">
              <a:effectLst/>
            </a:endParaRPr>
          </a:p>
          <a:p>
            <a:r>
              <a:rPr lang="zh-CN" altLang="en-US" sz="1000" i="0" dirty="0">
                <a:effectLst/>
              </a:rPr>
              <a:t>无论你读了多厚的书、参加了多少课程，如果只是停留在</a:t>
            </a:r>
            <a:r>
              <a:rPr lang="en-US" altLang="zh-CN" sz="1000" i="0" dirty="0">
                <a:effectLst/>
              </a:rPr>
              <a:t>“</a:t>
            </a:r>
            <a:r>
              <a:rPr lang="zh-CN" altLang="en-US" sz="1000" i="0" dirty="0">
                <a:effectLst/>
              </a:rPr>
              <a:t>学过了</a:t>
            </a:r>
            <a:r>
              <a:rPr lang="en-US" altLang="zh-CN" sz="1000" i="0" dirty="0">
                <a:effectLst/>
              </a:rPr>
              <a:t>”</a:t>
            </a:r>
            <a:r>
              <a:rPr lang="zh-CN" altLang="en-US" sz="1000" i="0" dirty="0">
                <a:effectLst/>
              </a:rPr>
              <a:t>的状态，很快就会像幻影一样消失。既然如此，这样的学习还有什么意义？</a:t>
            </a:r>
            <a:endParaRPr lang="zh-CN" altLang="en-US" sz="1000" i="0" dirty="0">
              <a:effectLst/>
            </a:endParaRPr>
          </a:p>
          <a:p>
            <a:endParaRPr lang="en-US" altLang="zh-CN" sz="1000" i="0" dirty="0">
              <a:effectLst/>
            </a:endParaRPr>
          </a:p>
          <a:p>
            <a:r>
              <a:rPr lang="zh-CN" altLang="en-US" sz="1000" i="0" dirty="0">
                <a:effectLst/>
              </a:rPr>
              <a:t>因此，如果你一直认为</a:t>
            </a:r>
            <a:r>
              <a:rPr lang="en-US" altLang="zh-CN" sz="1000" i="0" dirty="0">
                <a:effectLst/>
              </a:rPr>
              <a:t>“</a:t>
            </a:r>
            <a:r>
              <a:rPr lang="zh-CN" altLang="en-US" sz="1000" i="0" dirty="0">
                <a:effectLst/>
              </a:rPr>
              <a:t>学习就是输入</a:t>
            </a:r>
            <a:r>
              <a:rPr lang="en-US" altLang="zh-CN" sz="1000" i="0" dirty="0">
                <a:effectLst/>
              </a:rPr>
              <a:t>”</a:t>
            </a:r>
            <a:r>
              <a:rPr lang="zh-CN" altLang="en-US" sz="1000" i="0" dirty="0">
                <a:effectLst/>
              </a:rPr>
              <a:t>，那么从今天开始，请改变这个观念。</a:t>
            </a:r>
            <a:endParaRPr lang="zh-CN" altLang="en-US" sz="1000" i="0" dirty="0">
              <a:effectLst/>
            </a:endParaRPr>
          </a:p>
          <a:p>
            <a:endParaRPr lang="en-US" altLang="zh-CN" sz="1000" i="0" dirty="0">
              <a:effectLst/>
            </a:endParaRPr>
          </a:p>
          <a:p>
            <a:r>
              <a:rPr lang="zh-CN" altLang="en-US" sz="1000" i="0" dirty="0">
                <a:effectLst/>
              </a:rPr>
              <a:t>不输出，学习就会消失。</a:t>
            </a:r>
            <a:endParaRPr lang="zh-CN" altLang="en-US" sz="1000" i="0" dirty="0">
              <a:effectLst/>
            </a:endParaRPr>
          </a:p>
          <a:p>
            <a:endParaRPr lang="en-US" altLang="zh-CN" sz="1000" i="0" dirty="0">
              <a:effectLst/>
            </a:endParaRPr>
          </a:p>
          <a:p>
            <a:r>
              <a:rPr lang="zh-CN" altLang="en-US" sz="1000" i="0" dirty="0">
                <a:effectLst/>
              </a:rPr>
              <a:t>只有把</a:t>
            </a:r>
            <a:r>
              <a:rPr lang="en-US" altLang="zh-CN" sz="1000" i="0" dirty="0">
                <a:effectLst/>
              </a:rPr>
              <a:t>“</a:t>
            </a:r>
            <a:r>
              <a:rPr lang="zh-CN" altLang="en-US" sz="1000" i="0" dirty="0">
                <a:effectLst/>
              </a:rPr>
              <a:t>学到就输出</a:t>
            </a:r>
            <a:r>
              <a:rPr lang="en-US" altLang="zh-CN" sz="1000" i="0" dirty="0">
                <a:effectLst/>
              </a:rPr>
              <a:t>”</a:t>
            </a:r>
            <a:r>
              <a:rPr lang="zh-CN" altLang="en-US" sz="1000" i="0" dirty="0">
                <a:effectLst/>
              </a:rPr>
              <a:t>变成习惯，才能真正让知识留下来，并转化为成果。这，才是高效学习的关键。</a:t>
            </a:r>
            <a:endParaRPr lang="zh-CN" altLang="en-US" sz="1000" i="0" dirty="0">
              <a:effectLst/>
            </a:endParaRPr>
          </a:p>
        </p:txBody>
      </p:sp>
      <p:sp>
        <p:nvSpPr>
          <p:cNvPr id="5" name="角丸四角形 7"/>
          <p:cNvSpPr/>
          <p:nvPr/>
        </p:nvSpPr>
        <p:spPr>
          <a:xfrm>
            <a:off x="2612979" y="10119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336550"/>
            <a:ext cx="6821170" cy="94786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吸引机会的</a:t>
            </a:r>
            <a:r>
              <a:rPr lang="en-US" altLang="zh-CN" sz="1000" i="0" dirty="0">
                <a:effectLst/>
              </a:rPr>
              <a:t>“</a:t>
            </a:r>
            <a:r>
              <a:rPr lang="zh-CN" altLang="en-US" sz="1000" i="0" dirty="0">
                <a:effectLst/>
              </a:rPr>
              <a:t>学习</a:t>
            </a:r>
            <a:r>
              <a:rPr lang="en-US" altLang="zh-CN" sz="1000" i="0" dirty="0">
                <a:effectLst/>
              </a:rPr>
              <a:t> </a:t>
            </a:r>
            <a:r>
              <a:rPr lang="en-US" altLang="en-US" sz="1000" i="0" dirty="0">
                <a:effectLst/>
              </a:rPr>
              <a:t>→</a:t>
            </a:r>
            <a:r>
              <a:rPr lang="en-US" altLang="zh-CN" sz="1000" i="0" dirty="0">
                <a:effectLst/>
              </a:rPr>
              <a:t> </a:t>
            </a:r>
            <a:r>
              <a:rPr lang="zh-CN" altLang="en-US" sz="1000" i="0" dirty="0">
                <a:effectLst/>
              </a:rPr>
              <a:t>可视化</a:t>
            </a:r>
            <a:r>
              <a:rPr lang="en-US" altLang="zh-CN" sz="1000" i="0" dirty="0">
                <a:effectLst/>
              </a:rPr>
              <a:t> </a:t>
            </a:r>
            <a:r>
              <a:rPr lang="en-US" altLang="en-US" sz="1000" i="0" dirty="0">
                <a:effectLst/>
              </a:rPr>
              <a:t>→</a:t>
            </a:r>
            <a:r>
              <a:rPr lang="en-US" altLang="zh-CN" sz="1000" i="0" dirty="0">
                <a:effectLst/>
              </a:rPr>
              <a:t> </a:t>
            </a:r>
            <a:r>
              <a:rPr lang="zh-CN" altLang="en-US" sz="1000" i="0" dirty="0">
                <a:effectLst/>
              </a:rPr>
              <a:t>分享</a:t>
            </a:r>
            <a:r>
              <a:rPr lang="en-US" altLang="zh-CN" sz="1000" i="0" dirty="0">
                <a:effectLst/>
              </a:rPr>
              <a:t> </a:t>
            </a:r>
            <a:r>
              <a:rPr lang="en-US" altLang="en-US" sz="1000" i="0" dirty="0">
                <a:effectLst/>
              </a:rPr>
              <a:t>→</a:t>
            </a:r>
            <a:r>
              <a:rPr lang="en-US" altLang="zh-CN" sz="1000" i="0" dirty="0">
                <a:effectLst/>
              </a:rPr>
              <a:t> </a:t>
            </a:r>
            <a:r>
              <a:rPr lang="zh-CN" altLang="en-US" sz="1000" i="0" dirty="0">
                <a:effectLst/>
              </a:rPr>
              <a:t>成果</a:t>
            </a:r>
            <a:r>
              <a:rPr lang="en-US" altLang="zh-CN" sz="1000" i="0" dirty="0">
                <a:effectLst/>
              </a:rPr>
              <a:t>”</a:t>
            </a:r>
            <a:r>
              <a:rPr lang="zh-CN" altLang="en-US" sz="1000" i="0" dirty="0">
                <a:effectLst/>
              </a:rPr>
              <a:t>黄金循环</a:t>
            </a:r>
            <a:endParaRPr lang="zh-CN" altLang="en-US" sz="1000" i="0" dirty="0">
              <a:effectLst/>
            </a:endParaRPr>
          </a:p>
          <a:p>
            <a:endParaRPr lang="en-US" altLang="zh-CN" sz="1000" i="0" dirty="0">
              <a:effectLst/>
            </a:endParaRPr>
          </a:p>
          <a:p>
            <a:r>
              <a:rPr lang="zh-CN" altLang="en-US" sz="1000" i="0" dirty="0">
                <a:effectLst/>
              </a:rPr>
              <a:t>人生发生巨大改变的瞬间，并不一定来自某种天赋的爆发，也不是赢下一场关键竞争。大多数情况下，改变人生的起点，不过是一个微不足道的小行动。</a:t>
            </a:r>
            <a:endParaRPr lang="zh-CN" altLang="en-US" sz="1000" i="0" dirty="0">
              <a:effectLst/>
            </a:endParaRPr>
          </a:p>
          <a:p>
            <a:endParaRPr lang="en-US" altLang="zh-CN" sz="1000" i="0" dirty="0">
              <a:effectLst/>
            </a:endParaRPr>
          </a:p>
          <a:p>
            <a:r>
              <a:rPr lang="zh-CN" altLang="en-US" sz="1000" i="0" dirty="0">
                <a:effectLst/>
              </a:rPr>
              <a:t>但正是从这个小行动开始的连锁反应，会彻底改变你的未来。而这个连锁，就是</a:t>
            </a:r>
            <a:r>
              <a:rPr lang="en-US" altLang="zh-CN" sz="1000" i="0" dirty="0">
                <a:effectLst/>
              </a:rPr>
              <a:t>——</a:t>
            </a:r>
            <a:endParaRPr lang="en-US" altLang="zh-CN" sz="1000" i="0" dirty="0">
              <a:effectLst/>
            </a:endParaRPr>
          </a:p>
          <a:p>
            <a:r>
              <a:rPr lang="zh-CN" altLang="en-US" sz="1000" i="0" dirty="0">
                <a:effectLst/>
              </a:rPr>
              <a:t>学习</a:t>
            </a:r>
            <a:r>
              <a:rPr lang="en-US" altLang="zh-CN" sz="1000" i="0" dirty="0">
                <a:effectLst/>
              </a:rPr>
              <a:t> </a:t>
            </a:r>
            <a:r>
              <a:rPr lang="en-US" altLang="en-US" sz="1000" i="0" dirty="0">
                <a:effectLst/>
              </a:rPr>
              <a:t>→</a:t>
            </a:r>
            <a:r>
              <a:rPr lang="en-US" altLang="zh-CN" sz="1000" i="0" dirty="0">
                <a:effectLst/>
              </a:rPr>
              <a:t> </a:t>
            </a:r>
            <a:r>
              <a:rPr lang="zh-CN" altLang="en-US" sz="1000" i="0" dirty="0">
                <a:effectLst/>
              </a:rPr>
              <a:t>可视化</a:t>
            </a:r>
            <a:r>
              <a:rPr lang="en-US" altLang="zh-CN" sz="1000" i="0" dirty="0">
                <a:effectLst/>
              </a:rPr>
              <a:t> </a:t>
            </a:r>
            <a:r>
              <a:rPr lang="en-US" altLang="en-US" sz="1000" i="0" dirty="0">
                <a:effectLst/>
              </a:rPr>
              <a:t>→</a:t>
            </a:r>
            <a:r>
              <a:rPr lang="en-US" altLang="zh-CN" sz="1000" i="0" dirty="0">
                <a:effectLst/>
              </a:rPr>
              <a:t> </a:t>
            </a:r>
            <a:r>
              <a:rPr lang="zh-CN" altLang="en-US" sz="1000" i="0" dirty="0">
                <a:effectLst/>
              </a:rPr>
              <a:t>分享</a:t>
            </a:r>
            <a:r>
              <a:rPr lang="en-US" altLang="zh-CN" sz="1000" i="0" dirty="0">
                <a:effectLst/>
              </a:rPr>
              <a:t> </a:t>
            </a:r>
            <a:r>
              <a:rPr lang="en-US" altLang="en-US" sz="1000" i="0" dirty="0">
                <a:effectLst/>
              </a:rPr>
              <a:t>→</a:t>
            </a:r>
            <a:r>
              <a:rPr lang="en-US" altLang="zh-CN" sz="1000" i="0" dirty="0">
                <a:effectLst/>
              </a:rPr>
              <a:t> </a:t>
            </a:r>
            <a:r>
              <a:rPr lang="zh-CN" altLang="en-US" sz="1000" i="0" dirty="0">
                <a:effectLst/>
              </a:rPr>
              <a:t>成果</a:t>
            </a:r>
            <a:r>
              <a:rPr lang="en-US" altLang="zh-CN" sz="1000" i="0" dirty="0">
                <a:effectLst/>
              </a:rPr>
              <a:t> </a:t>
            </a:r>
            <a:r>
              <a:rPr lang="zh-CN" altLang="en-US" sz="1000" i="0" dirty="0">
                <a:effectLst/>
              </a:rPr>
              <a:t>的黄金循环。</a:t>
            </a:r>
            <a:endParaRPr lang="zh-CN" altLang="en-US" sz="1000" i="0" dirty="0">
              <a:effectLst/>
            </a:endParaRPr>
          </a:p>
          <a:p>
            <a:endParaRPr lang="en-US" altLang="zh-CN" sz="1000" i="0" dirty="0">
              <a:effectLst/>
            </a:endParaRPr>
          </a:p>
          <a:p>
            <a:r>
              <a:rPr lang="zh-CN" altLang="en-US" sz="1000" i="0" dirty="0">
                <a:effectLst/>
              </a:rPr>
              <a:t>一旦这个循环开始运转，你的职业发展、日常状态、人际关系以及各种挑战，都会自然而然地向前推进。</a:t>
            </a:r>
            <a:endParaRPr lang="zh-CN" altLang="en-US" sz="1000" i="0" dirty="0">
              <a:effectLst/>
            </a:endParaRPr>
          </a:p>
          <a:p>
            <a:endParaRPr lang="en-US" altLang="zh-CN" sz="1000" i="0" dirty="0">
              <a:effectLst/>
            </a:endParaRPr>
          </a:p>
          <a:p>
            <a:r>
              <a:rPr lang="en-US" altLang="zh-CN" sz="1000" i="0" dirty="0">
                <a:effectLst/>
              </a:rPr>
              <a:t>STEP1</a:t>
            </a:r>
            <a:r>
              <a:rPr lang="zh-CN" altLang="en-US" sz="1000" i="0" dirty="0">
                <a:effectLst/>
              </a:rPr>
              <a:t>：学习</a:t>
            </a:r>
            <a:r>
              <a:rPr lang="en-US" altLang="zh-CN" sz="1000" i="0" dirty="0">
                <a:effectLst/>
              </a:rPr>
              <a:t> —— </a:t>
            </a:r>
            <a:r>
              <a:rPr lang="zh-CN" altLang="en-US" sz="1000" i="0" dirty="0">
                <a:effectLst/>
              </a:rPr>
              <a:t>一切始于</a:t>
            </a:r>
            <a:r>
              <a:rPr lang="en-US" altLang="zh-CN" sz="1000" i="0" dirty="0">
                <a:effectLst/>
              </a:rPr>
              <a:t>“</a:t>
            </a:r>
            <a:r>
              <a:rPr lang="zh-CN" altLang="en-US" sz="1000" i="0" dirty="0">
                <a:effectLst/>
              </a:rPr>
              <a:t>微小的觉察</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当你读书时产生触动、听别人分享后有所收获、在会议中突然</a:t>
            </a:r>
            <a:r>
              <a:rPr lang="en-US" altLang="zh-CN" sz="1000" i="0" dirty="0">
                <a:effectLst/>
              </a:rPr>
              <a:t>“</a:t>
            </a:r>
            <a:r>
              <a:rPr lang="zh-CN" altLang="en-US" sz="1000" i="0" dirty="0">
                <a:effectLst/>
              </a:rPr>
              <a:t>原来如此</a:t>
            </a:r>
            <a:r>
              <a:rPr lang="en-US" altLang="zh-CN" sz="1000" i="0" dirty="0">
                <a:effectLst/>
              </a:rPr>
              <a:t>”</a:t>
            </a:r>
            <a:r>
              <a:rPr lang="zh-CN" altLang="en-US" sz="1000" i="0" dirty="0">
                <a:effectLst/>
              </a:rPr>
              <a:t>、在社交媒体上看到一句击中心灵的话、在旅行中被某个瞬间打动，甚至被孩子的一句话启发</a:t>
            </a:r>
            <a:r>
              <a:rPr lang="en-US" altLang="zh-CN" sz="1000" i="0" dirty="0">
                <a:effectLst/>
              </a:rPr>
              <a:t>……</a:t>
            </a:r>
            <a:r>
              <a:rPr lang="zh-CN" altLang="en-US" sz="1000" i="0" dirty="0">
                <a:effectLst/>
              </a:rPr>
              <a:t>这些，全部都是</a:t>
            </a:r>
            <a:r>
              <a:rPr lang="en-US" altLang="zh-CN" sz="1000" i="0" dirty="0">
                <a:effectLst/>
              </a:rPr>
              <a:t>“</a:t>
            </a:r>
            <a:r>
              <a:rPr lang="zh-CN" altLang="en-US" sz="1000" i="0" dirty="0">
                <a:effectLst/>
              </a:rPr>
              <a:t>学习</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学习并不是什么特别的事情，它散落在日常生活的各个角落。但大多数人没有意识到这些学习的存在，让它们淹没在信息洪流中消失不见。</a:t>
            </a:r>
            <a:endParaRPr lang="zh-CN" altLang="en-US" sz="1000" i="0" dirty="0">
              <a:effectLst/>
            </a:endParaRPr>
          </a:p>
          <a:p>
            <a:endParaRPr lang="en-US" altLang="zh-CN" sz="1000" i="0" dirty="0">
              <a:effectLst/>
            </a:endParaRPr>
          </a:p>
          <a:p>
            <a:r>
              <a:rPr lang="zh-CN" altLang="en-US" sz="1000" i="0" dirty="0">
                <a:effectLst/>
              </a:rPr>
              <a:t>因此，能够</a:t>
            </a:r>
            <a:r>
              <a:rPr lang="en-US" altLang="zh-CN" sz="1000" i="0" dirty="0">
                <a:effectLst/>
              </a:rPr>
              <a:t>“</a:t>
            </a:r>
            <a:r>
              <a:rPr lang="zh-CN" altLang="en-US" sz="1000" i="0" dirty="0">
                <a:effectLst/>
              </a:rPr>
              <a:t>捡起学习</a:t>
            </a:r>
            <a:r>
              <a:rPr lang="en-US" altLang="zh-CN" sz="1000" i="0" dirty="0">
                <a:effectLst/>
              </a:rPr>
              <a:t>”</a:t>
            </a:r>
            <a:r>
              <a:rPr lang="zh-CN" altLang="en-US" sz="1000" i="0" dirty="0">
                <a:effectLst/>
              </a:rPr>
              <a:t>的人，才真正具备优势。</a:t>
            </a:r>
            <a:endParaRPr lang="zh-CN" altLang="en-US" sz="1000" i="0" dirty="0">
              <a:effectLst/>
            </a:endParaRPr>
          </a:p>
          <a:p>
            <a:endParaRPr lang="en-US" altLang="zh-CN" sz="1000" i="0" dirty="0">
              <a:effectLst/>
            </a:endParaRPr>
          </a:p>
          <a:p>
            <a:r>
              <a:rPr lang="zh-CN" altLang="en-US" sz="1000" i="0" dirty="0">
                <a:effectLst/>
              </a:rPr>
              <a:t>首先要训练自己具备这样的意识：</a:t>
            </a:r>
            <a:endParaRPr lang="zh-CN" altLang="en-US" sz="1000" i="0" dirty="0">
              <a:effectLst/>
            </a:endParaRPr>
          </a:p>
          <a:p>
            <a:r>
              <a:rPr lang="en-US" altLang="zh-CN" sz="1000" i="0" dirty="0">
                <a:effectLst/>
              </a:rPr>
              <a:t>——“</a:t>
            </a:r>
            <a:r>
              <a:rPr lang="zh-CN" altLang="en-US" sz="1000" i="0" dirty="0">
                <a:effectLst/>
              </a:rPr>
              <a:t>这也是一种学习</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en-US" altLang="zh-CN" sz="1000" i="0" dirty="0">
                <a:effectLst/>
              </a:rPr>
              <a:t>STEP2</a:t>
            </a:r>
            <a:r>
              <a:rPr lang="zh-CN" altLang="en-US" sz="1000" i="0" dirty="0">
                <a:effectLst/>
              </a:rPr>
              <a:t>：可视化</a:t>
            </a:r>
            <a:r>
              <a:rPr lang="en-US" altLang="zh-CN" sz="1000" i="0" dirty="0">
                <a:effectLst/>
              </a:rPr>
              <a:t> —— </a:t>
            </a:r>
            <a:r>
              <a:rPr lang="zh-CN" altLang="en-US" sz="1000" i="0" dirty="0">
                <a:effectLst/>
              </a:rPr>
              <a:t>不记录的学习，不存在</a:t>
            </a:r>
            <a:endParaRPr lang="zh-CN" altLang="en-US" sz="1000" i="0" dirty="0">
              <a:effectLst/>
            </a:endParaRPr>
          </a:p>
          <a:p>
            <a:endParaRPr lang="en-US" altLang="zh-CN" sz="1000" i="0" dirty="0">
              <a:effectLst/>
            </a:endParaRPr>
          </a:p>
          <a:p>
            <a:r>
              <a:rPr lang="zh-CN" altLang="en-US" sz="1000" i="0" dirty="0">
                <a:effectLst/>
              </a:rPr>
              <a:t>这是第一个关键分水岭。</a:t>
            </a:r>
            <a:endParaRPr lang="zh-CN" altLang="en-US" sz="1000" i="0" dirty="0">
              <a:effectLst/>
            </a:endParaRPr>
          </a:p>
          <a:p>
            <a:endParaRPr lang="en-US" altLang="zh-CN" sz="1000" i="0" dirty="0">
              <a:effectLst/>
            </a:endParaRPr>
          </a:p>
          <a:p>
            <a:r>
              <a:rPr lang="zh-CN" altLang="en-US" sz="1000" i="0" dirty="0">
                <a:effectLst/>
              </a:rPr>
              <a:t>即使你捕捉到了学习，如果不记录，它往往会在</a:t>
            </a:r>
            <a:r>
              <a:rPr lang="en-US" altLang="zh-CN" sz="1000" i="0" dirty="0">
                <a:effectLst/>
              </a:rPr>
              <a:t>24</a:t>
            </a:r>
            <a:r>
              <a:rPr lang="zh-CN" altLang="en-US" sz="1000" i="0" dirty="0">
                <a:effectLst/>
              </a:rPr>
              <a:t>小时内消失，大多数人都会忘记。</a:t>
            </a:r>
            <a:endParaRPr lang="zh-CN" altLang="en-US" sz="1000" i="0" dirty="0">
              <a:effectLst/>
            </a:endParaRPr>
          </a:p>
          <a:p>
            <a:endParaRPr lang="en-US" altLang="zh-CN" sz="1000" i="0" dirty="0">
              <a:effectLst/>
            </a:endParaRPr>
          </a:p>
          <a:p>
            <a:r>
              <a:rPr lang="zh-CN" altLang="en-US" sz="1000" i="0" dirty="0">
                <a:effectLst/>
              </a:rPr>
              <a:t>但只要你把它记录下来</a:t>
            </a:r>
            <a:r>
              <a:rPr lang="en-US" altLang="zh-CN" sz="1000" i="0" dirty="0">
                <a:effectLst/>
              </a:rPr>
              <a:t>——</a:t>
            </a:r>
            <a:r>
              <a:rPr lang="zh-CN" altLang="en-US" sz="1000" i="0" dirty="0">
                <a:effectLst/>
              </a:rPr>
              <a:t>无论是写在纸上、记在手机里、拍照、甚至输入到</a:t>
            </a:r>
            <a:r>
              <a:rPr lang="en-US" altLang="zh-CN" sz="1000" i="0" dirty="0">
                <a:effectLst/>
              </a:rPr>
              <a:t>ChatGPT</a:t>
            </a:r>
            <a:r>
              <a:rPr lang="zh-CN" altLang="en-US" sz="1000" i="0" dirty="0">
                <a:effectLst/>
              </a:rPr>
              <a:t>中</a:t>
            </a:r>
            <a:r>
              <a:rPr lang="en-US" altLang="zh-CN" sz="1000" i="0" dirty="0">
                <a:effectLst/>
              </a:rPr>
              <a:t>——</a:t>
            </a:r>
            <a:r>
              <a:rPr lang="zh-CN" altLang="en-US" sz="1000" i="0" dirty="0">
                <a:effectLst/>
              </a:rPr>
              <a:t>一旦被</a:t>
            </a:r>
            <a:r>
              <a:rPr lang="en-US" altLang="zh-CN" sz="1000" i="0" dirty="0">
                <a:effectLst/>
              </a:rPr>
              <a:t>“</a:t>
            </a:r>
            <a:r>
              <a:rPr lang="zh-CN" altLang="en-US" sz="1000" i="0" dirty="0">
                <a:effectLst/>
              </a:rPr>
              <a:t>看见</a:t>
            </a:r>
            <a:r>
              <a:rPr lang="en-US" altLang="zh-CN" sz="1000" i="0" dirty="0">
                <a:effectLst/>
              </a:rPr>
              <a:t>”</a:t>
            </a:r>
            <a:r>
              <a:rPr lang="zh-CN" altLang="en-US" sz="1000" i="0" dirty="0">
                <a:effectLst/>
              </a:rPr>
              <a:t>，学习就不会消失，而会变成你的资产。</a:t>
            </a:r>
            <a:endParaRPr lang="zh-CN" altLang="en-US" sz="1000" i="0" dirty="0">
              <a:effectLst/>
            </a:endParaRPr>
          </a:p>
          <a:p>
            <a:endParaRPr lang="en-US" altLang="zh-CN" sz="1000" i="0" dirty="0">
              <a:effectLst/>
            </a:endParaRPr>
          </a:p>
          <a:p>
            <a:r>
              <a:rPr lang="zh-CN" altLang="en-US" sz="1000" i="0" dirty="0">
                <a:effectLst/>
              </a:rPr>
              <a:t>这些被记录下来的学习，就像摆在你人生书架上的一本本书。</a:t>
            </a:r>
            <a:endParaRPr lang="zh-CN" altLang="en-US" sz="1000" i="0" dirty="0">
              <a:effectLst/>
            </a:endParaRPr>
          </a:p>
          <a:p>
            <a:r>
              <a:rPr lang="zh-CN" altLang="en-US" sz="1000" i="0" dirty="0">
                <a:effectLst/>
              </a:rPr>
              <a:t>你可以在需要时随时取用，也可以在别人需要时分享出去。</a:t>
            </a:r>
            <a:endParaRPr lang="zh-CN" altLang="en-US" sz="1000" i="0" dirty="0">
              <a:effectLst/>
            </a:endParaRPr>
          </a:p>
          <a:p>
            <a:endParaRPr lang="en-US" altLang="zh-CN" sz="1000" i="0" dirty="0">
              <a:effectLst/>
            </a:endParaRPr>
          </a:p>
          <a:p>
            <a:r>
              <a:rPr lang="zh-CN" altLang="en-US" sz="1000" i="0" dirty="0">
                <a:effectLst/>
              </a:rPr>
              <a:t>熟练之后，你甚至可以把社交媒体当作记录工具。但一开始，即便只是给自己看的笔记也完全没问题。关键是：把</a:t>
            </a:r>
            <a:r>
              <a:rPr lang="en-US" altLang="zh-CN" sz="1000" i="0" dirty="0">
                <a:effectLst/>
              </a:rPr>
              <a:t>“</a:t>
            </a:r>
            <a:r>
              <a:rPr lang="zh-CN" altLang="en-US" sz="1000" i="0" dirty="0">
                <a:effectLst/>
              </a:rPr>
              <a:t>觉察</a:t>
            </a:r>
            <a:r>
              <a:rPr lang="en-US" altLang="zh-CN" sz="1000" i="0" dirty="0">
                <a:effectLst/>
              </a:rPr>
              <a:t>”</a:t>
            </a:r>
            <a:r>
              <a:rPr lang="zh-CN" altLang="en-US" sz="1000" i="0" dirty="0">
                <a:effectLst/>
              </a:rPr>
              <a:t>留下来。</a:t>
            </a:r>
            <a:endParaRPr lang="zh-CN" altLang="en-US" sz="1000" i="0" dirty="0">
              <a:effectLst/>
            </a:endParaRPr>
          </a:p>
          <a:p>
            <a:endParaRPr lang="en-US" altLang="zh-CN" sz="1000" i="0" dirty="0">
              <a:effectLst/>
            </a:endParaRPr>
          </a:p>
          <a:p>
            <a:r>
              <a:rPr lang="en-US" altLang="zh-CN" sz="1000" i="0" dirty="0">
                <a:effectLst/>
              </a:rPr>
              <a:t>STEP3</a:t>
            </a:r>
            <a:r>
              <a:rPr lang="zh-CN" altLang="en-US" sz="1000" i="0" dirty="0">
                <a:effectLst/>
              </a:rPr>
              <a:t>：分享</a:t>
            </a:r>
            <a:r>
              <a:rPr lang="en-US" altLang="zh-CN" sz="1000" i="0" dirty="0">
                <a:effectLst/>
              </a:rPr>
              <a:t> —— </a:t>
            </a:r>
            <a:r>
              <a:rPr lang="zh-CN" altLang="en-US" sz="1000" i="0" dirty="0">
                <a:effectLst/>
              </a:rPr>
              <a:t>一旦被分享，价值成倍增长</a:t>
            </a:r>
            <a:endParaRPr lang="zh-CN" altLang="en-US" sz="1000" i="0" dirty="0">
              <a:effectLst/>
            </a:endParaRPr>
          </a:p>
          <a:p>
            <a:endParaRPr lang="en-US" altLang="zh-CN" sz="1000" i="0" dirty="0">
              <a:effectLst/>
            </a:endParaRPr>
          </a:p>
          <a:p>
            <a:r>
              <a:rPr lang="zh-CN" altLang="en-US" sz="1000" i="0" dirty="0">
                <a:effectLst/>
              </a:rPr>
              <a:t>仅仅做到</a:t>
            </a:r>
            <a:r>
              <a:rPr lang="en-US" altLang="zh-CN" sz="1000" i="0" dirty="0">
                <a:effectLst/>
              </a:rPr>
              <a:t>“</a:t>
            </a:r>
            <a:r>
              <a:rPr lang="zh-CN" altLang="en-US" sz="1000" i="0" dirty="0">
                <a:effectLst/>
              </a:rPr>
              <a:t>可视化</a:t>
            </a:r>
            <a:r>
              <a:rPr lang="en-US" altLang="zh-CN" sz="1000" i="0" dirty="0">
                <a:effectLst/>
              </a:rPr>
              <a:t>”</a:t>
            </a:r>
            <a:r>
              <a:rPr lang="zh-CN" altLang="en-US" sz="1000" i="0" dirty="0">
                <a:effectLst/>
              </a:rPr>
              <a:t>还不够，因为只有你能看到。你需要用最容易被他人接收的方式，把这些内容分享出去。</a:t>
            </a:r>
            <a:endParaRPr lang="zh-CN" altLang="en-US" sz="1000" i="0" dirty="0">
              <a:effectLst/>
            </a:endParaRPr>
          </a:p>
          <a:p>
            <a:endParaRPr lang="en-US" altLang="zh-CN" sz="1000" i="0" dirty="0">
              <a:effectLst/>
            </a:endParaRPr>
          </a:p>
          <a:p>
            <a:r>
              <a:rPr lang="zh-CN" altLang="en-US" sz="1000" i="0" dirty="0">
                <a:effectLst/>
              </a:rPr>
              <a:t>哪怕只是把今天的一个学习点，用一句话分享给别人，它的价值都会瞬间放大。</a:t>
            </a:r>
            <a:endParaRPr lang="zh-CN" altLang="en-US" sz="1000" i="0" dirty="0">
              <a:effectLst/>
            </a:endParaRPr>
          </a:p>
          <a:p>
            <a:endParaRPr lang="en-US" altLang="zh-CN" sz="1000" i="0" dirty="0">
              <a:effectLst/>
            </a:endParaRPr>
          </a:p>
          <a:p>
            <a:r>
              <a:rPr lang="zh-CN" altLang="en-US" sz="1000" i="0" dirty="0">
                <a:effectLst/>
              </a:rPr>
              <a:t>因为学习同时具有两种价值：</a:t>
            </a:r>
            <a:endParaRPr lang="zh-CN" altLang="en-US" sz="1000" i="0" dirty="0">
              <a:effectLst/>
            </a:endParaRPr>
          </a:p>
          <a:p>
            <a:endParaRPr lang="en-US" altLang="zh-CN" sz="1000" i="0" dirty="0">
              <a:effectLst/>
            </a:endParaRPr>
          </a:p>
          <a:p>
            <a:r>
              <a:rPr lang="zh-CN" altLang="en-US" sz="1000" i="0" dirty="0">
                <a:effectLst/>
              </a:rPr>
              <a:t>对自己的价值</a:t>
            </a:r>
            <a:endParaRPr lang="zh-CN" altLang="en-US" sz="1000" i="0" dirty="0">
              <a:effectLst/>
            </a:endParaRPr>
          </a:p>
          <a:p>
            <a:r>
              <a:rPr lang="zh-CN" altLang="en-US" sz="1000" i="0" dirty="0">
                <a:effectLst/>
              </a:rPr>
              <a:t>对他人的价值</a:t>
            </a:r>
            <a:endParaRPr lang="zh-CN" altLang="en-US" sz="1000" i="0" dirty="0">
              <a:effectLst/>
            </a:endParaRPr>
          </a:p>
          <a:p>
            <a:endParaRPr lang="en-US" altLang="zh-CN" sz="1000" i="0" dirty="0">
              <a:effectLst/>
            </a:endParaRPr>
          </a:p>
          <a:p>
            <a:r>
              <a:rPr lang="zh-CN" altLang="en-US" sz="1000" i="0" dirty="0">
                <a:effectLst/>
              </a:rPr>
              <a:t>你随口分享的一个小技巧，可能正好帮同事解决问题；</a:t>
            </a:r>
            <a:endParaRPr lang="zh-CN" altLang="en-US" sz="1000" i="0" dirty="0">
              <a:effectLst/>
            </a:endParaRPr>
          </a:p>
          <a:p>
            <a:r>
              <a:rPr lang="zh-CN" altLang="en-US" sz="1000" i="0" dirty="0">
                <a:effectLst/>
              </a:rPr>
              <a:t>你在会议中提到的一个观点，可能提升团队表现；</a:t>
            </a:r>
            <a:endParaRPr lang="zh-CN" altLang="en-US" sz="1000" i="0" dirty="0">
              <a:effectLst/>
            </a:endParaRPr>
          </a:p>
          <a:p>
            <a:r>
              <a:rPr lang="zh-CN" altLang="en-US" sz="1000" i="0" dirty="0">
                <a:effectLst/>
              </a:rPr>
              <a:t>你发在社交媒体的一条心得，可能成为他人的支撑。</a:t>
            </a:r>
            <a:endParaRPr lang="zh-CN" altLang="en-US" sz="1000" i="0" dirty="0">
              <a:effectLst/>
            </a:endParaRPr>
          </a:p>
          <a:p>
            <a:endParaRPr lang="en-US" altLang="zh-CN" sz="1000" i="0" dirty="0">
              <a:effectLst/>
            </a:endParaRPr>
          </a:p>
          <a:p>
            <a:r>
              <a:rPr lang="zh-CN" altLang="en-US" sz="1000" i="0" dirty="0">
                <a:effectLst/>
              </a:rPr>
              <a:t>你习以为常的认知，可能正是别人当下最需要的信息，甚至成为关键决策的依据。这，就是</a:t>
            </a:r>
            <a:r>
              <a:rPr lang="en-US" altLang="zh-CN" sz="1000" i="0" dirty="0">
                <a:effectLst/>
              </a:rPr>
              <a:t>“</a:t>
            </a:r>
            <a:r>
              <a:rPr lang="zh-CN" altLang="en-US" sz="1000" i="0" dirty="0">
                <a:effectLst/>
              </a:rPr>
              <a:t>分享的魔法</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还有一点非常重要：</a:t>
            </a:r>
            <a:endParaRPr lang="zh-CN" altLang="en-US" sz="1000" i="0" dirty="0">
              <a:effectLst/>
            </a:endParaRPr>
          </a:p>
          <a:p>
            <a:r>
              <a:rPr lang="zh-CN" altLang="en-US" sz="1000" i="0" dirty="0">
                <a:effectLst/>
              </a:rPr>
              <a:t>持续分享的人，一定会被看见和被评价。</a:t>
            </a:r>
            <a:endParaRPr lang="zh-CN" altLang="en-US" sz="1000" i="0" dirty="0">
              <a:effectLst/>
            </a:endParaRPr>
          </a:p>
          <a:p>
            <a:endParaRPr lang="en-US" altLang="zh-CN" sz="1000" i="0" dirty="0">
              <a:effectLst/>
            </a:endParaRPr>
          </a:p>
          <a:p>
            <a:r>
              <a:rPr lang="zh-CN" altLang="en-US" sz="1000" i="0" dirty="0">
                <a:effectLst/>
              </a:rPr>
              <a:t>因为大多数人并不会这么做。在一个</a:t>
            </a:r>
            <a:r>
              <a:rPr lang="en-US" altLang="zh-CN" sz="1000" i="0" dirty="0">
                <a:effectLst/>
              </a:rPr>
              <a:t>“</a:t>
            </a:r>
            <a:r>
              <a:rPr lang="zh-CN" altLang="en-US" sz="1000" i="0" dirty="0">
                <a:effectLst/>
              </a:rPr>
              <a:t>大家都不行动</a:t>
            </a:r>
            <a:r>
              <a:rPr lang="en-US" altLang="zh-CN" sz="1000" i="0" dirty="0">
                <a:effectLst/>
              </a:rPr>
              <a:t>”</a:t>
            </a:r>
            <a:r>
              <a:rPr lang="zh-CN" altLang="en-US" sz="1000" i="0" dirty="0">
                <a:effectLst/>
              </a:rPr>
              <a:t>的环境里，只要你稍微多走一步，就已经脱颖而出。</a:t>
            </a:r>
            <a:endParaRPr lang="zh-CN" altLang="en-US" sz="1000" i="0" dirty="0">
              <a:effectLst/>
            </a:endParaRPr>
          </a:p>
          <a:p>
            <a:endParaRPr lang="en-US" altLang="zh-CN" sz="1000" i="0" dirty="0">
              <a:effectLst/>
            </a:endParaRPr>
          </a:p>
          <a:p>
            <a:r>
              <a:rPr lang="zh-CN" altLang="en-US" sz="1000" i="0" dirty="0">
                <a:effectLst/>
              </a:rPr>
              <a:t>仅仅把学习当作个人记录就结束，是一种极大的浪费。（接下页）</a:t>
            </a:r>
            <a:endParaRPr lang="zh-CN" altLang="en-US" sz="1000" i="0" dirty="0">
              <a:effectLst/>
            </a:endParaRPr>
          </a:p>
        </p:txBody>
      </p:sp>
      <p:sp>
        <p:nvSpPr>
          <p:cNvPr id="5" name="角丸四角形 7"/>
          <p:cNvSpPr/>
          <p:nvPr/>
        </p:nvSpPr>
        <p:spPr>
          <a:xfrm>
            <a:off x="2612979" y="10119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763270"/>
            <a:ext cx="6821170" cy="7200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100" i="0" dirty="0">
                <a:effectLst/>
              </a:rPr>
              <a:t>STEP4</a:t>
            </a:r>
            <a:r>
              <a:rPr lang="zh-CN" altLang="en-US" sz="1100" i="0" dirty="0">
                <a:effectLst/>
              </a:rPr>
              <a:t>：成果</a:t>
            </a:r>
            <a:r>
              <a:rPr lang="en-US" altLang="zh-CN" sz="1100" i="0" dirty="0">
                <a:effectLst/>
              </a:rPr>
              <a:t> —— </a:t>
            </a:r>
            <a:r>
              <a:rPr lang="zh-CN" altLang="en-US" sz="1100" i="0" dirty="0">
                <a:effectLst/>
              </a:rPr>
              <a:t>一旦分享，机会就开始流动</a:t>
            </a:r>
            <a:endParaRPr lang="zh-CN" altLang="en-US" sz="1100" i="0" dirty="0">
              <a:effectLst/>
            </a:endParaRPr>
          </a:p>
          <a:p>
            <a:endParaRPr lang="en-US" altLang="zh-CN" sz="1100" i="0" dirty="0">
              <a:effectLst/>
            </a:endParaRPr>
          </a:p>
          <a:p>
            <a:r>
              <a:rPr lang="zh-CN" altLang="en-US" sz="1100" i="0" dirty="0">
                <a:effectLst/>
              </a:rPr>
              <a:t>当你把学习可视化，并分享出去，你周围的世界会开始发生变化。</a:t>
            </a:r>
            <a:endParaRPr lang="zh-CN" altLang="en-US" sz="1100" i="0" dirty="0">
              <a:effectLst/>
            </a:endParaRPr>
          </a:p>
          <a:p>
            <a:endParaRPr lang="en-US" altLang="zh-CN" sz="1100" i="0" dirty="0">
              <a:effectLst/>
            </a:endParaRPr>
          </a:p>
          <a:p>
            <a:r>
              <a:rPr lang="zh-CN" altLang="en-US" sz="1100" i="0" dirty="0">
                <a:effectLst/>
              </a:rPr>
              <a:t>比如：</a:t>
            </a:r>
            <a:endParaRPr lang="zh-CN" altLang="en-US" sz="1100" i="0" dirty="0">
              <a:effectLst/>
            </a:endParaRPr>
          </a:p>
          <a:p>
            <a:endParaRPr lang="en-US" altLang="zh-CN" sz="1100" i="0" dirty="0">
              <a:effectLst/>
            </a:endParaRPr>
          </a:p>
          <a:p>
            <a:r>
              <a:rPr lang="zh-CN" altLang="en-US" sz="1100" i="0" dirty="0">
                <a:effectLst/>
              </a:rPr>
              <a:t>有人说</a:t>
            </a:r>
            <a:r>
              <a:rPr lang="en-US" altLang="zh-CN" sz="1100" i="0" dirty="0">
                <a:effectLst/>
              </a:rPr>
              <a:t>“</a:t>
            </a:r>
            <a:r>
              <a:rPr lang="zh-CN" altLang="en-US" sz="1100" i="0" dirty="0">
                <a:effectLst/>
              </a:rPr>
              <a:t>这个很有意思，想听更多</a:t>
            </a:r>
            <a:r>
              <a:rPr lang="en-US" altLang="zh-CN" sz="1100" i="0" dirty="0">
                <a:effectLst/>
              </a:rPr>
              <a:t>”</a:t>
            </a:r>
            <a:endParaRPr lang="en-US" altLang="zh-CN" sz="1100" i="0" dirty="0">
              <a:effectLst/>
            </a:endParaRPr>
          </a:p>
          <a:p>
            <a:r>
              <a:rPr lang="zh-CN" altLang="en-US" sz="1100" i="0" dirty="0">
                <a:effectLst/>
              </a:rPr>
              <a:t>有人请你帮忙提供建议</a:t>
            </a:r>
            <a:endParaRPr lang="zh-CN" altLang="en-US" sz="1100" i="0" dirty="0">
              <a:effectLst/>
            </a:endParaRPr>
          </a:p>
          <a:p>
            <a:r>
              <a:rPr lang="zh-CN" altLang="en-US" sz="1100" i="0" dirty="0">
                <a:effectLst/>
              </a:rPr>
              <a:t>有人邀请你合作</a:t>
            </a:r>
            <a:endParaRPr lang="zh-CN" altLang="en-US" sz="1100" i="0" dirty="0">
              <a:effectLst/>
            </a:endParaRPr>
          </a:p>
          <a:p>
            <a:r>
              <a:rPr lang="zh-CN" altLang="en-US" sz="1100" i="0" dirty="0">
                <a:effectLst/>
              </a:rPr>
              <a:t>在社交平台结识新的人脉</a:t>
            </a:r>
            <a:endParaRPr lang="zh-CN" altLang="en-US" sz="1100" i="0" dirty="0">
              <a:effectLst/>
            </a:endParaRPr>
          </a:p>
          <a:p>
            <a:r>
              <a:rPr lang="zh-CN" altLang="en-US" sz="1100" i="0" dirty="0">
                <a:effectLst/>
              </a:rPr>
              <a:t>被推荐参与感兴趣的项目</a:t>
            </a:r>
            <a:endParaRPr lang="zh-CN" altLang="en-US" sz="1100" i="0" dirty="0">
              <a:effectLst/>
            </a:endParaRPr>
          </a:p>
          <a:p>
            <a:r>
              <a:rPr lang="zh-CN" altLang="en-US" sz="1100" i="0" dirty="0">
                <a:effectLst/>
              </a:rPr>
              <a:t>被邀请做分享或培训</a:t>
            </a:r>
            <a:endParaRPr lang="zh-CN" altLang="en-US" sz="1100" i="0" dirty="0">
              <a:effectLst/>
            </a:endParaRPr>
          </a:p>
          <a:p>
            <a:r>
              <a:rPr lang="zh-CN" altLang="en-US" sz="1100" i="0" dirty="0">
                <a:effectLst/>
              </a:rPr>
              <a:t>甚至被媒体采访</a:t>
            </a:r>
            <a:endParaRPr lang="zh-CN" altLang="en-US" sz="1100" i="0" dirty="0">
              <a:effectLst/>
            </a:endParaRPr>
          </a:p>
          <a:p>
            <a:endParaRPr lang="en-US" altLang="zh-CN" sz="1100" i="0" dirty="0">
              <a:effectLst/>
            </a:endParaRPr>
          </a:p>
          <a:p>
            <a:r>
              <a:rPr lang="zh-CN" altLang="en-US" sz="1100" i="0" dirty="0">
                <a:effectLst/>
              </a:rPr>
              <a:t>这些现象，只会发生在那些把学习</a:t>
            </a:r>
            <a:r>
              <a:rPr lang="en-US" altLang="zh-CN" sz="1100" i="0" dirty="0">
                <a:effectLst/>
              </a:rPr>
              <a:t>“</a:t>
            </a:r>
            <a:r>
              <a:rPr lang="zh-CN" altLang="en-US" sz="1100" i="0" dirty="0">
                <a:effectLst/>
              </a:rPr>
              <a:t>呈现出来并分享出去</a:t>
            </a:r>
            <a:r>
              <a:rPr lang="en-US" altLang="zh-CN" sz="1100" i="0" dirty="0">
                <a:effectLst/>
              </a:rPr>
              <a:t>”</a:t>
            </a:r>
            <a:r>
              <a:rPr lang="zh-CN" altLang="en-US" sz="1100" i="0" dirty="0">
                <a:effectLst/>
              </a:rPr>
              <a:t>的人身上。</a:t>
            </a:r>
            <a:endParaRPr lang="zh-CN" altLang="en-US" sz="1100" i="0" dirty="0">
              <a:effectLst/>
            </a:endParaRPr>
          </a:p>
          <a:p>
            <a:endParaRPr lang="en-US" altLang="zh-CN" sz="1100" i="0" dirty="0">
              <a:effectLst/>
            </a:endParaRPr>
          </a:p>
          <a:p>
            <a:r>
              <a:rPr lang="zh-CN" altLang="en-US" sz="1100" i="0" dirty="0">
                <a:effectLst/>
              </a:rPr>
              <a:t>成果并不完全取决于你付出了多少努力。</a:t>
            </a:r>
            <a:endParaRPr lang="zh-CN" altLang="en-US" sz="1100" i="0" dirty="0">
              <a:effectLst/>
            </a:endParaRPr>
          </a:p>
          <a:p>
            <a:r>
              <a:rPr lang="zh-CN" altLang="en-US" sz="1100" i="0" dirty="0">
                <a:effectLst/>
              </a:rPr>
              <a:t>更关键的是：你是否让学习被看见，并让它流动起来。</a:t>
            </a:r>
            <a:endParaRPr lang="zh-CN" altLang="en-US" sz="1100" i="0" dirty="0">
              <a:effectLst/>
            </a:endParaRPr>
          </a:p>
          <a:p>
            <a:endParaRPr lang="en-US" altLang="zh-CN" sz="1100" i="0" dirty="0">
              <a:effectLst/>
            </a:endParaRPr>
          </a:p>
          <a:p>
            <a:r>
              <a:rPr lang="zh-CN" altLang="en-US" sz="1100" i="0" dirty="0">
                <a:effectLst/>
              </a:rPr>
              <a:t>当你持续这样做时，那些</a:t>
            </a:r>
            <a:r>
              <a:rPr lang="en-US" altLang="zh-CN" sz="1100" i="0" dirty="0">
                <a:effectLst/>
              </a:rPr>
              <a:t>“</a:t>
            </a:r>
            <a:r>
              <a:rPr lang="zh-CN" altLang="en-US" sz="1100" i="0" dirty="0">
                <a:effectLst/>
              </a:rPr>
              <a:t>需要你的人</a:t>
            </a:r>
            <a:r>
              <a:rPr lang="en-US" altLang="zh-CN" sz="1100" i="0" dirty="0">
                <a:effectLst/>
              </a:rPr>
              <a:t>”</a:t>
            </a:r>
            <a:r>
              <a:rPr lang="zh-CN" altLang="en-US" sz="1100" i="0" dirty="0">
                <a:effectLst/>
              </a:rPr>
              <a:t>会自然聚集到你身边，而这，正是机会的开始。</a:t>
            </a:r>
            <a:endParaRPr lang="zh-CN" altLang="en-US" sz="1100" i="0" dirty="0">
              <a:effectLst/>
            </a:endParaRPr>
          </a:p>
          <a:p>
            <a:endParaRPr lang="en-US" altLang="zh-CN" sz="1100" i="0" dirty="0">
              <a:effectLst/>
            </a:endParaRPr>
          </a:p>
          <a:p>
            <a:r>
              <a:rPr lang="zh-CN" altLang="en-US" sz="1100" i="0" dirty="0">
                <a:effectLst/>
              </a:rPr>
              <a:t>黄金循环，一旦启动就停不下来</a:t>
            </a:r>
            <a:endParaRPr lang="zh-CN" altLang="en-US" sz="1100" i="0" dirty="0">
              <a:effectLst/>
            </a:endParaRPr>
          </a:p>
          <a:p>
            <a:endParaRPr lang="en-US" altLang="zh-CN" sz="1100" i="0" dirty="0">
              <a:effectLst/>
            </a:endParaRPr>
          </a:p>
          <a:p>
            <a:r>
              <a:rPr lang="zh-CN" altLang="en-US" sz="1100" i="0" dirty="0">
                <a:effectLst/>
              </a:rPr>
              <a:t>这个循环最厉害的地方在于：</a:t>
            </a:r>
            <a:endParaRPr lang="zh-CN" altLang="en-US" sz="1100" i="0" dirty="0">
              <a:effectLst/>
            </a:endParaRPr>
          </a:p>
          <a:p>
            <a:r>
              <a:rPr lang="zh-CN" altLang="en-US" sz="1100" i="0" dirty="0">
                <a:effectLst/>
              </a:rPr>
              <a:t>只要你完成最初那一点点输出，它就会自动运转。</a:t>
            </a:r>
            <a:endParaRPr lang="zh-CN" altLang="en-US" sz="1100" i="0" dirty="0">
              <a:effectLst/>
            </a:endParaRPr>
          </a:p>
          <a:p>
            <a:endParaRPr lang="en-US" altLang="zh-CN" sz="1100" i="0" dirty="0">
              <a:effectLst/>
            </a:endParaRPr>
          </a:p>
          <a:p>
            <a:r>
              <a:rPr lang="zh-CN" altLang="en-US" sz="1100" i="0" dirty="0">
                <a:effectLst/>
              </a:rPr>
              <a:t>学了，就想记录</a:t>
            </a:r>
            <a:endParaRPr lang="zh-CN" altLang="en-US" sz="1100" i="0" dirty="0">
              <a:effectLst/>
            </a:endParaRPr>
          </a:p>
          <a:p>
            <a:r>
              <a:rPr lang="en-US" altLang="en-US" sz="1100" i="0" dirty="0">
                <a:effectLst/>
              </a:rPr>
              <a:t>↓</a:t>
            </a:r>
            <a:endParaRPr lang="en-US" altLang="en-US" sz="1100" i="0" dirty="0">
              <a:effectLst/>
            </a:endParaRPr>
          </a:p>
          <a:p>
            <a:r>
              <a:rPr lang="zh-CN" altLang="en-US" sz="1100" i="0" dirty="0">
                <a:effectLst/>
              </a:rPr>
              <a:t>记录了，就想分享</a:t>
            </a:r>
            <a:endParaRPr lang="zh-CN" altLang="en-US" sz="1100" i="0" dirty="0">
              <a:effectLst/>
            </a:endParaRPr>
          </a:p>
          <a:p>
            <a:r>
              <a:rPr lang="en-US" altLang="en-US" sz="1100" i="0" dirty="0">
                <a:effectLst/>
              </a:rPr>
              <a:t>↓</a:t>
            </a:r>
            <a:endParaRPr lang="en-US" altLang="en-US" sz="1100" i="0" dirty="0">
              <a:effectLst/>
            </a:endParaRPr>
          </a:p>
          <a:p>
            <a:r>
              <a:rPr lang="zh-CN" altLang="en-US" sz="1100" i="0" dirty="0">
                <a:effectLst/>
              </a:rPr>
              <a:t>分享了，就有人回应</a:t>
            </a:r>
            <a:endParaRPr lang="zh-CN" altLang="en-US" sz="1100" i="0" dirty="0">
              <a:effectLst/>
            </a:endParaRPr>
          </a:p>
          <a:p>
            <a:r>
              <a:rPr lang="en-US" altLang="en-US" sz="1100" i="0" dirty="0">
                <a:effectLst/>
              </a:rPr>
              <a:t>↓</a:t>
            </a:r>
            <a:endParaRPr lang="en-US" altLang="en-US" sz="1100" i="0" dirty="0">
              <a:effectLst/>
            </a:endParaRPr>
          </a:p>
          <a:p>
            <a:r>
              <a:rPr lang="zh-CN" altLang="en-US" sz="1100" i="0" dirty="0">
                <a:effectLst/>
              </a:rPr>
              <a:t>有回应，就会开心</a:t>
            </a:r>
            <a:endParaRPr lang="zh-CN" altLang="en-US" sz="1100" i="0" dirty="0">
              <a:effectLst/>
            </a:endParaRPr>
          </a:p>
          <a:p>
            <a:r>
              <a:rPr lang="en-US" altLang="en-US" sz="1100" i="0" dirty="0">
                <a:effectLst/>
              </a:rPr>
              <a:t>↓</a:t>
            </a:r>
            <a:endParaRPr lang="en-US" altLang="en-US" sz="1100" i="0" dirty="0">
              <a:effectLst/>
            </a:endParaRPr>
          </a:p>
          <a:p>
            <a:r>
              <a:rPr lang="zh-CN" altLang="en-US" sz="1100" i="0" dirty="0">
                <a:effectLst/>
              </a:rPr>
              <a:t>开心了，就更想继续学习</a:t>
            </a:r>
            <a:endParaRPr lang="zh-CN" altLang="en-US" sz="1100" i="0" dirty="0">
              <a:effectLst/>
            </a:endParaRPr>
          </a:p>
          <a:p>
            <a:r>
              <a:rPr lang="en-US" altLang="en-US" sz="1100" i="0" dirty="0">
                <a:effectLst/>
              </a:rPr>
              <a:t>↓</a:t>
            </a:r>
            <a:endParaRPr lang="en-US" altLang="en-US" sz="1100" i="0" dirty="0">
              <a:effectLst/>
            </a:endParaRPr>
          </a:p>
          <a:p>
            <a:r>
              <a:rPr lang="zh-CN" altLang="en-US" sz="1100" i="0" dirty="0">
                <a:effectLst/>
              </a:rPr>
              <a:t>于是再次进入循环</a:t>
            </a:r>
            <a:endParaRPr lang="zh-CN" altLang="en-US" sz="1100" i="0" dirty="0">
              <a:effectLst/>
            </a:endParaRPr>
          </a:p>
          <a:p>
            <a:endParaRPr lang="en-US" altLang="zh-CN" sz="1100" i="0" dirty="0">
              <a:effectLst/>
            </a:endParaRPr>
          </a:p>
          <a:p>
            <a:r>
              <a:rPr lang="zh-CN" altLang="en-US" sz="1100" i="0" dirty="0">
                <a:effectLst/>
              </a:rPr>
              <a:t>不知不觉中，你就成为一个持续为他人创造价值的人。</a:t>
            </a:r>
            <a:endParaRPr lang="zh-CN" altLang="en-US" sz="1100" i="0" dirty="0">
              <a:effectLst/>
            </a:endParaRPr>
          </a:p>
          <a:p>
            <a:endParaRPr lang="en-US" altLang="zh-CN" sz="1100" i="0" dirty="0">
              <a:effectLst/>
            </a:endParaRPr>
          </a:p>
          <a:p>
            <a:r>
              <a:rPr lang="zh-CN" altLang="en-US" sz="1100" i="0" dirty="0">
                <a:effectLst/>
              </a:rPr>
              <a:t>这并不需要特殊天赋，也不要求你彻底改变性格。</a:t>
            </a:r>
            <a:endParaRPr lang="zh-CN" altLang="en-US" sz="1100" i="0" dirty="0">
              <a:effectLst/>
            </a:endParaRPr>
          </a:p>
          <a:p>
            <a:r>
              <a:rPr lang="zh-CN" altLang="en-US" sz="1100" i="0" dirty="0">
                <a:effectLst/>
              </a:rPr>
              <a:t>区别只在于</a:t>
            </a:r>
            <a:r>
              <a:rPr lang="en-US" altLang="zh-CN" sz="1100" i="0" dirty="0">
                <a:effectLst/>
              </a:rPr>
              <a:t>——</a:t>
            </a:r>
            <a:r>
              <a:rPr lang="zh-CN" altLang="en-US" sz="1100" i="0" dirty="0">
                <a:effectLst/>
              </a:rPr>
              <a:t>你是否愿意，开始转动这个黄金循环。</a:t>
            </a:r>
            <a:endParaRPr lang="zh-CN" altLang="en-US" sz="1100" i="0" dirty="0">
              <a:effectLst/>
            </a:endParaRPr>
          </a:p>
        </p:txBody>
      </p:sp>
      <p:sp>
        <p:nvSpPr>
          <p:cNvPr id="5" name="角丸四角形 7"/>
          <p:cNvSpPr/>
          <p:nvPr/>
        </p:nvSpPr>
        <p:spPr>
          <a:xfrm>
            <a:off x="2734899" y="31010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930910"/>
            <a:ext cx="6821170" cy="8216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被</a:t>
            </a:r>
            <a:r>
              <a:rPr lang="en-US" altLang="zh-CN" sz="1100" i="0" dirty="0">
                <a:effectLst/>
              </a:rPr>
              <a:t>“</a:t>
            </a:r>
            <a:r>
              <a:rPr lang="zh-CN" altLang="en-US" sz="1100" i="0" dirty="0">
                <a:effectLst/>
              </a:rPr>
              <a:t>模式</a:t>
            </a:r>
            <a:r>
              <a:rPr lang="en-US" altLang="zh-CN" sz="1100" i="0" dirty="0">
                <a:effectLst/>
              </a:rPr>
              <a:t>”</a:t>
            </a:r>
            <a:r>
              <a:rPr lang="zh-CN" altLang="en-US" sz="1100" i="0" dirty="0">
                <a:effectLst/>
              </a:rPr>
              <a:t>束缚的学习很无聊，打破模式的学习才有趣</a:t>
            </a:r>
            <a:endParaRPr lang="zh-CN" altLang="en-US" sz="1100" i="0" dirty="0">
              <a:effectLst/>
            </a:endParaRPr>
          </a:p>
          <a:p>
            <a:endParaRPr lang="en-US" altLang="zh-CN" sz="1100" i="0" dirty="0">
              <a:effectLst/>
            </a:endParaRPr>
          </a:p>
          <a:p>
            <a:r>
              <a:rPr lang="zh-CN" altLang="en-US" sz="1100" i="0" dirty="0">
                <a:effectLst/>
              </a:rPr>
              <a:t>一旦被</a:t>
            </a:r>
            <a:r>
              <a:rPr lang="en-US" altLang="zh-CN" sz="1100" i="0" dirty="0">
                <a:effectLst/>
              </a:rPr>
              <a:t>“</a:t>
            </a:r>
            <a:r>
              <a:rPr lang="zh-CN" altLang="en-US" sz="1100" i="0" dirty="0">
                <a:effectLst/>
              </a:rPr>
              <a:t>必须这样做</a:t>
            </a:r>
            <a:r>
              <a:rPr lang="en-US" altLang="zh-CN" sz="1100" i="0" dirty="0">
                <a:effectLst/>
              </a:rPr>
              <a:t>”</a:t>
            </a:r>
            <a:r>
              <a:rPr lang="zh-CN" altLang="en-US" sz="1100" i="0" dirty="0">
                <a:effectLst/>
              </a:rPr>
              <a:t>束缚，学习就会变得无趣</a:t>
            </a:r>
            <a:endParaRPr lang="zh-CN" altLang="en-US" sz="1100" i="0" dirty="0">
              <a:effectLst/>
            </a:endParaRPr>
          </a:p>
          <a:p>
            <a:endParaRPr lang="en-US" altLang="zh-CN" sz="1100" i="0" dirty="0">
              <a:effectLst/>
            </a:endParaRPr>
          </a:p>
          <a:p>
            <a:r>
              <a:rPr lang="en-US" altLang="zh-CN" sz="1100" i="0" dirty="0">
                <a:effectLst/>
              </a:rPr>
              <a:t>“</a:t>
            </a:r>
            <a:r>
              <a:rPr lang="zh-CN" altLang="en-US" sz="1100" i="0" dirty="0">
                <a:effectLst/>
              </a:rPr>
              <a:t>学习就应该坐在书桌前进行</a:t>
            </a:r>
            <a:r>
              <a:rPr lang="en-US" altLang="zh-CN" sz="1100" i="0" dirty="0">
                <a:effectLst/>
              </a:rPr>
              <a:t>”“</a:t>
            </a:r>
            <a:r>
              <a:rPr lang="zh-CN" altLang="en-US" sz="1100" i="0" dirty="0">
                <a:effectLst/>
              </a:rPr>
              <a:t>书必须从头读到尾</a:t>
            </a:r>
            <a:r>
              <a:rPr lang="en-US" altLang="zh-CN" sz="1100" i="0" dirty="0">
                <a:effectLst/>
              </a:rPr>
              <a:t>”“</a:t>
            </a:r>
            <a:r>
              <a:rPr lang="zh-CN" altLang="en-US" sz="1100" i="0" dirty="0">
                <a:effectLst/>
              </a:rPr>
              <a:t>学了就一定要把笔记整理得工整</a:t>
            </a:r>
            <a:r>
              <a:rPr lang="en-US" altLang="zh-CN" sz="1100" i="0" dirty="0">
                <a:effectLst/>
              </a:rPr>
              <a:t>”……</a:t>
            </a:r>
            <a:r>
              <a:rPr lang="zh-CN" altLang="en-US" sz="1100" i="0" dirty="0">
                <a:effectLst/>
              </a:rPr>
              <a:t>类似这样的</a:t>
            </a:r>
            <a:r>
              <a:rPr lang="en-US" altLang="zh-CN" sz="1100" i="0" dirty="0">
                <a:effectLst/>
              </a:rPr>
              <a:t>“</a:t>
            </a:r>
            <a:r>
              <a:rPr lang="zh-CN" altLang="en-US" sz="1100" i="0" dirty="0">
                <a:effectLst/>
              </a:rPr>
              <a:t>学习应该如何</a:t>
            </a:r>
            <a:r>
              <a:rPr lang="en-US" altLang="zh-CN" sz="1100" i="0" dirty="0">
                <a:effectLst/>
              </a:rPr>
              <a:t>”</a:t>
            </a:r>
            <a:r>
              <a:rPr lang="zh-CN" altLang="en-US" sz="1100" i="0" dirty="0">
                <a:effectLst/>
              </a:rPr>
              <a:t>的固定模式，几乎每个人在成长过程中都被潜移默化地灌输过。</a:t>
            </a:r>
            <a:endParaRPr lang="zh-CN" altLang="en-US" sz="1100" i="0" dirty="0">
              <a:effectLst/>
            </a:endParaRPr>
          </a:p>
          <a:p>
            <a:endParaRPr lang="en-US" altLang="zh-CN" sz="1100" i="0" dirty="0">
              <a:effectLst/>
            </a:endParaRPr>
          </a:p>
          <a:p>
            <a:r>
              <a:rPr lang="zh-CN" altLang="en-US" sz="1100" i="0" dirty="0">
                <a:effectLst/>
              </a:rPr>
              <a:t>但事实上，正是这些</a:t>
            </a:r>
            <a:r>
              <a:rPr lang="en-US" altLang="zh-CN" sz="1100" i="0" dirty="0">
                <a:effectLst/>
              </a:rPr>
              <a:t>“</a:t>
            </a:r>
            <a:r>
              <a:rPr lang="zh-CN" altLang="en-US" sz="1100" i="0" dirty="0">
                <a:effectLst/>
              </a:rPr>
              <a:t>模式</a:t>
            </a:r>
            <a:r>
              <a:rPr lang="en-US" altLang="zh-CN" sz="1100" i="0" dirty="0">
                <a:effectLst/>
              </a:rPr>
              <a:t>”</a:t>
            </a:r>
            <a:r>
              <a:rPr lang="zh-CN" altLang="en-US" sz="1100" i="0" dirty="0">
                <a:effectLst/>
              </a:rPr>
              <a:t>，让学习变得枯燥，难以坚持，甚至成为放弃的根源。</a:t>
            </a:r>
            <a:endParaRPr lang="zh-CN" altLang="en-US" sz="1100" i="0" dirty="0">
              <a:effectLst/>
            </a:endParaRPr>
          </a:p>
          <a:p>
            <a:endParaRPr lang="en-US" altLang="zh-CN" sz="1100" i="0" dirty="0">
              <a:effectLst/>
            </a:endParaRPr>
          </a:p>
          <a:p>
            <a:r>
              <a:rPr lang="zh-CN" altLang="en-US" sz="1100" i="0" dirty="0">
                <a:effectLst/>
              </a:rPr>
              <a:t>反观那些持续取得成果的人，他们往往具备这样的特点：</a:t>
            </a:r>
            <a:endParaRPr lang="zh-CN" altLang="en-US" sz="1100" i="0" dirty="0">
              <a:effectLst/>
            </a:endParaRPr>
          </a:p>
          <a:p>
            <a:endParaRPr lang="en-US" altLang="zh-CN" sz="1100" i="0" dirty="0">
              <a:effectLst/>
            </a:endParaRPr>
          </a:p>
          <a:p>
            <a:r>
              <a:rPr lang="zh-CN" altLang="en-US" sz="1100" i="0" dirty="0">
                <a:effectLst/>
              </a:rPr>
              <a:t>知道方法，但不被方法束缚</a:t>
            </a:r>
            <a:endParaRPr lang="zh-CN" altLang="en-US" sz="1100" i="0" dirty="0">
              <a:effectLst/>
            </a:endParaRPr>
          </a:p>
          <a:p>
            <a:r>
              <a:rPr lang="zh-CN" altLang="en-US" sz="1100" i="0" dirty="0">
                <a:effectLst/>
              </a:rPr>
              <a:t>会参考他人的建议，同时不断尝试适合自己的方式</a:t>
            </a:r>
            <a:endParaRPr lang="zh-CN" altLang="en-US" sz="1100" i="0" dirty="0">
              <a:effectLst/>
            </a:endParaRPr>
          </a:p>
          <a:p>
            <a:r>
              <a:rPr lang="zh-CN" altLang="en-US" sz="1100" i="0" dirty="0">
                <a:effectLst/>
              </a:rPr>
              <a:t>只选择自己能够乐在其中、持续下去的学习方式</a:t>
            </a:r>
            <a:endParaRPr lang="zh-CN" altLang="en-US" sz="1100" i="0" dirty="0">
              <a:effectLst/>
            </a:endParaRPr>
          </a:p>
          <a:p>
            <a:endParaRPr lang="en-US" altLang="zh-CN" sz="1100" i="0" dirty="0">
              <a:effectLst/>
            </a:endParaRPr>
          </a:p>
          <a:p>
            <a:r>
              <a:rPr lang="zh-CN" altLang="en-US" sz="1100" i="0" dirty="0">
                <a:effectLst/>
              </a:rPr>
              <a:t>真正能够取得成果的学习者，并不是</a:t>
            </a:r>
            <a:r>
              <a:rPr lang="en-US" altLang="zh-CN" sz="1100" i="0" dirty="0">
                <a:effectLst/>
              </a:rPr>
              <a:t>“</a:t>
            </a:r>
            <a:r>
              <a:rPr lang="zh-CN" altLang="en-US" sz="1100" i="0" dirty="0">
                <a:effectLst/>
              </a:rPr>
              <a:t>特别努力的人</a:t>
            </a:r>
            <a:r>
              <a:rPr lang="en-US" altLang="zh-CN" sz="1100" i="0" dirty="0">
                <a:effectLst/>
              </a:rPr>
              <a:t>”</a:t>
            </a:r>
            <a:r>
              <a:rPr lang="zh-CN" altLang="en-US" sz="1100" i="0" dirty="0">
                <a:effectLst/>
              </a:rPr>
              <a:t>，而是能够带着玩心去学习的人。</a:t>
            </a:r>
            <a:endParaRPr lang="zh-CN" altLang="en-US" sz="1100" i="0" dirty="0">
              <a:effectLst/>
            </a:endParaRPr>
          </a:p>
          <a:p>
            <a:endParaRPr lang="en-US" altLang="zh-CN" sz="1100" i="0" dirty="0">
              <a:effectLst/>
            </a:endParaRPr>
          </a:p>
          <a:p>
            <a:r>
              <a:rPr lang="zh-CN" altLang="en-US" sz="1100" i="0" dirty="0">
                <a:effectLst/>
              </a:rPr>
              <a:t>为什么</a:t>
            </a:r>
            <a:r>
              <a:rPr lang="en-US" altLang="zh-CN" sz="1100" i="0" dirty="0">
                <a:effectLst/>
              </a:rPr>
              <a:t>“</a:t>
            </a:r>
            <a:r>
              <a:rPr lang="zh-CN" altLang="en-US" sz="1100" i="0" dirty="0">
                <a:effectLst/>
              </a:rPr>
              <a:t>按部就班的学习</a:t>
            </a:r>
            <a:r>
              <a:rPr lang="en-US" altLang="zh-CN" sz="1100" i="0" dirty="0">
                <a:effectLst/>
              </a:rPr>
              <a:t>”</a:t>
            </a:r>
            <a:r>
              <a:rPr lang="zh-CN" altLang="en-US" sz="1100" i="0" dirty="0">
                <a:effectLst/>
              </a:rPr>
              <a:t>会变得无聊？三个原因</a:t>
            </a:r>
            <a:endParaRPr lang="zh-CN" altLang="en-US" sz="1100" i="0" dirty="0">
              <a:effectLst/>
            </a:endParaRPr>
          </a:p>
          <a:p>
            <a:endParaRPr lang="en-US" altLang="zh-CN" sz="1100" i="0" dirty="0">
              <a:effectLst/>
            </a:endParaRPr>
          </a:p>
          <a:p>
            <a:r>
              <a:rPr lang="en-US" altLang="en-US" sz="1100" i="0" dirty="0">
                <a:effectLst/>
              </a:rPr>
              <a:t>①</a:t>
            </a:r>
            <a:r>
              <a:rPr lang="en-US" altLang="zh-CN" sz="1100" i="0" dirty="0">
                <a:effectLst/>
              </a:rPr>
              <a:t> </a:t>
            </a:r>
            <a:r>
              <a:rPr lang="zh-CN" altLang="en-US" sz="1100" i="0" dirty="0">
                <a:effectLst/>
              </a:rPr>
              <a:t>规则太多，反而难以开始</a:t>
            </a:r>
            <a:endParaRPr lang="zh-CN" altLang="en-US" sz="1100" i="0" dirty="0">
              <a:effectLst/>
            </a:endParaRPr>
          </a:p>
          <a:p>
            <a:endParaRPr lang="en-US" altLang="zh-CN" sz="1100" i="0" dirty="0">
              <a:effectLst/>
            </a:endParaRPr>
          </a:p>
          <a:p>
            <a:r>
              <a:rPr lang="zh-CN" altLang="en-US" sz="1100" i="0" dirty="0">
                <a:effectLst/>
              </a:rPr>
              <a:t>模式化的学习往往伴随着一堆</a:t>
            </a:r>
            <a:r>
              <a:rPr lang="en-US" altLang="zh-CN" sz="1100" i="0" dirty="0">
                <a:effectLst/>
              </a:rPr>
              <a:t>“</a:t>
            </a:r>
            <a:r>
              <a:rPr lang="zh-CN" altLang="en-US" sz="1100" i="0" dirty="0">
                <a:effectLst/>
              </a:rPr>
              <a:t>必须遵守</a:t>
            </a:r>
            <a:r>
              <a:rPr lang="en-US" altLang="zh-CN" sz="1100" i="0" dirty="0">
                <a:effectLst/>
              </a:rPr>
              <a:t>”</a:t>
            </a:r>
            <a:r>
              <a:rPr lang="zh-CN" altLang="en-US" sz="1100" i="0" dirty="0">
                <a:effectLst/>
              </a:rPr>
              <a:t>的规则，比如：每天学习</a:t>
            </a:r>
            <a:r>
              <a:rPr lang="en-US" altLang="zh-CN" sz="1100" i="0" dirty="0">
                <a:effectLst/>
              </a:rPr>
              <a:t>30</a:t>
            </a:r>
            <a:r>
              <a:rPr lang="zh-CN" altLang="en-US" sz="1100" i="0" dirty="0">
                <a:effectLst/>
              </a:rPr>
              <a:t>分钟、必须从头读到尾、一定要记笔记、要在安静环境中专注学习等等。</a:t>
            </a:r>
            <a:endParaRPr lang="zh-CN" altLang="en-US" sz="1100" i="0" dirty="0">
              <a:effectLst/>
            </a:endParaRPr>
          </a:p>
          <a:p>
            <a:endParaRPr lang="en-US" altLang="zh-CN" sz="1100" i="0" dirty="0">
              <a:effectLst/>
            </a:endParaRPr>
          </a:p>
          <a:p>
            <a:r>
              <a:rPr lang="zh-CN" altLang="en-US" sz="1100" i="0" dirty="0">
                <a:effectLst/>
              </a:rPr>
              <a:t>规则越多，就越容易进入这样的负循环：</a:t>
            </a:r>
            <a:endParaRPr lang="zh-CN" altLang="en-US" sz="1100" i="0" dirty="0">
              <a:effectLst/>
            </a:endParaRPr>
          </a:p>
          <a:p>
            <a:r>
              <a:rPr lang="zh-CN" altLang="en-US" sz="1100" i="0" dirty="0">
                <a:effectLst/>
              </a:rPr>
              <a:t>难以开始</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中途厌倦</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无法坚持</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自信下降。</a:t>
            </a:r>
            <a:endParaRPr lang="zh-CN" altLang="en-US" sz="1100" i="0" dirty="0">
              <a:effectLst/>
            </a:endParaRPr>
          </a:p>
          <a:p>
            <a:endParaRPr lang="en-US" altLang="zh-CN" sz="1100" i="0" dirty="0">
              <a:effectLst/>
            </a:endParaRPr>
          </a:p>
          <a:p>
            <a:r>
              <a:rPr lang="zh-CN" altLang="en-US" sz="1100" i="0" dirty="0">
                <a:effectLst/>
              </a:rPr>
              <a:t>学习真正需要的不是</a:t>
            </a:r>
            <a:r>
              <a:rPr lang="en-US" altLang="zh-CN" sz="1100" i="0" dirty="0">
                <a:effectLst/>
              </a:rPr>
              <a:t>“</a:t>
            </a:r>
            <a:r>
              <a:rPr lang="zh-CN" altLang="en-US" sz="1100" i="0" dirty="0">
                <a:effectLst/>
              </a:rPr>
              <a:t>咬牙坚持</a:t>
            </a:r>
            <a:r>
              <a:rPr lang="en-US" altLang="zh-CN" sz="1100" i="0" dirty="0">
                <a:effectLst/>
              </a:rPr>
              <a:t>”</a:t>
            </a:r>
            <a:r>
              <a:rPr lang="zh-CN" altLang="en-US" sz="1100" i="0" dirty="0">
                <a:effectLst/>
              </a:rPr>
              <a:t>，而是让人兴奋的好奇心。越是强调努力，学习反而越沉重。</a:t>
            </a:r>
            <a:endParaRPr lang="zh-CN" altLang="en-US" sz="1100" i="0" dirty="0">
              <a:effectLst/>
            </a:endParaRPr>
          </a:p>
          <a:p>
            <a:endParaRPr lang="en-US" altLang="zh-CN" sz="1100" i="0" dirty="0">
              <a:effectLst/>
            </a:endParaRPr>
          </a:p>
          <a:p>
            <a:r>
              <a:rPr lang="en-US" altLang="en-US" sz="1100" i="0" dirty="0">
                <a:effectLst/>
              </a:rPr>
              <a:t>②</a:t>
            </a:r>
            <a:r>
              <a:rPr lang="en-US" altLang="zh-CN" sz="1100" i="0" dirty="0">
                <a:effectLst/>
              </a:rPr>
              <a:t> </a:t>
            </a:r>
            <a:r>
              <a:rPr lang="zh-CN" altLang="en-US" sz="1100" i="0" dirty="0">
                <a:effectLst/>
              </a:rPr>
              <a:t>过度追求</a:t>
            </a:r>
            <a:r>
              <a:rPr lang="en-US" altLang="zh-CN" sz="1100" i="0" dirty="0">
                <a:effectLst/>
              </a:rPr>
              <a:t>“</a:t>
            </a:r>
            <a:r>
              <a:rPr lang="zh-CN" altLang="en-US" sz="1100" i="0" dirty="0">
                <a:effectLst/>
              </a:rPr>
              <a:t>正确方法</a:t>
            </a:r>
            <a:r>
              <a:rPr lang="en-US" altLang="zh-CN" sz="1100" i="0" dirty="0">
                <a:effectLst/>
              </a:rPr>
              <a:t>”</a:t>
            </a:r>
            <a:r>
              <a:rPr lang="zh-CN" altLang="en-US" sz="1100" i="0" dirty="0">
                <a:effectLst/>
              </a:rPr>
              <a:t>，反而停滞不前</a:t>
            </a:r>
            <a:endParaRPr lang="zh-CN" altLang="en-US" sz="1100" i="0" dirty="0">
              <a:effectLst/>
            </a:endParaRPr>
          </a:p>
          <a:p>
            <a:endParaRPr lang="en-US" altLang="zh-CN" sz="1100" i="0" dirty="0">
              <a:effectLst/>
            </a:endParaRPr>
          </a:p>
          <a:p>
            <a:r>
              <a:rPr lang="zh-CN" altLang="en-US" sz="1100" i="0" dirty="0">
                <a:effectLst/>
              </a:rPr>
              <a:t>模式化学习的最大陷阱在于，总会不断怀疑：</a:t>
            </a:r>
            <a:endParaRPr lang="zh-CN" altLang="en-US" sz="1100" i="0" dirty="0">
              <a:effectLst/>
            </a:endParaRPr>
          </a:p>
          <a:p>
            <a:r>
              <a:rPr lang="en-US" altLang="zh-CN" sz="1100" i="0" dirty="0">
                <a:effectLst/>
              </a:rPr>
              <a:t>“</a:t>
            </a:r>
            <a:r>
              <a:rPr lang="zh-CN" altLang="en-US" sz="1100" i="0" dirty="0">
                <a:effectLst/>
              </a:rPr>
              <a:t>这样学对吗？</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是不是还有更好的方法？</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越想找到</a:t>
            </a:r>
            <a:r>
              <a:rPr lang="en-US" altLang="zh-CN" sz="1100" i="0" dirty="0">
                <a:effectLst/>
              </a:rPr>
              <a:t>“</a:t>
            </a:r>
            <a:r>
              <a:rPr lang="zh-CN" altLang="en-US" sz="1100" i="0" dirty="0">
                <a:effectLst/>
              </a:rPr>
              <a:t>正确答案</a:t>
            </a:r>
            <a:r>
              <a:rPr lang="en-US" altLang="zh-CN" sz="1100" i="0" dirty="0">
                <a:effectLst/>
              </a:rPr>
              <a:t>”</a:t>
            </a:r>
            <a:r>
              <a:rPr lang="zh-CN" altLang="en-US" sz="1100" i="0" dirty="0">
                <a:effectLst/>
              </a:rPr>
              <a:t>，越容易停下行动。</a:t>
            </a:r>
            <a:endParaRPr lang="zh-CN" altLang="en-US" sz="1100" i="0" dirty="0">
              <a:effectLst/>
            </a:endParaRPr>
          </a:p>
          <a:p>
            <a:endParaRPr lang="en-US" altLang="zh-CN" sz="1100" i="0" dirty="0">
              <a:effectLst/>
            </a:endParaRPr>
          </a:p>
          <a:p>
            <a:r>
              <a:rPr lang="zh-CN" altLang="en-US" sz="1100" i="0" dirty="0">
                <a:effectLst/>
              </a:rPr>
              <a:t>但学习的本质是：在尝试中前进，在犯错中修正，在实践中调整。</a:t>
            </a:r>
            <a:endParaRPr lang="zh-CN" altLang="en-US" sz="1100" i="0" dirty="0">
              <a:effectLst/>
            </a:endParaRPr>
          </a:p>
          <a:p>
            <a:r>
              <a:rPr lang="en-US" altLang="zh-CN" sz="1100" i="0" dirty="0">
                <a:effectLst/>
              </a:rPr>
              <a:t>“</a:t>
            </a:r>
            <a:r>
              <a:rPr lang="zh-CN" altLang="en-US" sz="1100" i="0" dirty="0">
                <a:effectLst/>
              </a:rPr>
              <a:t>正确方法</a:t>
            </a:r>
            <a:r>
              <a:rPr lang="en-US" altLang="zh-CN" sz="1100" i="0" dirty="0">
                <a:effectLst/>
              </a:rPr>
              <a:t>”</a:t>
            </a:r>
            <a:r>
              <a:rPr lang="zh-CN" altLang="en-US" sz="1100" i="0" dirty="0">
                <a:effectLst/>
              </a:rPr>
              <a:t>往往是在行动之后才逐渐显现，而不是一开始就能找到的。</a:t>
            </a:r>
            <a:endParaRPr lang="zh-CN" altLang="en-US" sz="1100" i="0" dirty="0">
              <a:effectLst/>
            </a:endParaRPr>
          </a:p>
          <a:p>
            <a:endParaRPr lang="en-US" altLang="zh-CN" sz="1100" i="0" dirty="0">
              <a:effectLst/>
            </a:endParaRPr>
          </a:p>
          <a:p>
            <a:r>
              <a:rPr lang="en-US" altLang="en-US" sz="1100" i="0" dirty="0">
                <a:effectLst/>
              </a:rPr>
              <a:t>③</a:t>
            </a:r>
            <a:r>
              <a:rPr lang="en-US" altLang="zh-CN" sz="1100" i="0" dirty="0">
                <a:effectLst/>
              </a:rPr>
              <a:t> </a:t>
            </a:r>
            <a:r>
              <a:rPr lang="zh-CN" altLang="en-US" sz="1100" i="0" dirty="0">
                <a:effectLst/>
              </a:rPr>
              <a:t>没有</a:t>
            </a:r>
            <a:r>
              <a:rPr lang="en-US" altLang="zh-CN" sz="1100" i="0" dirty="0">
                <a:effectLst/>
              </a:rPr>
              <a:t>“</a:t>
            </a:r>
            <a:r>
              <a:rPr lang="zh-CN" altLang="en-US" sz="1100" i="0" dirty="0">
                <a:effectLst/>
              </a:rPr>
              <a:t>玩</a:t>
            </a:r>
            <a:r>
              <a:rPr lang="en-US" altLang="zh-CN" sz="1100" i="0" dirty="0">
                <a:effectLst/>
              </a:rPr>
              <a:t>”</a:t>
            </a:r>
            <a:r>
              <a:rPr lang="zh-CN" altLang="en-US" sz="1100" i="0" dirty="0">
                <a:effectLst/>
              </a:rPr>
              <a:t>的成分，大脑会厌倦</a:t>
            </a:r>
            <a:endParaRPr lang="zh-CN" altLang="en-US" sz="1100" i="0" dirty="0">
              <a:effectLst/>
            </a:endParaRPr>
          </a:p>
          <a:p>
            <a:endParaRPr lang="en-US" altLang="zh-CN" sz="1100" i="0" dirty="0">
              <a:effectLst/>
            </a:endParaRPr>
          </a:p>
          <a:p>
            <a:r>
              <a:rPr lang="zh-CN" altLang="en-US" sz="1100" i="0" dirty="0">
                <a:effectLst/>
              </a:rPr>
              <a:t>人的大脑天生厌倦单调重复的活动。一旦学习方式过于固定，比如每天同样的材料、同样的方法、同样的节奏，大脑就会判定</a:t>
            </a:r>
            <a:r>
              <a:rPr lang="en-US" altLang="zh-CN" sz="1100" i="0" dirty="0">
                <a:effectLst/>
              </a:rPr>
              <a:t>“</a:t>
            </a:r>
            <a:r>
              <a:rPr lang="zh-CN" altLang="en-US" sz="1100" i="0" dirty="0">
                <a:effectLst/>
              </a:rPr>
              <a:t>太无聊</a:t>
            </a:r>
            <a:r>
              <a:rPr lang="en-US" altLang="zh-CN" sz="1100" i="0" dirty="0">
                <a:effectLst/>
              </a:rPr>
              <a:t>”</a:t>
            </a:r>
            <a:r>
              <a:rPr lang="zh-CN" altLang="en-US" sz="1100" i="0" dirty="0">
                <a:effectLst/>
              </a:rPr>
              <a:t>，从而降低吸收效率，甚至直接</a:t>
            </a:r>
            <a:r>
              <a:rPr lang="en-US" altLang="zh-CN" sz="1100" i="0" dirty="0">
                <a:effectLst/>
              </a:rPr>
              <a:t>“</a:t>
            </a:r>
            <a:r>
              <a:rPr lang="zh-CN" altLang="en-US" sz="1100" i="0" dirty="0">
                <a:effectLst/>
              </a:rPr>
              <a:t>关机</a:t>
            </a:r>
            <a:r>
              <a:rPr lang="en-US" altLang="zh-CN" sz="1100" i="0" dirty="0">
                <a:effectLst/>
              </a:rPr>
              <a:t>”</a:t>
            </a:r>
            <a:r>
              <a:rPr lang="zh-CN" altLang="en-US" sz="1100" i="0" dirty="0">
                <a:effectLst/>
              </a:rPr>
              <a:t>。</a:t>
            </a:r>
            <a:endParaRPr lang="zh-CN" altLang="en-US" sz="1100" i="0" dirty="0">
              <a:effectLst/>
            </a:endParaRPr>
          </a:p>
          <a:p>
            <a:endParaRPr lang="en-US" altLang="zh-CN" sz="1100" i="0" dirty="0">
              <a:effectLst/>
            </a:endParaRPr>
          </a:p>
          <a:p>
            <a:r>
              <a:rPr lang="zh-CN" altLang="en-US" sz="1100" i="0" dirty="0">
                <a:effectLst/>
              </a:rPr>
              <a:t>相反，带有新鲜感和变化的学习，会让大脑更活跃，吸收能力也随之提升。</a:t>
            </a:r>
            <a:endParaRPr lang="zh-CN" altLang="en-US" sz="1100" i="0" dirty="0">
              <a:effectLst/>
            </a:endParaRPr>
          </a:p>
          <a:p>
            <a:endParaRPr lang="en-US" altLang="zh-CN" sz="1100" i="0" dirty="0">
              <a:effectLst/>
            </a:endParaRPr>
          </a:p>
          <a:p>
            <a:r>
              <a:rPr lang="zh-CN" altLang="en-US" sz="1100" i="0" dirty="0">
                <a:effectLst/>
              </a:rPr>
              <a:t>因此，打破模式、自由学习，反而更容易产生成果。</a:t>
            </a:r>
            <a:endParaRPr lang="zh-CN" altLang="en-US" sz="1100" i="0" dirty="0">
              <a:effectLst/>
            </a:endParaRPr>
          </a:p>
        </p:txBody>
      </p:sp>
      <p:sp>
        <p:nvSpPr>
          <p:cNvPr id="5" name="角丸四角形 7"/>
          <p:cNvSpPr/>
          <p:nvPr/>
        </p:nvSpPr>
        <p:spPr>
          <a:xfrm>
            <a:off x="2612979" y="37170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36830" y="473710"/>
            <a:ext cx="6821170" cy="940181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打破模式的学习，就是</a:t>
            </a:r>
            <a:r>
              <a:rPr lang="en-US" altLang="zh-CN" sz="1100" i="0" dirty="0">
                <a:effectLst/>
              </a:rPr>
              <a:t>“</a:t>
            </a:r>
            <a:r>
              <a:rPr lang="zh-CN" altLang="en-US" sz="1100" i="0" dirty="0">
                <a:effectLst/>
              </a:rPr>
              <a:t>像做自由研究一样去玩</a:t>
            </a:r>
            <a:r>
              <a:rPr lang="en-US" altLang="zh-CN" sz="1100" i="0" dirty="0">
                <a:effectLst/>
              </a:rPr>
              <a:t>”</a:t>
            </a:r>
            <a:endParaRPr lang="en-US" altLang="zh-CN" sz="1100" i="0" dirty="0">
              <a:effectLst/>
            </a:endParaRPr>
          </a:p>
          <a:p>
            <a:endParaRPr lang="en-US" altLang="zh-CN" sz="1100" i="0" dirty="0">
              <a:effectLst/>
            </a:endParaRPr>
          </a:p>
          <a:p>
            <a:r>
              <a:rPr lang="en-US" altLang="zh-CN" sz="1100" i="0" dirty="0">
                <a:effectLst/>
              </a:rPr>
              <a:t>“</a:t>
            </a:r>
            <a:r>
              <a:rPr lang="zh-CN" altLang="en-US" sz="1100" i="0" dirty="0">
                <a:effectLst/>
              </a:rPr>
              <a:t>打破模式</a:t>
            </a:r>
            <a:r>
              <a:rPr lang="en-US" altLang="zh-CN" sz="1100" i="0" dirty="0">
                <a:effectLst/>
              </a:rPr>
              <a:t>”</a:t>
            </a:r>
            <a:r>
              <a:rPr lang="zh-CN" altLang="en-US" sz="1100" i="0" dirty="0">
                <a:effectLst/>
              </a:rPr>
              <a:t>听起来很难，其实非常简单：</a:t>
            </a:r>
            <a:endParaRPr lang="zh-CN" altLang="en-US" sz="1100" i="0" dirty="0">
              <a:effectLst/>
            </a:endParaRPr>
          </a:p>
          <a:p>
            <a:endParaRPr lang="en-US" altLang="zh-CN" sz="1100" i="0" dirty="0">
              <a:effectLst/>
            </a:endParaRPr>
          </a:p>
          <a:p>
            <a:r>
              <a:rPr lang="zh-CN" altLang="en-US" sz="1100" i="0" dirty="0">
                <a:effectLst/>
              </a:rPr>
              <a:t>👉</a:t>
            </a:r>
            <a:r>
              <a:rPr lang="en-US" altLang="zh-CN" sz="1100" i="0" dirty="0">
                <a:effectLst/>
              </a:rPr>
              <a:t> </a:t>
            </a:r>
            <a:r>
              <a:rPr lang="zh-CN" altLang="en-US" sz="1100" i="0" dirty="0">
                <a:effectLst/>
              </a:rPr>
              <a:t>在学习中，把</a:t>
            </a:r>
            <a:r>
              <a:rPr lang="en-US" altLang="zh-CN" sz="1100" i="0" dirty="0">
                <a:effectLst/>
              </a:rPr>
              <a:t>“</a:t>
            </a:r>
            <a:r>
              <a:rPr lang="zh-CN" altLang="en-US" sz="1100" i="0" dirty="0">
                <a:effectLst/>
              </a:rPr>
              <a:t>是否正确</a:t>
            </a:r>
            <a:r>
              <a:rPr lang="en-US" altLang="zh-CN" sz="1100" i="0" dirty="0">
                <a:effectLst/>
              </a:rPr>
              <a:t>”</a:t>
            </a:r>
            <a:r>
              <a:rPr lang="zh-CN" altLang="en-US" sz="1100" i="0" dirty="0">
                <a:effectLst/>
              </a:rPr>
              <a:t>让位给</a:t>
            </a:r>
            <a:r>
              <a:rPr lang="en-US" altLang="zh-CN" sz="1100" i="0" dirty="0">
                <a:effectLst/>
              </a:rPr>
              <a:t>“</a:t>
            </a:r>
            <a:r>
              <a:rPr lang="zh-CN" altLang="en-US" sz="1100" i="0" dirty="0">
                <a:effectLst/>
              </a:rPr>
              <a:t>是否有趣</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这样一来，你的学习就已经变得与众不同了。</a:t>
            </a:r>
            <a:endParaRPr lang="zh-CN" altLang="en-US" sz="1100" i="0" dirty="0">
              <a:effectLst/>
            </a:endParaRPr>
          </a:p>
          <a:p>
            <a:endParaRPr lang="en-US" altLang="zh-CN" sz="1100" i="0" dirty="0">
              <a:effectLst/>
            </a:endParaRPr>
          </a:p>
          <a:p>
            <a:r>
              <a:rPr lang="zh-CN" altLang="en-US" sz="1100" i="0" dirty="0">
                <a:effectLst/>
              </a:rPr>
              <a:t>想想小时候的</a:t>
            </a:r>
            <a:r>
              <a:rPr lang="en-US" altLang="zh-CN" sz="1100" i="0" dirty="0">
                <a:effectLst/>
              </a:rPr>
              <a:t>“</a:t>
            </a:r>
            <a:r>
              <a:rPr lang="zh-CN" altLang="en-US" sz="1100" i="0" dirty="0">
                <a:effectLst/>
              </a:rPr>
              <a:t>自由研究</a:t>
            </a:r>
            <a:r>
              <a:rPr lang="en-US" altLang="zh-CN" sz="1100" i="0" dirty="0">
                <a:effectLst/>
              </a:rPr>
              <a:t>”</a:t>
            </a:r>
            <a:r>
              <a:rPr lang="zh-CN" altLang="en-US" sz="1100" i="0" dirty="0">
                <a:effectLst/>
              </a:rPr>
              <a:t>：可以自己选主题，做什么都行</a:t>
            </a:r>
            <a:r>
              <a:rPr lang="en-US" altLang="zh-CN" sz="1100" i="0" dirty="0">
                <a:effectLst/>
              </a:rPr>
              <a:t>——</a:t>
            </a:r>
            <a:r>
              <a:rPr lang="zh-CN" altLang="en-US" sz="1100" i="0" dirty="0">
                <a:effectLst/>
              </a:rPr>
              <a:t>捏泥巴、观察昆虫、研究植物</a:t>
            </a:r>
            <a:r>
              <a:rPr lang="en-US" altLang="zh-CN" sz="1100" i="0" dirty="0">
                <a:effectLst/>
              </a:rPr>
              <a:t>……</a:t>
            </a:r>
            <a:r>
              <a:rPr lang="zh-CN" altLang="en-US" sz="1100" i="0" dirty="0">
                <a:effectLst/>
              </a:rPr>
              <a:t>正因为自由，才会有乐趣。</a:t>
            </a:r>
            <a:endParaRPr lang="zh-CN" altLang="en-US" sz="1100" i="0" dirty="0">
              <a:effectLst/>
            </a:endParaRPr>
          </a:p>
          <a:p>
            <a:endParaRPr lang="en-US" altLang="zh-CN" sz="1100" i="0" dirty="0">
              <a:effectLst/>
            </a:endParaRPr>
          </a:p>
          <a:p>
            <a:r>
              <a:rPr lang="zh-CN" altLang="en-US" sz="1100" i="0" dirty="0">
                <a:effectLst/>
              </a:rPr>
              <a:t>成人的学习，其实也可以一样。学什么、怎么学，都可以自己决定。下面是一些</a:t>
            </a:r>
            <a:r>
              <a:rPr lang="en-US" altLang="zh-CN" sz="1100" i="0" dirty="0">
                <a:effectLst/>
              </a:rPr>
              <a:t>“</a:t>
            </a:r>
            <a:r>
              <a:rPr lang="zh-CN" altLang="en-US" sz="1100" i="0" dirty="0">
                <a:effectLst/>
              </a:rPr>
              <a:t>打破模式</a:t>
            </a:r>
            <a:r>
              <a:rPr lang="en-US" altLang="zh-CN" sz="1100" i="0" dirty="0">
                <a:effectLst/>
              </a:rPr>
              <a:t>”</a:t>
            </a:r>
            <a:r>
              <a:rPr lang="zh-CN" altLang="en-US" sz="1100" i="0" dirty="0">
                <a:effectLst/>
              </a:rPr>
              <a:t>的学习方式：</a:t>
            </a:r>
            <a:endParaRPr lang="zh-CN" altLang="en-US" sz="1100" i="0" dirty="0">
              <a:effectLst/>
            </a:endParaRPr>
          </a:p>
          <a:p>
            <a:endParaRPr lang="en-US" altLang="zh-CN" sz="1100" i="0" dirty="0">
              <a:effectLst/>
            </a:endParaRPr>
          </a:p>
          <a:p>
            <a:r>
              <a:rPr lang="zh-CN" altLang="en-US" sz="1100" i="0" dirty="0">
                <a:effectLst/>
              </a:rPr>
              <a:t>【通过小说学习】</a:t>
            </a:r>
            <a:endParaRPr lang="zh-CN" altLang="en-US" sz="1100" i="0" dirty="0">
              <a:effectLst/>
            </a:endParaRPr>
          </a:p>
          <a:p>
            <a:endParaRPr lang="en-US" altLang="zh-CN" sz="1100" i="0" dirty="0">
              <a:effectLst/>
            </a:endParaRPr>
          </a:p>
          <a:p>
            <a:r>
              <a:rPr lang="zh-CN" altLang="en-US" sz="1100" i="0" dirty="0">
                <a:effectLst/>
              </a:rPr>
              <a:t>如果你喜欢读小说，那你其实拥有非常好的学习工具。</a:t>
            </a:r>
            <a:endParaRPr lang="zh-CN" altLang="en-US" sz="1100" i="0" dirty="0">
              <a:effectLst/>
            </a:endParaRPr>
          </a:p>
          <a:p>
            <a:endParaRPr lang="en-US" altLang="zh-CN" sz="1100" i="0" dirty="0">
              <a:effectLst/>
            </a:endParaRPr>
          </a:p>
          <a:p>
            <a:r>
              <a:rPr lang="zh-CN" altLang="en-US" sz="1100" i="0" dirty="0">
                <a:effectLst/>
              </a:rPr>
              <a:t>你可以思考：</a:t>
            </a:r>
            <a:endParaRPr lang="zh-CN" altLang="en-US" sz="1100" i="0" dirty="0">
              <a:effectLst/>
            </a:endParaRPr>
          </a:p>
          <a:p>
            <a:endParaRPr lang="en-US" altLang="zh-CN" sz="1100" i="0" dirty="0">
              <a:effectLst/>
            </a:endParaRPr>
          </a:p>
          <a:p>
            <a:r>
              <a:rPr lang="zh-CN" altLang="en-US" sz="1100" i="0" dirty="0">
                <a:effectLst/>
              </a:rPr>
              <a:t>这个人物为什么会做出这样的选择？</a:t>
            </a:r>
            <a:endParaRPr lang="zh-CN" altLang="en-US" sz="1100" i="0" dirty="0">
              <a:effectLst/>
            </a:endParaRPr>
          </a:p>
          <a:p>
            <a:r>
              <a:rPr lang="zh-CN" altLang="en-US" sz="1100" i="0" dirty="0">
                <a:effectLst/>
              </a:rPr>
              <a:t>故事中埋了哪些伏笔？</a:t>
            </a:r>
            <a:endParaRPr lang="zh-CN" altLang="en-US" sz="1100" i="0" dirty="0">
              <a:effectLst/>
            </a:endParaRPr>
          </a:p>
          <a:p>
            <a:r>
              <a:rPr lang="zh-CN" altLang="en-US" sz="1100" i="0" dirty="0">
                <a:effectLst/>
              </a:rPr>
              <a:t>哪些内容是基于历史，哪些是虚构？</a:t>
            </a:r>
            <a:endParaRPr lang="zh-CN" altLang="en-US" sz="1100" i="0" dirty="0">
              <a:effectLst/>
            </a:endParaRPr>
          </a:p>
          <a:p>
            <a:endParaRPr lang="en-US" altLang="zh-CN" sz="1100" i="0" dirty="0">
              <a:effectLst/>
            </a:endParaRPr>
          </a:p>
          <a:p>
            <a:r>
              <a:rPr lang="zh-CN" altLang="en-US" sz="1100" i="0" dirty="0">
                <a:effectLst/>
              </a:rPr>
              <a:t>通过这样的思考，可以锻炼逻辑思维、叙事能力和信息判断能力。而且因为本身就喜欢，所以几乎不需要额外努力，还能记得更久。</a:t>
            </a:r>
            <a:endParaRPr lang="zh-CN" altLang="en-US" sz="1100" i="0" dirty="0">
              <a:effectLst/>
            </a:endParaRPr>
          </a:p>
          <a:p>
            <a:endParaRPr lang="en-US" altLang="zh-CN" sz="1100" i="0" dirty="0">
              <a:effectLst/>
            </a:endParaRPr>
          </a:p>
          <a:p>
            <a:r>
              <a:rPr lang="zh-CN" altLang="en-US" sz="1100" i="0" dirty="0">
                <a:effectLst/>
              </a:rPr>
              <a:t>【通过电影和电视剧学习】</a:t>
            </a:r>
            <a:endParaRPr lang="zh-CN" altLang="en-US" sz="1100" i="0" dirty="0">
              <a:effectLst/>
            </a:endParaRPr>
          </a:p>
          <a:p>
            <a:endParaRPr lang="en-US" altLang="zh-CN" sz="1100" i="0" dirty="0">
              <a:effectLst/>
            </a:endParaRPr>
          </a:p>
          <a:p>
            <a:r>
              <a:rPr lang="zh-CN" altLang="en-US" sz="1100" i="0" dirty="0">
                <a:effectLst/>
              </a:rPr>
              <a:t>影视作品同样是极佳的学习素材。</a:t>
            </a:r>
            <a:endParaRPr lang="zh-CN" altLang="en-US" sz="1100" i="0" dirty="0">
              <a:effectLst/>
            </a:endParaRPr>
          </a:p>
          <a:p>
            <a:endParaRPr lang="en-US" altLang="zh-CN" sz="1100" i="0" dirty="0">
              <a:effectLst/>
            </a:endParaRPr>
          </a:p>
          <a:p>
            <a:r>
              <a:rPr lang="zh-CN" altLang="en-US" sz="1100" i="0" dirty="0">
                <a:effectLst/>
              </a:rPr>
              <a:t>你可以观察：</a:t>
            </a:r>
            <a:endParaRPr lang="zh-CN" altLang="en-US" sz="1100" i="0" dirty="0">
              <a:effectLst/>
            </a:endParaRPr>
          </a:p>
          <a:p>
            <a:endParaRPr lang="en-US" altLang="zh-CN" sz="1100" i="0" dirty="0">
              <a:effectLst/>
            </a:endParaRPr>
          </a:p>
          <a:p>
            <a:r>
              <a:rPr lang="zh-CN" altLang="en-US" sz="1100" i="0" dirty="0">
                <a:effectLst/>
              </a:rPr>
              <a:t>哪一刻你的情绪被触动？</a:t>
            </a:r>
            <a:endParaRPr lang="zh-CN" altLang="en-US" sz="1100" i="0" dirty="0">
              <a:effectLst/>
            </a:endParaRPr>
          </a:p>
          <a:p>
            <a:r>
              <a:rPr lang="zh-CN" altLang="en-US" sz="1100" i="0" dirty="0">
                <a:effectLst/>
              </a:rPr>
              <a:t>主角是如何用语言影响他人的？</a:t>
            </a:r>
            <a:endParaRPr lang="zh-CN" altLang="en-US" sz="1100" i="0" dirty="0">
              <a:effectLst/>
            </a:endParaRPr>
          </a:p>
          <a:p>
            <a:r>
              <a:rPr lang="zh-CN" altLang="en-US" sz="1100" i="0" dirty="0">
                <a:effectLst/>
              </a:rPr>
              <a:t>哪些表现手法吸引了观众？</a:t>
            </a:r>
            <a:endParaRPr lang="zh-CN" altLang="en-US" sz="1100" i="0" dirty="0">
              <a:effectLst/>
            </a:endParaRPr>
          </a:p>
          <a:p>
            <a:endParaRPr lang="en-US" altLang="zh-CN" sz="1100" i="0" dirty="0">
              <a:effectLst/>
            </a:endParaRPr>
          </a:p>
          <a:p>
            <a:r>
              <a:rPr lang="zh-CN" altLang="en-US" sz="1100" i="0" dirty="0">
                <a:effectLst/>
              </a:rPr>
              <a:t>这些都会直接提升你对人性的理解、表达能力和沟通能力。</a:t>
            </a:r>
            <a:endParaRPr lang="zh-CN" altLang="en-US" sz="1100" i="0" dirty="0">
              <a:effectLst/>
            </a:endParaRPr>
          </a:p>
          <a:p>
            <a:endParaRPr lang="en-US" altLang="zh-CN" sz="1100" i="0" dirty="0">
              <a:effectLst/>
            </a:endParaRPr>
          </a:p>
          <a:p>
            <a:r>
              <a:rPr lang="zh-CN" altLang="en-US" sz="1100" i="0" dirty="0">
                <a:effectLst/>
              </a:rPr>
              <a:t>此外，通过海外影视作品，还可以学习不同文化、价值观与历史背景，同时也能辅助语言学习。</a:t>
            </a:r>
            <a:endParaRPr lang="zh-CN" altLang="en-US" sz="1100" i="0" dirty="0">
              <a:effectLst/>
            </a:endParaRPr>
          </a:p>
          <a:p>
            <a:endParaRPr lang="en-US" altLang="zh-CN" sz="1100" i="0" dirty="0">
              <a:effectLst/>
            </a:endParaRPr>
          </a:p>
          <a:p>
            <a:r>
              <a:rPr lang="zh-CN" altLang="en-US" sz="1100" i="0" dirty="0">
                <a:effectLst/>
              </a:rPr>
              <a:t>【通过旅行学习】</a:t>
            </a:r>
            <a:endParaRPr lang="zh-CN" altLang="en-US" sz="1100" i="0" dirty="0">
              <a:effectLst/>
            </a:endParaRPr>
          </a:p>
          <a:p>
            <a:endParaRPr lang="en-US" altLang="zh-CN" sz="1100" i="0" dirty="0">
              <a:effectLst/>
            </a:endParaRPr>
          </a:p>
          <a:p>
            <a:r>
              <a:rPr lang="zh-CN" altLang="en-US" sz="1100" i="0" dirty="0">
                <a:effectLst/>
              </a:rPr>
              <a:t>旅行是一种</a:t>
            </a:r>
            <a:r>
              <a:rPr lang="en-US" altLang="zh-CN" sz="1100" i="0" dirty="0">
                <a:effectLst/>
              </a:rPr>
              <a:t>“</a:t>
            </a:r>
            <a:r>
              <a:rPr lang="zh-CN" altLang="en-US" sz="1100" i="0" dirty="0">
                <a:effectLst/>
              </a:rPr>
              <a:t>用身体参与的学习</a:t>
            </a:r>
            <a:r>
              <a:rPr lang="en-US" altLang="zh-CN" sz="1100" i="0" dirty="0">
                <a:effectLst/>
              </a:rPr>
              <a:t>”</a:t>
            </a:r>
            <a:r>
              <a:rPr lang="zh-CN" altLang="en-US" sz="1100" i="0" dirty="0">
                <a:effectLst/>
              </a:rPr>
              <a:t>，也是最奢侈的自由研究。</a:t>
            </a:r>
            <a:endParaRPr lang="zh-CN" altLang="en-US" sz="1100" i="0" dirty="0">
              <a:effectLst/>
            </a:endParaRPr>
          </a:p>
          <a:p>
            <a:endParaRPr lang="en-US" altLang="zh-CN" sz="1100" i="0" dirty="0">
              <a:effectLst/>
            </a:endParaRPr>
          </a:p>
          <a:p>
            <a:r>
              <a:rPr lang="zh-CN" altLang="en-US" sz="1100" i="0" dirty="0">
                <a:effectLst/>
              </a:rPr>
              <a:t>在旅行中，你会自然获得各种学习：</a:t>
            </a:r>
            <a:endParaRPr lang="zh-CN" altLang="en-US" sz="1100" i="0" dirty="0">
              <a:effectLst/>
            </a:endParaRPr>
          </a:p>
          <a:p>
            <a:endParaRPr lang="en-US" altLang="zh-CN" sz="1100" i="0" dirty="0">
              <a:effectLst/>
            </a:endParaRPr>
          </a:p>
          <a:p>
            <a:r>
              <a:rPr lang="zh-CN" altLang="en-US" sz="1100" i="0" dirty="0">
                <a:effectLst/>
              </a:rPr>
              <a:t>到陌生地方</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提升观察力</a:t>
            </a:r>
            <a:endParaRPr lang="zh-CN" altLang="en-US" sz="1100" i="0" dirty="0">
              <a:effectLst/>
            </a:endParaRPr>
          </a:p>
          <a:p>
            <a:r>
              <a:rPr lang="zh-CN" altLang="en-US" sz="1100" i="0" dirty="0">
                <a:effectLst/>
              </a:rPr>
              <a:t>接触不同文化</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提升跨文化理解</a:t>
            </a:r>
            <a:endParaRPr lang="zh-CN" altLang="en-US" sz="1100" i="0" dirty="0">
              <a:effectLst/>
            </a:endParaRPr>
          </a:p>
          <a:p>
            <a:r>
              <a:rPr lang="zh-CN" altLang="en-US" sz="1100" i="0" dirty="0">
                <a:effectLst/>
              </a:rPr>
              <a:t>了解历史建筑</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增强知识储备</a:t>
            </a:r>
            <a:endParaRPr lang="zh-CN" altLang="en-US" sz="1100" i="0" dirty="0">
              <a:effectLst/>
            </a:endParaRPr>
          </a:p>
          <a:p>
            <a:r>
              <a:rPr lang="zh-CN" altLang="en-US" sz="1100" i="0" dirty="0">
                <a:effectLst/>
              </a:rPr>
              <a:t>与当地人交流</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加深对人的理解</a:t>
            </a:r>
            <a:endParaRPr lang="zh-CN" altLang="en-US" sz="1100" i="0" dirty="0">
              <a:effectLst/>
            </a:endParaRPr>
          </a:p>
          <a:p>
            <a:r>
              <a:rPr lang="zh-CN" altLang="en-US" sz="1100" i="0" dirty="0">
                <a:effectLst/>
              </a:rPr>
              <a:t>迷路、出错</a:t>
            </a:r>
            <a:r>
              <a:rPr lang="en-US" altLang="zh-CN" sz="1100" i="0" dirty="0">
                <a:effectLst/>
              </a:rPr>
              <a:t> </a:t>
            </a:r>
            <a:r>
              <a:rPr lang="en-US" altLang="en-US" sz="1100" i="0" dirty="0">
                <a:effectLst/>
              </a:rPr>
              <a:t>→</a:t>
            </a:r>
            <a:r>
              <a:rPr lang="en-US" altLang="zh-CN" sz="1100" i="0" dirty="0">
                <a:effectLst/>
              </a:rPr>
              <a:t> </a:t>
            </a:r>
            <a:r>
              <a:rPr lang="zh-CN" altLang="en-US" sz="1100" i="0" dirty="0">
                <a:effectLst/>
              </a:rPr>
              <a:t>提升解决问题能力</a:t>
            </a:r>
            <a:endParaRPr lang="zh-CN" altLang="en-US" sz="1100" i="0" dirty="0">
              <a:effectLst/>
            </a:endParaRPr>
          </a:p>
          <a:p>
            <a:endParaRPr lang="en-US" altLang="zh-CN" sz="1100" i="0" dirty="0">
              <a:effectLst/>
            </a:endParaRPr>
          </a:p>
          <a:p>
            <a:r>
              <a:rPr lang="zh-CN" altLang="en-US" sz="1100" i="0" dirty="0">
                <a:effectLst/>
              </a:rPr>
              <a:t>更重要的是，旅行是基于兴趣选择的，一切都建立在</a:t>
            </a:r>
            <a:r>
              <a:rPr lang="en-US" altLang="zh-CN" sz="1100" i="0" dirty="0">
                <a:effectLst/>
              </a:rPr>
              <a:t>“</a:t>
            </a:r>
            <a:r>
              <a:rPr lang="zh-CN" altLang="en-US" sz="1100" i="0" dirty="0">
                <a:effectLst/>
              </a:rPr>
              <a:t>好玩</a:t>
            </a:r>
            <a:r>
              <a:rPr lang="en-US" altLang="zh-CN" sz="1100" i="0" dirty="0">
                <a:effectLst/>
              </a:rPr>
              <a:t>”</a:t>
            </a:r>
            <a:r>
              <a:rPr lang="zh-CN" altLang="en-US" sz="1100" i="0" dirty="0">
                <a:effectLst/>
              </a:rPr>
              <a:t>的基础上。</a:t>
            </a:r>
            <a:endParaRPr lang="zh-CN" altLang="en-US" sz="1100" i="0" dirty="0">
              <a:effectLst/>
            </a:endParaRPr>
          </a:p>
          <a:p>
            <a:endParaRPr lang="en-US" altLang="zh-CN" sz="1100" i="0" dirty="0">
              <a:effectLst/>
            </a:endParaRPr>
          </a:p>
          <a:p>
            <a:endParaRPr lang="zh-CN" altLang="en-US" sz="1100" i="0" dirty="0">
              <a:effectLst/>
            </a:endParaRPr>
          </a:p>
        </p:txBody>
      </p:sp>
      <p:sp>
        <p:nvSpPr>
          <p:cNvPr id="5" name="角丸四角形 7"/>
          <p:cNvSpPr/>
          <p:nvPr/>
        </p:nvSpPr>
        <p:spPr>
          <a:xfrm>
            <a:off x="2612979" y="10119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最小</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のインプットで</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最大</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結果</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出</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す</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ずるい</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勉強法</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978-4-7612-7868-7</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谷口恵子</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280p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4</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1428750"/>
            <a:ext cx="6821170" cy="855535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第</a:t>
            </a:r>
            <a:r>
              <a:rPr lang="en-US" altLang="zh-CN" sz="1100" i="0" dirty="0">
                <a:effectLst/>
              </a:rPr>
              <a:t>1</a:t>
            </a:r>
            <a:r>
              <a:rPr lang="zh-CN" altLang="en-US" sz="1100" i="0" dirty="0">
                <a:effectLst/>
              </a:rPr>
              <a:t>章</a:t>
            </a:r>
            <a:r>
              <a:rPr lang="en-US" altLang="zh-CN" sz="1100" i="0" dirty="0">
                <a:effectLst/>
              </a:rPr>
              <a:t> </a:t>
            </a:r>
            <a:r>
              <a:rPr lang="zh-CN" altLang="en-US" sz="1100" i="0" dirty="0">
                <a:effectLst/>
              </a:rPr>
              <a:t>只是学了，就以为自己有成果了吗？</a:t>
            </a:r>
            <a:endParaRPr lang="zh-CN" altLang="en-US" sz="1100" i="0" dirty="0">
              <a:effectLst/>
            </a:endParaRPr>
          </a:p>
          <a:p>
            <a:r>
              <a:rPr lang="zh-CN" altLang="en-US" sz="1100" i="0" dirty="0">
                <a:effectLst/>
              </a:rPr>
              <a:t>无论掌握多少学习方法，也未必能成为真正有能力的人</a:t>
            </a:r>
            <a:endParaRPr lang="zh-CN" altLang="en-US" sz="1100" i="0" dirty="0">
              <a:effectLst/>
            </a:endParaRPr>
          </a:p>
          <a:p>
            <a:r>
              <a:rPr lang="zh-CN" altLang="en-US" sz="1100" i="0" dirty="0">
                <a:effectLst/>
              </a:rPr>
              <a:t>连东大毕业生也会失败的</a:t>
            </a:r>
            <a:r>
              <a:rPr lang="en-US" altLang="zh-CN" sz="1100" i="0" dirty="0">
                <a:effectLst/>
              </a:rPr>
              <a:t>“</a:t>
            </a:r>
            <a:r>
              <a:rPr lang="zh-CN" altLang="en-US" sz="1100" i="0" dirty="0">
                <a:effectLst/>
              </a:rPr>
              <a:t>学习陷阱</a:t>
            </a:r>
            <a:r>
              <a:rPr lang="en-US" altLang="zh-CN" sz="1100" i="0" dirty="0">
                <a:effectLst/>
              </a:rPr>
              <a:t>”</a:t>
            </a:r>
            <a:r>
              <a:rPr lang="zh-CN" altLang="en-US" sz="1100" i="0" dirty="0">
                <a:effectLst/>
              </a:rPr>
              <a:t>是什么？</a:t>
            </a:r>
            <a:endParaRPr lang="zh-CN" altLang="en-US" sz="1100" i="0" dirty="0">
              <a:effectLst/>
            </a:endParaRPr>
          </a:p>
          <a:p>
            <a:r>
              <a:rPr lang="zh-CN" altLang="en-US" sz="1100" i="0" dirty="0">
                <a:effectLst/>
              </a:rPr>
              <a:t>察觉不到学习方式差异的人，无法产生成果</a:t>
            </a:r>
            <a:endParaRPr lang="zh-CN" altLang="en-US" sz="1100" i="0" dirty="0">
              <a:effectLst/>
            </a:endParaRPr>
          </a:p>
          <a:p>
            <a:r>
              <a:rPr lang="en-US" altLang="zh-CN" sz="1100" i="0" dirty="0">
                <a:effectLst/>
              </a:rPr>
              <a:t>“</a:t>
            </a:r>
            <a:r>
              <a:rPr lang="zh-CN" altLang="en-US" sz="1100" i="0" dirty="0">
                <a:effectLst/>
              </a:rPr>
              <a:t>清除无效学习！</a:t>
            </a:r>
            <a:r>
              <a:rPr lang="en-US" altLang="zh-CN" sz="1100" i="0" dirty="0">
                <a:effectLst/>
              </a:rPr>
              <a:t>”</a:t>
            </a:r>
            <a:r>
              <a:rPr lang="zh-CN" altLang="en-US" sz="1100" i="0" dirty="0">
                <a:effectLst/>
              </a:rPr>
              <a:t>选择直通成果的学习方法</a:t>
            </a:r>
            <a:endParaRPr lang="zh-CN" altLang="en-US" sz="1100" i="0" dirty="0">
              <a:effectLst/>
            </a:endParaRPr>
          </a:p>
          <a:p>
            <a:r>
              <a:rPr lang="zh-CN" altLang="en-US" sz="1100" i="0" dirty="0">
                <a:effectLst/>
              </a:rPr>
              <a:t>不输出，学习终将化为幻影</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2</a:t>
            </a:r>
            <a:r>
              <a:rPr lang="zh-CN" altLang="en-US" sz="1100" i="0" dirty="0">
                <a:effectLst/>
              </a:rPr>
              <a:t>章</a:t>
            </a:r>
            <a:r>
              <a:rPr lang="en-US" altLang="zh-CN" sz="1100" i="0" dirty="0">
                <a:effectLst/>
              </a:rPr>
              <a:t> </a:t>
            </a:r>
            <a:r>
              <a:rPr lang="zh-CN" altLang="en-US" sz="1100" i="0" dirty="0">
                <a:effectLst/>
              </a:rPr>
              <a:t>用</a:t>
            </a:r>
            <a:r>
              <a:rPr lang="en-US" altLang="zh-CN" sz="1100" i="0" dirty="0">
                <a:effectLst/>
              </a:rPr>
              <a:t>“</a:t>
            </a:r>
            <a:r>
              <a:rPr lang="zh-CN" altLang="en-US" sz="1100" i="0" dirty="0">
                <a:effectLst/>
              </a:rPr>
              <a:t>看似取巧却聪明的学习法</a:t>
            </a:r>
            <a:r>
              <a:rPr lang="en-US" altLang="zh-CN" sz="1100" i="0" dirty="0">
                <a:effectLst/>
              </a:rPr>
              <a:t>”</a:t>
            </a:r>
            <a:r>
              <a:rPr lang="zh-CN" altLang="en-US" sz="1100" i="0" dirty="0">
                <a:effectLst/>
              </a:rPr>
              <a:t>，让你的人生开始改变！</a:t>
            </a:r>
            <a:endParaRPr lang="zh-CN" altLang="en-US" sz="1100" i="0" dirty="0">
              <a:effectLst/>
            </a:endParaRPr>
          </a:p>
          <a:p>
            <a:r>
              <a:rPr lang="zh-CN" altLang="en-US" sz="1100" i="0" dirty="0">
                <a:effectLst/>
              </a:rPr>
              <a:t>一年后的你会不一样！把学习变成</a:t>
            </a:r>
            <a:r>
              <a:rPr lang="en-US" altLang="zh-CN" sz="1100" i="0" dirty="0">
                <a:effectLst/>
              </a:rPr>
              <a:t>“</a:t>
            </a:r>
            <a:r>
              <a:rPr lang="zh-CN" altLang="en-US" sz="1100" i="0" dirty="0">
                <a:effectLst/>
              </a:rPr>
              <a:t>馈赠</a:t>
            </a:r>
            <a:r>
              <a:rPr lang="en-US" altLang="zh-CN" sz="1100" i="0" dirty="0">
                <a:effectLst/>
              </a:rPr>
              <a:t>”</a:t>
            </a:r>
            <a:r>
              <a:rPr lang="zh-CN" altLang="en-US" sz="1100" i="0" dirty="0">
                <a:effectLst/>
              </a:rPr>
              <a:t>的技术</a:t>
            </a:r>
            <a:endParaRPr lang="zh-CN" altLang="en-US" sz="1100" i="0" dirty="0">
              <a:effectLst/>
            </a:endParaRPr>
          </a:p>
          <a:p>
            <a:r>
              <a:rPr lang="zh-CN" altLang="en-US" sz="1100" i="0" dirty="0">
                <a:effectLst/>
              </a:rPr>
              <a:t>独占知识会带来</a:t>
            </a:r>
            <a:r>
              <a:rPr lang="en-US" altLang="zh-CN" sz="1100" i="0" dirty="0">
                <a:effectLst/>
              </a:rPr>
              <a:t>“</a:t>
            </a:r>
            <a:r>
              <a:rPr lang="zh-CN" altLang="en-US" sz="1100" i="0" dirty="0">
                <a:effectLst/>
              </a:rPr>
              <a:t>孤独</a:t>
            </a:r>
            <a:r>
              <a:rPr lang="en-US" altLang="zh-CN" sz="1100" i="0" dirty="0">
                <a:effectLst/>
              </a:rPr>
              <a:t>”</a:t>
            </a:r>
            <a:r>
              <a:rPr lang="zh-CN" altLang="en-US" sz="1100" i="0" dirty="0">
                <a:effectLst/>
              </a:rPr>
              <a:t>，分享知识才能建立</a:t>
            </a:r>
            <a:r>
              <a:rPr lang="en-US" altLang="zh-CN" sz="1100" i="0" dirty="0">
                <a:effectLst/>
              </a:rPr>
              <a:t>“</a:t>
            </a:r>
            <a:r>
              <a:rPr lang="zh-CN" altLang="en-US" sz="1100" i="0" dirty="0">
                <a:effectLst/>
              </a:rPr>
              <a:t>连接</a:t>
            </a:r>
            <a:r>
              <a:rPr lang="en-US" altLang="zh-CN" sz="1100" i="0" dirty="0">
                <a:effectLst/>
              </a:rPr>
              <a:t>”</a:t>
            </a:r>
            <a:endParaRPr lang="en-US" altLang="zh-CN" sz="1100" i="0" dirty="0">
              <a:effectLst/>
            </a:endParaRPr>
          </a:p>
          <a:p>
            <a:r>
              <a:rPr lang="zh-CN" altLang="en-US" sz="1100" i="0" dirty="0">
                <a:effectLst/>
              </a:rPr>
              <a:t>做到</a:t>
            </a:r>
            <a:r>
              <a:rPr lang="en-US" altLang="zh-CN" sz="1100" i="0" dirty="0">
                <a:effectLst/>
              </a:rPr>
              <a:t>“100%</a:t>
            </a:r>
            <a:r>
              <a:rPr lang="zh-CN" altLang="en-US" sz="1100" i="0" dirty="0">
                <a:effectLst/>
              </a:rPr>
              <a:t>输出</a:t>
            </a:r>
            <a:r>
              <a:rPr lang="en-US" altLang="zh-CN" sz="1100" i="0" dirty="0">
                <a:effectLst/>
              </a:rPr>
              <a:t>”</a:t>
            </a:r>
            <a:r>
              <a:rPr lang="zh-CN" altLang="en-US" sz="1100" i="0" dirty="0">
                <a:effectLst/>
              </a:rPr>
              <a:t>，会让你看起来学得很多</a:t>
            </a:r>
            <a:endParaRPr lang="zh-CN" altLang="en-US" sz="1100" i="0" dirty="0">
              <a:effectLst/>
            </a:endParaRPr>
          </a:p>
          <a:p>
            <a:r>
              <a:rPr lang="zh-CN" altLang="en-US" sz="1100" i="0" dirty="0">
                <a:effectLst/>
              </a:rPr>
              <a:t>从</a:t>
            </a:r>
            <a:r>
              <a:rPr lang="en-US" altLang="zh-CN" sz="1100" i="0" dirty="0">
                <a:effectLst/>
              </a:rPr>
              <a:t>“</a:t>
            </a:r>
            <a:r>
              <a:rPr lang="zh-CN" altLang="en-US" sz="1100" i="0" dirty="0">
                <a:effectLst/>
              </a:rPr>
              <a:t>直接讲给身边的人听</a:t>
            </a:r>
            <a:r>
              <a:rPr lang="en-US" altLang="zh-CN" sz="1100" i="0" dirty="0">
                <a:effectLst/>
              </a:rPr>
              <a:t>”</a:t>
            </a:r>
            <a:r>
              <a:rPr lang="zh-CN" altLang="en-US" sz="1100" i="0" dirty="0">
                <a:effectLst/>
              </a:rPr>
              <a:t>开始的低门槛学习分享</a:t>
            </a:r>
            <a:endParaRPr lang="zh-CN" altLang="en-US" sz="1100" i="0" dirty="0">
              <a:effectLst/>
            </a:endParaRPr>
          </a:p>
          <a:p>
            <a:r>
              <a:rPr lang="zh-CN" altLang="en-US" sz="1100" i="0" dirty="0">
                <a:effectLst/>
              </a:rPr>
              <a:t>不要成为专家，要成为</a:t>
            </a:r>
            <a:r>
              <a:rPr lang="en-US" altLang="zh-CN" sz="1100" i="0" dirty="0">
                <a:effectLst/>
              </a:rPr>
              <a:t>“</a:t>
            </a:r>
            <a:r>
              <a:rPr lang="zh-CN" altLang="en-US" sz="1100" i="0" dirty="0">
                <a:effectLst/>
              </a:rPr>
              <a:t>领先半步的人</a:t>
            </a:r>
            <a:r>
              <a:rPr lang="en-US" altLang="zh-CN" sz="1100" i="0" dirty="0">
                <a:effectLst/>
              </a:rPr>
              <a:t>”</a:t>
            </a:r>
            <a:endParaRPr lang="en-US" altLang="zh-CN" sz="1100" i="0" dirty="0">
              <a:effectLst/>
            </a:endParaRPr>
          </a:p>
          <a:p>
            <a:r>
              <a:rPr lang="zh-CN" altLang="en-US" sz="1100" i="0" dirty="0">
                <a:effectLst/>
              </a:rPr>
              <a:t>不夸张、不装饰的</a:t>
            </a:r>
            <a:r>
              <a:rPr lang="en-US" altLang="zh-CN" sz="1100" i="0" dirty="0">
                <a:effectLst/>
              </a:rPr>
              <a:t>“</a:t>
            </a:r>
            <a:r>
              <a:rPr lang="zh-CN" altLang="en-US" sz="1100" i="0" dirty="0">
                <a:effectLst/>
              </a:rPr>
              <a:t>真实输出</a:t>
            </a:r>
            <a:r>
              <a:rPr lang="en-US" altLang="zh-CN" sz="1100" i="0" dirty="0">
                <a:effectLst/>
              </a:rPr>
              <a:t>”</a:t>
            </a:r>
            <a:r>
              <a:rPr lang="zh-CN" altLang="en-US" sz="1100" i="0" dirty="0">
                <a:effectLst/>
              </a:rPr>
              <a:t>更容易赢得好感</a:t>
            </a:r>
            <a:endParaRPr lang="zh-CN" altLang="en-US" sz="1100" i="0" dirty="0">
              <a:effectLst/>
            </a:endParaRPr>
          </a:p>
          <a:p>
            <a:r>
              <a:rPr lang="zh-CN" altLang="en-US" sz="1100" i="0" dirty="0">
                <a:effectLst/>
              </a:rPr>
              <a:t>为了输出而进行输入，也是完全可以的</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3</a:t>
            </a:r>
            <a:r>
              <a:rPr lang="zh-CN" altLang="en-US" sz="1100" i="0" dirty="0">
                <a:effectLst/>
              </a:rPr>
              <a:t>章</a:t>
            </a:r>
            <a:r>
              <a:rPr lang="en-US" altLang="zh-CN" sz="1100" i="0" dirty="0">
                <a:effectLst/>
              </a:rPr>
              <a:t> </a:t>
            </a:r>
            <a:r>
              <a:rPr lang="zh-CN" altLang="en-US" sz="1100" i="0" dirty="0">
                <a:effectLst/>
              </a:rPr>
              <a:t>改变你人生的</a:t>
            </a:r>
            <a:r>
              <a:rPr lang="en-US" altLang="zh-CN" sz="1100" i="0" dirty="0">
                <a:effectLst/>
              </a:rPr>
              <a:t>“</a:t>
            </a:r>
            <a:r>
              <a:rPr lang="zh-CN" altLang="en-US" sz="1100" i="0" dirty="0">
                <a:effectLst/>
              </a:rPr>
              <a:t>学习分享</a:t>
            </a:r>
            <a:r>
              <a:rPr lang="en-US" altLang="zh-CN" sz="1100" i="0" dirty="0">
                <a:effectLst/>
              </a:rPr>
              <a:t>”</a:t>
            </a:r>
            <a:r>
              <a:rPr lang="zh-CN" altLang="en-US" sz="1100" i="0" dirty="0">
                <a:effectLst/>
              </a:rPr>
              <a:t>的魔法</a:t>
            </a:r>
            <a:endParaRPr lang="zh-CN" altLang="en-US" sz="1100" i="0" dirty="0">
              <a:effectLst/>
            </a:endParaRPr>
          </a:p>
          <a:p>
            <a:r>
              <a:rPr lang="zh-CN" altLang="en-US" sz="1100" i="0" dirty="0">
                <a:effectLst/>
              </a:rPr>
              <a:t>吸引机会的</a:t>
            </a:r>
            <a:r>
              <a:rPr lang="en-US" altLang="zh-CN" sz="1100" i="0" dirty="0">
                <a:effectLst/>
              </a:rPr>
              <a:t>“</a:t>
            </a:r>
            <a:r>
              <a:rPr lang="zh-CN" altLang="en-US" sz="1100" i="0" dirty="0">
                <a:effectLst/>
              </a:rPr>
              <a:t>学习</a:t>
            </a:r>
            <a:r>
              <a:rPr lang="en-US" altLang="en-US" sz="1100" i="0" dirty="0">
                <a:effectLst/>
              </a:rPr>
              <a:t>→</a:t>
            </a:r>
            <a:r>
              <a:rPr lang="zh-CN" altLang="en-US" sz="1100" i="0" dirty="0">
                <a:effectLst/>
              </a:rPr>
              <a:t>可视化</a:t>
            </a:r>
            <a:r>
              <a:rPr lang="en-US" altLang="en-US" sz="1100" i="0" dirty="0">
                <a:effectLst/>
              </a:rPr>
              <a:t>→</a:t>
            </a:r>
            <a:r>
              <a:rPr lang="zh-CN" altLang="en-US" sz="1100" i="0" dirty="0">
                <a:effectLst/>
              </a:rPr>
              <a:t>分享</a:t>
            </a:r>
            <a:r>
              <a:rPr lang="en-US" altLang="en-US" sz="1100" i="0" dirty="0">
                <a:effectLst/>
              </a:rPr>
              <a:t>→</a:t>
            </a:r>
            <a:r>
              <a:rPr lang="zh-CN" altLang="en-US" sz="1100" i="0" dirty="0">
                <a:effectLst/>
              </a:rPr>
              <a:t>成果</a:t>
            </a:r>
            <a:r>
              <a:rPr lang="en-US" altLang="zh-CN" sz="1100" i="0" dirty="0">
                <a:effectLst/>
              </a:rPr>
              <a:t>”</a:t>
            </a:r>
            <a:r>
              <a:rPr lang="zh-CN" altLang="en-US" sz="1100" i="0" dirty="0">
                <a:effectLst/>
              </a:rPr>
              <a:t>的黄金循环</a:t>
            </a:r>
            <a:endParaRPr lang="zh-CN" altLang="en-US" sz="1100" i="0" dirty="0">
              <a:effectLst/>
            </a:endParaRPr>
          </a:p>
          <a:p>
            <a:r>
              <a:rPr lang="zh-CN" altLang="en-US" sz="1100" i="0" dirty="0">
                <a:effectLst/>
              </a:rPr>
              <a:t>在公司内部分享学习，会提升上司对你的评价</a:t>
            </a:r>
            <a:endParaRPr lang="zh-CN" altLang="en-US" sz="1100" i="0" dirty="0">
              <a:effectLst/>
            </a:endParaRPr>
          </a:p>
          <a:p>
            <a:r>
              <a:rPr lang="zh-CN" altLang="en-US" sz="1100" i="0" dirty="0">
                <a:effectLst/>
              </a:rPr>
              <a:t>通过公司内部学习会实现自我升级的方法</a:t>
            </a:r>
            <a:endParaRPr lang="zh-CN" altLang="en-US" sz="1100" i="0" dirty="0">
              <a:effectLst/>
            </a:endParaRPr>
          </a:p>
          <a:p>
            <a:r>
              <a:rPr lang="zh-CN" altLang="en-US" sz="1100" i="0" dirty="0">
                <a:effectLst/>
              </a:rPr>
              <a:t>仅仅展示学习过程，也能大幅提升他人对你的评价</a:t>
            </a:r>
            <a:endParaRPr lang="zh-CN" altLang="en-US" sz="1100" i="0" dirty="0">
              <a:effectLst/>
            </a:endParaRPr>
          </a:p>
          <a:p>
            <a:r>
              <a:rPr lang="zh-CN" altLang="en-US" sz="1100" i="0" dirty="0">
                <a:effectLst/>
              </a:rPr>
              <a:t>学习分享可以孕育出优秀的社群</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4</a:t>
            </a:r>
            <a:r>
              <a:rPr lang="zh-CN" altLang="en-US" sz="1100" i="0" dirty="0">
                <a:effectLst/>
              </a:rPr>
              <a:t>章</a:t>
            </a:r>
            <a:r>
              <a:rPr lang="en-US" altLang="zh-CN" sz="1100" i="0" dirty="0">
                <a:effectLst/>
              </a:rPr>
              <a:t> </a:t>
            </a:r>
            <a:r>
              <a:rPr lang="zh-CN" altLang="en-US" sz="1100" i="0" dirty="0">
                <a:effectLst/>
              </a:rPr>
              <a:t>人人都能轻松实践的</a:t>
            </a:r>
            <a:r>
              <a:rPr lang="en-US" altLang="zh-CN" sz="1100" i="0" dirty="0">
                <a:effectLst/>
              </a:rPr>
              <a:t>“</a:t>
            </a:r>
            <a:r>
              <a:rPr lang="zh-CN" altLang="en-US" sz="1100" i="0" dirty="0">
                <a:effectLst/>
              </a:rPr>
              <a:t>学习分享</a:t>
            </a:r>
            <a:r>
              <a:rPr lang="en-US" altLang="zh-CN" sz="1100" i="0" dirty="0">
                <a:effectLst/>
              </a:rPr>
              <a:t>”</a:t>
            </a:r>
            <a:r>
              <a:rPr lang="zh-CN" altLang="en-US" sz="1100" i="0" dirty="0">
                <a:effectLst/>
              </a:rPr>
              <a:t>技巧</a:t>
            </a:r>
            <a:endParaRPr lang="zh-CN" altLang="en-US" sz="1100" i="0" dirty="0">
              <a:effectLst/>
            </a:endParaRPr>
          </a:p>
          <a:p>
            <a:r>
              <a:rPr lang="zh-CN" altLang="en-US" sz="1100" i="0" dirty="0">
                <a:effectLst/>
              </a:rPr>
              <a:t>成功者都在实践的学习分享秘诀</a:t>
            </a:r>
            <a:endParaRPr lang="zh-CN" altLang="en-US" sz="1100" i="0" dirty="0">
              <a:effectLst/>
            </a:endParaRPr>
          </a:p>
          <a:p>
            <a:r>
              <a:rPr lang="zh-CN" altLang="en-US" sz="1100" i="0" dirty="0">
                <a:effectLst/>
              </a:rPr>
              <a:t>只要立刻行动，就能把学习成果变成你的</a:t>
            </a:r>
            <a:r>
              <a:rPr lang="en-US" altLang="zh-CN" sz="1100" i="0" dirty="0">
                <a:effectLst/>
              </a:rPr>
              <a:t>“</a:t>
            </a:r>
            <a:r>
              <a:rPr lang="zh-CN" altLang="en-US" sz="1100" i="0" dirty="0">
                <a:effectLst/>
              </a:rPr>
              <a:t>新标签</a:t>
            </a:r>
            <a:r>
              <a:rPr lang="en-US" altLang="zh-CN" sz="1100" i="0" dirty="0">
                <a:effectLst/>
              </a:rPr>
              <a:t>”</a:t>
            </a:r>
            <a:endParaRPr lang="en-US" altLang="zh-CN" sz="1100" i="0" dirty="0">
              <a:effectLst/>
            </a:endParaRPr>
          </a:p>
          <a:p>
            <a:r>
              <a:rPr lang="en-US" altLang="zh-CN" sz="1100" i="0" dirty="0">
                <a:effectLst/>
              </a:rPr>
              <a:t>“</a:t>
            </a:r>
            <a:r>
              <a:rPr lang="zh-CN" altLang="en-US" sz="1100" i="0" dirty="0">
                <a:effectLst/>
              </a:rPr>
              <a:t>分享的速度</a:t>
            </a:r>
            <a:r>
              <a:rPr lang="en-US" altLang="zh-CN" sz="1100" i="0" dirty="0">
                <a:effectLst/>
              </a:rPr>
              <a:t>”</a:t>
            </a:r>
            <a:r>
              <a:rPr lang="zh-CN" altLang="en-US" sz="1100" i="0" dirty="0">
                <a:effectLst/>
              </a:rPr>
              <a:t>是成功的关键</a:t>
            </a:r>
            <a:endParaRPr lang="zh-CN" altLang="en-US" sz="1100" i="0" dirty="0">
              <a:effectLst/>
            </a:endParaRPr>
          </a:p>
          <a:p>
            <a:r>
              <a:rPr lang="zh-CN" altLang="en-US" sz="1100" i="0" dirty="0">
                <a:effectLst/>
              </a:rPr>
              <a:t>用</a:t>
            </a:r>
            <a:r>
              <a:rPr lang="en-US" altLang="zh-CN" sz="1100" i="0" dirty="0">
                <a:effectLst/>
              </a:rPr>
              <a:t>“FFB</a:t>
            </a:r>
            <a:r>
              <a:rPr lang="zh-CN" altLang="en-US" sz="1100" i="0" dirty="0">
                <a:effectLst/>
              </a:rPr>
              <a:t>结构</a:t>
            </a:r>
            <a:r>
              <a:rPr lang="en-US" altLang="zh-CN" sz="1100" i="0" dirty="0">
                <a:effectLst/>
              </a:rPr>
              <a:t>”</a:t>
            </a:r>
            <a:r>
              <a:rPr lang="zh-CN" altLang="en-US" sz="1100" i="0" dirty="0">
                <a:effectLst/>
              </a:rPr>
              <a:t>打造有传播力的表达</a:t>
            </a:r>
            <a:endParaRPr lang="zh-CN" altLang="en-US" sz="1100" i="0" dirty="0">
              <a:effectLst/>
            </a:endParaRPr>
          </a:p>
          <a:p>
            <a:r>
              <a:rPr lang="zh-CN" altLang="en-US" sz="1100" i="0" dirty="0">
                <a:effectLst/>
              </a:rPr>
              <a:t>日常的感悟和读书体验，本身就具备输出价值</a:t>
            </a:r>
            <a:endParaRPr lang="zh-CN" altLang="en-US" sz="1100" i="0" dirty="0">
              <a:effectLst/>
            </a:endParaRPr>
          </a:p>
          <a:p>
            <a:r>
              <a:rPr lang="zh-CN" altLang="en-US" sz="1100" i="0" dirty="0">
                <a:effectLst/>
              </a:rPr>
              <a:t>提前以</a:t>
            </a:r>
            <a:r>
              <a:rPr lang="en-US" altLang="zh-CN" sz="1100" i="0" dirty="0">
                <a:effectLst/>
              </a:rPr>
              <a:t>“</a:t>
            </a:r>
            <a:r>
              <a:rPr lang="zh-CN" altLang="en-US" sz="1100" i="0" dirty="0">
                <a:effectLst/>
              </a:rPr>
              <a:t>未来的自己</a:t>
            </a:r>
            <a:r>
              <a:rPr lang="en-US" altLang="zh-CN" sz="1100" i="0" dirty="0">
                <a:effectLst/>
              </a:rPr>
              <a:t>”</a:t>
            </a:r>
            <a:r>
              <a:rPr lang="zh-CN" altLang="en-US" sz="1100" i="0" dirty="0">
                <a:effectLst/>
              </a:rPr>
              <a:t>为身份进行表达</a:t>
            </a:r>
            <a:endParaRPr lang="zh-CN" altLang="en-US" sz="1100" i="0" dirty="0">
              <a:effectLst/>
            </a:endParaRPr>
          </a:p>
          <a:p>
            <a:r>
              <a:rPr lang="en-US" altLang="zh-CN" sz="1100" i="0" dirty="0">
                <a:effectLst/>
              </a:rPr>
              <a:t>“</a:t>
            </a:r>
            <a:r>
              <a:rPr lang="zh-CN" altLang="en-US" sz="1100" i="0" dirty="0">
                <a:effectLst/>
              </a:rPr>
              <a:t>留有余地</a:t>
            </a:r>
            <a:r>
              <a:rPr lang="en-US" altLang="zh-CN" sz="1100" i="0" dirty="0">
                <a:effectLst/>
              </a:rPr>
              <a:t>”</a:t>
            </a:r>
            <a:r>
              <a:rPr lang="zh-CN" altLang="en-US" sz="1100" i="0" dirty="0">
                <a:effectLst/>
              </a:rPr>
              <a:t>的输出更容易引发回应</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5</a:t>
            </a:r>
            <a:r>
              <a:rPr lang="zh-CN" altLang="en-US" sz="1100" i="0" dirty="0">
                <a:effectLst/>
              </a:rPr>
              <a:t>章</a:t>
            </a:r>
            <a:r>
              <a:rPr lang="en-US" altLang="zh-CN" sz="1100" i="0" dirty="0">
                <a:effectLst/>
              </a:rPr>
              <a:t> </a:t>
            </a:r>
            <a:r>
              <a:rPr lang="zh-CN" altLang="en-US" sz="1100" i="0" dirty="0">
                <a:effectLst/>
              </a:rPr>
              <a:t>为提升学习效率而设计的最小输入法</a:t>
            </a:r>
            <a:endParaRPr lang="zh-CN" altLang="en-US" sz="1100" i="0" dirty="0">
              <a:effectLst/>
            </a:endParaRPr>
          </a:p>
          <a:p>
            <a:r>
              <a:rPr lang="zh-CN" altLang="en-US" sz="1100" i="0" dirty="0">
                <a:effectLst/>
              </a:rPr>
              <a:t>越不擅长死磕学习的人，越容易成功！谷启式</a:t>
            </a:r>
            <a:r>
              <a:rPr lang="en-US" altLang="zh-CN" sz="1100" i="0" dirty="0">
                <a:effectLst/>
              </a:rPr>
              <a:t>“</a:t>
            </a:r>
            <a:r>
              <a:rPr lang="zh-CN" altLang="en-US" sz="1100" i="0" dirty="0">
                <a:effectLst/>
              </a:rPr>
              <a:t>聪明输入法</a:t>
            </a:r>
            <a:r>
              <a:rPr lang="en-US" altLang="zh-CN" sz="1100" i="0" dirty="0">
                <a:effectLst/>
              </a:rPr>
              <a:t>”</a:t>
            </a:r>
            <a:endParaRPr lang="en-US" altLang="zh-CN" sz="1100" i="0" dirty="0">
              <a:effectLst/>
            </a:endParaRPr>
          </a:p>
          <a:p>
            <a:r>
              <a:rPr lang="zh-CN" altLang="en-US" sz="1100" i="0" dirty="0">
                <a:effectLst/>
              </a:rPr>
              <a:t>从目标反推，设计</a:t>
            </a:r>
            <a:r>
              <a:rPr lang="en-US" altLang="zh-CN" sz="1100" i="0" dirty="0">
                <a:effectLst/>
              </a:rPr>
              <a:t>“</a:t>
            </a:r>
            <a:r>
              <a:rPr lang="zh-CN" altLang="en-US" sz="1100" i="0" dirty="0">
                <a:effectLst/>
              </a:rPr>
              <a:t>最小必要输入</a:t>
            </a:r>
            <a:r>
              <a:rPr lang="en-US" altLang="zh-CN" sz="1100" i="0" dirty="0">
                <a:effectLst/>
              </a:rPr>
              <a:t>”</a:t>
            </a:r>
            <a:endParaRPr lang="en-US" altLang="zh-CN" sz="1100" i="0" dirty="0">
              <a:effectLst/>
            </a:endParaRPr>
          </a:p>
          <a:p>
            <a:r>
              <a:rPr lang="zh-CN" altLang="en-US" sz="1100" i="0" dirty="0">
                <a:effectLst/>
              </a:rPr>
              <a:t>只用手机也能完成的</a:t>
            </a:r>
            <a:r>
              <a:rPr lang="en-US" altLang="zh-CN" sz="1100" i="0" dirty="0">
                <a:effectLst/>
              </a:rPr>
              <a:t>3</a:t>
            </a:r>
            <a:r>
              <a:rPr lang="zh-CN" altLang="en-US" sz="1100" i="0" dirty="0">
                <a:effectLst/>
              </a:rPr>
              <a:t>种高效输入方法</a:t>
            </a:r>
            <a:endParaRPr lang="zh-CN" altLang="en-US" sz="1100" i="0" dirty="0">
              <a:effectLst/>
            </a:endParaRPr>
          </a:p>
          <a:p>
            <a:r>
              <a:rPr lang="zh-CN" altLang="en-US" sz="1100" i="0" dirty="0">
                <a:effectLst/>
              </a:rPr>
              <a:t>用</a:t>
            </a:r>
            <a:r>
              <a:rPr lang="en-US" altLang="zh-CN" sz="1100" i="0" dirty="0">
                <a:effectLst/>
              </a:rPr>
              <a:t>“1</a:t>
            </a:r>
            <a:r>
              <a:rPr lang="zh-CN" altLang="en-US" sz="1100" i="0" dirty="0">
                <a:effectLst/>
              </a:rPr>
              <a:t>分钟总结法</a:t>
            </a:r>
            <a:r>
              <a:rPr lang="en-US" altLang="zh-CN" sz="1100" i="0" dirty="0">
                <a:effectLst/>
              </a:rPr>
              <a:t>”</a:t>
            </a:r>
            <a:r>
              <a:rPr lang="zh-CN" altLang="en-US" sz="1100" i="0" dirty="0">
                <a:effectLst/>
              </a:rPr>
              <a:t>强化记忆</a:t>
            </a:r>
            <a:endParaRPr lang="zh-CN" altLang="en-US" sz="1100" i="0" dirty="0">
              <a:effectLst/>
            </a:endParaRPr>
          </a:p>
          <a:p>
            <a:r>
              <a:rPr lang="zh-CN" altLang="en-US" sz="1100" i="0" dirty="0">
                <a:effectLst/>
              </a:rPr>
              <a:t>按部就班的学习很无聊，打破模式的学习才有趣</a:t>
            </a:r>
            <a:endParaRPr lang="zh-CN" altLang="en-US" sz="1100" i="0" dirty="0">
              <a:effectLst/>
            </a:endParaRPr>
          </a:p>
          <a:p>
            <a:r>
              <a:rPr lang="zh-CN" altLang="en-US" sz="1100" i="0" dirty="0">
                <a:effectLst/>
              </a:rPr>
              <a:t>提升信息筛选能力的</a:t>
            </a:r>
            <a:r>
              <a:rPr lang="en-US" altLang="zh-CN" sz="1100" i="0" dirty="0">
                <a:effectLst/>
              </a:rPr>
              <a:t>“</a:t>
            </a:r>
            <a:r>
              <a:rPr lang="zh-CN" altLang="en-US" sz="1100" i="0" dirty="0">
                <a:effectLst/>
              </a:rPr>
              <a:t>信息整理术</a:t>
            </a:r>
            <a:r>
              <a:rPr lang="en-US" altLang="zh-CN" sz="1100" i="0" dirty="0">
                <a:effectLst/>
              </a:rPr>
              <a:t>”</a:t>
            </a:r>
            <a:endParaRPr lang="en-US" altLang="zh-CN" sz="1100" i="0" dirty="0">
              <a:effectLst/>
            </a:endParaRPr>
          </a:p>
          <a:p>
            <a:r>
              <a:rPr lang="zh-CN" altLang="en-US" sz="1100" i="0" dirty="0">
                <a:effectLst/>
              </a:rPr>
              <a:t>通过设定</a:t>
            </a:r>
            <a:r>
              <a:rPr lang="en-US" altLang="zh-CN" sz="1100" i="0" dirty="0">
                <a:effectLst/>
              </a:rPr>
              <a:t>“</a:t>
            </a:r>
            <a:r>
              <a:rPr lang="zh-CN" altLang="en-US" sz="1100" i="0" dirty="0">
                <a:effectLst/>
              </a:rPr>
              <a:t>小目标</a:t>
            </a:r>
            <a:r>
              <a:rPr lang="en-US" altLang="zh-CN" sz="1100" i="0" dirty="0">
                <a:effectLst/>
              </a:rPr>
              <a:t>”</a:t>
            </a:r>
            <a:r>
              <a:rPr lang="zh-CN" altLang="en-US" sz="1100" i="0" dirty="0">
                <a:effectLst/>
              </a:rPr>
              <a:t>，把输入拆分得更轻松</a:t>
            </a:r>
            <a:endParaRPr lang="zh-CN" altLang="en-US" sz="1100" i="0" dirty="0">
              <a:effectLst/>
            </a:endParaRPr>
          </a:p>
          <a:p>
            <a:r>
              <a:rPr lang="zh-CN" altLang="en-US" sz="1100" i="0" dirty="0">
                <a:effectLst/>
              </a:rPr>
              <a:t>点燃微小的好奇心，让它持续放大</a:t>
            </a:r>
            <a:endParaRPr lang="zh-CN" altLang="en-US" sz="1100" i="0" dirty="0">
              <a:effectLst/>
            </a:endParaRPr>
          </a:p>
          <a:p>
            <a:r>
              <a:rPr lang="zh-CN" altLang="en-US" sz="1100" i="0" dirty="0">
                <a:effectLst/>
              </a:rPr>
              <a:t>用</a:t>
            </a:r>
            <a:r>
              <a:rPr lang="en-US" altLang="zh-CN" sz="1100" i="0" dirty="0">
                <a:effectLst/>
              </a:rPr>
              <a:t>“5W1H</a:t>
            </a:r>
            <a:r>
              <a:rPr lang="zh-CN" altLang="en-US" sz="1100" i="0" dirty="0">
                <a:effectLst/>
              </a:rPr>
              <a:t>分析法</a:t>
            </a:r>
            <a:r>
              <a:rPr lang="en-US" altLang="zh-CN" sz="1100" i="0" dirty="0">
                <a:effectLst/>
              </a:rPr>
              <a:t>”</a:t>
            </a:r>
            <a:r>
              <a:rPr lang="zh-CN" altLang="en-US" sz="1100" i="0" dirty="0">
                <a:effectLst/>
              </a:rPr>
              <a:t>获取能转化为行动的输入</a:t>
            </a:r>
            <a:endParaRPr lang="zh-CN" altLang="en-US" sz="1100" i="0" dirty="0">
              <a:effectLst/>
            </a:endParaRPr>
          </a:p>
          <a:p>
            <a:r>
              <a:rPr lang="zh-CN" altLang="en-US" sz="1100" i="0" dirty="0">
                <a:effectLst/>
              </a:rPr>
              <a:t>利用可溯源信息的</a:t>
            </a:r>
            <a:r>
              <a:rPr lang="en-US" altLang="zh-CN" sz="1100" i="0" dirty="0">
                <a:effectLst/>
              </a:rPr>
              <a:t>AI</a:t>
            </a:r>
            <a:r>
              <a:rPr lang="zh-CN" altLang="en-US" sz="1100" i="0" dirty="0">
                <a:effectLst/>
              </a:rPr>
              <a:t>工具，提高输入效率</a:t>
            </a:r>
            <a:endParaRPr lang="zh-CN" altLang="en-US" sz="1100" i="0" dirty="0">
              <a:effectLst/>
            </a:endParaRPr>
          </a:p>
          <a:p>
            <a:endParaRPr lang="en-US" altLang="zh-CN" sz="1100" i="0" dirty="0">
              <a:effectLst/>
            </a:endParaRPr>
          </a:p>
          <a:p>
            <a:r>
              <a:rPr lang="zh-CN" altLang="en-US" sz="1100" i="0" dirty="0">
                <a:effectLst/>
              </a:rPr>
              <a:t>第</a:t>
            </a:r>
            <a:r>
              <a:rPr lang="en-US" altLang="zh-CN" sz="1100" i="0" dirty="0">
                <a:effectLst/>
              </a:rPr>
              <a:t>6</a:t>
            </a:r>
            <a:r>
              <a:rPr lang="zh-CN" altLang="en-US" sz="1100" i="0" dirty="0">
                <a:effectLst/>
              </a:rPr>
              <a:t>章</a:t>
            </a:r>
            <a:r>
              <a:rPr lang="en-US" altLang="zh-CN" sz="1100" i="0" dirty="0">
                <a:effectLst/>
              </a:rPr>
              <a:t> </a:t>
            </a:r>
            <a:r>
              <a:rPr lang="zh-CN" altLang="en-US" sz="1100" i="0" dirty="0">
                <a:effectLst/>
              </a:rPr>
              <a:t>分享学习的感动，你将获得超出预期的人生</a:t>
            </a:r>
            <a:endParaRPr lang="zh-CN" altLang="en-US" sz="1100" i="0" dirty="0">
              <a:effectLst/>
            </a:endParaRPr>
          </a:p>
          <a:p>
            <a:r>
              <a:rPr lang="zh-CN" altLang="en-US" sz="1100" i="0" dirty="0">
                <a:effectLst/>
              </a:rPr>
              <a:t>用自己的标准，定义真正想获得的</a:t>
            </a:r>
            <a:r>
              <a:rPr lang="en-US" altLang="zh-CN" sz="1100" i="0" dirty="0">
                <a:effectLst/>
              </a:rPr>
              <a:t>“</a:t>
            </a:r>
            <a:r>
              <a:rPr lang="zh-CN" altLang="en-US" sz="1100" i="0" dirty="0">
                <a:effectLst/>
              </a:rPr>
              <a:t>成果</a:t>
            </a:r>
            <a:r>
              <a:rPr lang="en-US" altLang="zh-CN" sz="1100" i="0" dirty="0">
                <a:effectLst/>
              </a:rPr>
              <a:t>”</a:t>
            </a:r>
            <a:endParaRPr lang="en-US" altLang="zh-CN" sz="1100" i="0" dirty="0">
              <a:effectLst/>
            </a:endParaRPr>
          </a:p>
          <a:p>
            <a:r>
              <a:rPr lang="zh-CN" altLang="en-US" sz="1100" i="0" dirty="0">
                <a:effectLst/>
              </a:rPr>
              <a:t>学习转化为成果的瞬间，会让人生更加充实</a:t>
            </a:r>
            <a:endParaRPr lang="zh-CN" altLang="en-US" sz="1100" i="0" dirty="0">
              <a:effectLst/>
            </a:endParaRPr>
          </a:p>
          <a:p>
            <a:r>
              <a:rPr lang="zh-CN" altLang="en-US" sz="1100" i="0" dirty="0">
                <a:effectLst/>
              </a:rPr>
              <a:t>持续输出能提升自我认同感</a:t>
            </a:r>
            <a:endParaRPr lang="zh-CN" altLang="en-US" sz="1100" i="0" dirty="0">
              <a:effectLst/>
            </a:endParaRPr>
          </a:p>
          <a:p>
            <a:r>
              <a:rPr lang="en-US" altLang="zh-CN" sz="1100" i="0" dirty="0">
                <a:effectLst/>
              </a:rPr>
              <a:t>“</a:t>
            </a:r>
            <a:r>
              <a:rPr lang="zh-CN" altLang="en-US" sz="1100" i="0" dirty="0">
                <a:effectLst/>
              </a:rPr>
              <a:t>我能做到</a:t>
            </a:r>
            <a:r>
              <a:rPr lang="en-US" altLang="zh-CN" sz="1100" i="0" dirty="0">
                <a:effectLst/>
              </a:rPr>
              <a:t>”</a:t>
            </a:r>
            <a:r>
              <a:rPr lang="zh-CN" altLang="en-US" sz="1100" i="0" dirty="0">
                <a:effectLst/>
              </a:rPr>
              <a:t>的自我效能感，会让人生更加闪耀</a:t>
            </a:r>
            <a:endParaRPr lang="zh-CN" altLang="en-US" sz="1100" i="0" dirty="0">
              <a:effectLst/>
            </a:endParaRPr>
          </a:p>
          <a:p>
            <a:r>
              <a:rPr lang="zh-CN" altLang="en-US" sz="1100" i="0" dirty="0">
                <a:effectLst/>
              </a:rPr>
              <a:t>成为</a:t>
            </a:r>
            <a:r>
              <a:rPr lang="en-US" altLang="zh-CN" sz="1100" i="0" dirty="0">
                <a:effectLst/>
              </a:rPr>
              <a:t>“</a:t>
            </a:r>
            <a:r>
              <a:rPr lang="zh-CN" altLang="en-US" sz="1100" i="0" dirty="0">
                <a:effectLst/>
              </a:rPr>
              <a:t>影响他人</a:t>
            </a:r>
            <a:r>
              <a:rPr lang="en-US" altLang="zh-CN" sz="1100" i="0" dirty="0">
                <a:effectLst/>
              </a:rPr>
              <a:t>”</a:t>
            </a:r>
            <a:r>
              <a:rPr lang="zh-CN" altLang="en-US" sz="1100" i="0" dirty="0">
                <a:effectLst/>
              </a:rPr>
              <a:t>的第一步，从输出开始</a:t>
            </a:r>
            <a:endParaRPr lang="zh-CN" altLang="en-US" sz="1100" i="0" dirty="0">
              <a:effectLst/>
            </a:endParaRPr>
          </a:p>
        </p:txBody>
      </p:sp>
      <p:pic>
        <p:nvPicPr>
          <p:cNvPr id="2" name="图片 1"/>
          <p:cNvPicPr>
            <a:picLocks noChangeAspect="1"/>
          </p:cNvPicPr>
          <p:nvPr/>
        </p:nvPicPr>
        <p:blipFill>
          <a:blip r:embed="rId1"/>
          <a:stretch>
            <a:fillRect/>
          </a:stretch>
        </p:blipFill>
        <p:spPr>
          <a:xfrm>
            <a:off x="220980" y="111760"/>
            <a:ext cx="855980" cy="1231265"/>
          </a:xfrm>
          <a:prstGeom prst="rect">
            <a:avLst/>
          </a:prstGeom>
        </p:spPr>
      </p:pic>
      <p:sp>
        <p:nvSpPr>
          <p:cNvPr id="5" name="角丸四角形 7"/>
          <p:cNvSpPr/>
          <p:nvPr/>
        </p:nvSpPr>
        <p:spPr>
          <a:xfrm>
            <a:off x="2894919" y="107274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サッカー</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IQ</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高</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める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サッカーシステム</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完全講座</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978-4-7612-7874-8</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ノーミルク</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佐藤</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5</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310005"/>
            <a:ext cx="6821170" cy="7370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100" i="0" dirty="0">
                <a:effectLst/>
              </a:rPr>
              <a:t>7-</a:t>
            </a:r>
            <a:r>
              <a:rPr lang="en-US" altLang="en-US" sz="1100" i="0" dirty="0">
                <a:effectLst/>
              </a:rPr>
              <a:t>③</a:t>
            </a:r>
            <a:r>
              <a:rPr lang="en-US" altLang="zh-CN" sz="1100" i="0" dirty="0">
                <a:effectLst/>
              </a:rPr>
              <a:t> 3-4-3</a:t>
            </a:r>
            <a:r>
              <a:rPr lang="zh-CN" altLang="en-US" sz="1100" i="0" dirty="0">
                <a:effectLst/>
              </a:rPr>
              <a:t>（箱型）</a:t>
            </a:r>
            <a:endParaRPr lang="zh-CN" altLang="en-US" sz="1100" i="0" dirty="0">
              <a:effectLst/>
            </a:endParaRPr>
          </a:p>
          <a:p>
            <a:endParaRPr lang="en-US" altLang="zh-CN" sz="1100" i="0" dirty="0">
              <a:effectLst/>
            </a:endParaRPr>
          </a:p>
          <a:p>
            <a:r>
              <a:rPr lang="zh-CN" altLang="en-US" sz="1100" i="0" dirty="0">
                <a:effectLst/>
              </a:rPr>
              <a:t>（优缺点等）</a:t>
            </a:r>
            <a:endParaRPr lang="zh-CN" altLang="en-US" sz="1100" i="0" dirty="0">
              <a:effectLst/>
            </a:endParaRPr>
          </a:p>
          <a:p>
            <a:endParaRPr lang="en-US" altLang="zh-CN" sz="1100" i="0" dirty="0">
              <a:effectLst/>
            </a:endParaRPr>
          </a:p>
          <a:p>
            <a:r>
              <a:rPr lang="zh-CN" altLang="en-US" sz="1100" i="0" dirty="0">
                <a:effectLst/>
              </a:rPr>
              <a:t>中场</a:t>
            </a:r>
            <a:r>
              <a:rPr lang="en-US" altLang="zh-CN" sz="1100" i="0" dirty="0">
                <a:effectLst/>
              </a:rPr>
              <a:t>4</a:t>
            </a:r>
            <a:r>
              <a:rPr lang="zh-CN" altLang="en-US" sz="1100" i="0" dirty="0">
                <a:effectLst/>
              </a:rPr>
              <a:t>对</a:t>
            </a:r>
            <a:r>
              <a:rPr lang="en-US" altLang="zh-CN" sz="1100" i="0" dirty="0">
                <a:effectLst/>
              </a:rPr>
              <a:t>2</a:t>
            </a:r>
            <a:r>
              <a:rPr lang="zh-CN" altLang="en-US" sz="1100" i="0" dirty="0">
                <a:effectLst/>
              </a:rPr>
              <a:t>控制比赛</a:t>
            </a:r>
            <a:endParaRPr lang="zh-CN" altLang="en-US" sz="1100" i="0" dirty="0">
              <a:effectLst/>
            </a:endParaRPr>
          </a:p>
          <a:p>
            <a:r>
              <a:rPr lang="zh-CN" altLang="en-US" sz="1100" i="0" dirty="0">
                <a:effectLst/>
              </a:rPr>
              <a:t>控制中路空白区域</a:t>
            </a:r>
            <a:endParaRPr lang="zh-CN" altLang="en-US" sz="1100" i="0" dirty="0">
              <a:effectLst/>
            </a:endParaRPr>
          </a:p>
          <a:p>
            <a:r>
              <a:rPr lang="zh-CN" altLang="en-US" sz="1100" i="0" dirty="0">
                <a:effectLst/>
              </a:rPr>
              <a:t>双方围绕前腰展开博弈</a:t>
            </a:r>
            <a:endParaRPr lang="zh-CN" altLang="en-US" sz="1100" i="0" dirty="0">
              <a:effectLst/>
            </a:endParaRPr>
          </a:p>
          <a:p>
            <a:r>
              <a:rPr lang="zh-CN" altLang="en-US" sz="1100" i="0" dirty="0">
                <a:effectLst/>
              </a:rPr>
              <a:t>拉出中场球员，从外侧瓦解三后卫</a:t>
            </a:r>
            <a:endParaRPr lang="zh-CN" altLang="en-US" sz="1100" i="0" dirty="0">
              <a:effectLst/>
            </a:endParaRPr>
          </a:p>
          <a:p>
            <a:r>
              <a:rPr lang="zh-CN" altLang="en-US" sz="1100" i="0" dirty="0">
                <a:effectLst/>
              </a:rPr>
              <a:t>扭曲中场</a:t>
            </a:r>
            <a:r>
              <a:rPr lang="en-US" altLang="zh-CN" sz="1100" i="0" dirty="0">
                <a:effectLst/>
              </a:rPr>
              <a:t>“</a:t>
            </a:r>
            <a:r>
              <a:rPr lang="zh-CN" altLang="en-US" sz="1100" i="0" dirty="0">
                <a:effectLst/>
              </a:rPr>
              <a:t>方形结构</a:t>
            </a:r>
            <a:r>
              <a:rPr lang="en-US" altLang="zh-CN" sz="1100" i="0" dirty="0">
                <a:effectLst/>
              </a:rPr>
              <a:t>”</a:t>
            </a:r>
            <a:r>
              <a:rPr lang="zh-CN" altLang="en-US" sz="1100" i="0" dirty="0">
                <a:effectLst/>
              </a:rPr>
              <a:t>的战术博弈</a:t>
            </a:r>
            <a:endParaRPr lang="zh-CN" altLang="en-US" sz="1100" i="0" dirty="0">
              <a:effectLst/>
            </a:endParaRPr>
          </a:p>
          <a:p>
            <a:r>
              <a:rPr lang="zh-CN" altLang="en-US" sz="1100" i="0" dirty="0">
                <a:effectLst/>
              </a:rPr>
              <a:t>渗透后腰两侧</a:t>
            </a:r>
            <a:r>
              <a:rPr lang="en-US" altLang="zh-CN" sz="1100" i="0" dirty="0">
                <a:effectLst/>
              </a:rPr>
              <a:t>“</a:t>
            </a:r>
            <a:r>
              <a:rPr lang="zh-CN" altLang="en-US" sz="1100" i="0" dirty="0">
                <a:effectLst/>
              </a:rPr>
              <a:t>圣域</a:t>
            </a:r>
            <a:r>
              <a:rPr lang="en-US" altLang="zh-CN" sz="1100" i="0" dirty="0">
                <a:effectLst/>
              </a:rPr>
              <a:t>”</a:t>
            </a:r>
            <a:endParaRPr lang="en-US" altLang="zh-CN" sz="1100" i="0" dirty="0">
              <a:effectLst/>
            </a:endParaRPr>
          </a:p>
          <a:p>
            <a:r>
              <a:rPr lang="zh-CN" altLang="en-US" sz="1100" i="0" dirty="0">
                <a:effectLst/>
              </a:rPr>
              <a:t>通过边路移动解决中路拥堵</a:t>
            </a:r>
            <a:endParaRPr lang="zh-CN" altLang="en-US" sz="1100" i="0" dirty="0">
              <a:effectLst/>
            </a:endParaRPr>
          </a:p>
          <a:p>
            <a:r>
              <a:rPr lang="zh-CN" altLang="en-US" sz="1100" i="0" dirty="0">
                <a:effectLst/>
              </a:rPr>
              <a:t>用边路拉扯发挥</a:t>
            </a:r>
            <a:r>
              <a:rPr lang="en-US" altLang="zh-CN" sz="1100" i="0" dirty="0">
                <a:effectLst/>
              </a:rPr>
              <a:t>4</a:t>
            </a:r>
            <a:r>
              <a:rPr lang="zh-CN" altLang="en-US" sz="1100" i="0" dirty="0">
                <a:effectLst/>
              </a:rPr>
              <a:t>对</a:t>
            </a:r>
            <a:r>
              <a:rPr lang="en-US" altLang="zh-CN" sz="1100" i="0" dirty="0">
                <a:effectLst/>
              </a:rPr>
              <a:t>3</a:t>
            </a:r>
            <a:r>
              <a:rPr lang="zh-CN" altLang="en-US" sz="1100" i="0" dirty="0">
                <a:effectLst/>
              </a:rPr>
              <a:t>优势</a:t>
            </a:r>
            <a:endParaRPr lang="zh-CN" altLang="en-US" sz="1100" i="0" dirty="0">
              <a:effectLst/>
            </a:endParaRPr>
          </a:p>
          <a:p>
            <a:r>
              <a:rPr lang="zh-CN" altLang="en-US" sz="1100" i="0" dirty="0">
                <a:effectLst/>
              </a:rPr>
              <a:t>持续扰动三中场，瓦解防线</a:t>
            </a:r>
            <a:endParaRPr lang="zh-CN" altLang="en-US" sz="1100" i="0" dirty="0">
              <a:effectLst/>
            </a:endParaRPr>
          </a:p>
          <a:p>
            <a:r>
              <a:rPr lang="zh-CN" altLang="en-US" sz="1100" i="0" dirty="0">
                <a:effectLst/>
              </a:rPr>
              <a:t>中场</a:t>
            </a:r>
            <a:r>
              <a:rPr lang="en-US" altLang="zh-CN" sz="1100" i="0" dirty="0">
                <a:effectLst/>
              </a:rPr>
              <a:t>4</a:t>
            </a:r>
            <a:r>
              <a:rPr lang="zh-CN" altLang="en-US" sz="1100" i="0" dirty="0">
                <a:effectLst/>
              </a:rPr>
              <a:t>对</a:t>
            </a:r>
            <a:r>
              <a:rPr lang="en-US" altLang="zh-CN" sz="1100" i="0" dirty="0">
                <a:effectLst/>
              </a:rPr>
              <a:t>2</a:t>
            </a:r>
            <a:r>
              <a:rPr lang="zh-CN" altLang="en-US" sz="1100" i="0" dirty="0">
                <a:effectLst/>
              </a:rPr>
              <a:t>控制线间空间</a:t>
            </a:r>
            <a:endParaRPr lang="zh-CN" altLang="en-US" sz="1100" i="0" dirty="0">
              <a:effectLst/>
            </a:endParaRPr>
          </a:p>
          <a:p>
            <a:r>
              <a:rPr lang="zh-CN" altLang="en-US" sz="1100" i="0" dirty="0">
                <a:effectLst/>
              </a:rPr>
              <a:t>内部包围后腰</a:t>
            </a:r>
            <a:endParaRPr lang="zh-CN" altLang="en-US" sz="1100" i="0" dirty="0">
              <a:effectLst/>
            </a:endParaRPr>
          </a:p>
          <a:p>
            <a:r>
              <a:rPr lang="zh-CN" altLang="en-US" sz="1100" i="0" dirty="0">
                <a:effectLst/>
              </a:rPr>
              <a:t>包围伪核心，从外侧打击</a:t>
            </a:r>
            <a:endParaRPr lang="zh-CN" altLang="en-US" sz="1100" i="0" dirty="0">
              <a:effectLst/>
            </a:endParaRPr>
          </a:p>
          <a:p>
            <a:r>
              <a:rPr lang="zh-CN" altLang="en-US" sz="1100" i="0" dirty="0">
                <a:effectLst/>
              </a:rPr>
              <a:t>全方位压制铁桶阵</a:t>
            </a:r>
            <a:endParaRPr lang="zh-CN" altLang="en-US" sz="1100" i="0" dirty="0">
              <a:effectLst/>
            </a:endParaRPr>
          </a:p>
          <a:p>
            <a:r>
              <a:rPr lang="zh-CN" altLang="en-US" sz="1100" i="0" dirty="0">
                <a:effectLst/>
              </a:rPr>
              <a:t>用斜向跑动撕裂五后卫</a:t>
            </a:r>
            <a:endParaRPr lang="zh-CN" altLang="en-US" sz="1100" i="0" dirty="0">
              <a:effectLst/>
            </a:endParaRPr>
          </a:p>
          <a:p>
            <a:r>
              <a:rPr lang="zh-CN" altLang="en-US" sz="1100" i="0" dirty="0">
                <a:effectLst/>
              </a:rPr>
              <a:t>利用边路</a:t>
            </a:r>
            <a:r>
              <a:rPr lang="en-US" altLang="zh-CN" sz="1100" i="0" dirty="0">
                <a:effectLst/>
              </a:rPr>
              <a:t>2</a:t>
            </a:r>
            <a:r>
              <a:rPr lang="zh-CN" altLang="en-US" sz="1100" i="0" dirty="0">
                <a:effectLst/>
              </a:rPr>
              <a:t>对</a:t>
            </a:r>
            <a:r>
              <a:rPr lang="en-US" altLang="zh-CN" sz="1100" i="0" dirty="0">
                <a:effectLst/>
              </a:rPr>
              <a:t>1</a:t>
            </a:r>
            <a:r>
              <a:rPr lang="zh-CN" altLang="en-US" sz="1100" i="0" dirty="0">
                <a:effectLst/>
              </a:rPr>
              <a:t>打开空间</a:t>
            </a:r>
            <a:endParaRPr lang="zh-CN" altLang="en-US" sz="1100" i="0" dirty="0">
              <a:effectLst/>
            </a:endParaRPr>
          </a:p>
          <a:p>
            <a:r>
              <a:rPr lang="en-US" altLang="zh-CN" sz="1100" i="0" dirty="0">
                <a:effectLst/>
              </a:rPr>
              <a:t>7-</a:t>
            </a:r>
            <a:r>
              <a:rPr lang="en-US" altLang="en-US" sz="1100" i="0" dirty="0">
                <a:effectLst/>
              </a:rPr>
              <a:t>④</a:t>
            </a:r>
            <a:r>
              <a:rPr lang="en-US" altLang="zh-CN" sz="1100" i="0" dirty="0">
                <a:effectLst/>
              </a:rPr>
              <a:t> 4-2-3-1</a:t>
            </a:r>
            <a:r>
              <a:rPr lang="zh-CN" altLang="en-US" sz="1100" i="0" dirty="0">
                <a:effectLst/>
              </a:rPr>
              <a:t>阵型</a:t>
            </a:r>
            <a:endParaRPr lang="zh-CN" altLang="en-US" sz="1100" i="0" dirty="0">
              <a:effectLst/>
            </a:endParaRPr>
          </a:p>
          <a:p>
            <a:endParaRPr lang="en-US" altLang="zh-CN" sz="1100" i="0" dirty="0">
              <a:effectLst/>
            </a:endParaRPr>
          </a:p>
          <a:p>
            <a:r>
              <a:rPr lang="zh-CN" altLang="en-US" sz="1100" i="0" dirty="0">
                <a:effectLst/>
              </a:rPr>
              <a:t>（优缺点等）</a:t>
            </a:r>
            <a:endParaRPr lang="zh-CN" altLang="en-US" sz="1100" i="0" dirty="0">
              <a:effectLst/>
            </a:endParaRPr>
          </a:p>
          <a:p>
            <a:endParaRPr lang="en-US" altLang="zh-CN" sz="1100" i="0" dirty="0">
              <a:effectLst/>
            </a:endParaRPr>
          </a:p>
          <a:p>
            <a:r>
              <a:rPr lang="zh-CN" altLang="en-US" sz="1100" i="0" dirty="0">
                <a:effectLst/>
              </a:rPr>
              <a:t>利用错位压制边路</a:t>
            </a:r>
            <a:endParaRPr lang="zh-CN" altLang="en-US" sz="1100" i="0" dirty="0">
              <a:effectLst/>
            </a:endParaRPr>
          </a:p>
          <a:p>
            <a:r>
              <a:rPr lang="zh-CN" altLang="en-US" sz="1100" i="0" dirty="0">
                <a:effectLst/>
              </a:rPr>
              <a:t>用边路层次破解可变防线</a:t>
            </a:r>
            <a:endParaRPr lang="zh-CN" altLang="en-US" sz="1100" i="0" dirty="0">
              <a:effectLst/>
            </a:endParaRPr>
          </a:p>
          <a:p>
            <a:r>
              <a:rPr lang="zh-CN" altLang="en-US" sz="1100" i="0" dirty="0">
                <a:effectLst/>
              </a:rPr>
              <a:t>前腰压制后腰，边路推进</a:t>
            </a:r>
            <a:endParaRPr lang="zh-CN" altLang="en-US" sz="1100" i="0" dirty="0">
              <a:effectLst/>
            </a:endParaRPr>
          </a:p>
          <a:p>
            <a:r>
              <a:rPr lang="zh-CN" altLang="en-US" sz="1100" i="0" dirty="0">
                <a:effectLst/>
              </a:rPr>
              <a:t>包围中场三角结构</a:t>
            </a:r>
            <a:endParaRPr lang="zh-CN" altLang="en-US" sz="1100" i="0" dirty="0">
              <a:effectLst/>
            </a:endParaRPr>
          </a:p>
          <a:p>
            <a:r>
              <a:rPr lang="zh-CN" altLang="en-US" sz="1100" i="0" dirty="0">
                <a:effectLst/>
              </a:rPr>
              <a:t>用边路人数优势避开中路拥堵</a:t>
            </a:r>
            <a:endParaRPr lang="zh-CN" altLang="en-US" sz="1100" i="0" dirty="0">
              <a:effectLst/>
            </a:endParaRPr>
          </a:p>
          <a:p>
            <a:r>
              <a:rPr lang="zh-CN" altLang="en-US" sz="1100" i="0" dirty="0">
                <a:effectLst/>
              </a:rPr>
              <a:t>分割对手中场</a:t>
            </a:r>
            <a:endParaRPr lang="zh-CN" altLang="en-US" sz="1100" i="0" dirty="0">
              <a:effectLst/>
            </a:endParaRPr>
          </a:p>
          <a:p>
            <a:r>
              <a:rPr lang="zh-CN" altLang="en-US" sz="1100" i="0" dirty="0">
                <a:effectLst/>
              </a:rPr>
              <a:t>外线插上解决中路堵塞</a:t>
            </a:r>
            <a:endParaRPr lang="zh-CN" altLang="en-US" sz="1100" i="0" dirty="0">
              <a:effectLst/>
            </a:endParaRPr>
          </a:p>
          <a:p>
            <a:r>
              <a:rPr lang="zh-CN" altLang="en-US" sz="1100" i="0" dirty="0">
                <a:effectLst/>
              </a:rPr>
              <a:t>将中场优势转化为进攻</a:t>
            </a:r>
            <a:endParaRPr lang="zh-CN" altLang="en-US" sz="1100" i="0" dirty="0">
              <a:effectLst/>
            </a:endParaRPr>
          </a:p>
          <a:p>
            <a:r>
              <a:rPr lang="zh-CN" altLang="en-US" sz="1100" i="0" dirty="0">
                <a:effectLst/>
              </a:rPr>
              <a:t>通过转移撕裂菱形</a:t>
            </a:r>
            <a:endParaRPr lang="zh-CN" altLang="en-US" sz="1100" i="0" dirty="0">
              <a:effectLst/>
            </a:endParaRPr>
          </a:p>
          <a:p>
            <a:r>
              <a:rPr lang="zh-CN" altLang="en-US" sz="1100" i="0" dirty="0">
                <a:effectLst/>
              </a:rPr>
              <a:t>利用两线之间的空隙</a:t>
            </a:r>
            <a:endParaRPr lang="zh-CN" altLang="en-US" sz="1100" i="0" dirty="0">
              <a:effectLst/>
            </a:endParaRPr>
          </a:p>
          <a:p>
            <a:r>
              <a:rPr lang="zh-CN" altLang="en-US" sz="1100" i="0" dirty="0">
                <a:effectLst/>
              </a:rPr>
              <a:t>包围后腰的逆三角结构</a:t>
            </a:r>
            <a:endParaRPr lang="zh-CN" altLang="en-US" sz="1100" i="0" dirty="0">
              <a:effectLst/>
            </a:endParaRPr>
          </a:p>
          <a:p>
            <a:r>
              <a:rPr lang="zh-CN" altLang="en-US" sz="1100" i="0" dirty="0">
                <a:effectLst/>
              </a:rPr>
              <a:t>后腰吸收伪</a:t>
            </a:r>
            <a:r>
              <a:rPr lang="en-US" altLang="zh-CN" sz="1100" i="0" dirty="0">
                <a:effectLst/>
              </a:rPr>
              <a:t>9</a:t>
            </a:r>
            <a:r>
              <a:rPr lang="zh-CN" altLang="en-US" sz="1100" i="0" dirty="0">
                <a:effectLst/>
              </a:rPr>
              <a:t>号</a:t>
            </a:r>
            <a:endParaRPr lang="zh-CN" altLang="en-US" sz="1100" i="0" dirty="0">
              <a:effectLst/>
            </a:endParaRPr>
          </a:p>
          <a:p>
            <a:r>
              <a:rPr lang="zh-CN" altLang="en-US" sz="1100" i="0" dirty="0">
                <a:effectLst/>
              </a:rPr>
              <a:t>用远射与人数压制防线</a:t>
            </a:r>
            <a:endParaRPr lang="zh-CN" altLang="en-US" sz="1100" i="0" dirty="0">
              <a:effectLst/>
            </a:endParaRPr>
          </a:p>
          <a:p>
            <a:r>
              <a:rPr lang="zh-CN" altLang="en-US" sz="1100" i="0" dirty="0">
                <a:effectLst/>
              </a:rPr>
              <a:t>用半空间变化突破五后卫</a:t>
            </a:r>
            <a:endParaRPr lang="zh-CN" altLang="en-US" sz="1100" i="0" dirty="0">
              <a:effectLst/>
            </a:endParaRPr>
          </a:p>
          <a:p>
            <a:r>
              <a:rPr lang="zh-CN" altLang="en-US" sz="1100" i="0" dirty="0">
                <a:effectLst/>
              </a:rPr>
              <a:t>边后卫前插压制边路</a:t>
            </a:r>
            <a:endParaRPr lang="zh-CN" altLang="en-US" sz="1100" i="0" dirty="0">
              <a:effectLst/>
            </a:endParaRPr>
          </a:p>
          <a:p>
            <a:r>
              <a:rPr lang="en-US" altLang="zh-CN" sz="1100" i="0" dirty="0">
                <a:effectLst/>
              </a:rPr>
              <a:t>7-</a:t>
            </a:r>
            <a:r>
              <a:rPr lang="en-US" altLang="en-US" sz="1100" i="0" dirty="0">
                <a:effectLst/>
              </a:rPr>
              <a:t>⑤</a:t>
            </a:r>
            <a:r>
              <a:rPr lang="en-US" altLang="zh-CN" sz="1100" i="0" dirty="0">
                <a:effectLst/>
              </a:rPr>
              <a:t> 4-4-2</a:t>
            </a:r>
            <a:r>
              <a:rPr lang="zh-CN" altLang="en-US" sz="1100" i="0" dirty="0">
                <a:effectLst/>
              </a:rPr>
              <a:t>阵型</a:t>
            </a:r>
            <a:endParaRPr lang="zh-CN" altLang="en-US" sz="1100" i="0" dirty="0">
              <a:effectLst/>
            </a:endParaRPr>
          </a:p>
          <a:p>
            <a:endParaRPr lang="en-US" altLang="zh-CN" sz="1100" i="0" dirty="0">
              <a:effectLst/>
            </a:endParaRPr>
          </a:p>
          <a:p>
            <a:r>
              <a:rPr lang="zh-CN" altLang="en-US" sz="1100" i="0" dirty="0">
                <a:effectLst/>
              </a:rPr>
              <a:t>（优缺点等）</a:t>
            </a:r>
            <a:endParaRPr lang="zh-CN" altLang="en-US" sz="1100" i="0" dirty="0">
              <a:effectLst/>
            </a:endParaRPr>
          </a:p>
          <a:p>
            <a:endParaRPr lang="en-US" altLang="zh-CN" sz="1100" i="0" dirty="0">
              <a:effectLst/>
            </a:endParaRPr>
          </a:p>
          <a:p>
            <a:endParaRPr lang="zh-CN" altLang="en-US" sz="1100" i="0" dirty="0">
              <a:effectLst/>
            </a:endParaRPr>
          </a:p>
        </p:txBody>
      </p:sp>
      <p:pic>
        <p:nvPicPr>
          <p:cNvPr id="3" name="图片 2"/>
          <p:cNvPicPr>
            <a:picLocks noChangeAspect="1"/>
          </p:cNvPicPr>
          <p:nvPr/>
        </p:nvPicPr>
        <p:blipFill>
          <a:blip r:embed="rId1"/>
          <a:stretch>
            <a:fillRect/>
          </a:stretch>
        </p:blipFill>
        <p:spPr>
          <a:xfrm>
            <a:off x="304165" y="88900"/>
            <a:ext cx="777875" cy="1120775"/>
          </a:xfrm>
          <a:prstGeom prst="rect">
            <a:avLst/>
          </a:prstGeom>
        </p:spPr>
      </p:pic>
      <p:sp>
        <p:nvSpPr>
          <p:cNvPr id="5" name="角丸四角形 7"/>
          <p:cNvSpPr/>
          <p:nvPr/>
        </p:nvSpPr>
        <p:spPr>
          <a:xfrm>
            <a:off x="3851864" y="81302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44526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最小</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のインプットで</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最大</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結果</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出</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す</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ずるい</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勉強法</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978-4-7612-7868-7</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谷口恵子</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280p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4</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0" y="2088515"/>
            <a:ext cx="6821170" cy="279971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i="0" dirty="0">
                <a:effectLst/>
              </a:rPr>
              <a:t>英语学习教练／</a:t>
            </a:r>
            <a:r>
              <a:rPr lang="en-US" altLang="zh-CN" sz="1100" i="0" dirty="0">
                <a:effectLst/>
              </a:rPr>
              <a:t>AI</a:t>
            </a:r>
            <a:r>
              <a:rPr lang="zh-CN" altLang="en-US" sz="1100" i="0" dirty="0">
                <a:effectLst/>
              </a:rPr>
              <a:t>应用教练／</a:t>
            </a:r>
            <a:r>
              <a:rPr lang="en-US" altLang="zh-CN" sz="1100" i="0" dirty="0">
                <a:effectLst/>
              </a:rPr>
              <a:t>ChatGPT·AI</a:t>
            </a:r>
            <a:r>
              <a:rPr lang="zh-CN" altLang="en-US" sz="1100" i="0" dirty="0">
                <a:effectLst/>
              </a:rPr>
              <a:t>应用社区负责人／</a:t>
            </a:r>
            <a:r>
              <a:rPr lang="en-US" altLang="zh-CN" sz="1100" i="0" dirty="0">
                <a:effectLst/>
              </a:rPr>
              <a:t>Petit Lettre</a:t>
            </a:r>
            <a:r>
              <a:rPr lang="zh-CN" altLang="en-US" sz="1100" i="0" dirty="0">
                <a:effectLst/>
              </a:rPr>
              <a:t>株式会社代表董事／立教大学经营学部商业领导力项目讲师</a:t>
            </a:r>
            <a:endParaRPr lang="zh-CN" altLang="en-US" sz="1100" i="0" dirty="0">
              <a:effectLst/>
            </a:endParaRPr>
          </a:p>
          <a:p>
            <a:endParaRPr lang="en-US" altLang="zh-CN" sz="1100" i="0" dirty="0">
              <a:effectLst/>
            </a:endParaRPr>
          </a:p>
          <a:p>
            <a:r>
              <a:rPr lang="en-US" altLang="zh-CN" sz="1100" i="0" dirty="0">
                <a:effectLst/>
              </a:rPr>
              <a:t>2002</a:t>
            </a:r>
            <a:r>
              <a:rPr lang="zh-CN" altLang="en-US" sz="1100" i="0" dirty="0">
                <a:effectLst/>
              </a:rPr>
              <a:t>年毕业于东京大学法学部。</a:t>
            </a:r>
            <a:r>
              <a:rPr lang="en-US" altLang="zh-CN" sz="1100" i="0" dirty="0">
                <a:effectLst/>
              </a:rPr>
              <a:t>2020</a:t>
            </a:r>
            <a:r>
              <a:rPr lang="zh-CN" altLang="en-US" sz="1100" i="0" dirty="0">
                <a:effectLst/>
              </a:rPr>
              <a:t>年完成东京大学大学院跨学科信息学府硕士课程（主修教育工学与学习科学）。自</a:t>
            </a:r>
            <a:r>
              <a:rPr lang="en-US" altLang="zh-CN" sz="1100" i="0" dirty="0">
                <a:effectLst/>
              </a:rPr>
              <a:t>2002</a:t>
            </a:r>
            <a:r>
              <a:rPr lang="zh-CN" altLang="en-US" sz="1100" i="0" dirty="0">
                <a:effectLst/>
              </a:rPr>
              <a:t>年起就职于日本甲骨文公司，担任技术支持工程师及投资者关系（</a:t>
            </a:r>
            <a:r>
              <a:rPr lang="en-US" altLang="zh-CN" sz="1100" i="0" dirty="0">
                <a:effectLst/>
              </a:rPr>
              <a:t>IR</a:t>
            </a:r>
            <a:r>
              <a:rPr lang="zh-CN" altLang="en-US" sz="1100" i="0" dirty="0">
                <a:effectLst/>
              </a:rPr>
              <a:t>）工作。</a:t>
            </a:r>
            <a:r>
              <a:rPr lang="en-US" altLang="zh-CN" sz="1100" i="0" dirty="0">
                <a:effectLst/>
              </a:rPr>
              <a:t>2008</a:t>
            </a:r>
            <a:r>
              <a:rPr lang="zh-CN" altLang="en-US" sz="1100" i="0" dirty="0">
                <a:effectLst/>
              </a:rPr>
              <a:t>年加入索尼公司，负责采购部门的风险管理、合作企业的经营分析以及海外业务转移项目。</a:t>
            </a:r>
            <a:endParaRPr lang="zh-CN" altLang="en-US" sz="1100" i="0" dirty="0">
              <a:effectLst/>
            </a:endParaRPr>
          </a:p>
          <a:p>
            <a:endParaRPr lang="en-US" altLang="zh-CN" sz="1100" i="0" dirty="0">
              <a:effectLst/>
            </a:endParaRPr>
          </a:p>
          <a:p>
            <a:r>
              <a:rPr lang="en-US" altLang="zh-CN" sz="1100" i="0" dirty="0">
                <a:effectLst/>
              </a:rPr>
              <a:t>2013</a:t>
            </a:r>
            <a:r>
              <a:rPr lang="zh-CN" altLang="en-US" sz="1100" i="0" dirty="0">
                <a:effectLst/>
              </a:rPr>
              <a:t>年共同创立</a:t>
            </a:r>
            <a:r>
              <a:rPr lang="en-US" altLang="zh-CN" sz="1100" i="0" dirty="0">
                <a:effectLst/>
              </a:rPr>
              <a:t>Petit Lettre</a:t>
            </a:r>
            <a:r>
              <a:rPr lang="zh-CN" altLang="en-US" sz="1100" i="0" dirty="0">
                <a:effectLst/>
              </a:rPr>
              <a:t>株式会社。在经营出版社的同时，作为英语学习教练和</a:t>
            </a:r>
            <a:r>
              <a:rPr lang="en-US" altLang="zh-CN" sz="1100" i="0" dirty="0">
                <a:effectLst/>
              </a:rPr>
              <a:t>AI</a:t>
            </a:r>
            <a:r>
              <a:rPr lang="zh-CN" altLang="en-US" sz="1100" i="0" dirty="0">
                <a:effectLst/>
              </a:rPr>
              <a:t>应用教练开展活动。通过企业培训以及</a:t>
            </a:r>
            <a:r>
              <a:rPr lang="en-US" altLang="zh-CN" sz="1100" i="0" dirty="0">
                <a:effectLst/>
              </a:rPr>
              <a:t>Udemy</a:t>
            </a:r>
            <a:r>
              <a:rPr lang="zh-CN" altLang="en-US" sz="1100" i="0" dirty="0">
                <a:effectLst/>
              </a:rPr>
              <a:t>、</a:t>
            </a:r>
            <a:r>
              <a:rPr lang="en-US" altLang="zh-CN" sz="1100" i="0" dirty="0">
                <a:effectLst/>
              </a:rPr>
              <a:t>Street Academy</a:t>
            </a:r>
            <a:r>
              <a:rPr lang="zh-CN" altLang="en-US" sz="1100" i="0" dirty="0">
                <a:effectLst/>
              </a:rPr>
              <a:t>（</a:t>
            </a:r>
            <a:r>
              <a:rPr lang="ja-JP" altLang="en-US" sz="1100" i="0" dirty="0">
                <a:effectLst/>
              </a:rPr>
              <a:t>ストアカ</a:t>
            </a:r>
            <a:r>
              <a:rPr lang="zh-CN" altLang="en-US" sz="1100" i="0" dirty="0">
                <a:effectLst/>
              </a:rPr>
              <a:t>）、</a:t>
            </a:r>
            <a:r>
              <a:rPr lang="en-US" altLang="zh-CN" sz="1100" i="0" dirty="0">
                <a:effectLst/>
              </a:rPr>
              <a:t>Schoo</a:t>
            </a:r>
            <a:r>
              <a:rPr lang="zh-CN" altLang="en-US" sz="1100" i="0" dirty="0">
                <a:effectLst/>
              </a:rPr>
              <a:t>等在线课程平台，累计为超过</a:t>
            </a:r>
            <a:r>
              <a:rPr lang="en-US" altLang="zh-CN" sz="1100" i="0" dirty="0">
                <a:effectLst/>
              </a:rPr>
              <a:t>15</a:t>
            </a:r>
            <a:r>
              <a:rPr lang="zh-CN" altLang="en-US" sz="1100" i="0" dirty="0">
                <a:effectLst/>
              </a:rPr>
              <a:t>万名学习者提供支持。自</a:t>
            </a:r>
            <a:r>
              <a:rPr lang="en-US" altLang="zh-CN" sz="1100" i="0" dirty="0">
                <a:effectLst/>
              </a:rPr>
              <a:t>2022</a:t>
            </a:r>
            <a:r>
              <a:rPr lang="zh-CN" altLang="en-US" sz="1100" i="0" dirty="0">
                <a:effectLst/>
              </a:rPr>
              <a:t>年起，担任立教大学经营学部（商业领导力项目）兼职讲师。同时在</a:t>
            </a:r>
            <a:r>
              <a:rPr lang="en-US" altLang="zh-CN" sz="1100" i="0" dirty="0">
                <a:effectLst/>
              </a:rPr>
              <a:t>Facebook</a:t>
            </a:r>
            <a:r>
              <a:rPr lang="zh-CN" altLang="en-US" sz="1100" i="0" dirty="0">
                <a:effectLst/>
              </a:rPr>
              <a:t>上运营</a:t>
            </a:r>
            <a:r>
              <a:rPr lang="en-US" altLang="zh-CN" sz="1100" i="0" dirty="0">
                <a:effectLst/>
              </a:rPr>
              <a:t>“ChatGPT·AI</a:t>
            </a:r>
            <a:r>
              <a:rPr lang="zh-CN" altLang="en-US" sz="1100" i="0" dirty="0">
                <a:effectLst/>
              </a:rPr>
              <a:t>应用社区</a:t>
            </a:r>
            <a:r>
              <a:rPr lang="en-US" altLang="zh-CN" sz="1100" i="0" dirty="0">
                <a:effectLst/>
              </a:rPr>
              <a:t>”</a:t>
            </a:r>
            <a:r>
              <a:rPr lang="zh-CN" altLang="en-US" sz="1100" i="0" dirty="0">
                <a:effectLst/>
              </a:rPr>
              <a:t>（约</a:t>
            </a:r>
            <a:r>
              <a:rPr lang="en-US" altLang="zh-CN" sz="1100" i="0" dirty="0">
                <a:effectLst/>
              </a:rPr>
              <a:t>6</a:t>
            </a:r>
            <a:r>
              <a:rPr lang="zh-CN" altLang="en-US" sz="1100" i="0" dirty="0">
                <a:effectLst/>
              </a:rPr>
              <a:t>万名成员）。</a:t>
            </a:r>
            <a:endParaRPr lang="zh-CN" altLang="en-US" sz="1100" i="0" dirty="0">
              <a:effectLst/>
            </a:endParaRPr>
          </a:p>
          <a:p>
            <a:endParaRPr lang="en-US" altLang="zh-CN" sz="1100" i="0" dirty="0">
              <a:effectLst/>
            </a:endParaRPr>
          </a:p>
          <a:p>
            <a:r>
              <a:rPr lang="zh-CN" altLang="en-US" sz="1100" i="0" dirty="0">
                <a:effectLst/>
              </a:rPr>
              <a:t>主要著作包括：《惊人的英语会话》《</a:t>
            </a:r>
            <a:r>
              <a:rPr lang="en-US" altLang="zh-CN" sz="1100" i="0" dirty="0">
                <a:effectLst/>
              </a:rPr>
              <a:t>AI</a:t>
            </a:r>
            <a:r>
              <a:rPr lang="zh-CN" altLang="en-US" sz="1100" i="0" dirty="0">
                <a:effectLst/>
              </a:rPr>
              <a:t>英语革命》《</a:t>
            </a:r>
            <a:r>
              <a:rPr lang="en-US" altLang="zh-CN" sz="1100" i="0" dirty="0">
                <a:effectLst/>
              </a:rPr>
              <a:t>AI</a:t>
            </a:r>
            <a:r>
              <a:rPr lang="zh-CN" altLang="en-US" sz="1100" i="0" dirty="0">
                <a:effectLst/>
              </a:rPr>
              <a:t>工作革命》（</a:t>
            </a:r>
            <a:r>
              <a:rPr lang="en-US" altLang="zh-CN" sz="1100" i="0" dirty="0">
                <a:effectLst/>
              </a:rPr>
              <a:t>Rechange</a:t>
            </a:r>
            <a:r>
              <a:rPr lang="zh-CN" altLang="en-US" sz="1100" i="0" dirty="0">
                <a:effectLst/>
              </a:rPr>
              <a:t>出版）、《</a:t>
            </a:r>
            <a:r>
              <a:rPr lang="en-US" altLang="zh-CN" sz="1100" i="0" dirty="0">
                <a:effectLst/>
              </a:rPr>
              <a:t>3</a:t>
            </a:r>
            <a:r>
              <a:rPr lang="zh-CN" altLang="en-US" sz="1100" i="0" dirty="0">
                <a:effectLst/>
              </a:rPr>
              <a:t>个月打造英语听力的跟读训练》《</a:t>
            </a:r>
            <a:r>
              <a:rPr lang="en-US" altLang="zh-CN" sz="1100" i="0" dirty="0">
                <a:effectLst/>
              </a:rPr>
              <a:t>1</a:t>
            </a:r>
            <a:r>
              <a:rPr lang="zh-CN" altLang="en-US" sz="1100" i="0" dirty="0">
                <a:effectLst/>
              </a:rPr>
              <a:t>个月读懂英文原版书的谷启式英语阅读》《每天</a:t>
            </a:r>
            <a:r>
              <a:rPr lang="en-US" altLang="zh-CN" sz="1100" i="0" dirty="0">
                <a:effectLst/>
              </a:rPr>
              <a:t>10</a:t>
            </a:r>
            <a:r>
              <a:rPr lang="zh-CN" altLang="en-US" sz="1100" i="0" dirty="0">
                <a:effectLst/>
              </a:rPr>
              <a:t>分钟！轻松掌握的谷启式英语发音训练》《</a:t>
            </a:r>
            <a:r>
              <a:rPr lang="en-US" altLang="zh-CN" sz="1100" i="0" dirty="0">
                <a:effectLst/>
              </a:rPr>
              <a:t>TOEIC L&amp;R</a:t>
            </a:r>
            <a:r>
              <a:rPr lang="zh-CN" altLang="en-US" sz="1100" i="0" dirty="0">
                <a:effectLst/>
              </a:rPr>
              <a:t>考试绝对攻略</a:t>
            </a:r>
            <a:r>
              <a:rPr lang="en-US" altLang="zh-CN" sz="1100" i="0" dirty="0">
                <a:effectLst/>
              </a:rPr>
              <a:t>·</a:t>
            </a:r>
            <a:r>
              <a:rPr lang="zh-CN" altLang="en-US" sz="1100" i="0" dirty="0">
                <a:effectLst/>
              </a:rPr>
              <a:t>阅读》（</a:t>
            </a:r>
            <a:r>
              <a:rPr lang="en-US" altLang="zh-CN" sz="1100" i="0" dirty="0">
                <a:effectLst/>
              </a:rPr>
              <a:t>Petit Lettre</a:t>
            </a:r>
            <a:r>
              <a:rPr lang="zh-CN" altLang="en-US" sz="1100" i="0" dirty="0">
                <a:effectLst/>
              </a:rPr>
              <a:t>出版）、《用</a:t>
            </a:r>
            <a:r>
              <a:rPr lang="en-US" altLang="zh-CN" sz="1100" i="0" dirty="0">
                <a:effectLst/>
              </a:rPr>
              <a:t>AI</a:t>
            </a:r>
            <a:r>
              <a:rPr lang="zh-CN" altLang="en-US" sz="1100" i="0" dirty="0">
                <a:effectLst/>
              </a:rPr>
              <a:t>写出</a:t>
            </a:r>
            <a:r>
              <a:rPr lang="en-US" altLang="zh-CN" sz="1100" i="0" dirty="0">
                <a:effectLst/>
              </a:rPr>
              <a:t>100</a:t>
            </a:r>
            <a:r>
              <a:rPr lang="zh-CN" altLang="en-US" sz="1100" i="0" dirty="0">
                <a:effectLst/>
              </a:rPr>
              <a:t>个自我表达的英语句子》（</a:t>
            </a:r>
            <a:r>
              <a:rPr lang="en-US" altLang="zh-CN" sz="1100" i="0" dirty="0">
                <a:effectLst/>
              </a:rPr>
              <a:t>Cosmopia</a:t>
            </a:r>
            <a:r>
              <a:rPr lang="zh-CN" altLang="en-US" sz="1100" i="0" dirty="0">
                <a:effectLst/>
              </a:rPr>
              <a:t>出版）。</a:t>
            </a:r>
            <a:endParaRPr lang="zh-CN" altLang="en-US" sz="1100" i="0" dirty="0">
              <a:effectLst/>
            </a:endParaRPr>
          </a:p>
        </p:txBody>
      </p:sp>
      <p:pic>
        <p:nvPicPr>
          <p:cNvPr id="2" name="图片 1"/>
          <p:cNvPicPr>
            <a:picLocks noChangeAspect="1"/>
          </p:cNvPicPr>
          <p:nvPr/>
        </p:nvPicPr>
        <p:blipFill>
          <a:blip r:embed="rId1"/>
          <a:stretch>
            <a:fillRect/>
          </a:stretch>
        </p:blipFill>
        <p:spPr>
          <a:xfrm>
            <a:off x="220980" y="111760"/>
            <a:ext cx="855980" cy="1231265"/>
          </a:xfrm>
          <a:prstGeom prst="rect">
            <a:avLst/>
          </a:prstGeom>
        </p:spPr>
      </p:pic>
      <p:sp>
        <p:nvSpPr>
          <p:cNvPr id="5" name="角丸四角形 7"/>
          <p:cNvSpPr/>
          <p:nvPr/>
        </p:nvSpPr>
        <p:spPr>
          <a:xfrm>
            <a:off x="2894919" y="157883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pic>
        <p:nvPicPr>
          <p:cNvPr id="3" name="图片 2"/>
          <p:cNvPicPr>
            <a:picLocks noChangeAspect="1"/>
          </p:cNvPicPr>
          <p:nvPr/>
        </p:nvPicPr>
        <p:blipFill>
          <a:blip r:embed="rId2"/>
          <a:stretch>
            <a:fillRect/>
          </a:stretch>
        </p:blipFill>
        <p:spPr>
          <a:xfrm>
            <a:off x="2894965" y="6760845"/>
            <a:ext cx="3760470" cy="2793365"/>
          </a:xfrm>
          <a:prstGeom prst="rect">
            <a:avLst/>
          </a:prstGeom>
        </p:spPr>
      </p:pic>
      <p:pic>
        <p:nvPicPr>
          <p:cNvPr id="4" name="图片 3"/>
          <p:cNvPicPr>
            <a:picLocks noChangeAspect="1"/>
          </p:cNvPicPr>
          <p:nvPr/>
        </p:nvPicPr>
        <p:blipFill>
          <a:blip r:embed="rId3"/>
          <a:stretch>
            <a:fillRect/>
          </a:stretch>
        </p:blipFill>
        <p:spPr>
          <a:xfrm>
            <a:off x="220980" y="5127625"/>
            <a:ext cx="3760470" cy="2698750"/>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270760" y="122555"/>
            <a:ext cx="1845945" cy="141478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スマホを</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持</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つ</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前</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知</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っておきたい</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情報</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上手</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な</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付</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き</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合</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い</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978-4-7612-7851-9</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安藤未希</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176p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9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72390" y="1398270"/>
            <a:ext cx="6684010" cy="840168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孩子第一次拿手机前，必须知道的事。孩子的第一本信息素养课</a:t>
            </a:r>
            <a:r>
              <a:rPr lang="en-US" altLang="zh-CN" sz="1000" i="0" dirty="0">
                <a:effectLst/>
              </a:rPr>
              <a:t>--</a:t>
            </a:r>
            <a:r>
              <a:rPr lang="zh-CN" altLang="en-US" sz="1000" i="0" dirty="0">
                <a:effectLst/>
              </a:rPr>
              <a:t>信息社会的必修课：给孩子的网络使用指南。</a:t>
            </a:r>
            <a:endParaRPr lang="zh-CN" altLang="en-US" sz="1000" i="0" dirty="0">
              <a:effectLst/>
            </a:endParaRPr>
          </a:p>
          <a:p>
            <a:endParaRPr lang="zh-CN" altLang="en-US" sz="1000" i="0" dirty="0">
              <a:effectLst/>
            </a:endParaRPr>
          </a:p>
          <a:p>
            <a:r>
              <a:rPr lang="zh-CN" altLang="en-US" sz="1000" i="0" dirty="0">
                <a:effectLst/>
              </a:rPr>
              <a:t>本书是作者面向</a:t>
            </a:r>
            <a:r>
              <a:rPr lang="en-US" altLang="zh-CN" sz="1000" i="0" dirty="0">
                <a:effectLst/>
              </a:rPr>
              <a:t>“</a:t>
            </a:r>
            <a:r>
              <a:rPr lang="zh-CN" altLang="en-US" sz="1000" i="0" dirty="0">
                <a:effectLst/>
              </a:rPr>
              <a:t>即将拥有手机的孩子</a:t>
            </a:r>
            <a:r>
              <a:rPr lang="en-US" altLang="zh-CN" sz="1000" i="0" dirty="0">
                <a:effectLst/>
              </a:rPr>
              <a:t>”</a:t>
            </a:r>
            <a:r>
              <a:rPr lang="zh-CN" altLang="en-US" sz="1000" i="0" dirty="0">
                <a:effectLst/>
              </a:rPr>
              <a:t>与其家长写的一本入门读物，核心目标不是吓阻上网，而是让孩子理解：互联网既可能带来帮助，也可能引发伤害，关键不在</a:t>
            </a:r>
            <a:r>
              <a:rPr lang="en-US" altLang="zh-CN" sz="1000" i="0" dirty="0">
                <a:effectLst/>
              </a:rPr>
              <a:t>“</a:t>
            </a:r>
            <a:r>
              <a:rPr lang="zh-CN" altLang="en-US" sz="1000" i="0" dirty="0">
                <a:effectLst/>
              </a:rPr>
              <a:t>用不用</a:t>
            </a:r>
            <a:r>
              <a:rPr lang="en-US" altLang="zh-CN" sz="1000" i="0" dirty="0">
                <a:effectLst/>
              </a:rPr>
              <a:t>”</a:t>
            </a:r>
            <a:r>
              <a:rPr lang="zh-CN" altLang="en-US" sz="1000" i="0" dirty="0">
                <a:effectLst/>
              </a:rPr>
              <a:t>，而在</a:t>
            </a:r>
            <a:r>
              <a:rPr lang="en-US" altLang="zh-CN" sz="1000" i="0" dirty="0">
                <a:effectLst/>
              </a:rPr>
              <a:t>“</a:t>
            </a:r>
            <a:r>
              <a:rPr lang="zh-CN" altLang="en-US" sz="1000" i="0" dirty="0">
                <a:effectLst/>
              </a:rPr>
              <a:t>会不会用</a:t>
            </a:r>
            <a:r>
              <a:rPr lang="en-US" altLang="zh-CN" sz="1000" i="0" dirty="0">
                <a:effectLst/>
              </a:rPr>
              <a:t>”</a:t>
            </a:r>
            <a:r>
              <a:rPr lang="zh-CN" altLang="en-US" sz="1000" i="0" dirty="0">
                <a:effectLst/>
              </a:rPr>
              <a:t>。</a:t>
            </a:r>
            <a:endParaRPr lang="zh-CN" altLang="en-US" sz="1000" i="0" dirty="0">
              <a:effectLst/>
            </a:endParaRPr>
          </a:p>
          <a:p>
            <a:endParaRPr lang="zh-CN" altLang="en-US" sz="1000" i="0" dirty="0">
              <a:effectLst/>
            </a:endParaRPr>
          </a:p>
          <a:p>
            <a:r>
              <a:rPr lang="zh-CN" altLang="en-US" sz="1000" i="0" dirty="0">
                <a:effectLst/>
              </a:rPr>
              <a:t>作者在前言中反复强调，很多大人只会说</a:t>
            </a:r>
            <a:r>
              <a:rPr lang="en-US" altLang="zh-CN" sz="1000" i="0" dirty="0">
                <a:effectLst/>
              </a:rPr>
              <a:t>“</a:t>
            </a:r>
            <a:r>
              <a:rPr lang="zh-CN" altLang="en-US" sz="1000" i="0" dirty="0">
                <a:effectLst/>
              </a:rPr>
              <a:t>网络很危险</a:t>
            </a:r>
            <a:r>
              <a:rPr lang="en-US" altLang="zh-CN" sz="1000" i="0" dirty="0">
                <a:effectLst/>
              </a:rPr>
              <a:t>”</a:t>
            </a:r>
            <a:r>
              <a:rPr lang="zh-CN" altLang="en-US" sz="1000" i="0" dirty="0">
                <a:effectLst/>
              </a:rPr>
              <a:t>，却说不清危险从何而来；而当孩子真正理解网络的机制、信息的特性与传播规律，就能在麻烦发生之前更早察觉征兆，避开不必要的风险，并把互联网当成能让现实生活更丰富的工具。</a:t>
            </a:r>
            <a:endParaRPr lang="zh-CN" altLang="en-US" sz="1000" i="0" dirty="0">
              <a:effectLst/>
            </a:endParaRPr>
          </a:p>
          <a:p>
            <a:endParaRPr lang="en-US" altLang="zh-CN" sz="1000" i="0" dirty="0">
              <a:effectLst/>
            </a:endParaRPr>
          </a:p>
          <a:p>
            <a:r>
              <a:rPr lang="zh-CN" altLang="en-US" sz="1000" i="0" dirty="0">
                <a:effectLst/>
              </a:rPr>
              <a:t>本书从一个重要的视角切入：我们生活在由</a:t>
            </a:r>
            <a:r>
              <a:rPr lang="en-US" altLang="zh-CN" sz="1000" i="0" dirty="0">
                <a:effectLst/>
              </a:rPr>
              <a:t>“</a:t>
            </a:r>
            <a:r>
              <a:rPr lang="zh-CN" altLang="en-US" sz="1000" i="0" dirty="0">
                <a:effectLst/>
              </a:rPr>
              <a:t>信息</a:t>
            </a:r>
            <a:r>
              <a:rPr lang="en-US" altLang="zh-CN" sz="1000" i="0" dirty="0">
                <a:effectLst/>
              </a:rPr>
              <a:t>”</a:t>
            </a:r>
            <a:r>
              <a:rPr lang="zh-CN" altLang="en-US" sz="1000" i="0" dirty="0">
                <a:effectLst/>
              </a:rPr>
              <a:t>构成的世界里。电视、社交媒体、短视频平台，甚至我们自己，都是信息的接收者与传播者，也都在不同程度上扮演</a:t>
            </a:r>
            <a:r>
              <a:rPr lang="en-US" altLang="zh-CN" sz="1000" i="0" dirty="0">
                <a:effectLst/>
              </a:rPr>
              <a:t>“</a:t>
            </a:r>
            <a:r>
              <a:rPr lang="zh-CN" altLang="en-US" sz="1000" i="0" dirty="0">
                <a:effectLst/>
              </a:rPr>
              <a:t>媒体</a:t>
            </a:r>
            <a:r>
              <a:rPr lang="en-US" altLang="zh-CN" sz="1000" i="0" dirty="0">
                <a:effectLst/>
              </a:rPr>
              <a:t>”</a:t>
            </a:r>
            <a:r>
              <a:rPr lang="zh-CN" altLang="en-US" sz="1000" i="0" dirty="0">
                <a:effectLst/>
              </a:rPr>
              <a:t>的角色。孩子一旦开始用手机，就不再只是被动观看的人</a:t>
            </a:r>
            <a:r>
              <a:rPr lang="en-US" altLang="zh-CN" sz="1000" i="0" dirty="0">
                <a:effectLst/>
              </a:rPr>
              <a:t>——</a:t>
            </a:r>
            <a:r>
              <a:rPr lang="zh-CN" altLang="en-US" sz="1000" i="0" dirty="0">
                <a:effectLst/>
              </a:rPr>
              <a:t>哪怕不发帖、不评论，也会因为观看、停留、转发、点赞而影响平台的内容流向和他人接收到的信息。作者将这种</a:t>
            </a:r>
            <a:r>
              <a:rPr lang="en-US" altLang="zh-CN" sz="1000" i="0" dirty="0">
                <a:effectLst/>
              </a:rPr>
              <a:t>“</a:t>
            </a:r>
            <a:r>
              <a:rPr lang="zh-CN" altLang="en-US" sz="1000" i="0" dirty="0">
                <a:effectLst/>
              </a:rPr>
              <a:t>与信息好好相处的能力</a:t>
            </a:r>
            <a:r>
              <a:rPr lang="en-US" altLang="zh-CN" sz="1000" i="0" dirty="0">
                <a:effectLst/>
              </a:rPr>
              <a:t>”</a:t>
            </a:r>
            <a:r>
              <a:rPr lang="zh-CN" altLang="en-US" sz="1000" i="0" dirty="0">
                <a:effectLst/>
              </a:rPr>
              <a:t>定义为媒体信息素养：既要懂得信息从哪里来、为何会被推到你眼前，也要懂得同一条信息为什么会让不同的人产生截然不同的感受。书中引导孩子意识到：眼前看到的并不等于世界的全部；算法会根据你的兴趣不断加深</a:t>
            </a:r>
            <a:r>
              <a:rPr lang="en-US" altLang="zh-CN" sz="1000" i="0" dirty="0">
                <a:effectLst/>
              </a:rPr>
              <a:t>“</a:t>
            </a:r>
            <a:r>
              <a:rPr lang="zh-CN" altLang="en-US" sz="1000" i="0" dirty="0">
                <a:effectLst/>
              </a:rPr>
              <a:t>你喜欢的东西越来越多、你不喜欢的东西越来越少</a:t>
            </a:r>
            <a:r>
              <a:rPr lang="en-US" altLang="zh-CN" sz="1000" i="0" dirty="0">
                <a:effectLst/>
              </a:rPr>
              <a:t>”</a:t>
            </a:r>
            <a:r>
              <a:rPr lang="zh-CN" altLang="en-US" sz="1000" i="0" dirty="0">
                <a:effectLst/>
              </a:rPr>
              <a:t>的偏差，让你以为</a:t>
            </a:r>
            <a:r>
              <a:rPr lang="en-US" altLang="zh-CN" sz="1000" i="0" dirty="0">
                <a:effectLst/>
              </a:rPr>
              <a:t>“</a:t>
            </a:r>
            <a:r>
              <a:rPr lang="zh-CN" altLang="en-US" sz="1000" i="0" dirty="0">
                <a:effectLst/>
              </a:rPr>
              <a:t>大家都在看这个</a:t>
            </a:r>
            <a:r>
              <a:rPr lang="en-US" altLang="zh-CN" sz="1000" i="0" dirty="0">
                <a:effectLst/>
              </a:rPr>
              <a:t>”“</a:t>
            </a:r>
            <a:r>
              <a:rPr lang="zh-CN" altLang="en-US" sz="1000" i="0" dirty="0">
                <a:effectLst/>
              </a:rPr>
              <a:t>大家都这样想</a:t>
            </a:r>
            <a:r>
              <a:rPr lang="en-US" altLang="zh-CN" sz="1000" i="0" dirty="0">
                <a:effectLst/>
              </a:rPr>
              <a:t>”</a:t>
            </a:r>
            <a:r>
              <a:rPr lang="zh-CN" altLang="en-US" sz="1000" i="0" dirty="0">
                <a:effectLst/>
              </a:rPr>
              <a:t>。因此，理解过滤功能、分级机制等保护措施的意义，理解平台推送背后的逻辑，才不会被</a:t>
            </a:r>
            <a:r>
              <a:rPr lang="en-US" altLang="zh-CN" sz="1000" i="0" dirty="0">
                <a:effectLst/>
              </a:rPr>
              <a:t>“</a:t>
            </a:r>
            <a:r>
              <a:rPr lang="zh-CN" altLang="en-US" sz="1000" i="0" dirty="0">
                <a:effectLst/>
              </a:rPr>
              <a:t>越看越停不下来</a:t>
            </a:r>
            <a:r>
              <a:rPr lang="en-US" altLang="zh-CN" sz="1000" i="0" dirty="0">
                <a:effectLst/>
              </a:rPr>
              <a:t>”</a:t>
            </a:r>
            <a:r>
              <a:rPr lang="zh-CN" altLang="en-US" sz="1000" i="0" dirty="0">
                <a:effectLst/>
              </a:rPr>
              <a:t>的体验牵着走，也能解释为何有些内容需要限制年龄、为何需要过滤与管理。</a:t>
            </a:r>
            <a:endParaRPr lang="zh-CN" altLang="en-US" sz="1000" i="0" dirty="0">
              <a:effectLst/>
            </a:endParaRPr>
          </a:p>
          <a:p>
            <a:endParaRPr lang="en-US" altLang="zh-CN" sz="1000" i="0" dirty="0">
              <a:effectLst/>
            </a:endParaRPr>
          </a:p>
          <a:p>
            <a:r>
              <a:rPr lang="zh-CN" altLang="en-US" sz="1000" i="0" dirty="0">
                <a:effectLst/>
              </a:rPr>
              <a:t>在</a:t>
            </a:r>
            <a:r>
              <a:rPr lang="en-US" altLang="zh-CN" sz="1000" i="0" dirty="0">
                <a:effectLst/>
              </a:rPr>
              <a:t>“</a:t>
            </a:r>
            <a:r>
              <a:rPr lang="zh-CN" altLang="en-US" sz="1000" i="0" dirty="0">
                <a:effectLst/>
              </a:rPr>
              <a:t>查资料</a:t>
            </a:r>
            <a:r>
              <a:rPr lang="en-US" altLang="zh-CN" sz="1000" i="0" dirty="0">
                <a:effectLst/>
              </a:rPr>
              <a:t>”</a:t>
            </a:r>
            <a:r>
              <a:rPr lang="zh-CN" altLang="en-US" sz="1000" i="0" dirty="0">
                <a:effectLst/>
              </a:rPr>
              <a:t>这件事上，作者也没有把网络当作万能答案库，而是把它当作需要训练的学习工具。孩子遇到不懂的问题，往往会习惯性随手搜一下，但网络检索并不是输入关键词就能得到真相：不同搜索方式会导向不同结果，搜索结果的排序也不等于权威排序。书中把搜索工具放在</a:t>
            </a:r>
            <a:r>
              <a:rPr lang="en-US" altLang="zh-CN" sz="1000" i="0" dirty="0">
                <a:effectLst/>
              </a:rPr>
              <a:t>“</a:t>
            </a:r>
            <a:r>
              <a:rPr lang="zh-CN" altLang="en-US" sz="1000" i="0" dirty="0">
                <a:effectLst/>
              </a:rPr>
              <a:t>老师不是老师、而是助手</a:t>
            </a:r>
            <a:r>
              <a:rPr lang="en-US" altLang="zh-CN" sz="1000" i="0" dirty="0">
                <a:effectLst/>
              </a:rPr>
              <a:t>”</a:t>
            </a:r>
            <a:r>
              <a:rPr lang="zh-CN" altLang="en-US" sz="1000" i="0" dirty="0">
                <a:effectLst/>
              </a:rPr>
              <a:t>的位置，鼓励孩子发展更主动的调查习惯：先明确自己要找的是什么，再尝试多种路径获取信息，比较来源、核对细节、辨别立场，避免被最先跳出来的内容带偏。作者特别提醒：我们以为自己在</a:t>
            </a:r>
            <a:r>
              <a:rPr lang="en-US" altLang="zh-CN" sz="1000" i="0" dirty="0">
                <a:effectLst/>
              </a:rPr>
              <a:t>“</a:t>
            </a:r>
            <a:r>
              <a:rPr lang="zh-CN" altLang="en-US" sz="1000" i="0" dirty="0">
                <a:effectLst/>
              </a:rPr>
              <a:t>找答案</a:t>
            </a:r>
            <a:r>
              <a:rPr lang="en-US" altLang="zh-CN" sz="1000" i="0" dirty="0">
                <a:effectLst/>
              </a:rPr>
              <a:t>”</a:t>
            </a:r>
            <a:r>
              <a:rPr lang="zh-CN" altLang="en-US" sz="1000" i="0" dirty="0">
                <a:effectLst/>
              </a:rPr>
              <a:t>，其实常常只是被系统喂给</a:t>
            </a:r>
            <a:r>
              <a:rPr lang="en-US" altLang="zh-CN" sz="1000" i="0" dirty="0">
                <a:effectLst/>
              </a:rPr>
              <a:t>“</a:t>
            </a:r>
            <a:r>
              <a:rPr lang="zh-CN" altLang="en-US" sz="1000" i="0" dirty="0">
                <a:effectLst/>
              </a:rPr>
              <a:t>你可能会继续看的内容</a:t>
            </a:r>
            <a:r>
              <a:rPr lang="en-US" altLang="zh-CN" sz="1000" i="0" dirty="0">
                <a:effectLst/>
              </a:rPr>
              <a:t>”</a:t>
            </a:r>
            <a:r>
              <a:rPr lang="zh-CN" altLang="en-US" sz="1000" i="0" dirty="0">
                <a:effectLst/>
              </a:rPr>
              <a:t>，这也是许多人无法停止刷视频、越刷越焦虑的根源之一。</a:t>
            </a:r>
            <a:endParaRPr lang="zh-CN" altLang="en-US" sz="1000" i="0" dirty="0">
              <a:effectLst/>
            </a:endParaRPr>
          </a:p>
          <a:p>
            <a:endParaRPr lang="en-US" altLang="zh-CN" sz="1000" i="0" dirty="0">
              <a:effectLst/>
            </a:endParaRPr>
          </a:p>
          <a:p>
            <a:r>
              <a:rPr lang="zh-CN" altLang="en-US" sz="1000" i="0" dirty="0">
                <a:effectLst/>
              </a:rPr>
              <a:t>当话题进入</a:t>
            </a:r>
            <a:r>
              <a:rPr lang="en-US" altLang="zh-CN" sz="1000" i="0" dirty="0">
                <a:effectLst/>
              </a:rPr>
              <a:t>“</a:t>
            </a:r>
            <a:r>
              <a:rPr lang="zh-CN" altLang="en-US" sz="1000" i="0" dirty="0">
                <a:effectLst/>
              </a:rPr>
              <a:t>信息的真假</a:t>
            </a:r>
            <a:r>
              <a:rPr lang="en-US" altLang="zh-CN" sz="1000" i="0" dirty="0">
                <a:effectLst/>
              </a:rPr>
              <a:t>”</a:t>
            </a:r>
            <a:r>
              <a:rPr lang="zh-CN" altLang="en-US" sz="1000" i="0" dirty="0">
                <a:effectLst/>
              </a:rPr>
              <a:t>时，本书把</a:t>
            </a:r>
            <a:r>
              <a:rPr lang="en-US" altLang="zh-CN" sz="1000" i="0" dirty="0">
                <a:effectLst/>
              </a:rPr>
              <a:t>“</a:t>
            </a:r>
            <a:r>
              <a:rPr lang="zh-CN" altLang="en-US" sz="1000" i="0" dirty="0">
                <a:effectLst/>
              </a:rPr>
              <a:t>辨谣</a:t>
            </a:r>
            <a:r>
              <a:rPr lang="en-US" altLang="zh-CN" sz="1000" i="0" dirty="0">
                <a:effectLst/>
              </a:rPr>
              <a:t>”</a:t>
            </a:r>
            <a:r>
              <a:rPr lang="zh-CN" altLang="en-US" sz="1000" i="0" dirty="0">
                <a:effectLst/>
              </a:rPr>
              <a:t>拆成更易理解的步骤。作者区分</a:t>
            </a:r>
            <a:r>
              <a:rPr lang="en-US" altLang="zh-CN" sz="1000" i="0" dirty="0">
                <a:effectLst/>
              </a:rPr>
              <a:t>“</a:t>
            </a:r>
            <a:r>
              <a:rPr lang="zh-CN" altLang="en-US" sz="1000" i="0" dirty="0">
                <a:effectLst/>
              </a:rPr>
              <a:t>事实</a:t>
            </a:r>
            <a:r>
              <a:rPr lang="en-US" altLang="zh-CN" sz="1000" i="0" dirty="0">
                <a:effectLst/>
              </a:rPr>
              <a:t>”</a:t>
            </a:r>
            <a:r>
              <a:rPr lang="zh-CN" altLang="en-US" sz="1000" i="0" dirty="0">
                <a:effectLst/>
              </a:rPr>
              <a:t>和</a:t>
            </a:r>
            <a:r>
              <a:rPr lang="en-US" altLang="zh-CN" sz="1000" i="0" dirty="0">
                <a:effectLst/>
              </a:rPr>
              <a:t>“</a:t>
            </a:r>
            <a:r>
              <a:rPr lang="zh-CN" altLang="en-US" sz="1000" i="0" dirty="0">
                <a:effectLst/>
              </a:rPr>
              <a:t>意见</a:t>
            </a:r>
            <a:r>
              <a:rPr lang="en-US" altLang="zh-CN" sz="1000" i="0" dirty="0">
                <a:effectLst/>
              </a:rPr>
              <a:t>”</a:t>
            </a:r>
            <a:r>
              <a:rPr lang="zh-CN" altLang="en-US" sz="1000" i="0" dirty="0">
                <a:effectLst/>
              </a:rPr>
              <a:t>，告诉孩子有些内容不是纯粹真或假，而是夹杂了立场、情绪与解读。尤其在生成式</a:t>
            </a:r>
            <a:r>
              <a:rPr lang="en-US" altLang="zh-CN" sz="1000" i="0" dirty="0">
                <a:effectLst/>
              </a:rPr>
              <a:t>AI</a:t>
            </a:r>
            <a:r>
              <a:rPr lang="zh-CN" altLang="en-US" sz="1000" i="0" dirty="0">
                <a:effectLst/>
              </a:rPr>
              <a:t>普及之后，</a:t>
            </a:r>
            <a:r>
              <a:rPr lang="en-US" altLang="zh-CN" sz="1000" i="0" dirty="0">
                <a:effectLst/>
              </a:rPr>
              <a:t>“</a:t>
            </a:r>
            <a:r>
              <a:rPr lang="zh-CN" altLang="en-US" sz="1000" i="0" dirty="0">
                <a:effectLst/>
              </a:rPr>
              <a:t>看起来很像真的</a:t>
            </a:r>
            <a:r>
              <a:rPr lang="en-US" altLang="zh-CN" sz="1000" i="0" dirty="0">
                <a:effectLst/>
              </a:rPr>
              <a:t>”</a:t>
            </a:r>
            <a:r>
              <a:rPr lang="zh-CN" altLang="en-US" sz="1000" i="0" dirty="0">
                <a:effectLst/>
              </a:rPr>
              <a:t>并不代表可靠：当我们无法确认</a:t>
            </a:r>
            <a:r>
              <a:rPr lang="en-US" altLang="zh-CN" sz="1000" i="0" dirty="0">
                <a:effectLst/>
              </a:rPr>
              <a:t>AI</a:t>
            </a:r>
            <a:r>
              <a:rPr lang="zh-CN" altLang="en-US" sz="1000" i="0" dirty="0">
                <a:effectLst/>
              </a:rPr>
              <a:t>说的是不是事实时，更需要回到可验证的证据、可信的来源与交叉比对的方法。书中还讨论人为什么会想说谎、谣言为什么会扩散</a:t>
            </a:r>
            <a:r>
              <a:rPr lang="en-US" altLang="zh-CN" sz="1000" i="0" dirty="0">
                <a:effectLst/>
              </a:rPr>
              <a:t>——</a:t>
            </a:r>
            <a:r>
              <a:rPr lang="zh-CN" altLang="en-US" sz="1000" i="0" dirty="0">
                <a:effectLst/>
              </a:rPr>
              <a:t>并不只是</a:t>
            </a:r>
            <a:r>
              <a:rPr lang="en-US" altLang="zh-CN" sz="1000" i="0" dirty="0">
                <a:effectLst/>
              </a:rPr>
              <a:t>“</a:t>
            </a:r>
            <a:r>
              <a:rPr lang="zh-CN" altLang="en-US" sz="1000" i="0" dirty="0">
                <a:effectLst/>
              </a:rPr>
              <a:t>坏人造假</a:t>
            </a:r>
            <a:r>
              <a:rPr lang="en-US" altLang="zh-CN" sz="1000" i="0" dirty="0">
                <a:effectLst/>
              </a:rPr>
              <a:t>”</a:t>
            </a:r>
            <a:r>
              <a:rPr lang="zh-CN" altLang="en-US" sz="1000" i="0" dirty="0">
                <a:effectLst/>
              </a:rPr>
              <a:t>，很多时候是因为人们出于担心、恐惧、正义感或求关注而转发，让未经核实的信息在短时间内造成混乱。通过真实案例，作者让孩子看到：一个看似无害的</a:t>
            </a:r>
            <a:r>
              <a:rPr lang="en-US" altLang="zh-CN" sz="1000" i="0" dirty="0">
                <a:effectLst/>
              </a:rPr>
              <a:t>“</a:t>
            </a:r>
            <a:r>
              <a:rPr lang="zh-CN" altLang="en-US" sz="1000" i="0" dirty="0">
                <a:effectLst/>
              </a:rPr>
              <a:t>听说</a:t>
            </a:r>
            <a:r>
              <a:rPr lang="en-US" altLang="zh-CN" sz="1000" i="0" dirty="0">
                <a:effectLst/>
              </a:rPr>
              <a:t>”“</a:t>
            </a:r>
            <a:r>
              <a:rPr lang="zh-CN" altLang="en-US" sz="1000" i="0" dirty="0">
                <a:effectLst/>
              </a:rPr>
              <a:t>据说</a:t>
            </a:r>
            <a:r>
              <a:rPr lang="en-US" altLang="zh-CN" sz="1000" i="0" dirty="0">
                <a:effectLst/>
              </a:rPr>
              <a:t>”</a:t>
            </a:r>
            <a:r>
              <a:rPr lang="zh-CN" altLang="en-US" sz="1000" i="0" dirty="0">
                <a:effectLst/>
              </a:rPr>
              <a:t>，可能引发恐慌、误伤甚至更严重的后果；同时也提醒，世上确实存在</a:t>
            </a:r>
            <a:r>
              <a:rPr lang="en-US" altLang="zh-CN" sz="1000" i="0" dirty="0">
                <a:effectLst/>
              </a:rPr>
              <a:t>“</a:t>
            </a:r>
            <a:r>
              <a:rPr lang="zh-CN" altLang="en-US" sz="1000" i="0" dirty="0">
                <a:effectLst/>
              </a:rPr>
              <a:t>最初被当作谣言、后来证明是真的</a:t>
            </a:r>
            <a:r>
              <a:rPr lang="en-US" altLang="zh-CN" sz="1000" i="0" dirty="0">
                <a:effectLst/>
              </a:rPr>
              <a:t>”</a:t>
            </a:r>
            <a:r>
              <a:rPr lang="zh-CN" altLang="en-US" sz="1000" i="0" dirty="0">
                <a:effectLst/>
              </a:rPr>
              <a:t>的情况，因此更重要的不是站队，而是学会用检查点去确认：信息来源是谁、证据在哪里、有没有权威佐证、是否存在断章取义、标题是否夸张煽动等。</a:t>
            </a:r>
            <a:endParaRPr lang="zh-CN" altLang="en-US" sz="1000" i="0" dirty="0">
              <a:effectLst/>
            </a:endParaRPr>
          </a:p>
          <a:p>
            <a:endParaRPr lang="en-US" altLang="zh-CN" sz="1000" i="0" dirty="0">
              <a:effectLst/>
            </a:endParaRPr>
          </a:p>
          <a:p>
            <a:r>
              <a:rPr lang="zh-CN" altLang="en-US" sz="1000" i="0" dirty="0">
                <a:effectLst/>
              </a:rPr>
              <a:t>在</a:t>
            </a:r>
            <a:r>
              <a:rPr lang="en-US" altLang="zh-CN" sz="1000" i="0" dirty="0">
                <a:effectLst/>
              </a:rPr>
              <a:t>“</a:t>
            </a:r>
            <a:r>
              <a:rPr lang="zh-CN" altLang="en-US" sz="1000" i="0" dirty="0">
                <a:effectLst/>
              </a:rPr>
              <a:t>发布信息</a:t>
            </a:r>
            <a:r>
              <a:rPr lang="en-US" altLang="zh-CN" sz="1000" i="0" dirty="0">
                <a:effectLst/>
              </a:rPr>
              <a:t>”</a:t>
            </a:r>
            <a:r>
              <a:rPr lang="zh-CN" altLang="en-US" sz="1000" i="0" dirty="0">
                <a:effectLst/>
              </a:rPr>
              <a:t>这一块，作者把重点放在安全与尊重上：手机让每个人都能表达，但表达不等于可以不负责。孩子会经历</a:t>
            </a:r>
            <a:r>
              <a:rPr lang="en-US" altLang="zh-CN" sz="1000" i="0" dirty="0">
                <a:effectLst/>
              </a:rPr>
              <a:t>“</a:t>
            </a:r>
            <a:r>
              <a:rPr lang="zh-CN" altLang="en-US" sz="1000" i="0" dirty="0">
                <a:effectLst/>
              </a:rPr>
              <a:t>开玩笑发的消息让朋友生气</a:t>
            </a:r>
            <a:r>
              <a:rPr lang="en-US" altLang="zh-CN" sz="1000" i="0" dirty="0">
                <a:effectLst/>
              </a:rPr>
              <a:t>”“</a:t>
            </a:r>
            <a:r>
              <a:rPr lang="zh-CN" altLang="en-US" sz="1000" i="0" dirty="0">
                <a:effectLst/>
              </a:rPr>
              <a:t>电视和</a:t>
            </a:r>
            <a:r>
              <a:rPr lang="en-US" altLang="zh-CN" sz="1000" i="0" dirty="0">
                <a:effectLst/>
              </a:rPr>
              <a:t>SNS</a:t>
            </a:r>
            <a:r>
              <a:rPr lang="zh-CN" altLang="en-US" sz="1000" i="0" dirty="0">
                <a:effectLst/>
              </a:rPr>
              <a:t>说法不同</a:t>
            </a:r>
            <a:r>
              <a:rPr lang="en-US" altLang="zh-CN" sz="1000" i="0" dirty="0">
                <a:effectLst/>
              </a:rPr>
              <a:t>”“</a:t>
            </a:r>
            <a:r>
              <a:rPr lang="zh-CN" altLang="en-US" sz="1000" i="0" dirty="0">
                <a:effectLst/>
              </a:rPr>
              <a:t>随手写的评价背后其实伤到别人</a:t>
            </a:r>
            <a:r>
              <a:rPr lang="en-US" altLang="zh-CN" sz="1000" i="0" dirty="0">
                <a:effectLst/>
              </a:rPr>
              <a:t>”</a:t>
            </a:r>
            <a:r>
              <a:rPr lang="zh-CN" altLang="en-US" sz="1000" i="0" dirty="0">
                <a:effectLst/>
              </a:rPr>
              <a:t>等日常情境，本书引导他们理解</a:t>
            </a:r>
            <a:r>
              <a:rPr lang="en-US" altLang="zh-CN" sz="1000" i="0" dirty="0">
                <a:effectLst/>
              </a:rPr>
              <a:t>“</a:t>
            </a:r>
            <a:r>
              <a:rPr lang="zh-CN" altLang="en-US" sz="1000" i="0" dirty="0">
                <a:effectLst/>
              </a:rPr>
              <a:t>观点可以不同，但表达要有尊重</a:t>
            </a:r>
            <a:r>
              <a:rPr lang="en-US" altLang="zh-CN" sz="1000" i="0" dirty="0">
                <a:effectLst/>
              </a:rPr>
              <a:t>”</a:t>
            </a:r>
            <a:r>
              <a:rPr lang="zh-CN" altLang="en-US" sz="1000" i="0" dirty="0">
                <a:effectLst/>
              </a:rPr>
              <a:t>。作者也明确区分诽谤中伤与批评意见：批评聚焦事情与理由，诽谤则以攻击人格、羞辱与散播为核心。与此同时，网络上的行为会留下痕迹</a:t>
            </a:r>
            <a:r>
              <a:rPr lang="en-US" altLang="zh-CN" sz="1000" i="0" dirty="0">
                <a:effectLst/>
              </a:rPr>
              <a:t>——</a:t>
            </a:r>
            <a:r>
              <a:rPr lang="zh-CN" altLang="en-US" sz="1000" i="0" dirty="0">
                <a:effectLst/>
              </a:rPr>
              <a:t>所谓数字纹身可能影响未来的学习、人际与机会；匿名也并非真正隐身，许多看似无关的碎片信息都可能暴露身份。对于图片、作品等内容的使用，书中强调版权与许可意识：不是</a:t>
            </a:r>
            <a:r>
              <a:rPr lang="en-US" altLang="zh-CN" sz="1000" i="0" dirty="0">
                <a:effectLst/>
              </a:rPr>
              <a:t>“</a:t>
            </a:r>
            <a:r>
              <a:rPr lang="zh-CN" altLang="en-US" sz="1000" i="0" dirty="0">
                <a:effectLst/>
              </a:rPr>
              <a:t>网上搜到就能用</a:t>
            </a:r>
            <a:r>
              <a:rPr lang="en-US" altLang="zh-CN" sz="1000" i="0" dirty="0">
                <a:effectLst/>
              </a:rPr>
              <a:t>”</a:t>
            </a:r>
            <a:r>
              <a:rPr lang="zh-CN" altLang="en-US" sz="1000" i="0" dirty="0">
                <a:effectLst/>
              </a:rPr>
              <a:t>，而是要学会寻找可使用的素材、理解规则、在需要时取得授权，做一个对创作者与他人都负责任的发布者。</a:t>
            </a:r>
            <a:endParaRPr lang="zh-CN" altLang="en-US" sz="1000" i="0" dirty="0">
              <a:effectLst/>
            </a:endParaRPr>
          </a:p>
          <a:p>
            <a:endParaRPr lang="en-US" altLang="zh-CN" sz="1000" i="0" dirty="0">
              <a:effectLst/>
            </a:endParaRPr>
          </a:p>
          <a:p>
            <a:r>
              <a:rPr lang="zh-CN" altLang="en-US" sz="1000" i="0" dirty="0">
                <a:effectLst/>
              </a:rPr>
              <a:t>最后，本书把</a:t>
            </a:r>
            <a:r>
              <a:rPr lang="en-US" altLang="zh-CN" sz="1000" i="0" dirty="0">
                <a:effectLst/>
              </a:rPr>
              <a:t>“</a:t>
            </a:r>
            <a:r>
              <a:rPr lang="zh-CN" altLang="en-US" sz="1000" i="0" dirty="0">
                <a:effectLst/>
              </a:rPr>
              <a:t>信息素养</a:t>
            </a:r>
            <a:r>
              <a:rPr lang="en-US" altLang="zh-CN" sz="1000" i="0" dirty="0">
                <a:effectLst/>
              </a:rPr>
              <a:t>”</a:t>
            </a:r>
            <a:r>
              <a:rPr lang="zh-CN" altLang="en-US" sz="1000" i="0" dirty="0">
                <a:effectLst/>
              </a:rPr>
              <a:t>落回到更根本的人际关系：学会与信息相处，其实也在学习如何与人相处。不同家庭对手机和平板的规则不同，沟通方式也不同；文字交流少了表情和语气，更容易误会，因此要练习把情绪用语言讲清楚，练习在焦虑时先停一下、别在情绪上头时冲动回复；也要学会尊重对方的时间</a:t>
            </a:r>
            <a:r>
              <a:rPr lang="en-US" altLang="zh-CN" sz="1000" i="0" dirty="0">
                <a:effectLst/>
              </a:rPr>
              <a:t>——</a:t>
            </a:r>
            <a:r>
              <a:rPr lang="zh-CN" altLang="en-US" sz="1000" i="0" dirty="0">
                <a:effectLst/>
              </a:rPr>
              <a:t>朋友没立刻回消息并不等于讨厌你。作者鼓励孩子在不安时尝试直接表达心情，在矛盾时寻找能</a:t>
            </a:r>
            <a:r>
              <a:rPr lang="en-US" altLang="zh-CN" sz="1000" i="0" dirty="0">
                <a:effectLst/>
              </a:rPr>
              <a:t>“</a:t>
            </a:r>
            <a:r>
              <a:rPr lang="zh-CN" altLang="en-US" sz="1000" i="0" dirty="0">
                <a:effectLst/>
              </a:rPr>
              <a:t>让感受被送达</a:t>
            </a:r>
            <a:r>
              <a:rPr lang="en-US" altLang="zh-CN" sz="1000" i="0" dirty="0">
                <a:effectLst/>
              </a:rPr>
              <a:t>”</a:t>
            </a:r>
            <a:r>
              <a:rPr lang="zh-CN" altLang="en-US" sz="1000" i="0" dirty="0">
                <a:effectLst/>
              </a:rPr>
              <a:t>的沟通方法，逐步建立更安心、更成熟的对话能力。</a:t>
            </a:r>
            <a:endParaRPr lang="zh-CN" altLang="en-US" sz="1000" i="0" dirty="0">
              <a:effectLst/>
            </a:endParaRPr>
          </a:p>
          <a:p>
            <a:endParaRPr lang="en-US" altLang="zh-CN" sz="1000" i="0" dirty="0">
              <a:effectLst/>
            </a:endParaRPr>
          </a:p>
          <a:p>
            <a:r>
              <a:rPr lang="zh-CN" altLang="en-US" sz="1000" i="0" dirty="0">
                <a:effectLst/>
              </a:rPr>
              <a:t>这本书以孩子能理解的语言，把</a:t>
            </a:r>
            <a:r>
              <a:rPr lang="en-US" altLang="zh-CN" sz="1000" i="0" dirty="0">
                <a:effectLst/>
              </a:rPr>
              <a:t>“</a:t>
            </a:r>
            <a:r>
              <a:rPr lang="zh-CN" altLang="en-US" sz="1000" i="0" dirty="0">
                <a:effectLst/>
              </a:rPr>
              <a:t>互联网的机制</a:t>
            </a:r>
            <a:r>
              <a:rPr lang="en-US" altLang="zh-CN" sz="1000" i="0" dirty="0">
                <a:effectLst/>
              </a:rPr>
              <a:t>—</a:t>
            </a:r>
            <a:r>
              <a:rPr lang="zh-CN" altLang="en-US" sz="1000" i="0" dirty="0">
                <a:effectLst/>
              </a:rPr>
              <a:t>信息的偏差</a:t>
            </a:r>
            <a:r>
              <a:rPr lang="en-US" altLang="zh-CN" sz="1000" i="0" dirty="0">
                <a:effectLst/>
              </a:rPr>
              <a:t>—</a:t>
            </a:r>
            <a:r>
              <a:rPr lang="zh-CN" altLang="en-US" sz="1000" i="0" dirty="0">
                <a:effectLst/>
              </a:rPr>
              <a:t>辨谣的方法</a:t>
            </a:r>
            <a:r>
              <a:rPr lang="en-US" altLang="zh-CN" sz="1000" i="0" dirty="0">
                <a:effectLst/>
              </a:rPr>
              <a:t>—</a:t>
            </a:r>
            <a:r>
              <a:rPr lang="zh-CN" altLang="en-US" sz="1000" i="0" dirty="0">
                <a:effectLst/>
              </a:rPr>
              <a:t>安全的发布</a:t>
            </a:r>
            <a:r>
              <a:rPr lang="en-US" altLang="zh-CN" sz="1000" i="0" dirty="0">
                <a:effectLst/>
              </a:rPr>
              <a:t>—</a:t>
            </a:r>
            <a:r>
              <a:rPr lang="zh-CN" altLang="en-US" sz="1000" i="0" dirty="0">
                <a:effectLst/>
              </a:rPr>
              <a:t>尊重的沟通</a:t>
            </a:r>
            <a:r>
              <a:rPr lang="en-US" altLang="zh-CN" sz="1000" i="0" dirty="0">
                <a:effectLst/>
              </a:rPr>
              <a:t>”</a:t>
            </a:r>
            <a:r>
              <a:rPr lang="zh-CN" altLang="en-US" sz="1000" i="0" dirty="0">
                <a:effectLst/>
              </a:rPr>
              <a:t>串成一套可练习的生活技能。</a:t>
            </a:r>
            <a:endParaRPr lang="zh-CN" altLang="en-US" sz="1000" i="0" dirty="0">
              <a:effectLst/>
            </a:endParaRPr>
          </a:p>
          <a:p>
            <a:endParaRPr lang="zh-CN" altLang="en-US" sz="1000" i="0" dirty="0">
              <a:effectLst/>
            </a:endParaRPr>
          </a:p>
          <a:p>
            <a:r>
              <a:rPr lang="zh-CN" altLang="en-US" sz="1000" i="0" dirty="0">
                <a:effectLst/>
              </a:rPr>
              <a:t>它想传递的不是</a:t>
            </a:r>
            <a:r>
              <a:rPr lang="en-US" altLang="zh-CN" sz="1000" i="0" dirty="0">
                <a:effectLst/>
              </a:rPr>
              <a:t>“</a:t>
            </a:r>
            <a:r>
              <a:rPr lang="zh-CN" altLang="en-US" sz="1000" i="0" dirty="0">
                <a:effectLst/>
              </a:rPr>
              <a:t>远离网络</a:t>
            </a:r>
            <a:r>
              <a:rPr lang="en-US" altLang="zh-CN" sz="1000" i="0" dirty="0">
                <a:effectLst/>
              </a:rPr>
              <a:t>”</a:t>
            </a:r>
            <a:r>
              <a:rPr lang="zh-CN" altLang="en-US" sz="1000" i="0" dirty="0">
                <a:effectLst/>
              </a:rPr>
              <a:t>，而是：未来的孩子无法绕开互联网，真正的保护来自理解与判断。只要掌握与信息相处的底层方法，就能不被混乱卷走，反过来用互联网去拓展学习、创作与连接，让线上世界成为建造更美好的现实生活的工具。</a:t>
            </a:r>
            <a:endParaRPr lang="zh-CN" altLang="en-US" sz="1000" i="0" dirty="0">
              <a:effectLst/>
            </a:endParaRPr>
          </a:p>
        </p:txBody>
      </p:sp>
      <p:pic>
        <p:nvPicPr>
          <p:cNvPr id="2" name="图片 1"/>
          <p:cNvPicPr>
            <a:picLocks noChangeAspect="1"/>
          </p:cNvPicPr>
          <p:nvPr/>
        </p:nvPicPr>
        <p:blipFill>
          <a:blip r:embed="rId1"/>
          <a:stretch>
            <a:fillRect/>
          </a:stretch>
        </p:blipFill>
        <p:spPr>
          <a:xfrm>
            <a:off x="488315" y="59055"/>
            <a:ext cx="892175" cy="1271905"/>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270760" y="122555"/>
            <a:ext cx="261366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スマホを</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持</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つ</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前</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知</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っておきたい</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情報</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上手</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な</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付</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き</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合</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い</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978-4-7612-7851-9</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安藤未希</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176p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72390" y="1830070"/>
            <a:ext cx="6684010" cy="7370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ja-JP" altLang="zh-CN" sz="1100" dirty="0">
                <a:effectLst/>
                <a:sym typeface="+mn-ea"/>
              </a:rPr>
              <a:t>●</a:t>
            </a:r>
            <a:r>
              <a:rPr lang="zh-CN" altLang="en-US" sz="1100" i="0" dirty="0">
                <a:effectLst/>
              </a:rPr>
              <a:t>我们每天都会接触到大量的信息。</a:t>
            </a:r>
            <a:endParaRPr lang="zh-CN" altLang="en-US" sz="1100" i="0" dirty="0">
              <a:effectLst/>
            </a:endParaRPr>
          </a:p>
          <a:p>
            <a:endParaRPr lang="zh-CN" altLang="en-US" sz="1100" i="0" dirty="0">
              <a:effectLst/>
            </a:endParaRPr>
          </a:p>
          <a:p>
            <a:r>
              <a:rPr lang="zh-CN" altLang="en-US" sz="1100" i="0" dirty="0">
                <a:effectLst/>
              </a:rPr>
              <a:t>可是，如果我们什么都不想、只是照单全收地接受信息，就可能会相信错误的内容，或者因为没有自己的观点而被周围的声音牵着走。</a:t>
            </a:r>
            <a:endParaRPr lang="zh-CN" altLang="en-US" sz="1100" i="0" dirty="0">
              <a:effectLst/>
            </a:endParaRPr>
          </a:p>
          <a:p>
            <a:endParaRPr lang="en-US" altLang="zh-CN" sz="1100" i="0" dirty="0">
              <a:effectLst/>
            </a:endParaRPr>
          </a:p>
          <a:p>
            <a:r>
              <a:rPr lang="zh-CN" altLang="en-US" sz="1100" i="0" dirty="0">
                <a:effectLst/>
              </a:rPr>
              <a:t>信息当中既有正确的，也有错误的；既有赞成某件事的，也有反对某件事的。与其把看到、听到的各种信息原封不动地接受下来，不如在遇到让你感到不对劲、产生违和感的信息时，先去想想</a:t>
            </a:r>
            <a:r>
              <a:rPr lang="en-US" altLang="zh-CN" sz="1100" i="0" dirty="0">
                <a:effectLst/>
              </a:rPr>
              <a:t>“</a:t>
            </a:r>
            <a:r>
              <a:rPr lang="zh-CN" altLang="en-US" sz="1100" i="0" dirty="0">
                <a:effectLst/>
              </a:rPr>
              <a:t>这是真的吗？</a:t>
            </a:r>
            <a:r>
              <a:rPr lang="en-US" altLang="zh-CN" sz="1100" i="0" dirty="0">
                <a:effectLst/>
              </a:rPr>
              <a:t>”</a:t>
            </a:r>
            <a:r>
              <a:rPr lang="zh-CN" altLang="en-US" sz="1100" i="0" dirty="0">
                <a:effectLst/>
              </a:rPr>
              <a:t>，再去查证；同时参考别人的意见，再思考</a:t>
            </a:r>
            <a:r>
              <a:rPr lang="en-US" altLang="zh-CN" sz="1100" i="0" dirty="0">
                <a:effectLst/>
              </a:rPr>
              <a:t>“</a:t>
            </a:r>
            <a:r>
              <a:rPr lang="zh-CN" altLang="en-US" sz="1100" i="0" dirty="0">
                <a:effectLst/>
              </a:rPr>
              <a:t>我自己怎么看</a:t>
            </a:r>
            <a:r>
              <a:rPr lang="en-US" altLang="zh-CN" sz="1100" i="0" dirty="0">
                <a:effectLst/>
              </a:rPr>
              <a:t>”</a:t>
            </a:r>
            <a:r>
              <a:rPr lang="zh-CN" altLang="en-US" sz="1100" i="0" dirty="0">
                <a:effectLst/>
              </a:rPr>
              <a:t>。如果能做到这一点就很好。</a:t>
            </a:r>
            <a:endParaRPr lang="zh-CN" altLang="en-US" sz="1100" i="0" dirty="0">
              <a:effectLst/>
            </a:endParaRPr>
          </a:p>
          <a:p>
            <a:endParaRPr lang="en-US" altLang="zh-CN" sz="1100" i="0" dirty="0">
              <a:effectLst/>
            </a:endParaRPr>
          </a:p>
          <a:p>
            <a:r>
              <a:rPr lang="zh-CN" altLang="en-US" sz="1100" i="0" dirty="0">
                <a:effectLst/>
              </a:rPr>
              <a:t>你正在看到的信息，也可能是一种刻板印象（</a:t>
            </a:r>
            <a:r>
              <a:rPr lang="en-US" altLang="zh-CN" sz="1100" i="0" dirty="0">
                <a:effectLst/>
              </a:rPr>
              <a:t>stereotype</a:t>
            </a:r>
            <a:r>
              <a:rPr lang="zh-CN" altLang="en-US" sz="1100" i="0" dirty="0">
                <a:effectLst/>
              </a:rPr>
              <a:t>：把某个特定群体的人都当成一样、以偏概全的看法）。让我们认真面对每一条信息，选择并吸收那些对自己来说必要的、或你认为重要的信息。</a:t>
            </a:r>
            <a:endParaRPr lang="zh-CN" altLang="en-US" sz="1100" i="0" dirty="0">
              <a:effectLst/>
            </a:endParaRPr>
          </a:p>
          <a:p>
            <a:endParaRPr lang="en-US" altLang="zh-CN" sz="1100" i="0" dirty="0">
              <a:effectLst/>
            </a:endParaRPr>
          </a:p>
          <a:p>
            <a:r>
              <a:rPr lang="ja-JP" altLang="zh-CN" sz="1100" dirty="0">
                <a:effectLst/>
                <a:sym typeface="+mn-ea"/>
              </a:rPr>
              <a:t>●</a:t>
            </a:r>
            <a:r>
              <a:rPr lang="zh-CN" altLang="en-US" sz="1100" i="0" dirty="0">
                <a:effectLst/>
              </a:rPr>
              <a:t>你在把学校里发生的事情讲给家里人听的时候，通常会讲些什么呢？</a:t>
            </a:r>
            <a:endParaRPr lang="zh-CN" altLang="en-US" sz="1100" i="0" dirty="0">
              <a:effectLst/>
            </a:endParaRPr>
          </a:p>
          <a:p>
            <a:endParaRPr lang="zh-CN" altLang="en-US" sz="1100" i="0" dirty="0">
              <a:effectLst/>
            </a:endParaRPr>
          </a:p>
          <a:p>
            <a:r>
              <a:rPr lang="zh-CN" altLang="en-US" sz="1100" i="0" dirty="0">
                <a:effectLst/>
              </a:rPr>
              <a:t>要把学校发生的一切都讲出来，考虑到时间和记忆力，其实很难做到。于是你一定会挑选：比如上课的事、课间休息的事、让你开心的事、让你讨厌的事</a:t>
            </a:r>
            <a:r>
              <a:rPr lang="en-US" altLang="zh-CN" sz="1100" i="0" dirty="0">
                <a:effectLst/>
              </a:rPr>
              <a:t>——</a:t>
            </a:r>
            <a:r>
              <a:rPr lang="zh-CN" altLang="en-US" sz="1100" i="0" dirty="0">
                <a:effectLst/>
              </a:rPr>
              <a:t>也就是你特别想讲、印象特别深的内容来说。</a:t>
            </a:r>
            <a:endParaRPr lang="zh-CN" altLang="en-US" sz="1100" i="0" dirty="0">
              <a:effectLst/>
            </a:endParaRPr>
          </a:p>
          <a:p>
            <a:endParaRPr lang="en-US" altLang="zh-CN" sz="1100" i="0" dirty="0">
              <a:effectLst/>
            </a:endParaRPr>
          </a:p>
          <a:p>
            <a:r>
              <a:rPr lang="zh-CN" altLang="en-US" sz="1100" i="0" dirty="0">
                <a:effectLst/>
              </a:rPr>
              <a:t>大众媒体和互联网发布的信息也是同样的道理。发布信息的人会先挑选要讲的事件，然后把这些事件用简短、易懂的方式整理后再发布出来。所以，送到你眼前的信息，只是整体中的一小部分</a:t>
            </a:r>
            <a:r>
              <a:rPr lang="en-US" altLang="zh-CN" sz="1100" i="0" dirty="0">
                <a:effectLst/>
              </a:rPr>
              <a:t>——</a:t>
            </a:r>
            <a:r>
              <a:rPr lang="zh-CN" altLang="en-US" sz="1100" i="0" dirty="0">
                <a:effectLst/>
              </a:rPr>
              <a:t>这一点请千万不要忘记。</a:t>
            </a:r>
            <a:endParaRPr lang="zh-CN" altLang="en-US" sz="1100" i="0" dirty="0">
              <a:effectLst/>
            </a:endParaRPr>
          </a:p>
          <a:p>
            <a:endParaRPr lang="en-US" altLang="zh-CN" sz="1100" i="0" dirty="0">
              <a:effectLst/>
            </a:endParaRPr>
          </a:p>
          <a:p>
            <a:r>
              <a:rPr lang="zh-CN" altLang="en-US" sz="1100" i="0" dirty="0">
                <a:effectLst/>
              </a:rPr>
              <a:t>而且，对</a:t>
            </a:r>
            <a:r>
              <a:rPr lang="en-US" altLang="zh-CN" sz="1100" i="0" dirty="0">
                <a:effectLst/>
              </a:rPr>
              <a:t>“</a:t>
            </a:r>
            <a:r>
              <a:rPr lang="zh-CN" altLang="en-US" sz="1100" i="0" dirty="0">
                <a:effectLst/>
              </a:rPr>
              <a:t>人</a:t>
            </a:r>
            <a:r>
              <a:rPr lang="en-US" altLang="zh-CN" sz="1100" i="0" dirty="0">
                <a:effectLst/>
              </a:rPr>
              <a:t>”</a:t>
            </a:r>
            <a:r>
              <a:rPr lang="zh-CN" altLang="en-US" sz="1100" i="0" dirty="0">
                <a:effectLst/>
              </a:rPr>
              <a:t>也是一样。比如总是发布阳光积极内容的网红，或者在电视里总是笑嘻嘻的搞笑艺人，在他们日常生活里也一定会遇到悲伤的事、会有生气愤怒的时候。我们每个人都有各种情绪，但对外发布出来的，往往只是其中非常小的一部分。</a:t>
            </a:r>
            <a:endParaRPr lang="zh-CN" altLang="en-US" sz="1100" i="0" dirty="0">
              <a:effectLst/>
            </a:endParaRPr>
          </a:p>
          <a:p>
            <a:endParaRPr lang="en-US" altLang="zh-CN" sz="1100" i="0" dirty="0">
              <a:effectLst/>
            </a:endParaRPr>
          </a:p>
          <a:p>
            <a:r>
              <a:rPr lang="zh-CN" altLang="en-US" sz="1100" i="0" dirty="0">
                <a:effectLst/>
              </a:rPr>
              <a:t>因此，平时就要提醒自己：不要把通过媒体看到的那一部分，当成事情的全部，也不要把看到的那一面，当成那个人的全部。如果能养成这种意识就最好了。</a:t>
            </a:r>
            <a:endParaRPr lang="zh-CN" altLang="en-US" sz="1100" i="0" dirty="0">
              <a:effectLst/>
            </a:endParaRPr>
          </a:p>
          <a:p>
            <a:endParaRPr lang="en-US" altLang="zh-CN" sz="1100" i="0" dirty="0">
              <a:effectLst/>
            </a:endParaRPr>
          </a:p>
          <a:p>
            <a:r>
              <a:rPr lang="ja-JP" altLang="zh-CN" sz="1100" i="0" dirty="0">
                <a:effectLst/>
              </a:rPr>
              <a:t>●</a:t>
            </a:r>
            <a:r>
              <a:rPr lang="zh-CN" altLang="en-US" sz="1100" i="0" dirty="0">
                <a:effectLst/>
              </a:rPr>
              <a:t>那么，为什么要这样把</a:t>
            </a:r>
            <a:r>
              <a:rPr lang="en-US" altLang="zh-CN" sz="1100" i="0" dirty="0">
                <a:effectLst/>
              </a:rPr>
              <a:t>“</a:t>
            </a:r>
            <a:r>
              <a:rPr lang="zh-CN" altLang="en-US" sz="1100" i="0" dirty="0">
                <a:effectLst/>
              </a:rPr>
              <a:t>事实</a:t>
            </a:r>
            <a:r>
              <a:rPr lang="en-US" altLang="zh-CN" sz="1100" i="0" dirty="0">
                <a:effectLst/>
              </a:rPr>
              <a:t>”</a:t>
            </a:r>
            <a:r>
              <a:rPr lang="zh-CN" altLang="en-US" sz="1100" i="0" dirty="0">
                <a:effectLst/>
              </a:rPr>
              <a:t>和</a:t>
            </a:r>
            <a:r>
              <a:rPr lang="en-US" altLang="zh-CN" sz="1100" i="0" dirty="0">
                <a:effectLst/>
              </a:rPr>
              <a:t>“</a:t>
            </a:r>
            <a:r>
              <a:rPr lang="zh-CN" altLang="en-US" sz="1100" i="0" dirty="0">
                <a:effectLst/>
              </a:rPr>
              <a:t>意见</a:t>
            </a:r>
            <a:r>
              <a:rPr lang="en-US" altLang="zh-CN" sz="1100" i="0" dirty="0">
                <a:effectLst/>
              </a:rPr>
              <a:t>”</a:t>
            </a:r>
            <a:r>
              <a:rPr lang="zh-CN" altLang="en-US" sz="1100" i="0" dirty="0">
                <a:effectLst/>
              </a:rPr>
              <a:t>区分开，进行事实核查（</a:t>
            </a:r>
            <a:r>
              <a:rPr lang="en-US" altLang="zh-CN" sz="1100" i="0" dirty="0">
                <a:effectLst/>
              </a:rPr>
              <a:t>fact check</a:t>
            </a:r>
            <a:r>
              <a:rPr lang="zh-CN" altLang="en-US" sz="1100" i="0" dirty="0">
                <a:effectLst/>
              </a:rPr>
              <a:t>），去了解</a:t>
            </a:r>
            <a:r>
              <a:rPr lang="en-US" altLang="zh-CN" sz="1100" i="0" dirty="0">
                <a:effectLst/>
              </a:rPr>
              <a:t>“</a:t>
            </a:r>
            <a:r>
              <a:rPr lang="zh-CN" altLang="en-US" sz="1100" i="0" dirty="0">
                <a:effectLst/>
              </a:rPr>
              <a:t>没有错误的事实</a:t>
            </a:r>
            <a:r>
              <a:rPr lang="en-US" altLang="zh-CN" sz="1100" i="0" dirty="0">
                <a:effectLst/>
              </a:rPr>
              <a:t>”</a:t>
            </a:r>
            <a:r>
              <a:rPr lang="zh-CN" altLang="en-US" sz="1100" i="0" dirty="0">
                <a:effectLst/>
              </a:rPr>
              <a:t>呢？</a:t>
            </a:r>
            <a:endParaRPr lang="zh-CN" altLang="en-US" sz="1100" i="0" dirty="0">
              <a:effectLst/>
            </a:endParaRPr>
          </a:p>
          <a:p>
            <a:endParaRPr lang="en-US" altLang="zh-CN" sz="1100" i="0" dirty="0">
              <a:effectLst/>
            </a:endParaRPr>
          </a:p>
          <a:p>
            <a:r>
              <a:rPr lang="zh-CN" altLang="en-US" sz="1100" i="0" dirty="0">
                <a:effectLst/>
              </a:rPr>
              <a:t>因为意见是建立在事实基础上的。在进行讨论时，参与讨论的人都需要提出自己的</a:t>
            </a:r>
            <a:r>
              <a:rPr lang="en-US" altLang="zh-CN" sz="1100" i="0" dirty="0">
                <a:effectLst/>
              </a:rPr>
              <a:t>“</a:t>
            </a:r>
            <a:r>
              <a:rPr lang="zh-CN" altLang="en-US" sz="1100" i="0" dirty="0">
                <a:effectLst/>
              </a:rPr>
              <a:t>意见</a:t>
            </a:r>
            <a:r>
              <a:rPr lang="en-US" altLang="zh-CN" sz="1100" i="0" dirty="0">
                <a:effectLst/>
              </a:rPr>
              <a:t>”</a:t>
            </a:r>
            <a:r>
              <a:rPr lang="zh-CN" altLang="en-US" sz="1100" i="0" dirty="0">
                <a:effectLst/>
              </a:rPr>
              <a:t>。但是，如果大家并不知道作为依据的</a:t>
            </a:r>
            <a:r>
              <a:rPr lang="en-US" altLang="zh-CN" sz="1100" i="0" dirty="0">
                <a:effectLst/>
              </a:rPr>
              <a:t>“</a:t>
            </a:r>
            <a:r>
              <a:rPr lang="zh-CN" altLang="en-US" sz="1100" i="0" dirty="0">
                <a:effectLst/>
              </a:rPr>
              <a:t>没有错误的事实</a:t>
            </a:r>
            <a:r>
              <a:rPr lang="en-US" altLang="zh-CN" sz="1100" i="0" dirty="0">
                <a:effectLst/>
              </a:rPr>
              <a:t>”</a:t>
            </a:r>
            <a:r>
              <a:rPr lang="zh-CN" altLang="en-US" sz="1100" i="0" dirty="0">
                <a:effectLst/>
              </a:rPr>
              <a:t>，讨论就会变得鸡同鸭讲、无法对上焦点。</a:t>
            </a:r>
            <a:endParaRPr lang="zh-CN" altLang="en-US" sz="1100" i="0" dirty="0">
              <a:effectLst/>
            </a:endParaRPr>
          </a:p>
          <a:p>
            <a:endParaRPr lang="en-US" altLang="zh-CN" sz="1100" i="0" dirty="0">
              <a:effectLst/>
            </a:endParaRPr>
          </a:p>
          <a:p>
            <a:r>
              <a:rPr lang="zh-CN" altLang="en-US" sz="1100" i="0" dirty="0">
                <a:effectLst/>
              </a:rPr>
              <a:t>比如你和朋友吵架了，如果不先互相确认</a:t>
            </a:r>
            <a:r>
              <a:rPr lang="en-US" altLang="zh-CN" sz="1100" i="0" dirty="0">
                <a:effectLst/>
              </a:rPr>
              <a:t>“</a:t>
            </a:r>
            <a:r>
              <a:rPr lang="zh-CN" altLang="en-US" sz="1100" i="0" dirty="0">
                <a:effectLst/>
              </a:rPr>
              <a:t>是谁说了什么</a:t>
            </a:r>
            <a:r>
              <a:rPr lang="en-US" altLang="zh-CN" sz="1100" i="0" dirty="0">
                <a:effectLst/>
              </a:rPr>
              <a:t>”“</a:t>
            </a:r>
            <a:r>
              <a:rPr lang="zh-CN" altLang="en-US" sz="1100" i="0" dirty="0">
                <a:effectLst/>
              </a:rPr>
              <a:t>谁做了什么行为</a:t>
            </a:r>
            <a:r>
              <a:rPr lang="en-US" altLang="zh-CN" sz="1100" i="0" dirty="0">
                <a:effectLst/>
              </a:rPr>
              <a:t>”</a:t>
            </a:r>
            <a:r>
              <a:rPr lang="zh-CN" altLang="en-US" sz="1100" i="0" dirty="0">
                <a:effectLst/>
              </a:rPr>
              <a:t>这些事实，就很难真正开始一场能让你们和好的沟通</a:t>
            </a:r>
            <a:r>
              <a:rPr lang="en-US" altLang="zh-CN" sz="1100" i="0" dirty="0">
                <a:effectLst/>
              </a:rPr>
              <a:t>——</a:t>
            </a:r>
            <a:r>
              <a:rPr lang="zh-CN" altLang="en-US" sz="1100" i="0" dirty="0">
                <a:effectLst/>
              </a:rPr>
              <a:t>这一点你应该也能想象得到。</a:t>
            </a:r>
            <a:endParaRPr lang="zh-CN" altLang="en-US" sz="1100" i="0" dirty="0">
              <a:effectLst/>
            </a:endParaRPr>
          </a:p>
          <a:p>
            <a:endParaRPr lang="en-US" altLang="zh-CN" sz="1100" i="0" dirty="0">
              <a:effectLst/>
            </a:endParaRPr>
          </a:p>
          <a:p>
            <a:r>
              <a:rPr lang="zh-CN" altLang="en-US" sz="1100" i="0" dirty="0">
                <a:effectLst/>
              </a:rPr>
              <a:t>在日常生活中，我们要有意识地去获取</a:t>
            </a:r>
            <a:r>
              <a:rPr lang="en-US" altLang="zh-CN" sz="1100" i="0" dirty="0">
                <a:effectLst/>
              </a:rPr>
              <a:t>“</a:t>
            </a:r>
            <a:r>
              <a:rPr lang="zh-CN" altLang="en-US" sz="1100" i="0" dirty="0">
                <a:effectLst/>
              </a:rPr>
              <a:t>没有错误的事实</a:t>
            </a:r>
            <a:r>
              <a:rPr lang="en-US" altLang="zh-CN" sz="1100" i="0" dirty="0">
                <a:effectLst/>
              </a:rPr>
              <a:t>”</a:t>
            </a:r>
            <a:r>
              <a:rPr lang="zh-CN" altLang="en-US" sz="1100" i="0" dirty="0">
                <a:effectLst/>
              </a:rPr>
              <a:t>。这不仅能帮助你在和朋友吵架、产生误会时更好地沟通；也因为你每天接触的信息如果不是</a:t>
            </a:r>
            <a:r>
              <a:rPr lang="en-US" altLang="zh-CN" sz="1100" i="0" dirty="0">
                <a:effectLst/>
              </a:rPr>
              <a:t>“</a:t>
            </a:r>
            <a:r>
              <a:rPr lang="zh-CN" altLang="en-US" sz="1100" i="0" dirty="0">
                <a:effectLst/>
              </a:rPr>
              <a:t>没有错误的事实</a:t>
            </a:r>
            <a:r>
              <a:rPr lang="en-US" altLang="zh-CN" sz="1100" i="0" dirty="0">
                <a:effectLst/>
              </a:rPr>
              <a:t>”</a:t>
            </a:r>
            <a:r>
              <a:rPr lang="zh-CN" altLang="en-US" sz="1100" i="0" dirty="0">
                <a:effectLst/>
              </a:rPr>
              <a:t>，那么你的意见、以及支撑意见的思考方式，就可能建立在谎言或错误之上。这样对你自己和你周围的人都不会是好事</a:t>
            </a:r>
            <a:r>
              <a:rPr lang="en-US" altLang="zh-CN" sz="1100" i="0" dirty="0">
                <a:effectLst/>
              </a:rPr>
              <a:t>——</a:t>
            </a:r>
            <a:r>
              <a:rPr lang="zh-CN" altLang="en-US" sz="1100" i="0" dirty="0">
                <a:effectLst/>
              </a:rPr>
              <a:t>你应该已经明白这一点。</a:t>
            </a:r>
            <a:endParaRPr lang="zh-CN" altLang="en-US" sz="1100" i="0" dirty="0">
              <a:effectLst/>
            </a:endParaRPr>
          </a:p>
          <a:p>
            <a:endParaRPr lang="en-US" altLang="zh-CN" sz="1100" i="0" dirty="0">
              <a:effectLst/>
            </a:endParaRPr>
          </a:p>
          <a:p>
            <a:r>
              <a:rPr lang="zh-CN" altLang="en-US" sz="1100" i="0" dirty="0">
                <a:effectLst/>
              </a:rPr>
              <a:t>为了避免这种情况，理想的做法是：培养起确认</a:t>
            </a:r>
            <a:r>
              <a:rPr lang="en-US" altLang="zh-CN" sz="1100" i="0" dirty="0">
                <a:effectLst/>
              </a:rPr>
              <a:t>“</a:t>
            </a:r>
            <a:r>
              <a:rPr lang="zh-CN" altLang="en-US" sz="1100" i="0" dirty="0">
                <a:effectLst/>
              </a:rPr>
              <a:t>没有错误的事实</a:t>
            </a:r>
            <a:r>
              <a:rPr lang="en-US" altLang="zh-CN" sz="1100" i="0" dirty="0">
                <a:effectLst/>
              </a:rPr>
              <a:t>”</a:t>
            </a:r>
            <a:r>
              <a:rPr lang="zh-CN" altLang="en-US" sz="1100" i="0" dirty="0">
                <a:effectLst/>
              </a:rPr>
              <a:t>的习惯，并把它变成自己的能力。</a:t>
            </a:r>
            <a:endParaRPr lang="zh-CN" altLang="en-US" sz="1100" i="0" dirty="0">
              <a:effectLst/>
            </a:endParaRPr>
          </a:p>
        </p:txBody>
      </p:sp>
      <p:pic>
        <p:nvPicPr>
          <p:cNvPr id="2" name="图片 1"/>
          <p:cNvPicPr>
            <a:picLocks noChangeAspect="1"/>
          </p:cNvPicPr>
          <p:nvPr/>
        </p:nvPicPr>
        <p:blipFill>
          <a:blip r:embed="rId1"/>
          <a:stretch>
            <a:fillRect/>
          </a:stretch>
        </p:blipFill>
        <p:spPr>
          <a:xfrm>
            <a:off x="488315" y="59055"/>
            <a:ext cx="892175" cy="1271905"/>
          </a:xfrm>
          <a:prstGeom prst="rect">
            <a:avLst/>
          </a:prstGeom>
        </p:spPr>
      </p:pic>
      <p:sp>
        <p:nvSpPr>
          <p:cNvPr id="5" name="角丸四角形 7"/>
          <p:cNvSpPr/>
          <p:nvPr/>
        </p:nvSpPr>
        <p:spPr>
          <a:xfrm>
            <a:off x="5302839" y="999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270760" y="122555"/>
            <a:ext cx="261366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スマホを</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持</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つ</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前</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知</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っておきたい</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情報</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上手</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な</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付</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き</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合</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い</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978-4-7612-7851-9</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安藤未希</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176p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72390" y="1499870"/>
            <a:ext cx="6684010" cy="58464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ja-JP" altLang="zh-CN" sz="1100" dirty="0">
                <a:effectLst/>
                <a:sym typeface="+mn-ea"/>
              </a:rPr>
              <a:t>●</a:t>
            </a:r>
            <a:r>
              <a:rPr lang="zh-CN" altLang="en-US" sz="1100" i="0" dirty="0">
                <a:effectLst/>
              </a:rPr>
              <a:t>你平时会在互联网上发布信息吗？</a:t>
            </a:r>
            <a:endParaRPr lang="zh-CN" altLang="en-US" sz="1100" i="0" dirty="0">
              <a:effectLst/>
            </a:endParaRPr>
          </a:p>
          <a:p>
            <a:r>
              <a:rPr lang="zh-CN" altLang="en-US" sz="1100" i="0" dirty="0">
                <a:effectLst/>
              </a:rPr>
              <a:t>也许有人会回答：</a:t>
            </a:r>
            <a:r>
              <a:rPr lang="en-US" altLang="zh-CN" sz="1100" i="0" dirty="0">
                <a:effectLst/>
              </a:rPr>
              <a:t>“</a:t>
            </a:r>
            <a:r>
              <a:rPr lang="zh-CN" altLang="en-US" sz="1100" i="0" dirty="0">
                <a:effectLst/>
              </a:rPr>
              <a:t>我没有发布过。</a:t>
            </a:r>
            <a:r>
              <a:rPr lang="en-US" altLang="zh-CN" sz="1100" i="0" dirty="0">
                <a:effectLst/>
              </a:rPr>
              <a:t>”</a:t>
            </a:r>
            <a:endParaRPr lang="en-US" altLang="zh-CN" sz="1100" i="0" dirty="0">
              <a:effectLst/>
            </a:endParaRPr>
          </a:p>
          <a:p>
            <a:r>
              <a:rPr lang="zh-CN" altLang="en-US" sz="1100" i="0" dirty="0">
                <a:effectLst/>
              </a:rPr>
              <a:t>那么，如果再问一句：</a:t>
            </a:r>
            <a:r>
              <a:rPr lang="en-US" altLang="zh-CN" sz="1100" i="0" dirty="0">
                <a:effectLst/>
              </a:rPr>
              <a:t>“</a:t>
            </a:r>
            <a:r>
              <a:rPr lang="zh-CN" altLang="en-US" sz="1100" i="0" dirty="0">
                <a:effectLst/>
              </a:rPr>
              <a:t>你会在</a:t>
            </a:r>
            <a:r>
              <a:rPr lang="en-US" altLang="zh-CN" sz="1100" i="0" dirty="0">
                <a:effectLst/>
              </a:rPr>
              <a:t> SNS </a:t>
            </a:r>
            <a:r>
              <a:rPr lang="zh-CN" altLang="en-US" sz="1100" i="0" dirty="0">
                <a:effectLst/>
              </a:rPr>
              <a:t>上点赞或转发吗？</a:t>
            </a:r>
            <a:r>
              <a:rPr lang="en-US" altLang="zh-CN" sz="1100" i="0" dirty="0">
                <a:effectLst/>
              </a:rPr>
              <a:t>”</a:t>
            </a:r>
            <a:endParaRPr lang="en-US" altLang="zh-CN" sz="1100" i="0" dirty="0">
              <a:effectLst/>
            </a:endParaRPr>
          </a:p>
          <a:p>
            <a:r>
              <a:rPr lang="zh-CN" altLang="en-US" sz="1100" i="0" dirty="0">
                <a:effectLst/>
              </a:rPr>
              <a:t>很多人应该会回答：</a:t>
            </a:r>
            <a:r>
              <a:rPr lang="en-US" altLang="zh-CN" sz="1100" i="0" dirty="0">
                <a:effectLst/>
              </a:rPr>
              <a:t>“</a:t>
            </a:r>
            <a:r>
              <a:rPr lang="zh-CN" altLang="en-US" sz="1100" i="0" dirty="0">
                <a:effectLst/>
              </a:rPr>
              <a:t>会。</a:t>
            </a:r>
            <a:r>
              <a:rPr lang="en-US" altLang="zh-CN" sz="1100" i="0" dirty="0">
                <a:effectLst/>
              </a:rPr>
              <a:t>”</a:t>
            </a:r>
            <a:endParaRPr lang="en-US" altLang="zh-CN" sz="1100" i="0" dirty="0">
              <a:effectLst/>
            </a:endParaRPr>
          </a:p>
          <a:p>
            <a:endParaRPr lang="en-US" altLang="zh-CN" sz="1100" i="0" dirty="0">
              <a:effectLst/>
            </a:endParaRPr>
          </a:p>
          <a:p>
            <a:r>
              <a:rPr lang="zh-CN" altLang="en-US" sz="1100" i="0" dirty="0">
                <a:effectLst/>
              </a:rPr>
              <a:t>在</a:t>
            </a:r>
            <a:r>
              <a:rPr lang="en-US" altLang="zh-CN" sz="1100" i="0" dirty="0">
                <a:effectLst/>
              </a:rPr>
              <a:t> SNS </a:t>
            </a:r>
            <a:r>
              <a:rPr lang="zh-CN" altLang="en-US" sz="1100" i="0" dirty="0">
                <a:effectLst/>
              </a:rPr>
              <a:t>上点赞或转发，其实和发布信息是一样的。</a:t>
            </a:r>
            <a:endParaRPr lang="zh-CN" altLang="en-US" sz="1100" i="0" dirty="0">
              <a:effectLst/>
            </a:endParaRPr>
          </a:p>
          <a:p>
            <a:r>
              <a:rPr lang="zh-CN" altLang="en-US" sz="1100" i="0" dirty="0">
                <a:effectLst/>
              </a:rPr>
              <a:t>所谓</a:t>
            </a:r>
            <a:r>
              <a:rPr lang="en-US" altLang="zh-CN" sz="1100" i="0" dirty="0">
                <a:effectLst/>
              </a:rPr>
              <a:t>“</a:t>
            </a:r>
            <a:r>
              <a:rPr lang="zh-CN" altLang="en-US" sz="1100" i="0" dirty="0">
                <a:effectLst/>
              </a:rPr>
              <a:t>发布</a:t>
            </a:r>
            <a:r>
              <a:rPr lang="en-US" altLang="zh-CN" sz="1100" i="0" dirty="0">
                <a:effectLst/>
              </a:rPr>
              <a:t>”</a:t>
            </a:r>
            <a:r>
              <a:rPr lang="zh-CN" altLang="en-US" sz="1100" i="0" dirty="0">
                <a:effectLst/>
              </a:rPr>
              <a:t>，并不一定是指自己写文章、上传照片、图片或视频。</a:t>
            </a:r>
            <a:endParaRPr lang="zh-CN" altLang="en-US" sz="1100" i="0" dirty="0">
              <a:effectLst/>
            </a:endParaRPr>
          </a:p>
          <a:p>
            <a:r>
              <a:rPr lang="zh-CN" altLang="en-US" sz="1100" i="0" dirty="0">
                <a:effectLst/>
              </a:rPr>
              <a:t>当你点了</a:t>
            </a:r>
            <a:r>
              <a:rPr lang="en-US" altLang="zh-CN" sz="1100" i="0" dirty="0">
                <a:effectLst/>
              </a:rPr>
              <a:t>“</a:t>
            </a:r>
            <a:r>
              <a:rPr lang="zh-CN" altLang="en-US" sz="1100" i="0" dirty="0">
                <a:effectLst/>
              </a:rPr>
              <a:t>赞</a:t>
            </a:r>
            <a:r>
              <a:rPr lang="en-US" altLang="zh-CN" sz="1100" i="0" dirty="0">
                <a:effectLst/>
              </a:rPr>
              <a:t>”</a:t>
            </a:r>
            <a:r>
              <a:rPr lang="zh-CN" altLang="en-US" sz="1100" i="0" dirty="0">
                <a:effectLst/>
              </a:rPr>
              <a:t>，就等于告诉周围的人：你看过这条信息、你对这条信息感兴趣；</a:t>
            </a:r>
            <a:endParaRPr lang="zh-CN" altLang="en-US" sz="1100" i="0" dirty="0">
              <a:effectLst/>
            </a:endParaRPr>
          </a:p>
          <a:p>
            <a:r>
              <a:rPr lang="zh-CN" altLang="en-US" sz="1100" i="0" dirty="0">
                <a:effectLst/>
              </a:rPr>
              <a:t>而当你转发信息时，也可能会被他人认为：你是在认可这条信息。</a:t>
            </a:r>
            <a:endParaRPr lang="zh-CN" altLang="en-US" sz="1100" i="0" dirty="0">
              <a:effectLst/>
            </a:endParaRPr>
          </a:p>
          <a:p>
            <a:endParaRPr lang="en-US" altLang="zh-CN" sz="1100" i="0" dirty="0">
              <a:effectLst/>
            </a:endParaRPr>
          </a:p>
          <a:p>
            <a:r>
              <a:rPr lang="zh-CN" altLang="en-US" sz="1100" i="0" dirty="0">
                <a:effectLst/>
              </a:rPr>
              <a:t>即使你并没有打算表达自己的想法或观点，点赞和转发的行为，本质上也是在</a:t>
            </a:r>
            <a:r>
              <a:rPr lang="en-US" altLang="zh-CN" sz="1100" i="0" dirty="0">
                <a:effectLst/>
              </a:rPr>
              <a:t>“</a:t>
            </a:r>
            <a:r>
              <a:rPr lang="zh-CN" altLang="en-US" sz="1100" i="0" dirty="0">
                <a:effectLst/>
              </a:rPr>
              <a:t>发布</a:t>
            </a:r>
            <a:r>
              <a:rPr lang="en-US" altLang="zh-CN" sz="1100" i="0" dirty="0">
                <a:effectLst/>
              </a:rPr>
              <a:t>”</a:t>
            </a:r>
            <a:r>
              <a:rPr lang="zh-CN" altLang="en-US" sz="1100" i="0" dirty="0">
                <a:effectLst/>
              </a:rPr>
              <a:t>关于你兴趣和关注点的信息。</a:t>
            </a:r>
            <a:endParaRPr lang="zh-CN" altLang="en-US" sz="1100" i="0" dirty="0">
              <a:effectLst/>
            </a:endParaRPr>
          </a:p>
          <a:p>
            <a:r>
              <a:rPr lang="zh-CN" altLang="en-US" sz="1100" i="0" dirty="0">
                <a:effectLst/>
              </a:rPr>
              <a:t>因此，我们要意识到：点赞和转发，同样是一种信息发出。</a:t>
            </a:r>
            <a:endParaRPr lang="zh-CN" altLang="en-US" sz="1100" i="0" dirty="0">
              <a:effectLst/>
            </a:endParaRPr>
          </a:p>
          <a:p>
            <a:endParaRPr lang="en-US" altLang="zh-CN" sz="1100" i="0" dirty="0">
              <a:effectLst/>
            </a:endParaRPr>
          </a:p>
          <a:p>
            <a:r>
              <a:rPr lang="zh-CN" altLang="en-US" sz="1100" i="0" dirty="0">
                <a:effectLst/>
              </a:rPr>
              <a:t>这并不是说</a:t>
            </a:r>
            <a:r>
              <a:rPr lang="en-US" altLang="zh-CN" sz="1100" i="0" dirty="0">
                <a:effectLst/>
              </a:rPr>
              <a:t>“</a:t>
            </a:r>
            <a:r>
              <a:rPr lang="zh-CN" altLang="en-US" sz="1100" i="0" dirty="0">
                <a:effectLst/>
              </a:rPr>
              <a:t>不能点赞</a:t>
            </a:r>
            <a:r>
              <a:rPr lang="en-US" altLang="zh-CN" sz="1100" i="0" dirty="0">
                <a:effectLst/>
              </a:rPr>
              <a:t>”</a:t>
            </a:r>
            <a:r>
              <a:rPr lang="zh-CN" altLang="en-US" sz="1100" i="0" dirty="0">
                <a:effectLst/>
              </a:rPr>
              <a:t>或</a:t>
            </a:r>
            <a:r>
              <a:rPr lang="en-US" altLang="zh-CN" sz="1100" i="0" dirty="0">
                <a:effectLst/>
              </a:rPr>
              <a:t>“</a:t>
            </a:r>
            <a:r>
              <a:rPr lang="zh-CN" altLang="en-US" sz="1100" i="0" dirty="0">
                <a:effectLst/>
              </a:rPr>
              <a:t>不能转发</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在某些情况下，刻意点赞或转发，反而是一种表达自己意愿和立场的方法。</a:t>
            </a:r>
            <a:endParaRPr lang="zh-CN" altLang="en-US" sz="1100" i="0" dirty="0">
              <a:effectLst/>
            </a:endParaRPr>
          </a:p>
          <a:p>
            <a:r>
              <a:rPr lang="zh-CN" altLang="en-US" sz="1100" i="0" dirty="0">
                <a:effectLst/>
              </a:rPr>
              <a:t>无论如何，在点赞或转发之前，先停下来想一想：</a:t>
            </a:r>
            <a:endParaRPr lang="zh-CN" altLang="en-US" sz="1100" i="0" dirty="0">
              <a:effectLst/>
            </a:endParaRPr>
          </a:p>
          <a:p>
            <a:r>
              <a:rPr lang="zh-CN" altLang="en-US" sz="1100" i="0" dirty="0">
                <a:effectLst/>
              </a:rPr>
              <a:t>这样的行为会对周围产生怎样的影响，是非常重要的。</a:t>
            </a:r>
            <a:endParaRPr lang="zh-CN" altLang="en-US" sz="1100" i="0" dirty="0">
              <a:effectLst/>
            </a:endParaRPr>
          </a:p>
          <a:p>
            <a:endParaRPr lang="zh-CN" altLang="en-US" sz="1100" i="0" dirty="0">
              <a:effectLst/>
            </a:endParaRPr>
          </a:p>
          <a:p>
            <a:endParaRPr lang="zh-CN" altLang="en-US" sz="1100" i="0" dirty="0">
              <a:effectLst/>
            </a:endParaRPr>
          </a:p>
          <a:p>
            <a:r>
              <a:rPr lang="ja-JP" altLang="zh-CN" sz="1100" dirty="0">
                <a:effectLst/>
                <a:sym typeface="+mn-ea"/>
              </a:rPr>
              <a:t>●</a:t>
            </a:r>
            <a:r>
              <a:rPr lang="zh-CN" altLang="en-US" sz="1100" i="0" dirty="0">
                <a:effectLst/>
              </a:rPr>
              <a:t>拥有自己的观点，并把它表达出来，是一件很美好的事情。</a:t>
            </a:r>
            <a:endParaRPr lang="zh-CN" altLang="en-US" sz="1100" i="0" dirty="0">
              <a:effectLst/>
            </a:endParaRPr>
          </a:p>
          <a:p>
            <a:r>
              <a:rPr lang="zh-CN" altLang="en-US" sz="1100" i="0" dirty="0">
                <a:effectLst/>
              </a:rPr>
              <a:t>但在表达时，必须注意不要演变成诽谤中伤。</a:t>
            </a:r>
            <a:endParaRPr lang="zh-CN" altLang="en-US" sz="1100" i="0" dirty="0">
              <a:effectLst/>
            </a:endParaRPr>
          </a:p>
          <a:p>
            <a:endParaRPr lang="en-US" altLang="zh-CN" sz="1100" i="0" dirty="0">
              <a:effectLst/>
            </a:endParaRPr>
          </a:p>
          <a:p>
            <a:r>
              <a:rPr lang="zh-CN" altLang="en-US" sz="1100" i="0" dirty="0">
                <a:effectLst/>
              </a:rPr>
              <a:t>所谓</a:t>
            </a:r>
            <a:r>
              <a:rPr lang="en-US" altLang="zh-CN" sz="1100" i="0" dirty="0">
                <a:effectLst/>
              </a:rPr>
              <a:t>“</a:t>
            </a:r>
            <a:r>
              <a:rPr lang="zh-CN" altLang="en-US" sz="1100" i="0" dirty="0">
                <a:effectLst/>
              </a:rPr>
              <a:t>诽谤中伤</a:t>
            </a:r>
            <a:r>
              <a:rPr lang="en-US" altLang="zh-CN" sz="1100" i="0" dirty="0">
                <a:effectLst/>
              </a:rPr>
              <a:t>”</a:t>
            </a:r>
            <a:r>
              <a:rPr lang="zh-CN" altLang="en-US" sz="1100" i="0" dirty="0">
                <a:effectLst/>
              </a:rPr>
              <a:t>，是指在互联网上通过辱骂、攻击性的言辞，伤害他人的名誉或人格。</a:t>
            </a:r>
            <a:endParaRPr lang="zh-CN" altLang="en-US" sz="1100" i="0" dirty="0">
              <a:effectLst/>
            </a:endParaRPr>
          </a:p>
          <a:p>
            <a:r>
              <a:rPr lang="zh-CN" altLang="en-US" sz="1100" i="0" dirty="0">
                <a:effectLst/>
              </a:rPr>
              <a:t>根据内容的严重程度，甚至可能触犯名誉毁损罪、侮辱罪等法律责任。</a:t>
            </a:r>
            <a:endParaRPr lang="zh-CN" altLang="en-US" sz="1100" i="0" dirty="0">
              <a:effectLst/>
            </a:endParaRPr>
          </a:p>
          <a:p>
            <a:r>
              <a:rPr lang="zh-CN" altLang="en-US" sz="1100" i="0" dirty="0">
                <a:effectLst/>
              </a:rPr>
              <a:t>当然，故意进行诽谤中伤是不允许的；</a:t>
            </a:r>
            <a:endParaRPr lang="zh-CN" altLang="en-US" sz="1100" i="0" dirty="0">
              <a:effectLst/>
            </a:endParaRPr>
          </a:p>
          <a:p>
            <a:r>
              <a:rPr lang="zh-CN" altLang="en-US" sz="1100" i="0" dirty="0">
                <a:effectLst/>
              </a:rPr>
              <a:t>即使没有恶意，只要造成了对他人的伤害，也同样不能被原谅。</a:t>
            </a:r>
            <a:endParaRPr lang="zh-CN" altLang="en-US" sz="1100" i="0" dirty="0">
              <a:effectLst/>
            </a:endParaRPr>
          </a:p>
          <a:p>
            <a:endParaRPr lang="en-US" altLang="zh-CN" sz="1100" i="0" dirty="0">
              <a:effectLst/>
            </a:endParaRPr>
          </a:p>
          <a:p>
            <a:r>
              <a:rPr lang="zh-CN" altLang="en-US" sz="1100" i="0" dirty="0">
                <a:effectLst/>
              </a:rPr>
              <a:t>当你想发布</a:t>
            </a:r>
            <a:r>
              <a:rPr lang="en-US" altLang="zh-CN" sz="1100" i="0" dirty="0">
                <a:effectLst/>
              </a:rPr>
              <a:t>“</a:t>
            </a:r>
            <a:r>
              <a:rPr lang="zh-CN" altLang="en-US" sz="1100" i="0" dirty="0">
                <a:effectLst/>
              </a:rPr>
              <a:t>带有批评性质的意见</a:t>
            </a:r>
            <a:r>
              <a:rPr lang="en-US" altLang="zh-CN" sz="1100" i="0" dirty="0">
                <a:effectLst/>
              </a:rPr>
              <a:t>”</a:t>
            </a:r>
            <a:r>
              <a:rPr lang="zh-CN" altLang="en-US" sz="1100" i="0" dirty="0">
                <a:effectLst/>
              </a:rPr>
              <a:t>时，</a:t>
            </a:r>
            <a:endParaRPr lang="zh-CN" altLang="en-US" sz="1100" i="0" dirty="0">
              <a:effectLst/>
            </a:endParaRPr>
          </a:p>
          <a:p>
            <a:r>
              <a:rPr lang="zh-CN" altLang="en-US" sz="1100" i="0" dirty="0">
                <a:effectLst/>
              </a:rPr>
              <a:t>要保持冷静，并在发布之前想一想：</a:t>
            </a:r>
            <a:endParaRPr lang="zh-CN" altLang="en-US" sz="1100" i="0" dirty="0">
              <a:effectLst/>
            </a:endParaRPr>
          </a:p>
          <a:p>
            <a:r>
              <a:rPr lang="zh-CN" altLang="en-US" sz="1100" i="0" dirty="0">
                <a:effectLst/>
              </a:rPr>
              <a:t>对方看到这些话会有什么样的感受。</a:t>
            </a:r>
            <a:endParaRPr lang="zh-CN" altLang="en-US" sz="1100" i="0" dirty="0">
              <a:effectLst/>
            </a:endParaRPr>
          </a:p>
          <a:p>
            <a:r>
              <a:rPr lang="zh-CN" altLang="en-US" sz="1100" i="0" dirty="0">
                <a:effectLst/>
              </a:rPr>
              <a:t>如果一时难以判断，就可以问问自己：</a:t>
            </a:r>
            <a:endParaRPr lang="zh-CN" altLang="en-US" sz="1100" i="0" dirty="0">
              <a:effectLst/>
            </a:endParaRPr>
          </a:p>
          <a:p>
            <a:r>
              <a:rPr lang="zh-CN" altLang="en-US" sz="1100" i="0" dirty="0">
                <a:effectLst/>
              </a:rPr>
              <a:t>这段内容是否尊重对方？</a:t>
            </a:r>
            <a:endParaRPr lang="zh-CN" altLang="en-US" sz="1100" i="0" dirty="0">
              <a:effectLst/>
            </a:endParaRPr>
          </a:p>
          <a:p>
            <a:r>
              <a:rPr lang="zh-CN" altLang="en-US" sz="1100" i="0" dirty="0">
                <a:effectLst/>
              </a:rPr>
              <a:t>我是否带着体谅和善意在表达？</a:t>
            </a:r>
            <a:endParaRPr lang="zh-CN" altLang="en-US" sz="1100" i="0" dirty="0">
              <a:effectLst/>
            </a:endParaRPr>
          </a:p>
        </p:txBody>
      </p:sp>
      <p:pic>
        <p:nvPicPr>
          <p:cNvPr id="2" name="图片 1"/>
          <p:cNvPicPr>
            <a:picLocks noChangeAspect="1"/>
          </p:cNvPicPr>
          <p:nvPr/>
        </p:nvPicPr>
        <p:blipFill>
          <a:blip r:embed="rId1"/>
          <a:stretch>
            <a:fillRect/>
          </a:stretch>
        </p:blipFill>
        <p:spPr>
          <a:xfrm>
            <a:off x="488315" y="59055"/>
            <a:ext cx="892175" cy="1271905"/>
          </a:xfrm>
          <a:prstGeom prst="rect">
            <a:avLst/>
          </a:prstGeom>
        </p:spPr>
      </p:pic>
      <p:sp>
        <p:nvSpPr>
          <p:cNvPr id="5" name="角丸四角形 7"/>
          <p:cNvSpPr/>
          <p:nvPr/>
        </p:nvSpPr>
        <p:spPr>
          <a:xfrm>
            <a:off x="5302839" y="999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pic>
        <p:nvPicPr>
          <p:cNvPr id="3" name="图片 2"/>
          <p:cNvPicPr>
            <a:picLocks noChangeAspect="1"/>
          </p:cNvPicPr>
          <p:nvPr/>
        </p:nvPicPr>
        <p:blipFill>
          <a:blip r:embed="rId2"/>
          <a:stretch>
            <a:fillRect/>
          </a:stretch>
        </p:blipFill>
        <p:spPr>
          <a:xfrm>
            <a:off x="3611245" y="7342505"/>
            <a:ext cx="1414145" cy="2049145"/>
          </a:xfrm>
          <a:prstGeom prst="rect">
            <a:avLst/>
          </a:prstGeom>
        </p:spPr>
      </p:pic>
      <p:pic>
        <p:nvPicPr>
          <p:cNvPr id="4" name="图片 3"/>
          <p:cNvPicPr>
            <a:picLocks noChangeAspect="1"/>
          </p:cNvPicPr>
          <p:nvPr/>
        </p:nvPicPr>
        <p:blipFill>
          <a:blip r:embed="rId3"/>
          <a:stretch>
            <a:fillRect/>
          </a:stretch>
        </p:blipFill>
        <p:spPr>
          <a:xfrm>
            <a:off x="920115" y="7404100"/>
            <a:ext cx="1588135" cy="226314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270760" y="122555"/>
            <a:ext cx="261366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スマホを</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持</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つ</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前</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知</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っておきたい</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情報</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上手</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な</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付</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き</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合</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い</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978-4-7612-7851-9</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安藤未希</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176p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72390" y="1830070"/>
            <a:ext cx="6684010" cy="66929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ja-JP" altLang="zh-CN" sz="1100" dirty="0">
                <a:effectLst/>
                <a:sym typeface="+mn-ea"/>
              </a:rPr>
              <a:t>●</a:t>
            </a:r>
            <a:r>
              <a:rPr lang="zh-CN" altLang="en-US" sz="1100" i="0" dirty="0">
                <a:effectLst/>
              </a:rPr>
              <a:t>在文字沟通中表达情绪，有很多方法，</a:t>
            </a:r>
            <a:endParaRPr lang="zh-CN" altLang="en-US" sz="1100" i="0" dirty="0">
              <a:effectLst/>
            </a:endParaRPr>
          </a:p>
          <a:p>
            <a:r>
              <a:rPr lang="zh-CN" altLang="en-US" sz="1100" i="0" dirty="0">
                <a:effectLst/>
              </a:rPr>
              <a:t>但并不存在</a:t>
            </a:r>
            <a:r>
              <a:rPr lang="en-US" altLang="zh-CN" sz="1100" i="0" dirty="0">
                <a:effectLst/>
              </a:rPr>
              <a:t>“</a:t>
            </a:r>
            <a:r>
              <a:rPr lang="zh-CN" altLang="en-US" sz="1100" i="0" dirty="0">
                <a:effectLst/>
              </a:rPr>
              <a:t>只要这样做，就一定能让对方理解</a:t>
            </a:r>
            <a:r>
              <a:rPr lang="en-US" altLang="zh-CN" sz="1100" i="0" dirty="0">
                <a:effectLst/>
              </a:rPr>
              <a:t>”</a:t>
            </a:r>
            <a:r>
              <a:rPr lang="zh-CN" altLang="en-US" sz="1100" i="0" dirty="0">
                <a:effectLst/>
              </a:rPr>
              <a:t>的万能方式。</a:t>
            </a:r>
            <a:endParaRPr lang="zh-CN" altLang="en-US" sz="1100" i="0" dirty="0">
              <a:effectLst/>
            </a:endParaRPr>
          </a:p>
          <a:p>
            <a:r>
              <a:rPr lang="zh-CN" altLang="en-US" sz="1100" i="0" dirty="0">
                <a:effectLst/>
              </a:rPr>
              <a:t>应根据对方的性格和当下的情况，</a:t>
            </a:r>
            <a:endParaRPr lang="zh-CN" altLang="en-US" sz="1100" i="0" dirty="0">
              <a:effectLst/>
            </a:endParaRPr>
          </a:p>
          <a:p>
            <a:r>
              <a:rPr lang="zh-CN" altLang="en-US" sz="1100" i="0" dirty="0">
                <a:effectLst/>
              </a:rPr>
              <a:t>尝试组合使用多种方法来传达自己的感受。</a:t>
            </a:r>
            <a:endParaRPr lang="zh-CN" altLang="en-US" sz="1100" i="0" dirty="0">
              <a:effectLst/>
            </a:endParaRPr>
          </a:p>
          <a:p>
            <a:endParaRPr lang="en-US" altLang="zh-CN" sz="1100" i="0" dirty="0">
              <a:effectLst/>
            </a:endParaRPr>
          </a:p>
          <a:p>
            <a:r>
              <a:rPr lang="zh-CN" altLang="en-US" sz="1100" i="0" dirty="0">
                <a:effectLst/>
              </a:rPr>
              <a:t>即便你已经非常用心、反复斟酌，</a:t>
            </a:r>
            <a:endParaRPr lang="zh-CN" altLang="en-US" sz="1100" i="0" dirty="0">
              <a:effectLst/>
            </a:endParaRPr>
          </a:p>
          <a:p>
            <a:r>
              <a:rPr lang="en-US" altLang="zh-CN" sz="1100" i="0" dirty="0">
                <a:effectLst/>
              </a:rPr>
              <a:t>“</a:t>
            </a:r>
            <a:r>
              <a:rPr lang="zh-CN" altLang="en-US" sz="1100" i="0" dirty="0">
                <a:effectLst/>
              </a:rPr>
              <a:t>对方还是没能理解你的想法</a:t>
            </a:r>
            <a:r>
              <a:rPr lang="en-US" altLang="zh-CN" sz="1100" i="0" dirty="0">
                <a:effectLst/>
              </a:rPr>
              <a:t>”</a:t>
            </a:r>
            <a:r>
              <a:rPr lang="zh-CN" altLang="en-US" sz="1100" i="0" dirty="0">
                <a:effectLst/>
              </a:rPr>
              <a:t>的情况，也常常会发生。</a:t>
            </a:r>
            <a:endParaRPr lang="zh-CN" altLang="en-US" sz="1100" i="0" dirty="0">
              <a:effectLst/>
            </a:endParaRPr>
          </a:p>
          <a:p>
            <a:r>
              <a:rPr lang="zh-CN" altLang="en-US" sz="1100" i="0" dirty="0">
                <a:effectLst/>
              </a:rPr>
              <a:t>遇到这种时候，不要只执着于用文字来解决问题，</a:t>
            </a:r>
            <a:endParaRPr lang="zh-CN" altLang="en-US" sz="1100" i="0" dirty="0">
              <a:effectLst/>
            </a:endParaRPr>
          </a:p>
          <a:p>
            <a:r>
              <a:rPr lang="zh-CN" altLang="en-US" sz="1100" i="0" dirty="0">
                <a:effectLst/>
              </a:rPr>
              <a:t>可以尝试改用电话、视频通话，或直接面对面交流。</a:t>
            </a:r>
            <a:endParaRPr lang="zh-CN" altLang="en-US" sz="1100" i="0" dirty="0">
              <a:effectLst/>
            </a:endParaRPr>
          </a:p>
          <a:p>
            <a:r>
              <a:rPr lang="zh-CN" altLang="en-US" sz="1100" i="0" dirty="0">
                <a:effectLst/>
              </a:rPr>
              <a:t>请记住：文字沟通，只是众多沟通方式中的一种。</a:t>
            </a:r>
            <a:endParaRPr lang="zh-CN" altLang="en-US" sz="1100" i="0" dirty="0">
              <a:effectLst/>
            </a:endParaRPr>
          </a:p>
          <a:p>
            <a:endParaRPr lang="en-US" altLang="zh-CN" sz="1100" i="0" dirty="0">
              <a:effectLst/>
            </a:endParaRPr>
          </a:p>
          <a:p>
            <a:r>
              <a:rPr lang="zh-CN" altLang="en-US" sz="1100" i="0" dirty="0">
                <a:effectLst/>
              </a:rPr>
              <a:t>此外，当你因为不明白对方的想法而感到不安时，</a:t>
            </a:r>
            <a:endParaRPr lang="zh-CN" altLang="en-US" sz="1100" i="0" dirty="0">
              <a:effectLst/>
            </a:endParaRPr>
          </a:p>
          <a:p>
            <a:r>
              <a:rPr lang="zh-CN" altLang="en-US" sz="1100" i="0" dirty="0">
                <a:effectLst/>
              </a:rPr>
              <a:t>直接询问对方也是一个不错的选择。</a:t>
            </a:r>
            <a:endParaRPr lang="zh-CN" altLang="en-US" sz="1100" i="0" dirty="0">
              <a:effectLst/>
            </a:endParaRPr>
          </a:p>
          <a:p>
            <a:r>
              <a:rPr lang="zh-CN" altLang="en-US" sz="1100" i="0" dirty="0">
                <a:effectLst/>
              </a:rPr>
              <a:t>这或许需要一点勇气，但对方也可能和你一样感到不安。</a:t>
            </a:r>
            <a:endParaRPr lang="zh-CN" altLang="en-US" sz="1100" i="0" dirty="0">
              <a:effectLst/>
            </a:endParaRPr>
          </a:p>
          <a:p>
            <a:r>
              <a:rPr lang="zh-CN" altLang="en-US" sz="1100" i="0" dirty="0">
                <a:effectLst/>
              </a:rPr>
              <a:t>了解对方的心情，同时传达自己的感受，</a:t>
            </a:r>
            <a:endParaRPr lang="zh-CN" altLang="en-US" sz="1100" i="0" dirty="0">
              <a:effectLst/>
            </a:endParaRPr>
          </a:p>
          <a:p>
            <a:r>
              <a:rPr lang="zh-CN" altLang="en-US" sz="1100" i="0" dirty="0">
                <a:effectLst/>
              </a:rPr>
              <a:t>也许就能建立起更好的关系。</a:t>
            </a:r>
            <a:endParaRPr lang="zh-CN" altLang="en-US" sz="1100" i="0" dirty="0">
              <a:effectLst/>
            </a:endParaRPr>
          </a:p>
          <a:p>
            <a:endParaRPr lang="en-US" altLang="zh-CN" sz="1100" i="0" dirty="0">
              <a:effectLst/>
            </a:endParaRPr>
          </a:p>
          <a:p>
            <a:r>
              <a:rPr lang="zh-CN" altLang="en-US" sz="1100" i="0" dirty="0">
                <a:effectLst/>
              </a:rPr>
              <a:t>接下来，将介绍三种在文字沟通中表达情绪的主要方法。</a:t>
            </a:r>
            <a:endParaRPr lang="zh-CN" altLang="en-US" sz="1100" i="0" dirty="0">
              <a:effectLst/>
            </a:endParaRPr>
          </a:p>
          <a:p>
            <a:endParaRPr lang="en-US" altLang="zh-CN" sz="1100" i="0" dirty="0">
              <a:effectLst/>
            </a:endParaRPr>
          </a:p>
          <a:p>
            <a:r>
              <a:rPr lang="en-US" altLang="en-US" sz="1100" i="0" dirty="0">
                <a:effectLst/>
              </a:rPr>
              <a:t>①</a:t>
            </a:r>
            <a:r>
              <a:rPr lang="en-US" altLang="zh-CN" sz="1100" i="0" dirty="0">
                <a:effectLst/>
              </a:rPr>
              <a:t> </a:t>
            </a:r>
            <a:r>
              <a:rPr lang="zh-CN" altLang="en-US" sz="1100" i="0" dirty="0">
                <a:effectLst/>
              </a:rPr>
              <a:t>用语言直接表达情绪</a:t>
            </a:r>
            <a:endParaRPr lang="zh-CN" altLang="en-US" sz="1100" i="0" dirty="0">
              <a:effectLst/>
            </a:endParaRPr>
          </a:p>
          <a:p>
            <a:endParaRPr lang="en-US" altLang="zh-CN" sz="1100" i="0" dirty="0">
              <a:effectLst/>
            </a:endParaRPr>
          </a:p>
          <a:p>
            <a:r>
              <a:rPr lang="zh-CN" altLang="en-US" sz="1100" i="0" dirty="0">
                <a:effectLst/>
              </a:rPr>
              <a:t>在日常生活中，即使遇到开心的事，也未必会大声说出</a:t>
            </a:r>
            <a:r>
              <a:rPr lang="en-US" altLang="zh-CN" sz="1100" i="0" dirty="0">
                <a:effectLst/>
              </a:rPr>
              <a:t>“</a:t>
            </a:r>
            <a:r>
              <a:rPr lang="zh-CN" altLang="en-US" sz="1100" i="0" dirty="0">
                <a:effectLst/>
              </a:rPr>
              <a:t>我好开心</a:t>
            </a:r>
            <a:r>
              <a:rPr lang="en-US" altLang="zh-CN" sz="1100" i="0" dirty="0">
                <a:effectLst/>
              </a:rPr>
              <a:t>”</a:t>
            </a:r>
            <a:r>
              <a:rPr lang="zh-CN" altLang="en-US" sz="1100" i="0" dirty="0">
                <a:effectLst/>
              </a:rPr>
              <a:t>。</a:t>
            </a:r>
            <a:endParaRPr lang="zh-CN" altLang="en-US" sz="1100" i="0" dirty="0">
              <a:effectLst/>
            </a:endParaRPr>
          </a:p>
          <a:p>
            <a:r>
              <a:rPr lang="zh-CN" altLang="en-US" sz="1100" i="0" dirty="0">
                <a:effectLst/>
              </a:rPr>
              <a:t>但在文字沟通中，如果不刻意用语言表达，</a:t>
            </a:r>
            <a:endParaRPr lang="zh-CN" altLang="en-US" sz="1100" i="0" dirty="0">
              <a:effectLst/>
            </a:endParaRPr>
          </a:p>
          <a:p>
            <a:r>
              <a:rPr lang="zh-CN" altLang="en-US" sz="1100" i="0" dirty="0">
                <a:effectLst/>
              </a:rPr>
              <a:t>对方是无法知道你此刻的心情的。</a:t>
            </a:r>
            <a:endParaRPr lang="zh-CN" altLang="en-US" sz="1100" i="0" dirty="0">
              <a:effectLst/>
            </a:endParaRPr>
          </a:p>
          <a:p>
            <a:r>
              <a:rPr lang="zh-CN" altLang="en-US" sz="1100" i="0" dirty="0">
                <a:effectLst/>
              </a:rPr>
              <a:t>因此，需要明确用文字说出来。</a:t>
            </a:r>
            <a:endParaRPr lang="zh-CN" altLang="en-US" sz="1100" i="0" dirty="0">
              <a:effectLst/>
            </a:endParaRPr>
          </a:p>
          <a:p>
            <a:endParaRPr lang="en-US" altLang="zh-CN" sz="1100" i="0" dirty="0">
              <a:effectLst/>
            </a:endParaRPr>
          </a:p>
          <a:p>
            <a:r>
              <a:rPr lang="en-US" altLang="en-US" sz="1100" i="0" dirty="0">
                <a:effectLst/>
              </a:rPr>
              <a:t>②</a:t>
            </a:r>
            <a:r>
              <a:rPr lang="en-US" altLang="zh-CN" sz="1100" i="0" dirty="0">
                <a:effectLst/>
              </a:rPr>
              <a:t> </a:t>
            </a:r>
            <a:r>
              <a:rPr lang="zh-CN" altLang="en-US" sz="1100" i="0" dirty="0">
                <a:effectLst/>
              </a:rPr>
              <a:t>使用表情符号</a:t>
            </a:r>
            <a:endParaRPr lang="zh-CN" altLang="en-US" sz="1100" i="0" dirty="0">
              <a:effectLst/>
            </a:endParaRPr>
          </a:p>
          <a:p>
            <a:endParaRPr lang="en-US" altLang="zh-CN" sz="1100" i="0" dirty="0">
              <a:effectLst/>
            </a:endParaRPr>
          </a:p>
          <a:p>
            <a:r>
              <a:rPr lang="zh-CN" altLang="en-US" sz="1100" i="0" dirty="0">
                <a:effectLst/>
              </a:rPr>
              <a:t>在文字交流时，搭配表情符号可以更直观地传达情绪。</a:t>
            </a:r>
            <a:endParaRPr lang="zh-CN" altLang="en-US" sz="1100" i="0" dirty="0">
              <a:effectLst/>
            </a:endParaRPr>
          </a:p>
          <a:p>
            <a:r>
              <a:rPr lang="zh-CN" altLang="en-US" sz="1100" i="0" dirty="0">
                <a:effectLst/>
              </a:rPr>
              <a:t>不过，表情符号的理解因人而异，因此需要稍加注意。</a:t>
            </a:r>
            <a:endParaRPr lang="zh-CN" altLang="en-US" sz="1100" i="0" dirty="0">
              <a:effectLst/>
            </a:endParaRPr>
          </a:p>
          <a:p>
            <a:r>
              <a:rPr lang="zh-CN" altLang="en-US" sz="1100" i="0" dirty="0">
                <a:effectLst/>
              </a:rPr>
              <a:t>建议将表情符号与表达情绪的文字一起使用。</a:t>
            </a:r>
            <a:endParaRPr lang="zh-CN" altLang="en-US" sz="1100" i="0" dirty="0">
              <a:effectLst/>
            </a:endParaRPr>
          </a:p>
          <a:p>
            <a:endParaRPr lang="en-US" altLang="zh-CN" sz="1100" i="0" dirty="0">
              <a:effectLst/>
            </a:endParaRPr>
          </a:p>
          <a:p>
            <a:r>
              <a:rPr lang="en-US" altLang="en-US" sz="1100" i="0" dirty="0">
                <a:effectLst/>
              </a:rPr>
              <a:t>③</a:t>
            </a:r>
            <a:r>
              <a:rPr lang="en-US" altLang="zh-CN" sz="1100" i="0" dirty="0">
                <a:effectLst/>
              </a:rPr>
              <a:t> </a:t>
            </a:r>
            <a:r>
              <a:rPr lang="zh-CN" altLang="en-US" sz="1100" i="0" dirty="0">
                <a:effectLst/>
              </a:rPr>
              <a:t>使用贴图</a:t>
            </a:r>
            <a:endParaRPr lang="zh-CN" altLang="en-US" sz="1100" i="0" dirty="0">
              <a:effectLst/>
            </a:endParaRPr>
          </a:p>
          <a:p>
            <a:endParaRPr lang="en-US" altLang="zh-CN" sz="1100" i="0" dirty="0">
              <a:effectLst/>
            </a:endParaRPr>
          </a:p>
          <a:p>
            <a:r>
              <a:rPr lang="zh-CN" altLang="en-US" sz="1100" i="0" dirty="0">
                <a:effectLst/>
              </a:rPr>
              <a:t>贴图大致分为两种：</a:t>
            </a:r>
            <a:endParaRPr lang="zh-CN" altLang="en-US" sz="1100" i="0" dirty="0">
              <a:effectLst/>
            </a:endParaRPr>
          </a:p>
          <a:p>
            <a:r>
              <a:rPr lang="zh-CN" altLang="en-US" sz="1100" i="0" dirty="0">
                <a:effectLst/>
              </a:rPr>
              <a:t>一种是带有文字的贴图，</a:t>
            </a:r>
            <a:endParaRPr lang="zh-CN" altLang="en-US" sz="1100" i="0" dirty="0">
              <a:effectLst/>
            </a:endParaRPr>
          </a:p>
          <a:p>
            <a:r>
              <a:rPr lang="zh-CN" altLang="en-US" sz="1100" i="0" dirty="0">
                <a:effectLst/>
              </a:rPr>
              <a:t>另一种是只有插画的贴图。</a:t>
            </a:r>
            <a:endParaRPr lang="zh-CN" altLang="en-US" sz="1100" i="0" dirty="0">
              <a:effectLst/>
            </a:endParaRPr>
          </a:p>
          <a:p>
            <a:r>
              <a:rPr lang="zh-CN" altLang="en-US" sz="1100" i="0" dirty="0">
                <a:effectLst/>
              </a:rPr>
              <a:t>使用只有插画的贴图时，也需要注意，</a:t>
            </a:r>
            <a:endParaRPr lang="zh-CN" altLang="en-US" sz="1100" i="0" dirty="0">
              <a:effectLst/>
            </a:endParaRPr>
          </a:p>
          <a:p>
            <a:r>
              <a:rPr lang="zh-CN" altLang="en-US" sz="1100" i="0" dirty="0">
                <a:effectLst/>
              </a:rPr>
              <a:t>因为对方未必会和你以同样的方式理解贴图所表达的意思。</a:t>
            </a:r>
            <a:endParaRPr lang="zh-CN" altLang="en-US" sz="1100" i="0" dirty="0">
              <a:effectLst/>
            </a:endParaRPr>
          </a:p>
        </p:txBody>
      </p:sp>
      <p:pic>
        <p:nvPicPr>
          <p:cNvPr id="2" name="图片 1"/>
          <p:cNvPicPr>
            <a:picLocks noChangeAspect="1"/>
          </p:cNvPicPr>
          <p:nvPr/>
        </p:nvPicPr>
        <p:blipFill>
          <a:blip r:embed="rId1"/>
          <a:stretch>
            <a:fillRect/>
          </a:stretch>
        </p:blipFill>
        <p:spPr>
          <a:xfrm>
            <a:off x="488315" y="59055"/>
            <a:ext cx="892175" cy="1271905"/>
          </a:xfrm>
          <a:prstGeom prst="rect">
            <a:avLst/>
          </a:prstGeom>
        </p:spPr>
      </p:pic>
      <p:sp>
        <p:nvSpPr>
          <p:cNvPr id="5" name="角丸四角形 7"/>
          <p:cNvSpPr/>
          <p:nvPr/>
        </p:nvSpPr>
        <p:spPr>
          <a:xfrm>
            <a:off x="5302839" y="999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270760" y="122555"/>
            <a:ext cx="261366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スマホを</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持</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つ</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前</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知</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っておきたい</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情報</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上手</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な</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付</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き</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合</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い</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978-4-7612-7851-9</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安藤未希</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176p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72390" y="1830070"/>
            <a:ext cx="6684010" cy="449262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ja-JP" altLang="zh-CN" sz="1100" dirty="0">
                <a:effectLst/>
                <a:sym typeface="+mn-ea"/>
              </a:rPr>
              <a:t>●</a:t>
            </a:r>
            <a:r>
              <a:rPr lang="zh-CN" altLang="en-US" sz="1100" i="0" dirty="0">
                <a:effectLst/>
              </a:rPr>
              <a:t>在学校发生争执后，</a:t>
            </a:r>
            <a:endParaRPr lang="zh-CN" altLang="en-US" sz="1100" i="0" dirty="0">
              <a:effectLst/>
            </a:endParaRPr>
          </a:p>
          <a:p>
            <a:r>
              <a:rPr lang="zh-CN" altLang="en-US" sz="1100" i="0" dirty="0">
                <a:effectLst/>
              </a:rPr>
              <a:t>因为</a:t>
            </a:r>
            <a:r>
              <a:rPr lang="en-US" altLang="zh-CN" sz="1100" i="0" dirty="0">
                <a:effectLst/>
              </a:rPr>
              <a:t> LINE </a:t>
            </a:r>
            <a:r>
              <a:rPr lang="zh-CN" altLang="en-US" sz="1100" i="0" dirty="0">
                <a:effectLst/>
              </a:rPr>
              <a:t>或消息沟通中的错位与误解，</a:t>
            </a:r>
            <a:endParaRPr lang="zh-CN" altLang="en-US" sz="1100" i="0" dirty="0">
              <a:effectLst/>
            </a:endParaRPr>
          </a:p>
          <a:p>
            <a:r>
              <a:rPr lang="zh-CN" altLang="en-US" sz="1100" i="0" dirty="0">
                <a:effectLst/>
              </a:rPr>
              <a:t>你可能会收到朋友发来的情绪化信息。</a:t>
            </a:r>
            <a:endParaRPr lang="zh-CN" altLang="en-US" sz="1100" i="0" dirty="0">
              <a:effectLst/>
            </a:endParaRPr>
          </a:p>
          <a:p>
            <a:endParaRPr lang="en-US" altLang="zh-CN" sz="1100" i="0" dirty="0">
              <a:effectLst/>
            </a:endParaRPr>
          </a:p>
          <a:p>
            <a:r>
              <a:rPr lang="zh-CN" altLang="en-US" sz="1100" i="0" dirty="0">
                <a:effectLst/>
              </a:rPr>
              <a:t>遇到这种情况时，</a:t>
            </a:r>
            <a:endParaRPr lang="zh-CN" altLang="en-US" sz="1100" i="0" dirty="0">
              <a:effectLst/>
            </a:endParaRPr>
          </a:p>
          <a:p>
            <a:r>
              <a:rPr lang="zh-CN" altLang="en-US" sz="1100" i="0" dirty="0">
                <a:effectLst/>
              </a:rPr>
              <a:t>不要正面冲撞、也不要情绪化地立刻回复，</a:t>
            </a:r>
            <a:endParaRPr lang="zh-CN" altLang="en-US" sz="1100" i="0" dirty="0">
              <a:effectLst/>
            </a:endParaRPr>
          </a:p>
          <a:p>
            <a:r>
              <a:rPr lang="zh-CN" altLang="en-US" sz="1100" i="0" dirty="0">
                <a:effectLst/>
              </a:rPr>
              <a:t>而是先停一下，给自己一点时间，</a:t>
            </a:r>
            <a:endParaRPr lang="zh-CN" altLang="en-US" sz="1100" i="0" dirty="0">
              <a:effectLst/>
            </a:endParaRPr>
          </a:p>
          <a:p>
            <a:r>
              <a:rPr lang="zh-CN" altLang="en-US" sz="1100" i="0" dirty="0">
                <a:effectLst/>
              </a:rPr>
              <a:t>等情绪冷静下来之后再回复。</a:t>
            </a:r>
            <a:endParaRPr lang="zh-CN" altLang="en-US" sz="1100" i="0" dirty="0">
              <a:effectLst/>
            </a:endParaRPr>
          </a:p>
          <a:p>
            <a:endParaRPr lang="en-US" altLang="zh-CN" sz="1100" i="0" dirty="0">
              <a:effectLst/>
            </a:endParaRPr>
          </a:p>
          <a:p>
            <a:r>
              <a:rPr lang="zh-CN" altLang="en-US" sz="1100" i="0" dirty="0">
                <a:effectLst/>
              </a:rPr>
              <a:t>当你遇到不开心的事情时，</a:t>
            </a:r>
            <a:endParaRPr lang="zh-CN" altLang="en-US" sz="1100" i="0" dirty="0">
              <a:effectLst/>
            </a:endParaRPr>
          </a:p>
          <a:p>
            <a:r>
              <a:rPr lang="zh-CN" altLang="en-US" sz="1100" i="0" dirty="0">
                <a:effectLst/>
              </a:rPr>
              <a:t>那种强烈的不快会一整天都保持同样的程度吗？</a:t>
            </a:r>
            <a:endParaRPr lang="zh-CN" altLang="en-US" sz="1100" i="0" dirty="0">
              <a:effectLst/>
            </a:endParaRPr>
          </a:p>
          <a:p>
            <a:r>
              <a:rPr lang="zh-CN" altLang="en-US" sz="1100" i="0" dirty="0">
                <a:effectLst/>
              </a:rPr>
              <a:t>通常，情绪最强烈的是刚发生的那一刻，</a:t>
            </a:r>
            <a:endParaRPr lang="zh-CN" altLang="en-US" sz="1100" i="0" dirty="0">
              <a:effectLst/>
            </a:endParaRPr>
          </a:p>
          <a:p>
            <a:r>
              <a:rPr lang="zh-CN" altLang="en-US" sz="1100" i="0" dirty="0">
                <a:effectLst/>
              </a:rPr>
              <a:t>之后会慢慢平复下来。</a:t>
            </a:r>
            <a:endParaRPr lang="zh-CN" altLang="en-US" sz="1100" i="0" dirty="0">
              <a:effectLst/>
            </a:endParaRPr>
          </a:p>
          <a:p>
            <a:endParaRPr lang="en-US" altLang="zh-CN" sz="1100" i="0" dirty="0">
              <a:effectLst/>
            </a:endParaRPr>
          </a:p>
          <a:p>
            <a:r>
              <a:rPr lang="zh-CN" altLang="en-US" sz="1100" i="0" dirty="0">
                <a:effectLst/>
              </a:rPr>
              <a:t>给你发来情绪化消息的那个人，其实也是一样的。</a:t>
            </a:r>
            <a:endParaRPr lang="zh-CN" altLang="en-US" sz="1100" i="0" dirty="0">
              <a:effectLst/>
            </a:endParaRPr>
          </a:p>
          <a:p>
            <a:r>
              <a:rPr lang="zh-CN" altLang="en-US" sz="1100" i="0" dirty="0">
                <a:effectLst/>
              </a:rPr>
              <a:t>在发送消息的那一刻，情绪往往最强烈，</a:t>
            </a:r>
            <a:endParaRPr lang="zh-CN" altLang="en-US" sz="1100" i="0" dirty="0">
              <a:effectLst/>
            </a:endParaRPr>
          </a:p>
          <a:p>
            <a:r>
              <a:rPr lang="zh-CN" altLang="en-US" sz="1100" i="0" dirty="0">
                <a:effectLst/>
              </a:rPr>
              <a:t>随着时间推移，很可能会逐渐冷静下来。</a:t>
            </a:r>
            <a:endParaRPr lang="zh-CN" altLang="en-US" sz="1100" i="0" dirty="0">
              <a:effectLst/>
            </a:endParaRPr>
          </a:p>
          <a:p>
            <a:endParaRPr lang="en-US" altLang="zh-CN" sz="1100" i="0" dirty="0">
              <a:effectLst/>
            </a:endParaRPr>
          </a:p>
          <a:p>
            <a:r>
              <a:rPr lang="zh-CN" altLang="en-US" sz="1100" i="0" dirty="0">
                <a:effectLst/>
              </a:rPr>
              <a:t>因此，当你选择稍等一会儿、冷静地回复时，</a:t>
            </a:r>
            <a:endParaRPr lang="zh-CN" altLang="en-US" sz="1100" i="0" dirty="0">
              <a:effectLst/>
            </a:endParaRPr>
          </a:p>
          <a:p>
            <a:r>
              <a:rPr lang="zh-CN" altLang="en-US" sz="1100" i="0" dirty="0">
                <a:effectLst/>
              </a:rPr>
              <a:t>也有可能帮助对方一起冷静下来。</a:t>
            </a:r>
            <a:endParaRPr lang="zh-CN" altLang="en-US" sz="1100" i="0" dirty="0">
              <a:effectLst/>
            </a:endParaRPr>
          </a:p>
          <a:p>
            <a:r>
              <a:rPr lang="zh-CN" altLang="en-US" sz="1100" i="0" dirty="0">
                <a:effectLst/>
              </a:rPr>
              <a:t>等双方都冷静之后，再寻找沟通和解决的机会。</a:t>
            </a:r>
            <a:endParaRPr lang="zh-CN" altLang="en-US" sz="1100" i="0" dirty="0">
              <a:effectLst/>
            </a:endParaRPr>
          </a:p>
          <a:p>
            <a:endParaRPr lang="en-US" altLang="zh-CN" sz="1100" i="0" dirty="0">
              <a:effectLst/>
            </a:endParaRPr>
          </a:p>
          <a:p>
            <a:r>
              <a:rPr lang="zh-CN" altLang="en-US" sz="1100" i="0" dirty="0">
                <a:effectLst/>
              </a:rPr>
              <a:t>问题可以继续通过消息来解决，</a:t>
            </a:r>
            <a:endParaRPr lang="zh-CN" altLang="en-US" sz="1100" i="0" dirty="0">
              <a:effectLst/>
            </a:endParaRPr>
          </a:p>
          <a:p>
            <a:r>
              <a:rPr lang="zh-CN" altLang="en-US" sz="1100" i="0" dirty="0">
                <a:effectLst/>
              </a:rPr>
              <a:t>也可以改用电话等其他方式，</a:t>
            </a:r>
            <a:endParaRPr lang="zh-CN" altLang="en-US" sz="1100" i="0" dirty="0">
              <a:effectLst/>
            </a:endParaRPr>
          </a:p>
          <a:p>
            <a:r>
              <a:rPr lang="zh-CN" altLang="en-US" sz="1100" i="0" dirty="0">
                <a:effectLst/>
              </a:rPr>
              <a:t>或结合多种沟通方式一起进行。</a:t>
            </a:r>
            <a:endParaRPr lang="zh-CN" altLang="en-US" sz="1100" i="0" dirty="0">
              <a:effectLst/>
            </a:endParaRPr>
          </a:p>
          <a:p>
            <a:r>
              <a:rPr lang="zh-CN" altLang="en-US" sz="1100" i="0" dirty="0">
                <a:effectLst/>
              </a:rPr>
              <a:t>如果有需要，也可以向身边的成年人寻求帮助和建议。</a:t>
            </a:r>
            <a:endParaRPr lang="zh-CN" altLang="en-US" sz="1100" i="0" dirty="0">
              <a:effectLst/>
            </a:endParaRPr>
          </a:p>
        </p:txBody>
      </p:sp>
      <p:pic>
        <p:nvPicPr>
          <p:cNvPr id="2" name="图片 1"/>
          <p:cNvPicPr>
            <a:picLocks noChangeAspect="1"/>
          </p:cNvPicPr>
          <p:nvPr/>
        </p:nvPicPr>
        <p:blipFill>
          <a:blip r:embed="rId1"/>
          <a:stretch>
            <a:fillRect/>
          </a:stretch>
        </p:blipFill>
        <p:spPr>
          <a:xfrm>
            <a:off x="488315" y="59055"/>
            <a:ext cx="892175" cy="1271905"/>
          </a:xfrm>
          <a:prstGeom prst="rect">
            <a:avLst/>
          </a:prstGeom>
        </p:spPr>
      </p:pic>
      <p:sp>
        <p:nvSpPr>
          <p:cNvPr id="5" name="角丸四角形 7"/>
          <p:cNvSpPr/>
          <p:nvPr/>
        </p:nvSpPr>
        <p:spPr>
          <a:xfrm>
            <a:off x="5302839" y="999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pick up</a:t>
            </a:r>
            <a:endParaRPr kumimoji="1" lang="en-US" altLang="zh-CN" sz="1400" b="1" dirty="0">
              <a:latin typeface="Microsoft YaHei" panose="020B0503020204020204" pitchFamily="34" charset="-122"/>
              <a:ea typeface="Microsoft YaHei" panose="020B0503020204020204" pitchFamily="34" charset="-122"/>
            </a:endParaRPr>
          </a:p>
        </p:txBody>
      </p:sp>
      <p:pic>
        <p:nvPicPr>
          <p:cNvPr id="3" name="图片 2"/>
          <p:cNvPicPr>
            <a:picLocks noChangeAspect="1"/>
          </p:cNvPicPr>
          <p:nvPr/>
        </p:nvPicPr>
        <p:blipFill>
          <a:blip r:embed="rId2"/>
          <a:stretch>
            <a:fillRect/>
          </a:stretch>
        </p:blipFill>
        <p:spPr>
          <a:xfrm>
            <a:off x="3667125" y="6950710"/>
            <a:ext cx="1823085" cy="2635250"/>
          </a:xfrm>
          <a:prstGeom prst="rect">
            <a:avLst/>
          </a:prstGeom>
        </p:spPr>
      </p:pic>
      <p:pic>
        <p:nvPicPr>
          <p:cNvPr id="4" name="图片 3"/>
          <p:cNvPicPr>
            <a:picLocks noChangeAspect="1"/>
          </p:cNvPicPr>
          <p:nvPr/>
        </p:nvPicPr>
        <p:blipFill>
          <a:blip r:embed="rId3"/>
          <a:stretch>
            <a:fillRect/>
          </a:stretch>
        </p:blipFill>
        <p:spPr>
          <a:xfrm>
            <a:off x="809625" y="6950710"/>
            <a:ext cx="1895475" cy="2689860"/>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173990" y="99695"/>
            <a:ext cx="6684010" cy="947864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前言</a:t>
            </a:r>
            <a:endParaRPr lang="zh-CN" altLang="en-US" sz="1000" i="0" dirty="0">
              <a:effectLst/>
            </a:endParaRPr>
          </a:p>
          <a:p>
            <a:endParaRPr lang="en-US" altLang="zh-CN" sz="1000" i="0" dirty="0">
              <a:effectLst/>
            </a:endParaRPr>
          </a:p>
          <a:p>
            <a:r>
              <a:rPr lang="zh-CN" altLang="en-US" sz="1000" i="0" dirty="0">
                <a:effectLst/>
              </a:rPr>
              <a:t>致各位家长</a:t>
            </a:r>
            <a:endParaRPr lang="zh-CN" altLang="en-US" sz="1000" i="0" dirty="0">
              <a:effectLst/>
            </a:endParaRPr>
          </a:p>
          <a:p>
            <a:r>
              <a:rPr lang="zh-CN" altLang="en-US" sz="1000" i="0" dirty="0">
                <a:effectLst/>
              </a:rPr>
              <a:t>本书的使用方法</a:t>
            </a:r>
            <a:endParaRPr lang="zh-CN" altLang="en-US" sz="1000" i="0" dirty="0">
              <a:effectLst/>
            </a:endParaRPr>
          </a:p>
          <a:p>
            <a:endParaRPr lang="en-US" altLang="zh-CN" sz="1000" i="0" dirty="0">
              <a:effectLst/>
            </a:endParaRPr>
          </a:p>
          <a:p>
            <a:r>
              <a:rPr lang="en-US" altLang="zh-CN" sz="1000" i="0" dirty="0">
                <a:effectLst/>
              </a:rPr>
              <a:t>PART1 </a:t>
            </a:r>
            <a:r>
              <a:rPr lang="zh-CN" altLang="en-US" sz="1000" i="0" dirty="0">
                <a:effectLst/>
              </a:rPr>
              <a:t>世界是由「信息」构成的</a:t>
            </a:r>
            <a:endParaRPr lang="zh-CN" altLang="en-US" sz="1000" i="0" dirty="0">
              <a:effectLst/>
            </a:endParaRPr>
          </a:p>
          <a:p>
            <a:endParaRPr lang="en-US" altLang="zh-CN" sz="1000" i="0" dirty="0">
              <a:effectLst/>
            </a:endParaRPr>
          </a:p>
          <a:p>
            <a:r>
              <a:rPr lang="zh-CN" altLang="en-US" sz="1000" i="0" dirty="0">
                <a:effectLst/>
              </a:rPr>
              <a:t>世界是由</a:t>
            </a:r>
            <a:r>
              <a:rPr lang="en-US" altLang="zh-CN" sz="1000" i="0" dirty="0">
                <a:effectLst/>
              </a:rPr>
              <a:t>“</a:t>
            </a:r>
            <a:r>
              <a:rPr lang="zh-CN" altLang="en-US" sz="1000" i="0" dirty="0">
                <a:effectLst/>
              </a:rPr>
              <a:t>信息</a:t>
            </a:r>
            <a:r>
              <a:rPr lang="en-US" altLang="zh-CN" sz="1000" i="0" dirty="0">
                <a:effectLst/>
              </a:rPr>
              <a:t>”</a:t>
            </a:r>
            <a:r>
              <a:rPr lang="zh-CN" altLang="en-US" sz="1000" i="0" dirty="0">
                <a:effectLst/>
              </a:rPr>
              <a:t>构成的</a:t>
            </a:r>
            <a:endParaRPr lang="zh-CN" altLang="en-US" sz="1000" i="0" dirty="0">
              <a:effectLst/>
            </a:endParaRPr>
          </a:p>
          <a:p>
            <a:endParaRPr lang="en-US" altLang="zh-CN" sz="1000" i="0" dirty="0">
              <a:effectLst/>
            </a:endParaRPr>
          </a:p>
          <a:p>
            <a:r>
              <a:rPr lang="zh-CN" altLang="en-US" sz="1000" i="0" dirty="0">
                <a:effectLst/>
              </a:rPr>
              <a:t>电视、网络、你、我，全部都是</a:t>
            </a:r>
            <a:r>
              <a:rPr lang="en-US" altLang="zh-CN" sz="1000" i="0" dirty="0">
                <a:effectLst/>
              </a:rPr>
              <a:t>“</a:t>
            </a:r>
            <a:r>
              <a:rPr lang="zh-CN" altLang="en-US" sz="1000" i="0" dirty="0">
                <a:effectLst/>
              </a:rPr>
              <a:t>媒体</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与信息好好相处的能力</a:t>
            </a:r>
            <a:r>
              <a:rPr lang="en-US" altLang="zh-CN" sz="1000" i="0" dirty="0">
                <a:effectLst/>
              </a:rPr>
              <a:t>——</a:t>
            </a:r>
            <a:r>
              <a:rPr lang="zh-CN" altLang="en-US" sz="1000" i="0" dirty="0">
                <a:effectLst/>
              </a:rPr>
              <a:t>媒体信息素养</a:t>
            </a:r>
            <a:endParaRPr lang="zh-CN" altLang="en-US" sz="1000" i="0" dirty="0">
              <a:effectLst/>
            </a:endParaRPr>
          </a:p>
          <a:p>
            <a:endParaRPr lang="en-US" altLang="zh-CN" sz="1000" i="0" dirty="0">
              <a:effectLst/>
            </a:endParaRPr>
          </a:p>
          <a:p>
            <a:r>
              <a:rPr lang="zh-CN" altLang="en-US" sz="1000" i="0" dirty="0">
                <a:effectLst/>
              </a:rPr>
              <a:t>互联网是什么样的地方？</a:t>
            </a:r>
            <a:endParaRPr lang="zh-CN" altLang="en-US" sz="1000" i="0" dirty="0">
              <a:effectLst/>
            </a:endParaRPr>
          </a:p>
          <a:p>
            <a:endParaRPr lang="en-US" altLang="zh-CN" sz="1000" i="0" dirty="0">
              <a:effectLst/>
            </a:endParaRPr>
          </a:p>
          <a:p>
            <a:r>
              <a:rPr lang="zh-CN" altLang="en-US" sz="1000" i="0" dirty="0">
                <a:effectLst/>
              </a:rPr>
              <a:t>为什么有孩子不能观看的电影？</a:t>
            </a:r>
            <a:endParaRPr lang="zh-CN" altLang="en-US" sz="1000" i="0" dirty="0">
              <a:effectLst/>
            </a:endParaRPr>
          </a:p>
          <a:p>
            <a:endParaRPr lang="en-US" altLang="zh-CN" sz="1000" i="0" dirty="0">
              <a:effectLst/>
            </a:endParaRPr>
          </a:p>
          <a:p>
            <a:r>
              <a:rPr lang="zh-CN" altLang="en-US" sz="1000" i="0" dirty="0">
                <a:effectLst/>
              </a:rPr>
              <a:t>代替大人保护你的</a:t>
            </a:r>
            <a:r>
              <a:rPr lang="en-US" altLang="zh-CN" sz="1000" i="0" dirty="0">
                <a:effectLst/>
              </a:rPr>
              <a:t>——</a:t>
            </a:r>
            <a:r>
              <a:rPr lang="zh-CN" altLang="en-US" sz="1000" i="0" dirty="0">
                <a:effectLst/>
              </a:rPr>
              <a:t>过滤功能（过滤系统）</a:t>
            </a:r>
            <a:endParaRPr lang="zh-CN" altLang="en-US" sz="1000" i="0" dirty="0">
              <a:effectLst/>
            </a:endParaRPr>
          </a:p>
          <a:p>
            <a:endParaRPr lang="en-US" altLang="zh-CN" sz="1000" i="0" dirty="0">
              <a:effectLst/>
            </a:endParaRPr>
          </a:p>
          <a:p>
            <a:r>
              <a:rPr lang="zh-CN" altLang="en-US" sz="1000" i="0" dirty="0">
                <a:effectLst/>
              </a:rPr>
              <a:t>即使不发帖，你</a:t>
            </a:r>
            <a:endParaRPr lang="zh-CN" altLang="en-US" sz="1000" i="0" dirty="0">
              <a:effectLst/>
            </a:endParaRPr>
          </a:p>
          <a:p>
            <a:r>
              <a:rPr lang="zh-CN" altLang="en-US" sz="1000" i="0" dirty="0">
                <a:effectLst/>
              </a:rPr>
              <a:t>也正在对互联网世界产生影响！</a:t>
            </a:r>
            <a:endParaRPr lang="zh-CN" altLang="en-US" sz="1000" i="0" dirty="0">
              <a:effectLst/>
            </a:endParaRPr>
          </a:p>
          <a:p>
            <a:endParaRPr lang="en-US" altLang="zh-CN" sz="1000" i="0" dirty="0">
              <a:effectLst/>
            </a:endParaRPr>
          </a:p>
          <a:p>
            <a:r>
              <a:rPr lang="zh-CN" altLang="en-US" sz="1000" i="0" dirty="0">
                <a:effectLst/>
              </a:rPr>
              <a:t>接触信息时</a:t>
            </a:r>
            <a:endParaRPr lang="zh-CN" altLang="en-US" sz="1000" i="0" dirty="0">
              <a:effectLst/>
            </a:endParaRPr>
          </a:p>
          <a:p>
            <a:r>
              <a:rPr lang="zh-CN" altLang="en-US" sz="1000" i="0" dirty="0">
                <a:effectLst/>
              </a:rPr>
              <a:t>需要注意些什么？</a:t>
            </a:r>
            <a:endParaRPr lang="zh-CN" altLang="en-US" sz="1000" i="0" dirty="0">
              <a:effectLst/>
            </a:endParaRPr>
          </a:p>
          <a:p>
            <a:endParaRPr lang="en-US" altLang="zh-CN" sz="1000" i="0" dirty="0">
              <a:effectLst/>
            </a:endParaRPr>
          </a:p>
          <a:p>
            <a:r>
              <a:rPr lang="zh-CN" altLang="en-US" sz="1000" i="0" dirty="0">
                <a:effectLst/>
              </a:rPr>
              <a:t>即使看到同样的信息，</a:t>
            </a:r>
            <a:endParaRPr lang="zh-CN" altLang="en-US" sz="1000" i="0" dirty="0">
              <a:effectLst/>
            </a:endParaRPr>
          </a:p>
          <a:p>
            <a:r>
              <a:rPr lang="zh-CN" altLang="en-US" sz="1000" i="0" dirty="0">
                <a:effectLst/>
              </a:rPr>
              <a:t>不同的人也会产生不同的感受</a:t>
            </a:r>
            <a:endParaRPr lang="zh-CN" altLang="en-US" sz="1000" i="0" dirty="0">
              <a:effectLst/>
            </a:endParaRPr>
          </a:p>
          <a:p>
            <a:endParaRPr lang="en-US" altLang="zh-CN" sz="1000" i="0" dirty="0">
              <a:effectLst/>
            </a:endParaRPr>
          </a:p>
          <a:p>
            <a:r>
              <a:rPr lang="zh-CN" altLang="en-US" sz="1000" i="0" dirty="0">
                <a:effectLst/>
              </a:rPr>
              <a:t>眼前看到的信息</a:t>
            </a:r>
            <a:endParaRPr lang="zh-CN" altLang="en-US" sz="1000" i="0" dirty="0">
              <a:effectLst/>
            </a:endParaRPr>
          </a:p>
          <a:p>
            <a:r>
              <a:rPr lang="zh-CN" altLang="en-US" sz="1000" i="0" dirty="0">
                <a:effectLst/>
              </a:rPr>
              <a:t>并不等于</a:t>
            </a:r>
            <a:r>
              <a:rPr lang="en-US" altLang="zh-CN" sz="1000" i="0" dirty="0">
                <a:effectLst/>
              </a:rPr>
              <a:t>“</a:t>
            </a:r>
            <a:r>
              <a:rPr lang="zh-CN" altLang="en-US" sz="1000" i="0" dirty="0">
                <a:effectLst/>
              </a:rPr>
              <a:t>全部</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写下口碑评价的人</a:t>
            </a:r>
            <a:endParaRPr lang="zh-CN" altLang="en-US" sz="1000" i="0" dirty="0">
              <a:effectLst/>
            </a:endParaRPr>
          </a:p>
          <a:p>
            <a:r>
              <a:rPr lang="zh-CN" altLang="en-US" sz="1000" i="0" dirty="0">
                <a:effectLst/>
              </a:rPr>
              <a:t>当时是怎样的心情呢？</a:t>
            </a:r>
            <a:endParaRPr lang="zh-CN" altLang="en-US" sz="1000" i="0" dirty="0">
              <a:effectLst/>
            </a:endParaRPr>
          </a:p>
          <a:p>
            <a:endParaRPr lang="en-US" altLang="zh-CN" sz="1000" i="0" dirty="0">
              <a:effectLst/>
            </a:endParaRPr>
          </a:p>
          <a:p>
            <a:r>
              <a:rPr lang="zh-CN" altLang="en-US" sz="1000" i="0" dirty="0">
                <a:effectLst/>
              </a:rPr>
              <a:t>选择好的信息、形成自己的想法，</a:t>
            </a:r>
            <a:endParaRPr lang="zh-CN" altLang="en-US" sz="1000" i="0" dirty="0">
              <a:effectLst/>
            </a:endParaRPr>
          </a:p>
          <a:p>
            <a:r>
              <a:rPr lang="zh-CN" altLang="en-US" sz="1000" i="0" dirty="0">
                <a:effectLst/>
              </a:rPr>
              <a:t>每天都会变得更加美好</a:t>
            </a:r>
            <a:endParaRPr lang="zh-CN" altLang="en-US" sz="1000" i="0" dirty="0">
              <a:effectLst/>
            </a:endParaRPr>
          </a:p>
          <a:p>
            <a:endParaRPr lang="en-US" altLang="zh-CN" sz="1000" i="0" dirty="0">
              <a:effectLst/>
            </a:endParaRPr>
          </a:p>
          <a:p>
            <a:r>
              <a:rPr lang="en-US" altLang="zh-CN" sz="1000" i="0" dirty="0">
                <a:effectLst/>
              </a:rPr>
              <a:t>PART2 </a:t>
            </a:r>
            <a:r>
              <a:rPr lang="zh-CN" altLang="en-US" sz="1000" i="0" dirty="0">
                <a:effectLst/>
              </a:rPr>
              <a:t>成为会「正确搜索」、会「正确选择」的人</a:t>
            </a:r>
            <a:endParaRPr lang="zh-CN" altLang="en-US" sz="1000" i="0" dirty="0">
              <a:effectLst/>
            </a:endParaRPr>
          </a:p>
          <a:p>
            <a:endParaRPr lang="en-US" altLang="zh-CN" sz="1000" i="0" dirty="0">
              <a:effectLst/>
            </a:endParaRPr>
          </a:p>
          <a:p>
            <a:r>
              <a:rPr lang="zh-CN" altLang="en-US" sz="1000" i="0" dirty="0">
                <a:effectLst/>
              </a:rPr>
              <a:t>遇到不懂的事情时，</a:t>
            </a:r>
            <a:endParaRPr lang="zh-CN" altLang="en-US" sz="1000" i="0" dirty="0">
              <a:effectLst/>
            </a:endParaRPr>
          </a:p>
          <a:p>
            <a:r>
              <a:rPr lang="zh-CN" altLang="en-US" sz="1000" i="0" dirty="0">
                <a:effectLst/>
              </a:rPr>
              <a:t>你通常是怎么查资料的？</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用互联网查资料</a:t>
            </a:r>
            <a:r>
              <a:rPr lang="en-US" altLang="zh-CN" sz="1000" i="0" dirty="0">
                <a:effectLst/>
              </a:rPr>
              <a:t>”</a:t>
            </a:r>
            <a:r>
              <a:rPr lang="zh-CN" altLang="en-US" sz="1000" i="0" dirty="0">
                <a:effectLst/>
              </a:rPr>
              <a:t>的方法</a:t>
            </a:r>
            <a:endParaRPr lang="zh-CN" altLang="en-US" sz="1000" i="0" dirty="0">
              <a:effectLst/>
            </a:endParaRPr>
          </a:p>
          <a:p>
            <a:r>
              <a:rPr lang="zh-CN" altLang="en-US" sz="1000" i="0" dirty="0">
                <a:effectLst/>
              </a:rPr>
              <a:t>并不只有一种！</a:t>
            </a:r>
            <a:endParaRPr lang="zh-CN" altLang="en-US" sz="1000" i="0" dirty="0">
              <a:effectLst/>
            </a:endParaRPr>
          </a:p>
          <a:p>
            <a:endParaRPr lang="en-US" altLang="zh-CN" sz="1000" i="0" dirty="0">
              <a:effectLst/>
            </a:endParaRPr>
          </a:p>
          <a:p>
            <a:r>
              <a:rPr lang="zh-CN" altLang="en-US" sz="1000" i="0" dirty="0">
                <a:effectLst/>
              </a:rPr>
              <a:t>用互联网去查</a:t>
            </a:r>
            <a:endParaRPr lang="zh-CN" altLang="en-US" sz="1000" i="0" dirty="0">
              <a:effectLst/>
            </a:endParaRPr>
          </a:p>
          <a:p>
            <a:r>
              <a:rPr lang="en-US" altLang="zh-CN" sz="1000" i="0" dirty="0">
                <a:effectLst/>
              </a:rPr>
              <a:t>“</a:t>
            </a:r>
            <a:r>
              <a:rPr lang="zh-CN" altLang="en-US" sz="1000" i="0" dirty="0">
                <a:effectLst/>
              </a:rPr>
              <a:t>不懂的事情</a:t>
            </a:r>
            <a:r>
              <a:rPr lang="en-US" altLang="zh-CN" sz="1000" i="0" dirty="0">
                <a:effectLst/>
              </a:rPr>
              <a:t>”</a:t>
            </a:r>
            <a:r>
              <a:rPr lang="zh-CN" altLang="en-US" sz="1000" i="0" dirty="0">
                <a:effectLst/>
              </a:rPr>
              <a:t>其实并不容易</a:t>
            </a:r>
            <a:endParaRPr lang="zh-CN" altLang="en-US" sz="1000" i="0" dirty="0">
              <a:effectLst/>
            </a:endParaRPr>
          </a:p>
          <a:p>
            <a:endParaRPr lang="en-US" altLang="zh-CN" sz="1000" i="0" dirty="0">
              <a:effectLst/>
            </a:endParaRPr>
          </a:p>
          <a:p>
            <a:r>
              <a:rPr lang="zh-CN" altLang="en-US" sz="1000" i="0" dirty="0">
                <a:effectLst/>
              </a:rPr>
              <a:t>让你更容易获得</a:t>
            </a:r>
            <a:endParaRPr lang="zh-CN" altLang="en-US" sz="1000" i="0" dirty="0">
              <a:effectLst/>
            </a:endParaRPr>
          </a:p>
          <a:p>
            <a:r>
              <a:rPr lang="zh-CN" altLang="en-US" sz="1000" i="0" dirty="0">
                <a:effectLst/>
              </a:rPr>
              <a:t>想要的信息</a:t>
            </a:r>
            <a:endParaRPr lang="zh-CN" altLang="en-US" sz="1000" i="0" dirty="0">
              <a:effectLst/>
            </a:endParaRPr>
          </a:p>
          <a:p>
            <a:r>
              <a:rPr lang="en-US" altLang="zh-CN" sz="1000" i="0" dirty="0">
                <a:effectLst/>
              </a:rPr>
              <a:t>——</a:t>
            </a:r>
            <a:r>
              <a:rPr lang="zh-CN" altLang="en-US" sz="1000" i="0" dirty="0">
                <a:effectLst/>
              </a:rPr>
              <a:t>使用互联网的调查方法</a:t>
            </a:r>
            <a:endParaRPr lang="zh-CN" altLang="en-US" sz="1000" i="0" dirty="0">
              <a:effectLst/>
            </a:endParaRPr>
          </a:p>
          <a:p>
            <a:endParaRPr lang="en-US" altLang="zh-CN" sz="1000" i="0" dirty="0">
              <a:effectLst/>
            </a:endParaRPr>
          </a:p>
          <a:p>
            <a:r>
              <a:rPr lang="zh-CN" altLang="en-US" sz="1000" i="0" dirty="0">
                <a:effectLst/>
              </a:rPr>
              <a:t>如果这个世界</a:t>
            </a:r>
            <a:endParaRPr lang="zh-CN" altLang="en-US" sz="1000" i="0" dirty="0">
              <a:effectLst/>
            </a:endParaRPr>
          </a:p>
          <a:p>
            <a:r>
              <a:rPr lang="zh-CN" altLang="en-US" sz="1000" i="0" dirty="0">
                <a:effectLst/>
              </a:rPr>
              <a:t>只剩下喜欢猫的人会怎样！？</a:t>
            </a:r>
            <a:endParaRPr lang="zh-CN" altLang="en-US" sz="1000" i="0" dirty="0">
              <a:effectLst/>
            </a:endParaRPr>
          </a:p>
          <a:p>
            <a:endParaRPr lang="en-US" altLang="zh-CN" sz="1000" i="0" dirty="0">
              <a:effectLst/>
            </a:endParaRPr>
          </a:p>
          <a:p>
            <a:r>
              <a:rPr lang="zh-CN" altLang="en-US" sz="1000" i="0" dirty="0">
                <a:effectLst/>
              </a:rPr>
              <a:t>算法</a:t>
            </a:r>
            <a:endParaRPr lang="zh-CN" altLang="en-US" sz="1000" i="0" dirty="0">
              <a:effectLst/>
            </a:endParaRPr>
          </a:p>
          <a:p>
            <a:r>
              <a:rPr lang="zh-CN" altLang="en-US" sz="1000" i="0" dirty="0">
                <a:effectLst/>
              </a:rPr>
              <a:t>也许正在隐藏</a:t>
            </a:r>
            <a:endParaRPr lang="zh-CN" altLang="en-US" sz="1000" i="0" dirty="0">
              <a:effectLst/>
            </a:endParaRPr>
          </a:p>
          <a:p>
            <a:r>
              <a:rPr lang="zh-CN" altLang="en-US" sz="1000" i="0" dirty="0">
                <a:effectLst/>
              </a:rPr>
              <a:t>你真正想要的信息</a:t>
            </a:r>
            <a:endParaRPr lang="zh-CN" altLang="en-US" sz="1000" i="0" dirty="0">
              <a:effectLst/>
            </a:endParaRPr>
          </a:p>
          <a:p>
            <a:endParaRPr lang="en-US" altLang="zh-CN" sz="1000" i="0" dirty="0">
              <a:effectLst/>
            </a:endParaRPr>
          </a:p>
          <a:p>
            <a:r>
              <a:rPr lang="zh-CN" altLang="en-US" sz="1000" i="0" dirty="0">
                <a:effectLst/>
              </a:rPr>
              <a:t>搜索工具</a:t>
            </a:r>
            <a:endParaRPr lang="zh-CN" altLang="en-US" sz="1000" i="0" dirty="0">
              <a:effectLst/>
            </a:endParaRPr>
          </a:p>
          <a:p>
            <a:r>
              <a:rPr lang="zh-CN" altLang="en-US" sz="1000" i="0" dirty="0">
                <a:effectLst/>
              </a:rPr>
              <a:t>不是老师，而是助手</a:t>
            </a:r>
            <a:endParaRPr lang="zh-CN" altLang="en-US" sz="1000" i="0" dirty="0">
              <a:effectLst/>
            </a:endParaRPr>
          </a:p>
        </p:txBody>
      </p:sp>
      <p:sp>
        <p:nvSpPr>
          <p:cNvPr id="5" name="角丸四角形 7"/>
          <p:cNvSpPr/>
          <p:nvPr/>
        </p:nvSpPr>
        <p:spPr>
          <a:xfrm>
            <a:off x="5302839" y="999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97790" y="2741295"/>
            <a:ext cx="6684010" cy="640080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000" i="0" dirty="0">
                <a:effectLst/>
              </a:rPr>
              <a:t>PART3 </a:t>
            </a:r>
            <a:r>
              <a:rPr lang="zh-CN" altLang="en-US" sz="1000" i="0" dirty="0">
                <a:effectLst/>
              </a:rPr>
              <a:t>确认信息中的「谎言」</a:t>
            </a:r>
            <a:endParaRPr lang="zh-CN" altLang="en-US" sz="1000" i="0" dirty="0">
              <a:effectLst/>
            </a:endParaRPr>
          </a:p>
          <a:p>
            <a:endParaRPr lang="en-US" altLang="zh-CN" sz="1000" i="0" dirty="0">
              <a:effectLst/>
            </a:endParaRPr>
          </a:p>
          <a:p>
            <a:r>
              <a:rPr lang="zh-CN" altLang="en-US" sz="1000" i="0" dirty="0">
                <a:effectLst/>
              </a:rPr>
              <a:t>会变成谎言的信息</a:t>
            </a:r>
            <a:endParaRPr lang="zh-CN" altLang="en-US" sz="1000" i="0" dirty="0">
              <a:effectLst/>
            </a:endParaRPr>
          </a:p>
          <a:p>
            <a:r>
              <a:rPr lang="zh-CN" altLang="en-US" sz="1000" i="0" dirty="0">
                <a:effectLst/>
              </a:rPr>
              <a:t>与不会变成谎言的信息</a:t>
            </a:r>
            <a:endParaRPr lang="zh-CN" altLang="en-US" sz="1000" i="0" dirty="0">
              <a:effectLst/>
            </a:endParaRPr>
          </a:p>
          <a:p>
            <a:endParaRPr lang="en-US" altLang="zh-CN" sz="1000" i="0" dirty="0">
              <a:effectLst/>
            </a:endParaRPr>
          </a:p>
          <a:p>
            <a:r>
              <a:rPr lang="zh-CN" altLang="en-US" sz="1000" i="0" dirty="0">
                <a:effectLst/>
              </a:rPr>
              <a:t>区分「事实」与「意见」的小提示</a:t>
            </a:r>
            <a:endParaRPr lang="zh-CN" altLang="en-US" sz="1000" i="0" dirty="0">
              <a:effectLst/>
            </a:endParaRPr>
          </a:p>
          <a:p>
            <a:endParaRPr lang="en-US" altLang="zh-CN" sz="1000" i="0" dirty="0">
              <a:effectLst/>
            </a:endParaRPr>
          </a:p>
          <a:p>
            <a:r>
              <a:rPr lang="zh-CN" altLang="en-US" sz="1000" i="0" dirty="0">
                <a:effectLst/>
              </a:rPr>
              <a:t>当你无法判断</a:t>
            </a:r>
            <a:endParaRPr lang="zh-CN" altLang="en-US" sz="1000" i="0" dirty="0">
              <a:effectLst/>
            </a:endParaRPr>
          </a:p>
          <a:p>
            <a:r>
              <a:rPr lang="zh-CN" altLang="en-US" sz="1000" i="0" dirty="0">
                <a:effectLst/>
              </a:rPr>
              <a:t>生成式</a:t>
            </a:r>
            <a:r>
              <a:rPr lang="en-US" altLang="zh-CN" sz="1000" i="0" dirty="0">
                <a:effectLst/>
              </a:rPr>
              <a:t> AI </a:t>
            </a:r>
            <a:r>
              <a:rPr lang="zh-CN" altLang="en-US" sz="1000" i="0" dirty="0">
                <a:effectLst/>
              </a:rPr>
              <a:t>说的话</a:t>
            </a:r>
            <a:endParaRPr lang="zh-CN" altLang="en-US" sz="1000" i="0" dirty="0">
              <a:effectLst/>
            </a:endParaRPr>
          </a:p>
          <a:p>
            <a:r>
              <a:rPr lang="zh-CN" altLang="en-US" sz="1000" i="0" dirty="0">
                <a:effectLst/>
              </a:rPr>
              <a:t>是不是真的时候</a:t>
            </a:r>
            <a:endParaRPr lang="zh-CN" altLang="en-US" sz="1000" i="0" dirty="0">
              <a:effectLst/>
            </a:endParaRPr>
          </a:p>
          <a:p>
            <a:endParaRPr lang="en-US" altLang="zh-CN" sz="1000" i="0" dirty="0">
              <a:effectLst/>
            </a:endParaRPr>
          </a:p>
          <a:p>
            <a:r>
              <a:rPr lang="zh-CN" altLang="en-US" sz="1000" i="0" dirty="0">
                <a:effectLst/>
              </a:rPr>
              <a:t>为什么了解事实</a:t>
            </a:r>
            <a:endParaRPr lang="zh-CN" altLang="en-US" sz="1000" i="0" dirty="0">
              <a:effectLst/>
            </a:endParaRPr>
          </a:p>
          <a:p>
            <a:r>
              <a:rPr lang="zh-CN" altLang="en-US" sz="1000" i="0" dirty="0">
                <a:effectLst/>
              </a:rPr>
              <a:t>如此重要？</a:t>
            </a:r>
            <a:endParaRPr lang="zh-CN" altLang="en-US" sz="1000" i="0" dirty="0">
              <a:effectLst/>
            </a:endParaRPr>
          </a:p>
          <a:p>
            <a:endParaRPr lang="en-US" altLang="zh-CN" sz="1000" i="0" dirty="0">
              <a:effectLst/>
            </a:endParaRPr>
          </a:p>
          <a:p>
            <a:r>
              <a:rPr lang="zh-CN" altLang="en-US" sz="1000" i="0" dirty="0">
                <a:effectLst/>
              </a:rPr>
              <a:t>为什么人</a:t>
            </a:r>
            <a:endParaRPr lang="zh-CN" altLang="en-US" sz="1000" i="0" dirty="0">
              <a:effectLst/>
            </a:endParaRPr>
          </a:p>
          <a:p>
            <a:r>
              <a:rPr lang="zh-CN" altLang="en-US" sz="1000" i="0" dirty="0">
                <a:effectLst/>
              </a:rPr>
              <a:t>会想说谎呢？</a:t>
            </a:r>
            <a:endParaRPr lang="zh-CN" altLang="en-US" sz="1000" i="0" dirty="0">
              <a:effectLst/>
            </a:endParaRPr>
          </a:p>
          <a:p>
            <a:endParaRPr lang="en-US" altLang="zh-CN" sz="1000" i="0" dirty="0">
              <a:effectLst/>
            </a:endParaRPr>
          </a:p>
          <a:p>
            <a:r>
              <a:rPr lang="zh-CN" altLang="en-US" sz="1000" i="0" dirty="0">
                <a:effectLst/>
              </a:rPr>
              <a:t>只有说谎的人</a:t>
            </a:r>
            <a:endParaRPr lang="zh-CN" altLang="en-US" sz="1000" i="0" dirty="0">
              <a:effectLst/>
            </a:endParaRPr>
          </a:p>
          <a:p>
            <a:r>
              <a:rPr lang="zh-CN" altLang="en-US" sz="1000" i="0" dirty="0">
                <a:effectLst/>
              </a:rPr>
              <a:t>谎言才会传播吗？</a:t>
            </a:r>
            <a:endParaRPr lang="zh-CN" altLang="en-US" sz="1000" i="0" dirty="0">
              <a:effectLst/>
            </a:endParaRPr>
          </a:p>
          <a:p>
            <a:endParaRPr lang="en-US" altLang="zh-CN" sz="1000" i="0" dirty="0">
              <a:effectLst/>
            </a:endParaRPr>
          </a:p>
          <a:p>
            <a:r>
              <a:rPr lang="zh-CN" altLang="en-US" sz="1000" i="0" dirty="0">
                <a:effectLst/>
              </a:rPr>
              <a:t>散布谎言</a:t>
            </a:r>
            <a:endParaRPr lang="zh-CN" altLang="en-US" sz="1000" i="0" dirty="0">
              <a:effectLst/>
            </a:endParaRPr>
          </a:p>
          <a:p>
            <a:r>
              <a:rPr lang="zh-CN" altLang="en-US" sz="1000" i="0" dirty="0">
                <a:effectLst/>
              </a:rPr>
              <a:t>会引发怎样的后果？</a:t>
            </a:r>
            <a:endParaRPr lang="zh-CN" altLang="en-US" sz="1000" i="0" dirty="0">
              <a:effectLst/>
            </a:endParaRPr>
          </a:p>
          <a:p>
            <a:endParaRPr lang="en-US" altLang="zh-CN" sz="1000" i="0" dirty="0">
              <a:effectLst/>
            </a:endParaRPr>
          </a:p>
          <a:p>
            <a:r>
              <a:rPr lang="zh-CN" altLang="en-US" sz="1000" i="0" dirty="0">
                <a:effectLst/>
              </a:rPr>
              <a:t>实际被传播的谎言</a:t>
            </a:r>
            <a:r>
              <a:rPr lang="en-US" altLang="en-US" sz="1000" i="0" dirty="0">
                <a:effectLst/>
              </a:rPr>
              <a:t>①</a:t>
            </a:r>
            <a:endParaRPr lang="en-US" altLang="en-US" sz="1000" i="0" dirty="0">
              <a:effectLst/>
            </a:endParaRPr>
          </a:p>
          <a:p>
            <a:r>
              <a:rPr lang="zh-CN" altLang="en-US" sz="1000" i="0" dirty="0">
                <a:effectLst/>
              </a:rPr>
              <a:t>地震时出现了狮子！？</a:t>
            </a:r>
            <a:endParaRPr lang="zh-CN" altLang="en-US" sz="1000" i="0" dirty="0">
              <a:effectLst/>
            </a:endParaRPr>
          </a:p>
          <a:p>
            <a:endParaRPr lang="en-US" altLang="zh-CN" sz="1000" i="0" dirty="0">
              <a:effectLst/>
            </a:endParaRPr>
          </a:p>
          <a:p>
            <a:r>
              <a:rPr lang="zh-CN" altLang="en-US" sz="1000" i="0" dirty="0">
                <a:effectLst/>
              </a:rPr>
              <a:t>实际被传播的谎言</a:t>
            </a:r>
            <a:r>
              <a:rPr lang="en-US" altLang="en-US" sz="1000" i="0" dirty="0">
                <a:effectLst/>
              </a:rPr>
              <a:t>②</a:t>
            </a:r>
            <a:endParaRPr lang="en-US" altLang="en-US" sz="1000" i="0" dirty="0">
              <a:effectLst/>
            </a:endParaRPr>
          </a:p>
          <a:p>
            <a:r>
              <a:rPr lang="zh-CN" altLang="en-US" sz="1000" i="0" dirty="0">
                <a:effectLst/>
              </a:rPr>
              <a:t>担心受害的心情</a:t>
            </a:r>
            <a:endParaRPr lang="zh-CN" altLang="en-US" sz="1000" i="0" dirty="0">
              <a:effectLst/>
            </a:endParaRPr>
          </a:p>
          <a:p>
            <a:r>
              <a:rPr lang="zh-CN" altLang="en-US" sz="1000" i="0" dirty="0">
                <a:effectLst/>
              </a:rPr>
              <a:t>成为混乱的原因</a:t>
            </a:r>
            <a:endParaRPr lang="zh-CN" altLang="en-US" sz="1000" i="0" dirty="0">
              <a:effectLst/>
            </a:endParaRPr>
          </a:p>
          <a:p>
            <a:endParaRPr lang="en-US" altLang="zh-CN" sz="1000" i="0" dirty="0">
              <a:effectLst/>
            </a:endParaRPr>
          </a:p>
          <a:p>
            <a:r>
              <a:rPr lang="zh-CN" altLang="en-US" sz="1000" i="0" dirty="0">
                <a:effectLst/>
              </a:rPr>
              <a:t>实际被传播的谎言</a:t>
            </a:r>
            <a:r>
              <a:rPr lang="en-US" altLang="en-US" sz="1000" i="0" dirty="0">
                <a:effectLst/>
              </a:rPr>
              <a:t>③</a:t>
            </a:r>
            <a:endParaRPr lang="en-US" altLang="en-US" sz="1000" i="0" dirty="0">
              <a:effectLst/>
            </a:endParaRPr>
          </a:p>
          <a:p>
            <a:r>
              <a:rPr lang="zh-CN" altLang="en-US" sz="1000" i="0" dirty="0">
                <a:effectLst/>
              </a:rPr>
              <a:t>相信谎言</a:t>
            </a:r>
            <a:endParaRPr lang="zh-CN" altLang="en-US" sz="1000" i="0" dirty="0">
              <a:effectLst/>
            </a:endParaRPr>
          </a:p>
          <a:p>
            <a:r>
              <a:rPr lang="zh-CN" altLang="en-US" sz="1000" i="0" dirty="0">
                <a:effectLst/>
              </a:rPr>
              <a:t>竟然变成了犯罪者！？</a:t>
            </a:r>
            <a:endParaRPr lang="zh-CN" altLang="en-US" sz="1000" i="0" dirty="0">
              <a:effectLst/>
            </a:endParaRPr>
          </a:p>
          <a:p>
            <a:endParaRPr lang="en-US" altLang="zh-CN" sz="1000" i="0" dirty="0">
              <a:effectLst/>
            </a:endParaRPr>
          </a:p>
          <a:p>
            <a:r>
              <a:rPr lang="zh-CN" altLang="en-US" sz="1000" i="0" dirty="0">
                <a:effectLst/>
              </a:rPr>
              <a:t>谎言是怎样被制造出来的？</a:t>
            </a:r>
            <a:endParaRPr lang="zh-CN" altLang="en-US" sz="1000" i="0" dirty="0">
              <a:effectLst/>
            </a:endParaRPr>
          </a:p>
          <a:p>
            <a:endParaRPr lang="en-US" altLang="zh-CN" sz="1000" i="0" dirty="0">
              <a:effectLst/>
            </a:endParaRPr>
          </a:p>
          <a:p>
            <a:r>
              <a:rPr lang="zh-CN" altLang="en-US" sz="1000" i="0" dirty="0">
                <a:effectLst/>
              </a:rPr>
              <a:t>发现谎言的检查要点</a:t>
            </a:r>
            <a:endParaRPr lang="zh-CN" altLang="en-US" sz="1000" i="0" dirty="0">
              <a:effectLst/>
            </a:endParaRPr>
          </a:p>
          <a:p>
            <a:endParaRPr lang="en-US" altLang="zh-CN" sz="1000" i="0" dirty="0">
              <a:effectLst/>
            </a:endParaRPr>
          </a:p>
          <a:p>
            <a:r>
              <a:rPr lang="zh-CN" altLang="en-US" sz="1000" i="0" dirty="0">
                <a:effectLst/>
              </a:rPr>
              <a:t>原本被认为是谎言，</a:t>
            </a:r>
            <a:endParaRPr lang="zh-CN" altLang="en-US" sz="1000" i="0" dirty="0">
              <a:effectLst/>
            </a:endParaRPr>
          </a:p>
          <a:p>
            <a:r>
              <a:rPr lang="zh-CN" altLang="en-US" sz="1000" i="0" dirty="0">
                <a:effectLst/>
              </a:rPr>
              <a:t>结果却是真的投稿</a:t>
            </a:r>
            <a:endParaRPr lang="zh-CN" altLang="en-US" sz="1000" i="0" dirty="0">
              <a:effectLst/>
            </a:endParaRPr>
          </a:p>
          <a:p>
            <a:r>
              <a:rPr lang="zh-CN" altLang="en-US" sz="1000" i="0" dirty="0">
                <a:effectLst/>
              </a:rPr>
              <a:t>也存在！</a:t>
            </a:r>
            <a:endParaRPr lang="zh-CN" altLang="en-US" sz="1000" i="0" dirty="0">
              <a:effectLst/>
            </a:endParaRPr>
          </a:p>
        </p:txBody>
      </p:sp>
      <p:sp>
        <p:nvSpPr>
          <p:cNvPr id="5" name="角丸四角形 7"/>
          <p:cNvSpPr/>
          <p:nvPr/>
        </p:nvSpPr>
        <p:spPr>
          <a:xfrm>
            <a:off x="2905714" y="23097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70760" y="122555"/>
            <a:ext cx="2613660" cy="1568450"/>
          </a:xfrm>
          <a:prstGeom prst="rect">
            <a:avLst/>
          </a:prstGeom>
          <a:noFill/>
        </p:spPr>
        <p:txBody>
          <a:bodyPr wrap="square" rtlCol="0">
            <a:spAutoFit/>
          </a:bodyPr>
          <a:lstStyle/>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スマホを</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持</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つ</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前</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知</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っておきたい</a:t>
            </a:r>
            <a:r>
              <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情報</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との</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上手</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な</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付</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き</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合</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い</a:t>
            </a:r>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978-4-7612-7851-9</a:t>
            </a:r>
            <a:endParaRPr lang="en-US" altLang="ja-JP" sz="8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rPr>
              <a:t>安藤未希</a:t>
            </a:r>
            <a:endParaRPr kumimoji="1" lang="zh-CN" altLang="en-US"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8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176p  </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8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8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ja-JP" altLang="en-US" sz="8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8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8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488315" y="59055"/>
            <a:ext cx="1089025" cy="1552575"/>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97790" y="2120265"/>
            <a:ext cx="6684010" cy="77857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000" i="0" dirty="0">
                <a:effectLst/>
              </a:rPr>
              <a:t>PART4 </a:t>
            </a:r>
            <a:r>
              <a:rPr lang="zh-CN" altLang="en-US" sz="1000" i="0" dirty="0">
                <a:effectLst/>
              </a:rPr>
              <a:t>成为能安全享受信息发布的人</a:t>
            </a:r>
            <a:endParaRPr lang="zh-CN" altLang="en-US" sz="1000" i="0" dirty="0">
              <a:effectLst/>
            </a:endParaRPr>
          </a:p>
          <a:p>
            <a:endParaRPr lang="en-US" altLang="zh-CN" sz="1000" i="0" dirty="0">
              <a:effectLst/>
            </a:endParaRPr>
          </a:p>
          <a:p>
            <a:r>
              <a:rPr lang="zh-CN" altLang="en-US" sz="1000" i="0" dirty="0">
                <a:effectLst/>
              </a:rPr>
              <a:t>信息</a:t>
            </a:r>
            <a:endParaRPr lang="zh-CN" altLang="en-US" sz="1000" i="0" dirty="0">
              <a:effectLst/>
            </a:endParaRPr>
          </a:p>
          <a:p>
            <a:r>
              <a:rPr lang="zh-CN" altLang="en-US" sz="1000" i="0" dirty="0">
                <a:effectLst/>
              </a:rPr>
              <a:t>是从哪里来的？</a:t>
            </a:r>
            <a:endParaRPr lang="zh-CN" altLang="en-US" sz="1000" i="0" dirty="0">
              <a:effectLst/>
            </a:endParaRPr>
          </a:p>
          <a:p>
            <a:endParaRPr lang="en-US" altLang="zh-CN" sz="1000" i="0" dirty="0">
              <a:effectLst/>
            </a:endParaRPr>
          </a:p>
          <a:p>
            <a:r>
              <a:rPr lang="zh-CN" altLang="en-US" sz="1000" i="0" dirty="0">
                <a:effectLst/>
              </a:rPr>
              <a:t>为什么这块招牌</a:t>
            </a:r>
            <a:endParaRPr lang="zh-CN" altLang="en-US" sz="1000" i="0" dirty="0">
              <a:effectLst/>
            </a:endParaRPr>
          </a:p>
          <a:p>
            <a:r>
              <a:rPr lang="zh-CN" altLang="en-US" sz="1000" i="0" dirty="0">
                <a:effectLst/>
              </a:rPr>
              <a:t>会立在这里？</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点赞</a:t>
            </a:r>
            <a:r>
              <a:rPr lang="en-US" altLang="zh-CN" sz="1000" i="0" dirty="0">
                <a:effectLst/>
              </a:rPr>
              <a:t>”</a:t>
            </a:r>
            <a:endParaRPr lang="en-US" altLang="zh-CN" sz="1000" i="0" dirty="0">
              <a:effectLst/>
            </a:endParaRPr>
          </a:p>
          <a:p>
            <a:r>
              <a:rPr lang="zh-CN" altLang="en-US" sz="1000" i="0" dirty="0">
                <a:effectLst/>
              </a:rPr>
              <a:t>也是一种信息？</a:t>
            </a:r>
            <a:endParaRPr lang="zh-CN" altLang="en-US" sz="1000" i="0" dirty="0">
              <a:effectLst/>
            </a:endParaRPr>
          </a:p>
          <a:p>
            <a:endParaRPr lang="en-US" altLang="zh-CN" sz="1000" i="0" dirty="0">
              <a:effectLst/>
            </a:endParaRPr>
          </a:p>
          <a:p>
            <a:r>
              <a:rPr lang="zh-CN" altLang="en-US" sz="1000" i="0" dirty="0">
                <a:effectLst/>
              </a:rPr>
              <a:t>发布信息时</a:t>
            </a:r>
            <a:endParaRPr lang="zh-CN" altLang="en-US" sz="1000" i="0" dirty="0">
              <a:effectLst/>
            </a:endParaRPr>
          </a:p>
          <a:p>
            <a:r>
              <a:rPr lang="zh-CN" altLang="en-US" sz="1000" i="0" dirty="0">
                <a:effectLst/>
              </a:rPr>
              <a:t>需要注意哪些事情？</a:t>
            </a:r>
            <a:endParaRPr lang="zh-CN" altLang="en-US" sz="1000" i="0" dirty="0">
              <a:effectLst/>
            </a:endParaRPr>
          </a:p>
          <a:p>
            <a:endParaRPr lang="en-US" altLang="zh-CN" sz="1000" i="0" dirty="0">
              <a:effectLst/>
            </a:endParaRPr>
          </a:p>
          <a:p>
            <a:r>
              <a:rPr lang="zh-CN" altLang="en-US" sz="1000" i="0" dirty="0">
                <a:effectLst/>
              </a:rPr>
              <a:t>享受</a:t>
            </a:r>
            <a:endParaRPr lang="zh-CN" altLang="en-US" sz="1000" i="0" dirty="0">
              <a:effectLst/>
            </a:endParaRPr>
          </a:p>
          <a:p>
            <a:r>
              <a:rPr lang="zh-CN" altLang="en-US" sz="1000" i="0" dirty="0">
                <a:effectLst/>
              </a:rPr>
              <a:t>只有你才能做到的表达方式吧！</a:t>
            </a:r>
            <a:endParaRPr lang="zh-CN" altLang="en-US" sz="1000" i="0" dirty="0">
              <a:effectLst/>
            </a:endParaRPr>
          </a:p>
          <a:p>
            <a:endParaRPr lang="en-US" altLang="zh-CN" sz="1000" i="0" dirty="0">
              <a:effectLst/>
            </a:endParaRPr>
          </a:p>
          <a:p>
            <a:r>
              <a:rPr lang="zh-CN" altLang="en-US" sz="1000" i="0" dirty="0">
                <a:effectLst/>
              </a:rPr>
              <a:t>意见</a:t>
            </a:r>
            <a:endParaRPr lang="zh-CN" altLang="en-US" sz="1000" i="0" dirty="0">
              <a:effectLst/>
            </a:endParaRPr>
          </a:p>
          <a:p>
            <a:r>
              <a:rPr lang="zh-CN" altLang="en-US" sz="1000" i="0" dirty="0">
                <a:effectLst/>
              </a:rPr>
              <a:t>本身没有对错</a:t>
            </a:r>
            <a:endParaRPr lang="zh-CN" altLang="en-US" sz="1000" i="0" dirty="0">
              <a:effectLst/>
            </a:endParaRPr>
          </a:p>
          <a:p>
            <a:r>
              <a:rPr lang="zh-CN" altLang="en-US" sz="1000" i="0" dirty="0">
                <a:effectLst/>
              </a:rPr>
              <a:t>要抱有尊重的心</a:t>
            </a:r>
            <a:endParaRPr lang="zh-CN" altLang="en-US" sz="1000" i="0" dirty="0">
              <a:effectLst/>
            </a:endParaRPr>
          </a:p>
          <a:p>
            <a:endParaRPr lang="en-US" altLang="zh-CN" sz="1000" i="0" dirty="0">
              <a:effectLst/>
            </a:endParaRPr>
          </a:p>
          <a:p>
            <a:r>
              <a:rPr lang="zh-CN" altLang="en-US" sz="1000" i="0" dirty="0">
                <a:effectLst/>
              </a:rPr>
              <a:t>诽谤中伤</a:t>
            </a:r>
            <a:endParaRPr lang="zh-CN" altLang="en-US" sz="1000" i="0" dirty="0">
              <a:effectLst/>
            </a:endParaRPr>
          </a:p>
          <a:p>
            <a:r>
              <a:rPr lang="zh-CN" altLang="en-US" sz="1000" i="0" dirty="0">
                <a:effectLst/>
              </a:rPr>
              <a:t>与批评、意见</a:t>
            </a:r>
            <a:endParaRPr lang="zh-CN" altLang="en-US" sz="1000" i="0" dirty="0">
              <a:effectLst/>
            </a:endParaRPr>
          </a:p>
          <a:p>
            <a:r>
              <a:rPr lang="zh-CN" altLang="en-US" sz="1000" i="0" dirty="0">
                <a:effectLst/>
              </a:rPr>
              <a:t>有什么不同？</a:t>
            </a:r>
            <a:endParaRPr lang="zh-CN" altLang="en-US" sz="1000" i="0" dirty="0">
              <a:effectLst/>
            </a:endParaRPr>
          </a:p>
          <a:p>
            <a:endParaRPr lang="en-US" altLang="zh-CN" sz="1000" i="0" dirty="0">
              <a:effectLst/>
            </a:endParaRPr>
          </a:p>
          <a:p>
            <a:r>
              <a:rPr lang="zh-CN" altLang="en-US" sz="1000" i="0" dirty="0">
                <a:effectLst/>
              </a:rPr>
              <a:t>数字纹身</a:t>
            </a:r>
            <a:endParaRPr lang="zh-CN" altLang="en-US" sz="1000" i="0" dirty="0">
              <a:effectLst/>
            </a:endParaRPr>
          </a:p>
          <a:p>
            <a:r>
              <a:rPr lang="zh-CN" altLang="en-US" sz="1000" i="0" dirty="0">
                <a:effectLst/>
              </a:rPr>
              <a:t>也许会妨碍你的未来</a:t>
            </a:r>
            <a:endParaRPr lang="zh-CN" altLang="en-US" sz="1000" i="0" dirty="0">
              <a:effectLst/>
            </a:endParaRPr>
          </a:p>
          <a:p>
            <a:endParaRPr lang="en-US" altLang="zh-CN" sz="1000" i="0" dirty="0">
              <a:effectLst/>
            </a:endParaRPr>
          </a:p>
          <a:p>
            <a:r>
              <a:rPr lang="zh-CN" altLang="en-US" sz="1000" i="0" dirty="0">
                <a:effectLst/>
              </a:rPr>
              <a:t>在互联网上找到的图片</a:t>
            </a:r>
            <a:endParaRPr lang="zh-CN" altLang="en-US" sz="1000" i="0" dirty="0">
              <a:effectLst/>
            </a:endParaRPr>
          </a:p>
          <a:p>
            <a:r>
              <a:rPr lang="zh-CN" altLang="en-US" sz="1000" i="0" dirty="0">
                <a:effectLst/>
              </a:rPr>
              <a:t>想用在自己的内容里！</a:t>
            </a:r>
            <a:endParaRPr lang="zh-CN" altLang="en-US" sz="1000" i="0" dirty="0">
              <a:effectLst/>
            </a:endParaRPr>
          </a:p>
          <a:p>
            <a:endParaRPr lang="en-US" altLang="zh-CN" sz="1000" i="0" dirty="0">
              <a:effectLst/>
            </a:endParaRPr>
          </a:p>
          <a:p>
            <a:r>
              <a:rPr lang="zh-CN" altLang="en-US" sz="1000" i="0" dirty="0">
                <a:effectLst/>
              </a:rPr>
              <a:t>可以用于</a:t>
            </a:r>
            <a:endParaRPr lang="zh-CN" altLang="en-US" sz="1000" i="0" dirty="0">
              <a:effectLst/>
            </a:endParaRPr>
          </a:p>
          <a:p>
            <a:r>
              <a:rPr lang="zh-CN" altLang="en-US" sz="1000" i="0" dirty="0">
                <a:effectLst/>
              </a:rPr>
              <a:t>自己信息发布的图片</a:t>
            </a:r>
            <a:endParaRPr lang="zh-CN" altLang="en-US" sz="1000" i="0" dirty="0">
              <a:effectLst/>
            </a:endParaRPr>
          </a:p>
          <a:p>
            <a:r>
              <a:rPr lang="zh-CN" altLang="en-US" sz="1000" i="0" dirty="0">
                <a:effectLst/>
              </a:rPr>
              <a:t>该如何寻找</a:t>
            </a:r>
            <a:endParaRPr lang="zh-CN" altLang="en-US" sz="1000" i="0" dirty="0">
              <a:effectLst/>
            </a:endParaRPr>
          </a:p>
          <a:p>
            <a:endParaRPr lang="en-US" altLang="zh-CN" sz="1000" i="0" dirty="0">
              <a:effectLst/>
            </a:endParaRPr>
          </a:p>
          <a:p>
            <a:r>
              <a:rPr lang="zh-CN" altLang="en-US" sz="1000" i="0" dirty="0">
                <a:effectLst/>
              </a:rPr>
              <a:t>在获得许可后</a:t>
            </a:r>
            <a:endParaRPr lang="zh-CN" altLang="en-US" sz="1000" i="0" dirty="0">
              <a:effectLst/>
            </a:endParaRPr>
          </a:p>
          <a:p>
            <a:r>
              <a:rPr lang="zh-CN" altLang="en-US" sz="1000" i="0" dirty="0">
                <a:effectLst/>
              </a:rPr>
              <a:t>使用著作物时的规则</a:t>
            </a:r>
            <a:endParaRPr lang="zh-CN" altLang="en-US" sz="1000" i="0" dirty="0">
              <a:effectLst/>
            </a:endParaRPr>
          </a:p>
          <a:p>
            <a:endParaRPr lang="en-US" altLang="zh-CN" sz="1000" i="0" dirty="0">
              <a:effectLst/>
            </a:endParaRPr>
          </a:p>
          <a:p>
            <a:r>
              <a:rPr lang="zh-CN" altLang="en-US" sz="1000" i="0" dirty="0">
                <a:effectLst/>
              </a:rPr>
              <a:t>正因为是匿名发布</a:t>
            </a:r>
            <a:endParaRPr lang="zh-CN" altLang="en-US" sz="1000" i="0" dirty="0">
              <a:effectLst/>
            </a:endParaRPr>
          </a:p>
          <a:p>
            <a:r>
              <a:rPr lang="zh-CN" altLang="en-US" sz="1000" i="0" dirty="0">
                <a:effectLst/>
              </a:rPr>
              <a:t>更要思考</a:t>
            </a:r>
            <a:endParaRPr lang="zh-CN" altLang="en-US" sz="1000" i="0" dirty="0">
              <a:effectLst/>
            </a:endParaRPr>
          </a:p>
          <a:p>
            <a:r>
              <a:rPr lang="en-US" altLang="zh-CN" sz="1000" i="0" dirty="0">
                <a:effectLst/>
              </a:rPr>
              <a:t>“</a:t>
            </a:r>
            <a:r>
              <a:rPr lang="zh-CN" altLang="en-US" sz="1000" i="0" dirty="0">
                <a:effectLst/>
              </a:rPr>
              <a:t>想成为怎样的自己</a:t>
            </a:r>
            <a:r>
              <a:rPr lang="en-US" altLang="zh-CN" sz="1000" i="0" dirty="0">
                <a:effectLst/>
              </a:rPr>
              <a:t>”</a:t>
            </a:r>
            <a:endParaRPr lang="en-US" altLang="zh-CN" sz="1000" i="0" dirty="0">
              <a:effectLst/>
            </a:endParaRPr>
          </a:p>
          <a:p>
            <a:endParaRPr lang="en-US" altLang="zh-CN" sz="1000" i="0" dirty="0">
              <a:effectLst/>
            </a:endParaRPr>
          </a:p>
          <a:p>
            <a:r>
              <a:rPr lang="zh-CN" altLang="en-US" sz="1000" i="0" dirty="0">
                <a:effectLst/>
              </a:rPr>
              <a:t>在互联网世界</a:t>
            </a:r>
            <a:endParaRPr lang="zh-CN" altLang="en-US" sz="1000" i="0" dirty="0">
              <a:effectLst/>
            </a:endParaRPr>
          </a:p>
          <a:p>
            <a:r>
              <a:rPr lang="zh-CN" altLang="en-US" sz="1000" i="0" dirty="0">
                <a:effectLst/>
              </a:rPr>
              <a:t>并不存在真正的</a:t>
            </a:r>
            <a:r>
              <a:rPr lang="en-US" altLang="zh-CN" sz="1000" i="0" dirty="0">
                <a:effectLst/>
              </a:rPr>
              <a:t>“</a:t>
            </a:r>
            <a:r>
              <a:rPr lang="zh-CN" altLang="en-US" sz="1000" i="0" dirty="0">
                <a:effectLst/>
              </a:rPr>
              <a:t>匿名</a:t>
            </a:r>
            <a:r>
              <a:rPr lang="en-US" altLang="zh-CN" sz="1000" i="0" dirty="0">
                <a:effectLst/>
              </a:rPr>
              <a:t>”</a:t>
            </a:r>
            <a:r>
              <a:rPr lang="zh-CN" altLang="en-US" sz="1000" i="0" dirty="0">
                <a:effectLst/>
              </a:rPr>
              <a:t>！</a:t>
            </a:r>
            <a:endParaRPr lang="zh-CN" altLang="en-US" sz="1000" i="0" dirty="0">
              <a:effectLst/>
            </a:endParaRPr>
          </a:p>
          <a:p>
            <a:endParaRPr lang="en-US" altLang="zh-CN" sz="1000" i="0" dirty="0">
              <a:effectLst/>
            </a:endParaRPr>
          </a:p>
          <a:p>
            <a:r>
              <a:rPr lang="zh-CN" altLang="en-US" sz="1000" i="0" dirty="0">
                <a:effectLst/>
              </a:rPr>
              <a:t>能意外暴露</a:t>
            </a:r>
            <a:endParaRPr lang="zh-CN" altLang="en-US" sz="1000" i="0" dirty="0">
              <a:effectLst/>
            </a:endParaRPr>
          </a:p>
          <a:p>
            <a:r>
              <a:rPr lang="zh-CN" altLang="en-US" sz="1000" i="0" dirty="0">
                <a:effectLst/>
              </a:rPr>
              <a:t>你是谁的信息</a:t>
            </a:r>
            <a:endParaRPr lang="zh-CN" altLang="en-US" sz="1000" i="0" dirty="0">
              <a:effectLst/>
            </a:endParaRPr>
          </a:p>
          <a:p>
            <a:endParaRPr lang="en-US" altLang="zh-CN" sz="1000" i="0" dirty="0">
              <a:effectLst/>
            </a:endParaRPr>
          </a:p>
          <a:p>
            <a:r>
              <a:rPr lang="zh-CN" altLang="en-US" sz="1000" i="0" dirty="0">
                <a:effectLst/>
              </a:rPr>
              <a:t>今后也能一直</a:t>
            </a:r>
            <a:endParaRPr lang="zh-CN" altLang="en-US" sz="1000" i="0" dirty="0">
              <a:effectLst/>
            </a:endParaRPr>
          </a:p>
          <a:p>
            <a:r>
              <a:rPr lang="zh-CN" altLang="en-US" sz="1000" i="0" dirty="0">
                <a:effectLst/>
              </a:rPr>
              <a:t>匿名发布信息吗？</a:t>
            </a:r>
            <a:endParaRPr lang="zh-CN" altLang="en-US" sz="1000" i="0" dirty="0">
              <a:effectLst/>
            </a:endParaRPr>
          </a:p>
        </p:txBody>
      </p:sp>
      <p:sp>
        <p:nvSpPr>
          <p:cNvPr id="5" name="角丸四角形 7"/>
          <p:cNvSpPr/>
          <p:nvPr/>
        </p:nvSpPr>
        <p:spPr>
          <a:xfrm>
            <a:off x="2981914" y="160741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70760" y="122555"/>
            <a:ext cx="261366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スマホを</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持</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つ</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前</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知</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っておきたい</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情報</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上手</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な</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付</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き</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合</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い</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978-4-7612-7851-9</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安藤未希</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176p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488315" y="59055"/>
            <a:ext cx="892175" cy="1271905"/>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86995" y="2309495"/>
            <a:ext cx="6684010" cy="763206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en-US" altLang="zh-CN" sz="1000" i="0" dirty="0">
                <a:effectLst/>
              </a:rPr>
              <a:t>PART5 </a:t>
            </a:r>
            <a:r>
              <a:rPr lang="zh-CN" altLang="en-US" sz="1000" i="0" dirty="0">
                <a:effectLst/>
              </a:rPr>
              <a:t>成为尊重他人、也尊重自己的对话者</a:t>
            </a:r>
            <a:endParaRPr lang="zh-CN" altLang="en-US" sz="1000" i="0" dirty="0">
              <a:effectLst/>
            </a:endParaRPr>
          </a:p>
          <a:p>
            <a:endParaRPr lang="en-US" altLang="zh-CN" sz="1000" i="0" dirty="0">
              <a:effectLst/>
            </a:endParaRPr>
          </a:p>
          <a:p>
            <a:r>
              <a:rPr lang="zh-CN" altLang="en-US" sz="1000" i="0" dirty="0">
                <a:effectLst/>
              </a:rPr>
              <a:t>智能手机、平板的使用方式</a:t>
            </a:r>
            <a:endParaRPr lang="zh-CN" altLang="en-US" sz="1000" i="0" dirty="0">
              <a:effectLst/>
            </a:endParaRPr>
          </a:p>
          <a:p>
            <a:r>
              <a:rPr lang="zh-CN" altLang="en-US" sz="1000" i="0" dirty="0">
                <a:effectLst/>
              </a:rPr>
              <a:t>因人、因家庭而不同</a:t>
            </a:r>
            <a:endParaRPr lang="zh-CN" altLang="en-US" sz="1000" i="0" dirty="0">
              <a:effectLst/>
            </a:endParaRPr>
          </a:p>
          <a:p>
            <a:endParaRPr lang="en-US" altLang="zh-CN" sz="1000" i="0" dirty="0">
              <a:effectLst/>
            </a:endParaRPr>
          </a:p>
          <a:p>
            <a:r>
              <a:rPr lang="zh-CN" altLang="en-US" sz="1000" i="0" dirty="0">
                <a:effectLst/>
              </a:rPr>
              <a:t>为什么会产生误会？</a:t>
            </a:r>
            <a:endParaRPr lang="zh-CN" altLang="en-US" sz="1000" i="0" dirty="0">
              <a:effectLst/>
            </a:endParaRPr>
          </a:p>
          <a:p>
            <a:r>
              <a:rPr lang="en-US" altLang="zh-CN" sz="1000" i="0" dirty="0">
                <a:effectLst/>
              </a:rPr>
              <a:t>——</a:t>
            </a:r>
            <a:r>
              <a:rPr lang="zh-CN" altLang="en-US" sz="1000" i="0" dirty="0">
                <a:effectLst/>
              </a:rPr>
              <a:t>手机与平板交流的秘密</a:t>
            </a:r>
            <a:endParaRPr lang="zh-CN" altLang="en-US" sz="1000" i="0" dirty="0">
              <a:effectLst/>
            </a:endParaRPr>
          </a:p>
          <a:p>
            <a:endParaRPr lang="en-US" altLang="zh-CN" sz="1000" i="0" dirty="0">
              <a:effectLst/>
            </a:endParaRPr>
          </a:p>
          <a:p>
            <a:r>
              <a:rPr lang="zh-CN" altLang="en-US" sz="1000" i="0" dirty="0">
                <a:effectLst/>
              </a:rPr>
              <a:t>把自己的情绪</a:t>
            </a:r>
            <a:endParaRPr lang="zh-CN" altLang="en-US" sz="1000" i="0" dirty="0">
              <a:effectLst/>
            </a:endParaRPr>
          </a:p>
          <a:p>
            <a:r>
              <a:rPr lang="zh-CN" altLang="en-US" sz="1000" i="0" dirty="0">
                <a:effectLst/>
              </a:rPr>
              <a:t>用语言表达出来并传达</a:t>
            </a:r>
            <a:endParaRPr lang="zh-CN" altLang="en-US" sz="1000" i="0" dirty="0">
              <a:effectLst/>
            </a:endParaRPr>
          </a:p>
          <a:p>
            <a:endParaRPr lang="en-US" altLang="zh-CN" sz="1000" i="0" dirty="0">
              <a:effectLst/>
            </a:endParaRPr>
          </a:p>
          <a:p>
            <a:r>
              <a:rPr lang="zh-CN" altLang="en-US" sz="1000" i="0" dirty="0">
                <a:effectLst/>
              </a:rPr>
              <a:t>当你正视</a:t>
            </a:r>
            <a:endParaRPr lang="zh-CN" altLang="en-US" sz="1000" i="0" dirty="0">
              <a:effectLst/>
            </a:endParaRPr>
          </a:p>
          <a:p>
            <a:r>
              <a:rPr lang="zh-CN" altLang="en-US" sz="1000" i="0" dirty="0">
                <a:effectLst/>
              </a:rPr>
              <a:t>自己的感受时，</a:t>
            </a:r>
            <a:endParaRPr lang="zh-CN" altLang="en-US" sz="1000" i="0" dirty="0">
              <a:effectLst/>
            </a:endParaRPr>
          </a:p>
          <a:p>
            <a:r>
              <a:rPr lang="zh-CN" altLang="en-US" sz="1000" i="0" dirty="0">
                <a:effectLst/>
              </a:rPr>
              <a:t>也更能体谅</a:t>
            </a:r>
            <a:endParaRPr lang="zh-CN" altLang="en-US" sz="1000" i="0" dirty="0">
              <a:effectLst/>
            </a:endParaRPr>
          </a:p>
          <a:p>
            <a:r>
              <a:rPr lang="zh-CN" altLang="en-US" sz="1000" i="0" dirty="0">
                <a:effectLst/>
              </a:rPr>
              <a:t>对方的心情</a:t>
            </a:r>
            <a:endParaRPr lang="zh-CN" altLang="en-US" sz="1000" i="0" dirty="0">
              <a:effectLst/>
            </a:endParaRPr>
          </a:p>
          <a:p>
            <a:endParaRPr lang="en-US" altLang="zh-CN" sz="1000" i="0" dirty="0">
              <a:effectLst/>
            </a:endParaRPr>
          </a:p>
          <a:p>
            <a:r>
              <a:rPr lang="zh-CN" altLang="en-US" sz="1000" i="0" dirty="0">
                <a:effectLst/>
              </a:rPr>
              <a:t>用文字交流时，</a:t>
            </a:r>
            <a:endParaRPr lang="zh-CN" altLang="en-US" sz="1000" i="0" dirty="0">
              <a:effectLst/>
            </a:endParaRPr>
          </a:p>
          <a:p>
            <a:r>
              <a:rPr lang="zh-CN" altLang="en-US" sz="1000" i="0" dirty="0">
                <a:effectLst/>
              </a:rPr>
              <a:t>情感要如何传达？</a:t>
            </a:r>
            <a:endParaRPr lang="zh-CN" altLang="en-US" sz="1000" i="0" dirty="0">
              <a:effectLst/>
            </a:endParaRPr>
          </a:p>
          <a:p>
            <a:endParaRPr lang="en-US" altLang="zh-CN" sz="1000" i="0" dirty="0">
              <a:effectLst/>
            </a:endParaRPr>
          </a:p>
          <a:p>
            <a:r>
              <a:rPr lang="zh-CN" altLang="en-US" sz="1000" i="0" dirty="0">
                <a:effectLst/>
              </a:rPr>
              <a:t>用文字交流时</a:t>
            </a:r>
            <a:endParaRPr lang="zh-CN" altLang="en-US" sz="1000" i="0" dirty="0">
              <a:effectLst/>
            </a:endParaRPr>
          </a:p>
          <a:p>
            <a:r>
              <a:rPr lang="zh-CN" altLang="en-US" sz="1000" i="0" dirty="0">
                <a:effectLst/>
              </a:rPr>
              <a:t>向对方传递情感的</a:t>
            </a:r>
            <a:endParaRPr lang="zh-CN" altLang="en-US" sz="1000" i="0" dirty="0">
              <a:effectLst/>
            </a:endParaRPr>
          </a:p>
          <a:p>
            <a:r>
              <a:rPr lang="en-US" altLang="zh-CN" sz="1000" i="0" dirty="0">
                <a:effectLst/>
              </a:rPr>
              <a:t>3</a:t>
            </a:r>
            <a:r>
              <a:rPr lang="zh-CN" altLang="en-US" sz="1000" i="0" dirty="0">
                <a:effectLst/>
              </a:rPr>
              <a:t>种方法</a:t>
            </a:r>
            <a:endParaRPr lang="zh-CN" altLang="en-US" sz="1000" i="0" dirty="0">
              <a:effectLst/>
            </a:endParaRPr>
          </a:p>
          <a:p>
            <a:endParaRPr lang="en-US" altLang="zh-CN" sz="1000" i="0" dirty="0">
              <a:effectLst/>
            </a:endParaRPr>
          </a:p>
          <a:p>
            <a:r>
              <a:rPr lang="en-US" altLang="zh-CN" sz="1000" i="0" dirty="0">
                <a:effectLst/>
              </a:rPr>
              <a:t>“</a:t>
            </a:r>
            <a:r>
              <a:rPr lang="zh-CN" altLang="en-US" sz="1000" i="0" dirty="0">
                <a:effectLst/>
              </a:rPr>
              <a:t>用起来很方便</a:t>
            </a:r>
            <a:r>
              <a:rPr lang="en-US" altLang="zh-CN" sz="1000" i="0" dirty="0">
                <a:effectLst/>
              </a:rPr>
              <a:t>”</a:t>
            </a:r>
            <a:endParaRPr lang="en-US" altLang="zh-CN" sz="1000" i="0" dirty="0">
              <a:effectLst/>
            </a:endParaRPr>
          </a:p>
          <a:p>
            <a:r>
              <a:rPr lang="zh-CN" altLang="en-US" sz="1000" i="0" dirty="0">
                <a:effectLst/>
              </a:rPr>
              <a:t>反而会引发</a:t>
            </a:r>
            <a:endParaRPr lang="zh-CN" altLang="en-US" sz="1000" i="0" dirty="0">
              <a:effectLst/>
            </a:endParaRPr>
          </a:p>
          <a:p>
            <a:r>
              <a:rPr lang="zh-CN" altLang="en-US" sz="1000" i="0" dirty="0">
                <a:effectLst/>
              </a:rPr>
              <a:t>意想不到的麻烦！？</a:t>
            </a:r>
            <a:endParaRPr lang="zh-CN" altLang="en-US" sz="1000" i="0" dirty="0">
              <a:effectLst/>
            </a:endParaRPr>
          </a:p>
          <a:p>
            <a:endParaRPr lang="en-US" altLang="zh-CN" sz="1000" i="0" dirty="0">
              <a:effectLst/>
            </a:endParaRPr>
          </a:p>
          <a:p>
            <a:r>
              <a:rPr lang="zh-CN" altLang="en-US" sz="1000" i="0" dirty="0">
                <a:effectLst/>
              </a:rPr>
              <a:t>即使朋友</a:t>
            </a:r>
            <a:endParaRPr lang="zh-CN" altLang="en-US" sz="1000" i="0" dirty="0">
              <a:effectLst/>
            </a:endParaRPr>
          </a:p>
          <a:p>
            <a:r>
              <a:rPr lang="zh-CN" altLang="en-US" sz="1000" i="0" dirty="0">
                <a:effectLst/>
              </a:rPr>
              <a:t>没有立刻回复，</a:t>
            </a:r>
            <a:endParaRPr lang="zh-CN" altLang="en-US" sz="1000" i="0" dirty="0">
              <a:effectLst/>
            </a:endParaRPr>
          </a:p>
          <a:p>
            <a:r>
              <a:rPr lang="zh-CN" altLang="en-US" sz="1000" i="0" dirty="0">
                <a:effectLst/>
              </a:rPr>
              <a:t>也要尊重</a:t>
            </a:r>
            <a:endParaRPr lang="zh-CN" altLang="en-US" sz="1000" i="0" dirty="0">
              <a:effectLst/>
            </a:endParaRPr>
          </a:p>
          <a:p>
            <a:r>
              <a:rPr lang="zh-CN" altLang="en-US" sz="1000" i="0" dirty="0">
                <a:effectLst/>
              </a:rPr>
              <a:t>对方的时间</a:t>
            </a:r>
            <a:endParaRPr lang="zh-CN" altLang="en-US" sz="1000" i="0" dirty="0">
              <a:effectLst/>
            </a:endParaRPr>
          </a:p>
          <a:p>
            <a:endParaRPr lang="en-US" altLang="zh-CN" sz="1000" i="0" dirty="0">
              <a:effectLst/>
            </a:endParaRPr>
          </a:p>
          <a:p>
            <a:r>
              <a:rPr lang="zh-CN" altLang="en-US" sz="1000" i="0" dirty="0">
                <a:effectLst/>
              </a:rPr>
              <a:t>发送秘密消息后</a:t>
            </a:r>
            <a:endParaRPr lang="zh-CN" altLang="en-US" sz="1000" i="0" dirty="0">
              <a:effectLst/>
            </a:endParaRPr>
          </a:p>
          <a:p>
            <a:r>
              <a:rPr lang="zh-CN" altLang="en-US" sz="1000" i="0" dirty="0">
                <a:effectLst/>
              </a:rPr>
              <a:t>只要之后删除</a:t>
            </a:r>
            <a:endParaRPr lang="zh-CN" altLang="en-US" sz="1000" i="0" dirty="0">
              <a:effectLst/>
            </a:endParaRPr>
          </a:p>
          <a:p>
            <a:r>
              <a:rPr lang="zh-CN" altLang="en-US" sz="1000" i="0" dirty="0">
                <a:effectLst/>
              </a:rPr>
              <a:t>就不会被发现！？</a:t>
            </a:r>
            <a:endParaRPr lang="zh-CN" altLang="en-US" sz="1000" i="0" dirty="0">
              <a:effectLst/>
            </a:endParaRPr>
          </a:p>
          <a:p>
            <a:endParaRPr lang="en-US" altLang="zh-CN" sz="1000" i="0" dirty="0">
              <a:effectLst/>
            </a:endParaRPr>
          </a:p>
          <a:p>
            <a:r>
              <a:rPr lang="zh-CN" altLang="en-US" sz="1000" i="0" dirty="0">
                <a:effectLst/>
              </a:rPr>
              <a:t>自己回复消息时</a:t>
            </a:r>
            <a:endParaRPr lang="zh-CN" altLang="en-US" sz="1000" i="0" dirty="0">
              <a:effectLst/>
            </a:endParaRPr>
          </a:p>
          <a:p>
            <a:r>
              <a:rPr lang="zh-CN" altLang="en-US" sz="1000" i="0" dirty="0">
                <a:effectLst/>
              </a:rPr>
              <a:t>也不必着急，</a:t>
            </a:r>
            <a:endParaRPr lang="zh-CN" altLang="en-US" sz="1000" i="0" dirty="0">
              <a:effectLst/>
            </a:endParaRPr>
          </a:p>
          <a:p>
            <a:r>
              <a:rPr lang="zh-CN" altLang="en-US" sz="1000" i="0" dirty="0">
                <a:effectLst/>
              </a:rPr>
              <a:t>没关系</a:t>
            </a:r>
            <a:endParaRPr lang="zh-CN" altLang="en-US" sz="1000" i="0" dirty="0">
              <a:effectLst/>
            </a:endParaRPr>
          </a:p>
          <a:p>
            <a:endParaRPr lang="en-US" altLang="zh-CN" sz="1000" i="0" dirty="0">
              <a:effectLst/>
            </a:endParaRPr>
          </a:p>
          <a:p>
            <a:r>
              <a:rPr lang="zh-CN" altLang="en-US" sz="1000" i="0" dirty="0">
                <a:effectLst/>
              </a:rPr>
              <a:t>收到情绪化的信息时，</a:t>
            </a:r>
            <a:endParaRPr lang="zh-CN" altLang="en-US" sz="1000" i="0" dirty="0">
              <a:effectLst/>
            </a:endParaRPr>
          </a:p>
          <a:p>
            <a:r>
              <a:rPr lang="zh-CN" altLang="en-US" sz="1000" i="0" dirty="0">
                <a:effectLst/>
              </a:rPr>
              <a:t>先稍微</a:t>
            </a:r>
            <a:endParaRPr lang="zh-CN" altLang="en-US" sz="1000" i="0" dirty="0">
              <a:effectLst/>
            </a:endParaRPr>
          </a:p>
          <a:p>
            <a:r>
              <a:rPr lang="zh-CN" altLang="en-US" sz="1000" i="0" dirty="0">
                <a:effectLst/>
              </a:rPr>
              <a:t>放一放时间</a:t>
            </a:r>
            <a:endParaRPr lang="zh-CN" altLang="en-US" sz="1000" i="0" dirty="0">
              <a:effectLst/>
            </a:endParaRPr>
          </a:p>
          <a:p>
            <a:endParaRPr lang="en-US" altLang="zh-CN" sz="1000" i="0" dirty="0">
              <a:effectLst/>
            </a:endParaRPr>
          </a:p>
          <a:p>
            <a:r>
              <a:rPr lang="zh-CN" altLang="en-US" sz="1000" i="0" dirty="0">
                <a:effectLst/>
              </a:rPr>
              <a:t>越是不安的时候，</a:t>
            </a:r>
            <a:endParaRPr lang="zh-CN" altLang="en-US" sz="1000" i="0" dirty="0">
              <a:effectLst/>
            </a:endParaRPr>
          </a:p>
          <a:p>
            <a:r>
              <a:rPr lang="zh-CN" altLang="en-US" sz="1000" i="0" dirty="0">
                <a:effectLst/>
              </a:rPr>
              <a:t>越要尝试</a:t>
            </a:r>
            <a:endParaRPr lang="zh-CN" altLang="en-US" sz="1000" i="0" dirty="0">
              <a:effectLst/>
            </a:endParaRPr>
          </a:p>
          <a:p>
            <a:r>
              <a:rPr lang="zh-CN" altLang="en-US" sz="1000" i="0" dirty="0">
                <a:effectLst/>
              </a:rPr>
              <a:t>直接表达自己的感受</a:t>
            </a:r>
            <a:endParaRPr lang="zh-CN" altLang="en-US" sz="1000" i="0" dirty="0">
              <a:effectLst/>
            </a:endParaRPr>
          </a:p>
          <a:p>
            <a:endParaRPr lang="en-US" altLang="zh-CN" sz="1000" i="0" dirty="0">
              <a:effectLst/>
            </a:endParaRPr>
          </a:p>
          <a:p>
            <a:r>
              <a:rPr lang="zh-CN" altLang="en-US" sz="1000" i="0" dirty="0">
                <a:effectLst/>
              </a:rPr>
              <a:t>安心的关键是</a:t>
            </a:r>
            <a:r>
              <a:rPr lang="en-US" altLang="zh-CN" sz="1000" i="0" dirty="0">
                <a:effectLst/>
              </a:rPr>
              <a:t>——</a:t>
            </a:r>
            <a:endParaRPr lang="en-US" altLang="zh-CN" sz="1000" i="0" dirty="0">
              <a:effectLst/>
            </a:endParaRPr>
          </a:p>
        </p:txBody>
      </p:sp>
      <p:sp>
        <p:nvSpPr>
          <p:cNvPr id="5" name="角丸四角形 7"/>
          <p:cNvSpPr/>
          <p:nvPr/>
        </p:nvSpPr>
        <p:spPr>
          <a:xfrm>
            <a:off x="2905714" y="18271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70760" y="122555"/>
            <a:ext cx="261366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スマホを</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持</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つ</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前</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知</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っておきたい</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情報</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上手</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な</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付</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き</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合</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い</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978-4-7612-7851-9</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安藤未希</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176p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488315" y="59055"/>
            <a:ext cx="892175" cy="127190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629410" y="33655"/>
            <a:ext cx="303657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サッカー</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IQ</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を</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高</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める</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サッカーシステム</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完全講座</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978-4-7612-7874-8</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ノーミルク</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佐藤</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304p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5</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sp>
        <p:nvSpPr>
          <p:cNvPr id="9" name="テキスト ボックス 6"/>
          <p:cNvSpPr txBox="1"/>
          <p:nvPr/>
        </p:nvSpPr>
        <p:spPr>
          <a:xfrm>
            <a:off x="36830" y="1945005"/>
            <a:ext cx="6821170" cy="6015990"/>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100" dirty="0">
                <a:effectLst/>
                <a:sym typeface="+mn-ea"/>
              </a:rPr>
              <a:t>五前锋压制三后卫</a:t>
            </a:r>
            <a:endParaRPr lang="zh-CN" altLang="en-US" sz="1100" i="0" dirty="0">
              <a:effectLst/>
            </a:endParaRPr>
          </a:p>
          <a:p>
            <a:r>
              <a:rPr lang="zh-CN" altLang="en-US" sz="1100" dirty="0">
                <a:effectLst/>
                <a:sym typeface="+mn-ea"/>
              </a:rPr>
              <a:t>利用边路空间对抗五中场</a:t>
            </a:r>
            <a:endParaRPr lang="zh-CN" altLang="en-US" sz="1100" i="0" dirty="0">
              <a:effectLst/>
            </a:endParaRPr>
          </a:p>
          <a:p>
            <a:r>
              <a:rPr lang="zh-CN" altLang="en-US" sz="1100" dirty="0">
                <a:effectLst/>
                <a:sym typeface="+mn-ea"/>
              </a:rPr>
              <a:t>从边路瓦解菱形</a:t>
            </a:r>
            <a:endParaRPr lang="zh-CN" altLang="en-US" sz="1100" i="0" dirty="0">
              <a:effectLst/>
            </a:endParaRPr>
          </a:p>
          <a:p>
            <a:r>
              <a:rPr lang="zh-CN" altLang="en-US" sz="1100" dirty="0">
                <a:effectLst/>
                <a:sym typeface="+mn-ea"/>
              </a:rPr>
              <a:t>双前锋攻击后腰两侧</a:t>
            </a:r>
            <a:endParaRPr lang="zh-CN" altLang="en-US" sz="1100" i="0" dirty="0">
              <a:effectLst/>
            </a:endParaRPr>
          </a:p>
          <a:p>
            <a:r>
              <a:rPr lang="zh-CN" altLang="en-US" sz="1100" dirty="0">
                <a:effectLst/>
                <a:sym typeface="+mn-ea"/>
              </a:rPr>
              <a:t>两线协同包围中场方阵</a:t>
            </a:r>
            <a:endParaRPr lang="zh-CN" altLang="en-US" sz="1100" i="0" dirty="0">
              <a:effectLst/>
            </a:endParaRPr>
          </a:p>
          <a:p>
            <a:r>
              <a:rPr lang="zh-CN" altLang="en-US" sz="1100" dirty="0">
                <a:effectLst/>
                <a:sym typeface="+mn-ea"/>
              </a:rPr>
              <a:t>双线压制中场</a:t>
            </a:r>
            <a:endParaRPr lang="zh-CN" altLang="en-US" sz="1100" i="0" dirty="0">
              <a:effectLst/>
            </a:endParaRPr>
          </a:p>
          <a:p>
            <a:r>
              <a:rPr lang="zh-CN" altLang="en-US" sz="1100" dirty="0">
                <a:effectLst/>
                <a:sym typeface="+mn-ea"/>
              </a:rPr>
              <a:t>边路超载破解中路拥堵</a:t>
            </a:r>
            <a:endParaRPr lang="zh-CN" altLang="en-US" sz="1100" i="0" dirty="0">
              <a:effectLst/>
            </a:endParaRPr>
          </a:p>
          <a:p>
            <a:r>
              <a:rPr lang="zh-CN" altLang="en-US" sz="1100" dirty="0">
                <a:effectLst/>
                <a:sym typeface="+mn-ea"/>
              </a:rPr>
              <a:t>构建中场菱形与边路冲击</a:t>
            </a:r>
            <a:endParaRPr lang="zh-CN" altLang="en-US" sz="1100" i="0" dirty="0">
              <a:effectLst/>
            </a:endParaRPr>
          </a:p>
          <a:p>
            <a:r>
              <a:rPr lang="zh-CN" altLang="en-US" sz="1100" dirty="0">
                <a:effectLst/>
                <a:sym typeface="+mn-ea"/>
              </a:rPr>
              <a:t>从外侧击破菱形</a:t>
            </a:r>
            <a:endParaRPr lang="zh-CN" altLang="en-US" sz="1100" i="0" dirty="0">
              <a:effectLst/>
            </a:endParaRPr>
          </a:p>
          <a:p>
            <a:r>
              <a:rPr lang="zh-CN" altLang="en-US" sz="1100" dirty="0">
                <a:effectLst/>
                <a:sym typeface="+mn-ea"/>
              </a:rPr>
              <a:t>在镜像对抗中进行可变博弈</a:t>
            </a:r>
            <a:endParaRPr lang="zh-CN" altLang="en-US" sz="1100" i="0" dirty="0">
              <a:effectLst/>
            </a:endParaRPr>
          </a:p>
          <a:p>
            <a:r>
              <a:rPr lang="zh-CN" altLang="en-US" sz="1100" dirty="0">
                <a:effectLst/>
                <a:sym typeface="+mn-ea"/>
              </a:rPr>
              <a:t>内收包围后腰</a:t>
            </a:r>
            <a:endParaRPr lang="zh-CN" altLang="en-US" sz="1100" i="0" dirty="0">
              <a:effectLst/>
            </a:endParaRPr>
          </a:p>
          <a:p>
            <a:r>
              <a:rPr lang="zh-CN" altLang="en-US" sz="1100" dirty="0">
                <a:effectLst/>
                <a:sym typeface="+mn-ea"/>
              </a:rPr>
              <a:t>后腰限制伪</a:t>
            </a:r>
            <a:r>
              <a:rPr lang="en-US" altLang="zh-CN" sz="1100" dirty="0">
                <a:effectLst/>
                <a:sym typeface="+mn-ea"/>
              </a:rPr>
              <a:t>9</a:t>
            </a:r>
            <a:r>
              <a:rPr lang="zh-CN" altLang="en-US" sz="1100" dirty="0">
                <a:effectLst/>
                <a:sym typeface="+mn-ea"/>
              </a:rPr>
              <a:t>号</a:t>
            </a:r>
            <a:endParaRPr lang="zh-CN" altLang="en-US" sz="1100" i="0" dirty="0">
              <a:effectLst/>
            </a:endParaRPr>
          </a:p>
          <a:p>
            <a:r>
              <a:rPr lang="zh-CN" altLang="en-US" sz="1100" dirty="0">
                <a:effectLst/>
                <a:sym typeface="+mn-ea"/>
              </a:rPr>
              <a:t>总攻击破铁桶阵</a:t>
            </a:r>
            <a:endParaRPr lang="zh-CN" altLang="en-US" sz="1100" i="0" dirty="0">
              <a:effectLst/>
            </a:endParaRPr>
          </a:p>
          <a:p>
            <a:r>
              <a:rPr lang="zh-CN" altLang="en-US" sz="1100" dirty="0">
                <a:effectLst/>
                <a:sym typeface="+mn-ea"/>
              </a:rPr>
              <a:t>双前锋斜向跑动撕裂防线</a:t>
            </a:r>
            <a:endParaRPr lang="zh-CN" altLang="en-US" sz="1100" i="0" dirty="0">
              <a:effectLst/>
            </a:endParaRPr>
          </a:p>
          <a:p>
            <a:r>
              <a:rPr lang="zh-CN" altLang="en-US" sz="1100" dirty="0">
                <a:effectLst/>
                <a:sym typeface="+mn-ea"/>
              </a:rPr>
              <a:t>边锋突破薄弱侧</a:t>
            </a:r>
            <a:endParaRPr lang="zh-CN" altLang="en-US" sz="1100" dirty="0">
              <a:effectLst/>
              <a:sym typeface="+mn-ea"/>
            </a:endParaRPr>
          </a:p>
          <a:p>
            <a:endParaRPr lang="zh-CN" altLang="en-US" sz="1100" i="0" dirty="0">
              <a:effectLst/>
            </a:endParaRPr>
          </a:p>
          <a:p>
            <a:r>
              <a:rPr lang="en-US" altLang="zh-CN" sz="1100" i="0" dirty="0">
                <a:effectLst/>
              </a:rPr>
              <a:t>7-</a:t>
            </a:r>
            <a:r>
              <a:rPr lang="en-US" altLang="en-US" sz="1100" i="0" dirty="0">
                <a:effectLst/>
              </a:rPr>
              <a:t>⑥</a:t>
            </a:r>
            <a:r>
              <a:rPr lang="en-US" altLang="zh-CN" sz="1100" i="0" dirty="0">
                <a:effectLst/>
              </a:rPr>
              <a:t> 4-1-2-3</a:t>
            </a:r>
            <a:r>
              <a:rPr lang="zh-CN" altLang="en-US" sz="1100" i="0" dirty="0">
                <a:effectLst/>
              </a:rPr>
              <a:t>阵型</a:t>
            </a:r>
            <a:endParaRPr lang="zh-CN" altLang="en-US" sz="1100" i="0" dirty="0">
              <a:effectLst/>
            </a:endParaRPr>
          </a:p>
          <a:p>
            <a:endParaRPr lang="en-US" altLang="zh-CN" sz="1100" i="0" dirty="0">
              <a:effectLst/>
            </a:endParaRPr>
          </a:p>
          <a:p>
            <a:r>
              <a:rPr lang="zh-CN" altLang="en-US" sz="1100" i="0" dirty="0">
                <a:effectLst/>
              </a:rPr>
              <a:t>（优缺点等）</a:t>
            </a:r>
            <a:endParaRPr lang="zh-CN" altLang="en-US" sz="1100" i="0" dirty="0">
              <a:effectLst/>
            </a:endParaRPr>
          </a:p>
          <a:p>
            <a:endParaRPr lang="en-US" altLang="zh-CN" sz="1100" i="0" dirty="0">
              <a:effectLst/>
            </a:endParaRPr>
          </a:p>
          <a:p>
            <a:r>
              <a:rPr lang="zh-CN" altLang="en-US" sz="1100" i="0" dirty="0">
                <a:effectLst/>
              </a:rPr>
              <a:t>以单后腰为核心创造边路人数优势</a:t>
            </a:r>
            <a:endParaRPr lang="zh-CN" altLang="en-US" sz="1100" i="0" dirty="0">
              <a:effectLst/>
            </a:endParaRPr>
          </a:p>
          <a:p>
            <a:r>
              <a:rPr lang="zh-CN" altLang="en-US" sz="1100" i="0" dirty="0">
                <a:effectLst/>
              </a:rPr>
              <a:t>用边锋压制五中场</a:t>
            </a:r>
            <a:endParaRPr lang="zh-CN" altLang="en-US" sz="1100" i="0" dirty="0">
              <a:effectLst/>
            </a:endParaRPr>
          </a:p>
          <a:p>
            <a:r>
              <a:rPr lang="zh-CN" altLang="en-US" sz="1100" i="0" dirty="0">
                <a:effectLst/>
              </a:rPr>
              <a:t>绕开中路，从边路包围</a:t>
            </a:r>
            <a:endParaRPr lang="zh-CN" altLang="en-US" sz="1100" i="0" dirty="0">
              <a:effectLst/>
            </a:endParaRPr>
          </a:p>
          <a:p>
            <a:r>
              <a:rPr lang="zh-CN" altLang="en-US" sz="1100" i="0" dirty="0">
                <a:effectLst/>
              </a:rPr>
              <a:t>围绕后腰区域展开配合</a:t>
            </a:r>
            <a:endParaRPr lang="zh-CN" altLang="en-US" sz="1100" i="0" dirty="0">
              <a:effectLst/>
            </a:endParaRPr>
          </a:p>
          <a:p>
            <a:r>
              <a:rPr lang="zh-CN" altLang="en-US" sz="1100" i="0" dirty="0">
                <a:effectLst/>
              </a:rPr>
              <a:t>中场</a:t>
            </a:r>
            <a:r>
              <a:rPr lang="en-US" altLang="zh-CN" sz="1100" i="0" dirty="0">
                <a:effectLst/>
              </a:rPr>
              <a:t>3</a:t>
            </a:r>
            <a:r>
              <a:rPr lang="zh-CN" altLang="en-US" sz="1100" i="0" dirty="0">
                <a:effectLst/>
              </a:rPr>
              <a:t>对</a:t>
            </a:r>
            <a:r>
              <a:rPr lang="en-US" altLang="zh-CN" sz="1100" i="0" dirty="0">
                <a:effectLst/>
              </a:rPr>
              <a:t>2</a:t>
            </a:r>
            <a:r>
              <a:rPr lang="zh-CN" altLang="en-US" sz="1100" i="0" dirty="0">
                <a:effectLst/>
              </a:rPr>
              <a:t>控制传球线路</a:t>
            </a:r>
            <a:endParaRPr lang="zh-CN" altLang="en-US" sz="1100" i="0" dirty="0">
              <a:effectLst/>
            </a:endParaRPr>
          </a:p>
          <a:p>
            <a:r>
              <a:rPr lang="zh-CN" altLang="en-US" sz="1100" i="0" dirty="0">
                <a:effectLst/>
              </a:rPr>
              <a:t>用可变结构破解中场劣势</a:t>
            </a:r>
            <a:endParaRPr lang="zh-CN" altLang="en-US" sz="1100" i="0" dirty="0">
              <a:effectLst/>
            </a:endParaRPr>
          </a:p>
          <a:p>
            <a:r>
              <a:rPr lang="zh-CN" altLang="en-US" sz="1100" i="0" dirty="0">
                <a:effectLst/>
              </a:rPr>
              <a:t>边路插上解决中路拥堵</a:t>
            </a:r>
            <a:endParaRPr lang="zh-CN" altLang="en-US" sz="1100" i="0" dirty="0">
              <a:effectLst/>
            </a:endParaRPr>
          </a:p>
          <a:p>
            <a:r>
              <a:rPr lang="zh-CN" altLang="en-US" sz="1100" i="0" dirty="0">
                <a:effectLst/>
              </a:rPr>
              <a:t>利用后腰</a:t>
            </a:r>
            <a:r>
              <a:rPr lang="en-US" altLang="zh-CN" sz="1100" i="0" dirty="0">
                <a:effectLst/>
              </a:rPr>
              <a:t>“</a:t>
            </a:r>
            <a:r>
              <a:rPr lang="zh-CN" altLang="en-US" sz="1100" i="0" dirty="0">
                <a:effectLst/>
              </a:rPr>
              <a:t>自由度</a:t>
            </a:r>
            <a:r>
              <a:rPr lang="en-US" altLang="zh-CN" sz="1100" i="0" dirty="0">
                <a:effectLst/>
              </a:rPr>
              <a:t>”</a:t>
            </a:r>
            <a:r>
              <a:rPr lang="zh-CN" altLang="en-US" sz="1100" i="0" dirty="0">
                <a:effectLst/>
              </a:rPr>
              <a:t>掌控比赛</a:t>
            </a:r>
            <a:endParaRPr lang="zh-CN" altLang="en-US" sz="1100" i="0" dirty="0">
              <a:effectLst/>
            </a:endParaRPr>
          </a:p>
          <a:p>
            <a:r>
              <a:rPr lang="zh-CN" altLang="en-US" sz="1100" i="0" dirty="0">
                <a:effectLst/>
              </a:rPr>
              <a:t>用宽度撕裂中场并攻击后腰两侧</a:t>
            </a:r>
            <a:endParaRPr lang="zh-CN" altLang="en-US" sz="1100" i="0" dirty="0">
              <a:effectLst/>
            </a:endParaRPr>
          </a:p>
          <a:p>
            <a:r>
              <a:rPr lang="zh-CN" altLang="en-US" sz="1100" i="0" dirty="0">
                <a:effectLst/>
              </a:rPr>
              <a:t>中场</a:t>
            </a:r>
            <a:r>
              <a:rPr lang="en-US" altLang="zh-CN" sz="1100" i="0" dirty="0">
                <a:effectLst/>
              </a:rPr>
              <a:t>3</a:t>
            </a:r>
            <a:r>
              <a:rPr lang="zh-CN" altLang="en-US" sz="1100" i="0" dirty="0">
                <a:effectLst/>
              </a:rPr>
              <a:t>对</a:t>
            </a:r>
            <a:r>
              <a:rPr lang="en-US" altLang="zh-CN" sz="1100" i="0" dirty="0">
                <a:effectLst/>
              </a:rPr>
              <a:t>2</a:t>
            </a:r>
            <a:r>
              <a:rPr lang="zh-CN" altLang="en-US" sz="1100" i="0" dirty="0">
                <a:effectLst/>
              </a:rPr>
              <a:t>全面掌控局面</a:t>
            </a:r>
            <a:endParaRPr lang="zh-CN" altLang="en-US" sz="1100" i="0" dirty="0">
              <a:effectLst/>
            </a:endParaRPr>
          </a:p>
          <a:p>
            <a:r>
              <a:rPr lang="zh-CN" altLang="en-US" sz="1100" i="0" dirty="0">
                <a:effectLst/>
              </a:rPr>
              <a:t>围绕后腰展开攻防博弈</a:t>
            </a:r>
            <a:endParaRPr lang="zh-CN" altLang="en-US" sz="1100" i="0" dirty="0">
              <a:effectLst/>
            </a:endParaRPr>
          </a:p>
          <a:p>
            <a:r>
              <a:rPr lang="zh-CN" altLang="en-US" sz="1100" i="0" dirty="0">
                <a:effectLst/>
              </a:rPr>
              <a:t>后腰限制伪</a:t>
            </a:r>
            <a:r>
              <a:rPr lang="en-US" altLang="zh-CN" sz="1100" i="0" dirty="0">
                <a:effectLst/>
              </a:rPr>
              <a:t>9</a:t>
            </a:r>
            <a:r>
              <a:rPr lang="zh-CN" altLang="en-US" sz="1100" i="0" dirty="0">
                <a:effectLst/>
              </a:rPr>
              <a:t>号</a:t>
            </a:r>
            <a:endParaRPr lang="zh-CN" altLang="en-US" sz="1100" i="0" dirty="0">
              <a:effectLst/>
            </a:endParaRPr>
          </a:p>
          <a:p>
            <a:r>
              <a:rPr lang="zh-CN" altLang="en-US" sz="1100" i="0" dirty="0">
                <a:effectLst/>
              </a:rPr>
              <a:t>全方位进攻击破铁桶阵</a:t>
            </a:r>
            <a:endParaRPr lang="zh-CN" altLang="en-US" sz="1100" i="0" dirty="0">
              <a:effectLst/>
            </a:endParaRPr>
          </a:p>
          <a:p>
            <a:r>
              <a:rPr lang="zh-CN" altLang="en-US" sz="1100" i="0" dirty="0">
                <a:effectLst/>
              </a:rPr>
              <a:t>用中场球员斜向跑动撕裂防线</a:t>
            </a:r>
            <a:endParaRPr lang="zh-CN" altLang="en-US" sz="1100" i="0" dirty="0">
              <a:effectLst/>
            </a:endParaRPr>
          </a:p>
          <a:p>
            <a:r>
              <a:rPr lang="zh-CN" altLang="en-US" sz="1100" i="0" dirty="0">
                <a:effectLst/>
              </a:rPr>
              <a:t>边路</a:t>
            </a:r>
            <a:r>
              <a:rPr lang="en-US" altLang="zh-CN" sz="1100" i="0" dirty="0">
                <a:effectLst/>
              </a:rPr>
              <a:t>3</a:t>
            </a:r>
            <a:r>
              <a:rPr lang="zh-CN" altLang="en-US" sz="1100" i="0" dirty="0">
                <a:effectLst/>
              </a:rPr>
              <a:t>对</a:t>
            </a:r>
            <a:r>
              <a:rPr lang="en-US" altLang="zh-CN" sz="1100" i="0" dirty="0">
                <a:effectLst/>
              </a:rPr>
              <a:t>2</a:t>
            </a:r>
            <a:r>
              <a:rPr lang="zh-CN" altLang="en-US" sz="1100" i="0" dirty="0">
                <a:effectLst/>
              </a:rPr>
              <a:t>破解收缩防守</a:t>
            </a:r>
            <a:endParaRPr lang="zh-CN" altLang="en-US" sz="1100" i="0" dirty="0">
              <a:effectLst/>
            </a:endParaRPr>
          </a:p>
        </p:txBody>
      </p:sp>
      <p:pic>
        <p:nvPicPr>
          <p:cNvPr id="3" name="图片 2"/>
          <p:cNvPicPr>
            <a:picLocks noChangeAspect="1"/>
          </p:cNvPicPr>
          <p:nvPr/>
        </p:nvPicPr>
        <p:blipFill>
          <a:blip r:embed="rId1"/>
          <a:stretch>
            <a:fillRect/>
          </a:stretch>
        </p:blipFill>
        <p:spPr>
          <a:xfrm>
            <a:off x="304165" y="88900"/>
            <a:ext cx="777875" cy="1120775"/>
          </a:xfrm>
          <a:prstGeom prst="rect">
            <a:avLst/>
          </a:prstGeom>
        </p:spPr>
      </p:pic>
      <p:sp>
        <p:nvSpPr>
          <p:cNvPr id="5" name="角丸四角形 7"/>
          <p:cNvSpPr/>
          <p:nvPr/>
        </p:nvSpPr>
        <p:spPr>
          <a:xfrm>
            <a:off x="2913334" y="1492476"/>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kumimoji="1" lang="en-US" altLang="zh-CN" sz="1400" b="1" dirty="0">
                <a:latin typeface="Microsoft YaHei" panose="020B0503020204020204" pitchFamily="34" charset="-122"/>
                <a:ea typeface="Microsoft YaHei" panose="020B0503020204020204" pitchFamily="34" charset="-122"/>
              </a:rPr>
              <a:t>chapter</a:t>
            </a:r>
            <a:endParaRPr kumimoji="1" lang="en-US" altLang="zh-CN" sz="1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6"/>
          <p:cNvSpPr txBox="1"/>
          <p:nvPr/>
        </p:nvSpPr>
        <p:spPr>
          <a:xfrm>
            <a:off x="86995" y="2309495"/>
            <a:ext cx="6684010" cy="2553335"/>
          </a:xfrm>
          <a:prstGeom prst="rect">
            <a:avLst/>
          </a:prstGeom>
          <a:noFill/>
        </p:spPr>
        <p:txBody>
          <a:bodyPr wrap="square" rtlCol="0">
            <a:spAutoFit/>
          </a:bodyPr>
          <a:lstStyle>
            <a:defPPr>
              <a:defRPr lang="en-US"/>
            </a:defPPr>
            <a:lvl1pPr>
              <a:defRPr kumimoji="1" sz="1400">
                <a:latin typeface="Microsoft YaHei" panose="020B0503020204020204" pitchFamily="34" charset="-122"/>
                <a:ea typeface="Microsoft YaHei" panose="020B0503020204020204" pitchFamily="34" charset="-122"/>
              </a:defRPr>
            </a:lvl1pPr>
          </a:lstStyle>
          <a:p>
            <a:r>
              <a:rPr lang="zh-CN" altLang="en-US" sz="1000" i="0" dirty="0">
                <a:effectLst/>
              </a:rPr>
              <a:t>株式会社</a:t>
            </a:r>
            <a:r>
              <a:rPr lang="en-US" altLang="zh-CN" sz="1000" i="0" dirty="0">
                <a:effectLst/>
              </a:rPr>
              <a:t> InfoHunt </a:t>
            </a:r>
            <a:r>
              <a:rPr lang="zh-CN" altLang="en-US" sz="1000" i="0" dirty="0">
                <a:effectLst/>
              </a:rPr>
              <a:t>代表</a:t>
            </a:r>
            <a:endParaRPr lang="zh-CN" altLang="en-US" sz="1000" i="0" dirty="0">
              <a:effectLst/>
            </a:endParaRPr>
          </a:p>
          <a:p>
            <a:endParaRPr lang="en-US" altLang="zh-CN" sz="1000" i="0" dirty="0">
              <a:effectLst/>
            </a:endParaRPr>
          </a:p>
          <a:p>
            <a:r>
              <a:rPr lang="zh-CN" altLang="en-US" sz="1000" i="0" dirty="0">
                <a:effectLst/>
              </a:rPr>
              <a:t>毕业于独协大学经济学部经济学科，取得司书资格。</a:t>
            </a:r>
            <a:endParaRPr lang="zh-CN" altLang="en-US" sz="1000" i="0" dirty="0">
              <a:effectLst/>
            </a:endParaRPr>
          </a:p>
          <a:p>
            <a:r>
              <a:rPr lang="zh-CN" altLang="en-US" sz="1000" i="0" dirty="0">
                <a:effectLst/>
              </a:rPr>
              <a:t>大学毕业后，先后在日本、马来西亚和加拿大的企业任职，参与过多个新部门及子公司的创建工作，积累了丰富的组织建设经验。随后在加拿大汉博学院（</a:t>
            </a:r>
            <a:r>
              <a:rPr lang="en-US" altLang="zh-CN" sz="1000" i="0" dirty="0">
                <a:effectLst/>
              </a:rPr>
              <a:t>Humber College</a:t>
            </a:r>
            <a:r>
              <a:rPr lang="zh-CN" altLang="en-US" sz="1000" i="0" dirty="0">
                <a:effectLst/>
              </a:rPr>
              <a:t>）取得准硕士学位（人力资源管理）。</a:t>
            </a:r>
            <a:endParaRPr lang="zh-CN" altLang="en-US" sz="1000" i="0" dirty="0">
              <a:effectLst/>
            </a:endParaRPr>
          </a:p>
          <a:p>
            <a:endParaRPr lang="en-US" altLang="zh-CN" sz="1000" i="0" dirty="0">
              <a:effectLst/>
            </a:endParaRPr>
          </a:p>
          <a:p>
            <a:r>
              <a:rPr lang="zh-CN" altLang="en-US" sz="1000" i="0" dirty="0">
                <a:effectLst/>
              </a:rPr>
              <a:t>自</a:t>
            </a:r>
            <a:r>
              <a:rPr lang="en-US" altLang="zh-CN" sz="1000" i="0" dirty="0">
                <a:effectLst/>
              </a:rPr>
              <a:t>2018</a:t>
            </a:r>
            <a:r>
              <a:rPr lang="zh-CN" altLang="en-US" sz="1000" i="0" dirty="0">
                <a:effectLst/>
              </a:rPr>
              <a:t>年起，在居住加拿大期间，开始在特定非营利活动法人</a:t>
            </a:r>
            <a:r>
              <a:rPr lang="en-US" altLang="zh-CN" sz="1000" i="0" dirty="0">
                <a:effectLst/>
              </a:rPr>
              <a:t>“</a:t>
            </a:r>
            <a:r>
              <a:rPr lang="zh-CN" altLang="en-US" sz="1000" i="0" dirty="0">
                <a:effectLst/>
              </a:rPr>
              <a:t>事实核查倡议组织（</a:t>
            </a:r>
            <a:r>
              <a:rPr lang="en-US" altLang="zh-CN" sz="1000" i="0" dirty="0">
                <a:effectLst/>
              </a:rPr>
              <a:t>FIJ</a:t>
            </a:r>
            <a:r>
              <a:rPr lang="zh-CN" altLang="en-US" sz="1000" i="0" dirty="0">
                <a:effectLst/>
              </a:rPr>
              <a:t>）</a:t>
            </a:r>
            <a:r>
              <a:rPr lang="en-US" altLang="zh-CN" sz="1000" i="0" dirty="0">
                <a:effectLst/>
              </a:rPr>
              <a:t>”</a:t>
            </a:r>
            <a:r>
              <a:rPr lang="zh-CN" altLang="en-US" sz="1000" i="0" dirty="0">
                <a:effectLst/>
              </a:rPr>
              <a:t>从事翻译、研究等工作。</a:t>
            </a:r>
            <a:r>
              <a:rPr lang="en-US" altLang="zh-CN" sz="1000" i="0" dirty="0">
                <a:effectLst/>
              </a:rPr>
              <a:t>2019</a:t>
            </a:r>
            <a:r>
              <a:rPr lang="zh-CN" altLang="en-US" sz="1000" i="0" dirty="0">
                <a:effectLst/>
              </a:rPr>
              <a:t>年，亲赴南非参加由国际事实核查网络（</a:t>
            </a:r>
            <a:r>
              <a:rPr lang="en-US" altLang="zh-CN" sz="1000" i="0" dirty="0">
                <a:effectLst/>
              </a:rPr>
              <a:t>IFCN</a:t>
            </a:r>
            <a:r>
              <a:rPr lang="zh-CN" altLang="en-US" sz="1000" i="0" dirty="0">
                <a:effectLst/>
              </a:rPr>
              <a:t>）主办的世界事实核查大会（</a:t>
            </a:r>
            <a:r>
              <a:rPr lang="en-US" altLang="zh-CN" sz="1000" i="0" dirty="0">
                <a:effectLst/>
              </a:rPr>
              <a:t>Global Fact 6</a:t>
            </a:r>
            <a:r>
              <a:rPr lang="zh-CN" altLang="en-US" sz="1000" i="0" dirty="0">
                <a:effectLst/>
              </a:rPr>
              <a:t>），由此展开与海外组织的交流合作。</a:t>
            </a:r>
            <a:endParaRPr lang="zh-CN" altLang="en-US" sz="1000" i="0" dirty="0">
              <a:effectLst/>
            </a:endParaRPr>
          </a:p>
          <a:p>
            <a:r>
              <a:rPr lang="en-US" altLang="zh-CN" sz="1000" i="0" dirty="0">
                <a:effectLst/>
              </a:rPr>
              <a:t>2020</a:t>
            </a:r>
            <a:r>
              <a:rPr lang="zh-CN" altLang="en-US" sz="1000" i="0" dirty="0">
                <a:effectLst/>
              </a:rPr>
              <a:t>年回到日本后，一边在</a:t>
            </a:r>
            <a:r>
              <a:rPr lang="en-US" altLang="zh-CN" sz="1000" i="0" dirty="0">
                <a:effectLst/>
              </a:rPr>
              <a:t> FIJ </a:t>
            </a:r>
            <a:r>
              <a:rPr lang="zh-CN" altLang="en-US" sz="1000" i="0" dirty="0">
                <a:effectLst/>
              </a:rPr>
              <a:t>负责研究员的指导工作，一边在网络媒体撰写事实核查相关文章。</a:t>
            </a:r>
            <a:endParaRPr lang="zh-CN" altLang="en-US" sz="1000" i="0" dirty="0">
              <a:effectLst/>
            </a:endParaRPr>
          </a:p>
          <a:p>
            <a:endParaRPr lang="en-US" altLang="zh-CN" sz="1000" i="0" dirty="0">
              <a:effectLst/>
            </a:endParaRPr>
          </a:p>
          <a:p>
            <a:r>
              <a:rPr lang="zh-CN" altLang="en-US" sz="1000" i="0" dirty="0">
                <a:effectLst/>
              </a:rPr>
              <a:t>自</a:t>
            </a:r>
            <a:r>
              <a:rPr lang="en-US" altLang="zh-CN" sz="1000" i="0" dirty="0">
                <a:effectLst/>
              </a:rPr>
              <a:t>2021</a:t>
            </a:r>
            <a:r>
              <a:rPr lang="zh-CN" altLang="en-US" sz="1000" i="0" dirty="0">
                <a:effectLst/>
              </a:rPr>
              <a:t>年起，开始以个人身份开展普及</a:t>
            </a:r>
            <a:r>
              <a:rPr lang="en-US" altLang="zh-CN" sz="1000" i="0" dirty="0">
                <a:effectLst/>
              </a:rPr>
              <a:t>“</a:t>
            </a:r>
            <a:r>
              <a:rPr lang="zh-CN" altLang="en-US" sz="1000" i="0" dirty="0">
                <a:effectLst/>
              </a:rPr>
              <a:t>媒体信息素养</a:t>
            </a:r>
            <a:r>
              <a:rPr lang="en-US" altLang="zh-CN" sz="1000" i="0" dirty="0">
                <a:effectLst/>
              </a:rPr>
              <a:t>”</a:t>
            </a:r>
            <a:r>
              <a:rPr lang="zh-CN" altLang="en-US" sz="1000" i="0" dirty="0">
                <a:effectLst/>
              </a:rPr>
              <a:t>的相关活动；</a:t>
            </a:r>
            <a:r>
              <a:rPr lang="en-US" altLang="zh-CN" sz="1000" i="0" dirty="0">
                <a:effectLst/>
              </a:rPr>
              <a:t>2022</a:t>
            </a:r>
            <a:r>
              <a:rPr lang="zh-CN" altLang="en-US" sz="1000" i="0" dirty="0">
                <a:effectLst/>
              </a:rPr>
              <a:t>年</a:t>
            </a:r>
            <a:r>
              <a:rPr lang="en-US" altLang="zh-CN" sz="1000" i="0" dirty="0">
                <a:effectLst/>
              </a:rPr>
              <a:t>4</a:t>
            </a:r>
            <a:r>
              <a:rPr lang="zh-CN" altLang="en-US" sz="1000" i="0" dirty="0">
                <a:effectLst/>
              </a:rPr>
              <a:t>月成立株式会社</a:t>
            </a:r>
            <a:r>
              <a:rPr lang="en-US" altLang="zh-CN" sz="1000" i="0" dirty="0">
                <a:effectLst/>
              </a:rPr>
              <a:t> InfoHunt</a:t>
            </a:r>
            <a:r>
              <a:rPr lang="zh-CN" altLang="en-US" sz="1000" i="0" dirty="0">
                <a:effectLst/>
              </a:rPr>
              <a:t>。同年</a:t>
            </a:r>
            <a:r>
              <a:rPr lang="en-US" altLang="zh-CN" sz="1000" i="0" dirty="0">
                <a:effectLst/>
              </a:rPr>
              <a:t>6</a:t>
            </a:r>
            <a:r>
              <a:rPr lang="zh-CN" altLang="en-US" sz="1000" i="0" dirty="0">
                <a:effectLst/>
              </a:rPr>
              <a:t>月，又成立了一般社团法人</a:t>
            </a:r>
            <a:r>
              <a:rPr lang="en-US" altLang="zh-CN" sz="1000" i="0" dirty="0">
                <a:effectLst/>
              </a:rPr>
              <a:t> Litmus</a:t>
            </a:r>
            <a:r>
              <a:rPr lang="zh-CN" altLang="en-US" sz="1000" i="0" dirty="0">
                <a:effectLst/>
              </a:rPr>
              <a:t>，运营日本首个专注于事实核查的专业媒体。</a:t>
            </a:r>
            <a:endParaRPr lang="zh-CN" altLang="en-US" sz="1000" i="0" dirty="0">
              <a:effectLst/>
            </a:endParaRPr>
          </a:p>
          <a:p>
            <a:endParaRPr lang="en-US" altLang="zh-CN" sz="1000" i="0" dirty="0">
              <a:effectLst/>
            </a:endParaRPr>
          </a:p>
          <a:p>
            <a:r>
              <a:rPr lang="zh-CN" altLang="en-US" sz="1000" i="0" dirty="0">
                <a:effectLst/>
              </a:rPr>
              <a:t>目前，在</a:t>
            </a:r>
            <a:r>
              <a:rPr lang="en-US" altLang="zh-CN" sz="1000" i="0" dirty="0">
                <a:effectLst/>
              </a:rPr>
              <a:t> InfoHunt </a:t>
            </a:r>
            <a:r>
              <a:rPr lang="zh-CN" altLang="en-US" sz="1000" i="0" dirty="0">
                <a:effectLst/>
              </a:rPr>
              <a:t>的工作中，面向从小学生到成人的广泛人群，通过学校课程、教师研修以及企业培训等形式，持续推广和传授媒体信息素养。</a:t>
            </a:r>
            <a:endParaRPr lang="zh-CN" altLang="en-US" sz="1000" i="0" dirty="0">
              <a:effectLst/>
            </a:endParaRPr>
          </a:p>
        </p:txBody>
      </p:sp>
      <p:sp>
        <p:nvSpPr>
          <p:cNvPr id="5" name="角丸四角形 7"/>
          <p:cNvSpPr/>
          <p:nvPr/>
        </p:nvSpPr>
        <p:spPr>
          <a:xfrm>
            <a:off x="2905714" y="1827121"/>
            <a:ext cx="1068614" cy="27028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kumimoji="1" lang="en-US" altLang="zh-CN" sz="1400" b="1" dirty="0">
                <a:latin typeface="Microsoft YaHei" panose="020B0503020204020204" pitchFamily="34" charset="-122"/>
                <a:ea typeface="Microsoft YaHei" panose="020B0503020204020204" pitchFamily="34" charset="-122"/>
              </a:rPr>
              <a:t>author</a:t>
            </a:r>
            <a:endParaRPr kumimoji="1" lang="en-US" altLang="zh-CN" sz="1400" b="1" dirty="0">
              <a:latin typeface="Microsoft YaHei" panose="020B0503020204020204" pitchFamily="34" charset="-122"/>
              <a:ea typeface="Microsoft YaHei" panose="020B0503020204020204" pitchFamily="34" charset="-122"/>
            </a:endParaRPr>
          </a:p>
        </p:txBody>
      </p:sp>
      <p:sp>
        <p:nvSpPr>
          <p:cNvPr id="6" name="テキスト ボックス 5"/>
          <p:cNvSpPr txBox="1"/>
          <p:nvPr/>
        </p:nvSpPr>
        <p:spPr>
          <a:xfrm>
            <a:off x="2270760" y="122555"/>
            <a:ext cx="2613660" cy="1276350"/>
          </a:xfrm>
          <a:prstGeom prst="rect">
            <a:avLst/>
          </a:prstGeom>
          <a:noFill/>
        </p:spPr>
        <p:txBody>
          <a:bodyPr wrap="square" rtlCol="0">
            <a:spAutoFit/>
          </a:bodyPr>
          <a:lstStyle/>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書名</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スマホを</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持</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つ</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前</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に</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知</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っておきたい</a:t>
            </a:r>
            <a:r>
              <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rPr>
              <a:t> </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情報</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との</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上手</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な</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付</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き</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合</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い</a:t>
            </a:r>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方</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【ISBN】</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978-4-7612-7851-9</a:t>
            </a:r>
            <a:endParaRPr lang="en-US" altLang="ja-JP" sz="7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著者</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zh-CN"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rPr>
              <a:t>安藤未希</a:t>
            </a:r>
            <a:endParaRPr kumimoji="1" lang="zh-CN" altLang="en-US"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zh-CN" altLang="en-US" sz="700" b="1" dirty="0">
                <a:latin typeface="Microsoft YaHei" panose="020B0503020204020204" pitchFamily="34" charset="-122"/>
                <a:ea typeface="Microsoft YaHei" panose="020B0503020204020204" pitchFamily="34" charset="-122"/>
                <a:cs typeface="Microsoft YaHei" panose="020B0503020204020204" pitchFamily="34" charset="-122"/>
              </a:rPr>
              <a:t>页数</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176p  </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r>
              <a:rPr kumimoji="1" lang="ja-JP" altLang="en-US" sz="700" b="1" dirty="0">
                <a:latin typeface="Microsoft YaHei" panose="020B0503020204020204" pitchFamily="34" charset="-122"/>
                <a:ea typeface="Microsoft YaHei" panose="020B0503020204020204" pitchFamily="34" charset="-122"/>
                <a:cs typeface="Microsoft YaHei" panose="020B0503020204020204" pitchFamily="34" charset="-122"/>
              </a:rPr>
              <a:t>発行年月</a:t>
            </a:r>
            <a:r>
              <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rPr>
              <a:t>】</a:t>
            </a:r>
            <a:endParaRPr kumimoji="1" lang="en-US" altLang="ja-JP" sz="700" b="1" dirty="0">
              <a:latin typeface="Microsoft YaHei" panose="020B0503020204020204" pitchFamily="34" charset="-122"/>
              <a:ea typeface="Microsoft YaHei" panose="020B0503020204020204" pitchFamily="34" charset="-122"/>
              <a:cs typeface="Microsoft YaHei" panose="020B0503020204020204" pitchFamily="34" charset="-122"/>
            </a:endParaRPr>
          </a:p>
          <a:p>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2026</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年</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1</a:t>
            </a:r>
            <a:r>
              <a:rPr kumimoji="1" lang="ja-JP" altLang="en-US" sz="700" dirty="0">
                <a:latin typeface="Microsoft YaHei" panose="020B0503020204020204" pitchFamily="34" charset="-122"/>
                <a:ea typeface="Microsoft YaHei" panose="020B0503020204020204" pitchFamily="34" charset="-122"/>
                <a:cs typeface="Microsoft YaHei" panose="020B0503020204020204" pitchFamily="34" charset="-122"/>
              </a:rPr>
              <a:t>月</a:t>
            </a:r>
            <a:r>
              <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rPr>
              <a:t> </a:t>
            </a:r>
            <a:endParaRPr kumimoji="1" lang="en-US" altLang="ja-JP" sz="700" dirty="0">
              <a:latin typeface="Microsoft YaHei" panose="020B0503020204020204" pitchFamily="34" charset="-122"/>
              <a:ea typeface="Microsoft YaHei" panose="020B0503020204020204" pitchFamily="34" charset="-122"/>
              <a:cs typeface="Microsoft YaHei" panose="020B0503020204020204" pitchFamily="34" charset="-122"/>
            </a:endParaRPr>
          </a:p>
          <a:p>
            <a:endParaRPr kumimoji="1" lang="en-US" altLang="ja-JP" sz="700" dirty="0">
              <a:solidFill>
                <a:srgbClr val="FF0000"/>
              </a:solidFill>
              <a:highlight>
                <a:srgbClr val="FFFF00"/>
              </a:highligh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2" name="图片 1"/>
          <p:cNvPicPr>
            <a:picLocks noChangeAspect="1"/>
          </p:cNvPicPr>
          <p:nvPr/>
        </p:nvPicPr>
        <p:blipFill>
          <a:blip r:embed="rId1"/>
          <a:stretch>
            <a:fillRect/>
          </a:stretch>
        </p:blipFill>
        <p:spPr>
          <a:xfrm>
            <a:off x="488315" y="59055"/>
            <a:ext cx="892175" cy="1271905"/>
          </a:xfrm>
          <a:prstGeom prst="rect">
            <a:avLst/>
          </a:prstGeom>
        </p:spPr>
      </p:pic>
      <p:pic>
        <p:nvPicPr>
          <p:cNvPr id="3" name="图片 2"/>
          <p:cNvPicPr>
            <a:picLocks noChangeAspect="1"/>
          </p:cNvPicPr>
          <p:nvPr/>
        </p:nvPicPr>
        <p:blipFill>
          <a:blip r:embed="rId2"/>
          <a:stretch>
            <a:fillRect/>
          </a:stretch>
        </p:blipFill>
        <p:spPr>
          <a:xfrm>
            <a:off x="4107815" y="5377815"/>
            <a:ext cx="2305685" cy="3242945"/>
          </a:xfrm>
          <a:prstGeom prst="rect">
            <a:avLst/>
          </a:prstGeom>
        </p:spPr>
      </p:pic>
      <p:pic>
        <p:nvPicPr>
          <p:cNvPr id="4" name="图片 3"/>
          <p:cNvPicPr>
            <a:picLocks noChangeAspect="1"/>
          </p:cNvPicPr>
          <p:nvPr/>
        </p:nvPicPr>
        <p:blipFill>
          <a:blip r:embed="rId3"/>
          <a:stretch>
            <a:fillRect/>
          </a:stretch>
        </p:blipFill>
        <p:spPr>
          <a:xfrm>
            <a:off x="600710" y="5377815"/>
            <a:ext cx="2305050" cy="3321685"/>
          </a:xfrm>
          <a:prstGeom prst="rect">
            <a:avLst/>
          </a:prstGeo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2115367" y="60925"/>
            <a:ext cx="4171041" cy="112204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sz="600" dirty="0">
                <a:latin typeface="Meiryo UI" panose="020B0604030504040204" pitchFamily="50" charset="-128"/>
                <a:ea typeface="Meiryo UI" panose="020B0604030504040204" pitchFamily="50" charset="-128"/>
                <a:cs typeface="Meiryo UI" panose="020B0604030504040204" pitchFamily="50" charset="-128"/>
              </a:rPr>
              <a:t> </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休養</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マネジメント</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　「自分</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だけの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み</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方」</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見</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つかる</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忙</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しい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のためのリカバリー</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戦略</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978-47612-7839-7</a:t>
            </a:r>
            <a:endPar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作者秀樹</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232</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81280" y="1113790"/>
            <a:ext cx="6690360" cy="8863330"/>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充电主义：在疲惫时代活得不崩溃的秘密。真正的高手，不是永远在线，而是懂得何时</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下线</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ja-JP"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卷到极限的人，最需要学会的不是再拼，而是好好休息</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本书是一部面向现代</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无法好好休息的人</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的实用性著作，旨在帮助读者在忙碌与压力并存的时代中，找到属于自己的最佳休息方式，并将</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从</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奖励</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转变为</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投资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的观念。</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本书以科学研究为基础，结合心理学、生理学及管理学等领域的知识，提出一种全新的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休息学</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框架，让</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不再是被动的行为，而是一种主动的策略。</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一、从</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工作至上</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到</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休息至上</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：重新定义工作的节奏</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作者在书的开篇指出，很多人存在</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工作至上主义</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的文化，人们以</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不休息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为勤奋的象征，结果陷入了</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温水煮青蛙</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的状态</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在不知不觉中被慢性疲劳吞噬。作者强调，现代的工作方式已不再是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时间的竞争</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，而是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专注与恢复的平衡战</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。如果不能察觉并管理那些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看不见的疲劳</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，无论多努力，绩效都会下降。因此，书中提出应主动设计属于自己的休息时间，把</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战略性地休息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视为维持高效表现的关键能力。借鉴欧洲的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工作间隔休息制度</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，作者主张每个人都应拥有</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休息设计力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，即创造和利用休息时间的能力。</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二、休息就是准备：从</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睡眠</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到</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的循环管理</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在第二章中，作者提出</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休息本身就是一种准备</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的核心观点。他指出，现代人往往把</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等同于</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睡觉</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，但这是一种危险的误解。真正的休息是一种多维度的系统管理，涉及身体、心理、社交与能量四个方面。作者以自己在恢复性服装开发中的研究经验为基础，提出了</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休息学</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的整体框架</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从传统的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三角循环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（活动</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疲劳</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休息）进化为包含</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Vitality</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的新</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四角循环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活动</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疲劳</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恢复）。</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他强调，</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并非休息的结果，而是能量循环的起点。借鉴运动员的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超量恢复理论</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，作者认为，工作也应被视为</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季节性比赛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：既有高峰期，也应有恢复期。持续工作并不代表持续成长，唯有</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有策略的休息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才能维持长期的竞争力。</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三、休息的设计与管理：如何建立属于自己的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休息系统</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第三章聚焦于</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休息的设计方法</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，也就是如何具体地规划休息。作者认为，管理休息是现代职场人必备的能力。他建议读者从</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觉察</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开始，记录并分析自己的疲劳程度、睡眠时间和每日状态，逐步建立属于自己的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休息惯例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休息不是一成不变的，而是需要不断试验与调整的动态过程。作者提出以</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八成原则</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为目标</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不要追求完美的休息，而是持续优化。同时，他强调</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补充的时机</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要在完全疲惫之前主动恢复，避免陷入</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极限疲劳</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。书中鼓励以</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一周</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或</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一年</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为单位规划休息，比如像德国人那样在年初就确定全年假期计划，把休息纳入人生设计，而不是当作努力之后的奖励。</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四、让休息更聪明：创造可持续的放松方式</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第四章进一步探讨如何</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巧妙地</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休息。作者提出</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休息规则</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的概念：提前设定界限，避免因</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突然有空</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而感到不安。他区分了</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分离型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（能清楚区分工作与生活）和</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融合型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（工作与生活界限模糊）两类人，指出每个人都应找到最适合自己的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混合型休息法</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，在必要时明确切换</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工作模式</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与</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休息模式</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此外，书中提醒不要依赖</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周末补觉</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，因为</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睡眠储蓄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并不存在。真正有效的恢复来自日常节奏的稳定和</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按自己节奏生活</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的心理平衡。对于正在育儿或时间被高度占用的人群，作者也提出要善用他人或外部服务的支持，并强调：</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即使没有任务，也应该休息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，以此打破</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忙碌才有价值</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的思维陷阱。</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五、学会使用休息：找到属于自己的休息类型</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在最后一章中，作者提出了</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七种休息类型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模型，指出每个人的最佳休息方式因个性、生活阶段与价值观不同而异。这七种类型包括：静养型（以安静休息为主）、运动型、营养型、社交型、娱乐型、创造型和转换型。作者鼓励读者通过自我测试找到主要类型，再以</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先去尝试</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的心态不断实践。他强调，没有一种休息方式适合所有人，唯有找到</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符合自己特质的休息方式</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，才是最有效率的投资。休息不再是消极的暂停，而是一种积极的重生过程。</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全书贯穿的核心思想是：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休息是一种投资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休息不是对过去努力的奖赏，而是为了让明天能够持续创造价值的必要行动。作者秀树通过结合科学理论与生活实践，构建出一种全新的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休息管理</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理念：以个性化、系统化、可持续的方式，把休息融入日常生活，培养主动恢复的自我管理能力。</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在快节奏的现代社会中，真正的竞争力，不在于谁更努力，而在于谁能更聪明地休息。这本书教会我们如何把</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变成一种能力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一种让人生长期保持健康、高效与活力的能力。</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3" name="图片 2"/>
          <p:cNvPicPr>
            <a:picLocks noChangeAspect="1"/>
          </p:cNvPicPr>
          <p:nvPr/>
        </p:nvPicPr>
        <p:blipFill>
          <a:blip r:embed="rId1"/>
          <a:stretch>
            <a:fillRect/>
          </a:stretch>
        </p:blipFill>
        <p:spPr>
          <a:xfrm>
            <a:off x="528320" y="152400"/>
            <a:ext cx="557530" cy="808355"/>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2115367" y="60925"/>
            <a:ext cx="4171041" cy="112204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sz="600" dirty="0">
                <a:latin typeface="Meiryo UI" panose="020B0604030504040204" pitchFamily="50" charset="-128"/>
                <a:ea typeface="Meiryo UI" panose="020B0604030504040204" pitchFamily="50" charset="-128"/>
                <a:cs typeface="Meiryo UI" panose="020B0604030504040204" pitchFamily="50" charset="-128"/>
              </a:rPr>
              <a:t> </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休養</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マネジメント</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　「自分</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だけの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み</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方」</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見</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つかる</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忙</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しい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のためのリカバリー</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戦略</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978-47612-7839-7</a:t>
            </a:r>
            <a:endPar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作者秀樹</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232</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81280" y="1113790"/>
            <a:ext cx="6690360" cy="7785735"/>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请注意</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看不见的疲劳</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你是否感觉到自己正在疲惫？</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身体总是沉重、无力，甚至有点发热；早上起床也提不起劲，浑身酸痛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如果你有这些自觉症状，大概会回答：</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是的，我累了。</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但如果你觉得</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好像也没那么严重</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，请看看以下这些情况，是否也有你的影子：</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错误或健忘变多了</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总是带着莫名的不安</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一点小事就容易发脾气</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没有干劲、提不起兴趣</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经常撞到桌角、门边</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其实，这些表现同样说明</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你已经处于</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疲劳状态</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了。</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也许过去你并不会这样，但最近变得容易烦躁、难以集中注意力。可你心里可能这样想：</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我照常上班、做家务、假期也能安排活动，一切都挺顺利，说明我没问题。</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但能动，并不代表没疲劳。你可能早已</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能量透支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，只是自己没有察觉。</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疲劳大致分为两种类型：</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一种是身体上的疲劳，另一种是精神上的疲劳。</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身体疲劳的特征比较明显，比如身体沉重、乏力等，与平时状态相比差异明显，因此更容易察觉。</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当你意识到身体累了，通常会想到</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该休息一下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今晚早点睡恢复体力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等，并能主动调整生活节奏。</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工作总在脑子里转个不停</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，其实是疲劳在作祟</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相对而言，精神疲劳则更隐蔽、更难察觉。</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在现代社会中，很多人正被这种精神疲劳悄悄侵蚀。</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如果你有以下习惯，就要小心了</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这可能意味着你已经积累了相当程度的心理疲劳：</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通勤途中也不停查看邮件</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休息日仍随身携带工作手机</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明明放假了，脑子却仍在想着工作</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假期也会立即回复工作信息或邮件</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表面上看，这样的人似乎</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敬业</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上进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但如果这种状态成为常态，心理和身体的健康迟早会被拖垮。</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精神疲劳最危险的地方在于</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即使已经疲惫到功能下降，仍然不停地逼自己运转。</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没有察觉疲劳的人，往往不会主动让自己休息。</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烦躁、不安、注意力不集中，这些其实都是精神疲劳的警讯。</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然而，现实中几乎没人会说：</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我今天有点易怒，所以要休息一天。</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于是，明明已经疲惫，却仍然不肯停下来</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这，才是真正危险的信号。</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3" name="图片 2"/>
          <p:cNvPicPr>
            <a:picLocks noChangeAspect="1"/>
          </p:cNvPicPr>
          <p:nvPr/>
        </p:nvPicPr>
        <p:blipFill>
          <a:blip r:embed="rId1"/>
          <a:stretch>
            <a:fillRect/>
          </a:stretch>
        </p:blipFill>
        <p:spPr>
          <a:xfrm>
            <a:off x="528320" y="152400"/>
            <a:ext cx="557530" cy="808355"/>
          </a:xfrm>
          <a:prstGeom prst="rect">
            <a:avLst/>
          </a:prstGeom>
        </p:spPr>
      </p:pic>
      <p:sp>
        <p:nvSpPr>
          <p:cNvPr id="5" name="矩形 4"/>
          <p:cNvSpPr/>
          <p:nvPr/>
        </p:nvSpPr>
        <p:spPr>
          <a:xfrm>
            <a:off x="4847590" y="584835"/>
            <a:ext cx="1231900" cy="28892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2115367" y="60925"/>
            <a:ext cx="4171041" cy="112204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sz="600" dirty="0">
                <a:latin typeface="Meiryo UI" panose="020B0604030504040204" pitchFamily="50" charset="-128"/>
                <a:ea typeface="Meiryo UI" panose="020B0604030504040204" pitchFamily="50" charset="-128"/>
                <a:cs typeface="Meiryo UI" panose="020B0604030504040204" pitchFamily="50" charset="-128"/>
              </a:rPr>
              <a:t> </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休養</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マネジメント</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　「自分</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だけの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み</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方」</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見</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つかる</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忙</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しい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のためのリカバリー</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戦略</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978-47612-7839-7</a:t>
            </a:r>
            <a:endPar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作者秀樹</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232</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81280" y="1113790"/>
            <a:ext cx="6690360" cy="8893810"/>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从现在开始，我们要从</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三角循环</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进化到加入</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活力</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四角循环</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也就是</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 VATR</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循环。</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我想提出的概念是，通过</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主动休养</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来提升活力。</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具体来说，就是在原本</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活动</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疲劳</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休养</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的三角循环中，加入</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活力</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这个要素，使循环变成</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四角形循环</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主动休养：让</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活力</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成为能量源</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在这个循环中，流程是这样的：</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通过主动休养来提升活力（</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Vitality</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进行工作或学习等活动（</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Activity</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活动之后会感到疲劳（</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Tiredness</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疲劳时就进行休养（</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Rest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到这里，前半段仍然与以往的</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三角循环</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相同：活动</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 </a:t>
            </a:r>
            <a:r>
              <a:rPr lang="en-US"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 </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疲劳</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 </a:t>
            </a:r>
            <a:r>
              <a:rPr lang="en-US"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 </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休养。</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但在</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四角循环</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中，休养之后还有一个关键步骤</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再次激发活力。</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也就是说，休息完并不是立刻回到工作，而是通过更积极、更有意识的休养行为，让身体和心灵恢复到</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充满活力的状态</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，再重新投入活动。</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这个四角循环以四个单词的首字母命名：</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Vitality</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（活力）</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Action</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（活动）</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Tiredness</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（疲劳）</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Rest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（休养）</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合称为</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 “VATR</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循环</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作者认为，这是一种让人能够持续保持能量与健康的</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可持续循环模式</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像手机一样</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预充电</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的身体管理法</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可以把它想象成手机的充电。</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早上起床时，如果手机没电，会非常不方便吧？</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不仅完全没电会让人焦虑，即使电量不够，外出途中电量耗尽也会带来困扰。</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因此，我们通常会在前一天晚上就插上充电线，让手机在第二天早上满电。</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也就是说，为了第二天能顺畅使用手机，我们需要提前</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做准备</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同样的道理也适用于我们的身体。</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要想早晨醒来时精神饱满，就必须在前一天做好</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充电</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如果身体没有被充分恢复</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也就是体力、精神都处在低电量状态，那么第二天的工作表现自然会下降。</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把</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充满电</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的状态比作</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充满活力</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的状态，那么，前一天我们要做的不仅是让疲惫的身体休息，还要主动提升能量，让明天的自己能量充足。</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这种积极、主动地进行恢复与能量提升的行为，就是所谓的</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主动休养</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活力</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是我们最重要的资本</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（接下页）</a:t>
            </a:r>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3" name="图片 2"/>
          <p:cNvPicPr>
            <a:picLocks noChangeAspect="1"/>
          </p:cNvPicPr>
          <p:nvPr/>
        </p:nvPicPr>
        <p:blipFill>
          <a:blip r:embed="rId1"/>
          <a:stretch>
            <a:fillRect/>
          </a:stretch>
        </p:blipFill>
        <p:spPr>
          <a:xfrm>
            <a:off x="528320" y="152400"/>
            <a:ext cx="557530" cy="808355"/>
          </a:xfrm>
          <a:prstGeom prst="rect">
            <a:avLst/>
          </a:prstGeom>
        </p:spPr>
      </p:pic>
      <p:sp>
        <p:nvSpPr>
          <p:cNvPr id="5" name="矩形 4"/>
          <p:cNvSpPr/>
          <p:nvPr/>
        </p:nvSpPr>
        <p:spPr>
          <a:xfrm>
            <a:off x="4847590" y="584835"/>
            <a:ext cx="1231900" cy="28892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2115367" y="60925"/>
            <a:ext cx="4171041" cy="112204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sz="600" dirty="0">
                <a:latin typeface="Meiryo UI" panose="020B0604030504040204" pitchFamily="50" charset="-128"/>
                <a:ea typeface="Meiryo UI" panose="020B0604030504040204" pitchFamily="50" charset="-128"/>
                <a:cs typeface="Meiryo UI" panose="020B0604030504040204" pitchFamily="50" charset="-128"/>
              </a:rPr>
              <a:t> </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休養</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マネジメント</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　「自分</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だけの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み</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方」</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見</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つかる</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忙</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しい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のためのリカバリー</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戦略</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978-47612-7839-7</a:t>
            </a:r>
            <a:endPar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作者秀樹</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232</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81280" y="1663700"/>
            <a:ext cx="6690360" cy="3014980"/>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日本恢复协会（</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Japan Recovery Association</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）对</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恢复</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的定义是：</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通过休养，让身体与心灵从活动能力下降的状态中恢复，并积蓄作为生理与心理资本的</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活力</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，为下一次行动做准备。</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也就是说，对我们而言，</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活力</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就是生理与心理的资本。</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企业运作离不开资本，有了资本，才能开展业务；</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同样地，我们的身体也需要</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活力</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作为资本，才能继续进行各种活动。</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无论是企业还是个体，没有资本就无法持续运作。</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因此，为了积蓄这份资本</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也就是</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活力</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，我们必须学会进行</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主动休养</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当你理解了</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VATR</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循环，就会发现原来的</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三角循环</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其实是不完整的。</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从反义词的角度看就很清楚：</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活动</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的反义词是</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休养</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，而</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疲劳</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的反义词是</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活力</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活动之后要休养，要从疲劳中恢复，就需要活力。</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只有这四个要素形成完整的循环，才能真正实现高效运转。</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也就是说，加入</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活力</a:t>
            </a:r>
            <a:r>
              <a:rPr lang="en-US" altLang="zh-CN"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a:t>
            </a:r>
            <a:r>
              <a:rPr lang="zh-CN" altLang="en-US" sz="100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sym typeface="+mn-ea"/>
              </a:rPr>
              <a:t>的四角循环，才是我们应当追求的理想休养模式。</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3" name="图片 2"/>
          <p:cNvPicPr>
            <a:picLocks noChangeAspect="1"/>
          </p:cNvPicPr>
          <p:nvPr/>
        </p:nvPicPr>
        <p:blipFill>
          <a:blip r:embed="rId1"/>
          <a:stretch>
            <a:fillRect/>
          </a:stretch>
        </p:blipFill>
        <p:spPr>
          <a:xfrm>
            <a:off x="528320" y="152400"/>
            <a:ext cx="557530" cy="808355"/>
          </a:xfrm>
          <a:prstGeom prst="rect">
            <a:avLst/>
          </a:prstGeom>
        </p:spPr>
      </p:pic>
      <p:pic>
        <p:nvPicPr>
          <p:cNvPr id="2" name="图片 1"/>
          <p:cNvPicPr>
            <a:picLocks noChangeAspect="1"/>
          </p:cNvPicPr>
          <p:nvPr/>
        </p:nvPicPr>
        <p:blipFill>
          <a:blip r:embed="rId2"/>
          <a:stretch>
            <a:fillRect/>
          </a:stretch>
        </p:blipFill>
        <p:spPr>
          <a:xfrm>
            <a:off x="3156585" y="6597650"/>
            <a:ext cx="3481705" cy="2682240"/>
          </a:xfrm>
          <a:prstGeom prst="rect">
            <a:avLst/>
          </a:prstGeom>
        </p:spPr>
      </p:pic>
      <p:pic>
        <p:nvPicPr>
          <p:cNvPr id="4" name="图片 3"/>
          <p:cNvPicPr>
            <a:picLocks noChangeAspect="1"/>
          </p:cNvPicPr>
          <p:nvPr/>
        </p:nvPicPr>
        <p:blipFill>
          <a:blip r:embed="rId3"/>
          <a:stretch>
            <a:fillRect/>
          </a:stretch>
        </p:blipFill>
        <p:spPr>
          <a:xfrm>
            <a:off x="304165" y="5026660"/>
            <a:ext cx="2948940" cy="2265045"/>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2115367" y="60925"/>
            <a:ext cx="4171041" cy="112204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sz="600" dirty="0">
                <a:latin typeface="Meiryo UI" panose="020B0604030504040204" pitchFamily="50" charset="-128"/>
                <a:ea typeface="Meiryo UI" panose="020B0604030504040204" pitchFamily="50" charset="-128"/>
                <a:cs typeface="Meiryo UI" panose="020B0604030504040204" pitchFamily="50" charset="-128"/>
              </a:rPr>
              <a:t> </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休養</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マネジメント</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　「自分</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だけの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み</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方」</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見</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つかる</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忙</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しい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のためのリカバリー</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戦略</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978-47612-7839-7</a:t>
            </a:r>
            <a:endPar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作者秀樹</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232</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81280" y="1113790"/>
            <a:ext cx="6690360" cy="8893810"/>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检查自己的疲劳程度</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想要有效地管理休息，第一步要做的事情，就是检查自己的</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疲劳度</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这项记录主要适用于工作日（即有上班、上学等安排的日子），至于休息日的记录方式，作者会在书的后面（第</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126</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页）说明。</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在日常生活中，你可能会遇到这样的情况：有时早上怎么也起不来，整个人昏沉沉的；但有时候，又会觉得</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一早就状态很好</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其实，早上醒来的状态，很大程度上取决于前一天的休息方式。</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也许你前一天晚上去应酬喝了酒，也可能熬夜打游戏；</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也许忙到深夜连洗澡的力气都没有就睡了；</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或者那天准时下班、吃过饭、泡了个舒服的热水澡。</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这些看似琐碎的</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前一晚的行为</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，都会直接影响到第二天早晨的精力状态。</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因此，建议每天记录</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早晨的感受</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和</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前一天的活动内容</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最好在起床时就做简单记录，如果早上实在太忙，可以在通勤时用手机补记。</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为了防止忘记，建议把记录的时间固定下来，形成习惯。</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通过持续积累这些数据，你就能发现：</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哪些行为会让你的疲劳加重，哪些行为能帮助你恢复。</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记录要点</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①</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 </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前一天的休息方式</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回顾从下班到入睡这段时间，写下你是怎么度过的。</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例如：</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去健身房运动了</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喝了酒</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睡前泡了热水澡</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看书放松</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从几点睡到几点</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②</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 </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早晨的状态</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用自己的感受来评估起床时的状态，比如：</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精神很好，醒得快</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有点困</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感觉疲惫、身体沉重</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你可以用</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“100</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分制</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来打分，也可以用</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来标记。</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仅仅记录这些，就能大致看出疲劳的原因，但如果想更深入，还应加上第三项。</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接下页）</a:t>
            </a:r>
            <a:endParaRPr lang="zh-CN" altLang="en-US" sz="11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3" name="图片 2"/>
          <p:cNvPicPr>
            <a:picLocks noChangeAspect="1"/>
          </p:cNvPicPr>
          <p:nvPr/>
        </p:nvPicPr>
        <p:blipFill>
          <a:blip r:embed="rId1"/>
          <a:stretch>
            <a:fillRect/>
          </a:stretch>
        </p:blipFill>
        <p:spPr>
          <a:xfrm>
            <a:off x="528320" y="152400"/>
            <a:ext cx="557530" cy="808355"/>
          </a:xfrm>
          <a:prstGeom prst="rect">
            <a:avLst/>
          </a:prstGeom>
        </p:spPr>
      </p:pic>
      <p:sp>
        <p:nvSpPr>
          <p:cNvPr id="5" name="矩形 4"/>
          <p:cNvSpPr/>
          <p:nvPr/>
        </p:nvSpPr>
        <p:spPr>
          <a:xfrm>
            <a:off x="4847590" y="584835"/>
            <a:ext cx="1231900" cy="28892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2115367" y="60925"/>
            <a:ext cx="4171041" cy="112204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sz="600" dirty="0">
                <a:latin typeface="Meiryo UI" panose="020B0604030504040204" pitchFamily="50" charset="-128"/>
                <a:ea typeface="Meiryo UI" panose="020B0604030504040204" pitchFamily="50" charset="-128"/>
                <a:cs typeface="Meiryo UI" panose="020B0604030504040204" pitchFamily="50" charset="-128"/>
              </a:rPr>
              <a:t> </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休養</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マネジメント</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　「自分</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だけの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み</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方」</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見</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つかる</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忙</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しい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のためのリカバリー</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戦略</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978-47612-7839-7</a:t>
            </a:r>
            <a:endPar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作者秀樹</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232</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81280" y="1113790"/>
            <a:ext cx="6690360" cy="8863330"/>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巧妙地进行</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切换</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掌握工作与休息的节奏</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工作模式（</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ON</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与</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休息模式（</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OFF</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之间的切换方式，大致可以分为两种类型：分离型（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Segmenter</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）与融合型（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Integrator</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一、两种不同的切换方式</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分离型（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Segmenter</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这类人擅长明确区分工作与私人时间。</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他们认为，只有将</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工作时间</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和</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生活时间</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严格分开，效率才能最高。</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例如，他们会在下班后完全不看工作邮件、也不讨论职场的事情，把下班时间视为彻底属于自己的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休息领域</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融合型（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Integrator</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与此相反，融合型的人并不会特别划分工作与生活的界限。</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他们能灵活地在两者之间切换，例如：</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在工作时间中抽空去健身房、在休息时突然想到工作点子并立刻记录。</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这种人往往能掌握自己的节奏，知道如何在日常的碎片时间中恢复精力、维持高效。</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许多企业家和管理者都属于这种类型。</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二、</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混合式休息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最现实的做法</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近年来，一个新兴的社会理念引起了关注，那就是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断连权（</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Right to Disconnect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也就是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在休息时间，不接收公司联系的权利</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在法国等国家，这项权利甚至已被写入法律。</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然而，也有人提出疑问：</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完全断开联系真的好吗？</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有些人反而会因为</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不能连接</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而感到焦虑，尤其在日本这样的高责任文化中，这种不安更为普遍。</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实际上，人们的职业、家庭和生活方式差异巨大，要完全成为</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分离型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或</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融合型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都很难。</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因此，作者建议采用一种</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混合型（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Hybrid</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策略。</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三、如何实践</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混合型休养法</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下班到次日上班前：进入分离模式（</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Segmenter</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在这段时间里，要彻底关闭工作通道，让大脑从职场状态中完全脱离。</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不查工作消息、不回复任务请求，把这段时间用于个人恢复。</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上班时间：融入融合模式（</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Integrator</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在工作时，也可以穿插一些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小型休息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比如</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5</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分钟的伸展运动、短暂的冥想、散步或喝杯茶。</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这些微休息可以防止精神疲劳，让专注力维持得更久。</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这种方法同样适用于家庭主妇、育儿者或照顾家人的人群。</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在繁忙的生活中，也要学习像</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融合型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那样，灵活插入休息片段；</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同时，又要像</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分离型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那样，给自己保留一段</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完全属于自己的时间</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四、灵活运用，找到自己的节奏</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正如作者在前文所说，只要事先明确哪些事情属于</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工作时间能做的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，哪些应留在</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休息时间再做</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就能根据当天的忙碌程度与心情，灵活地安排</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休息的方式</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最终目标不是僵化地遵守某种模式，而是：</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在两种模式中找到平衡点，形成最适合自己生活方式的休养节奏。</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既能高效工作，又能真正恢复</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这，才是现代人的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聪明休息法</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3" name="图片 2"/>
          <p:cNvPicPr>
            <a:picLocks noChangeAspect="1"/>
          </p:cNvPicPr>
          <p:nvPr/>
        </p:nvPicPr>
        <p:blipFill>
          <a:blip r:embed="rId1"/>
          <a:stretch>
            <a:fillRect/>
          </a:stretch>
        </p:blipFill>
        <p:spPr>
          <a:xfrm>
            <a:off x="528320" y="152400"/>
            <a:ext cx="557530" cy="808355"/>
          </a:xfrm>
          <a:prstGeom prst="rect">
            <a:avLst/>
          </a:prstGeom>
        </p:spPr>
      </p:pic>
      <p:sp>
        <p:nvSpPr>
          <p:cNvPr id="5" name="矩形 4"/>
          <p:cNvSpPr/>
          <p:nvPr/>
        </p:nvSpPr>
        <p:spPr>
          <a:xfrm>
            <a:off x="4847590" y="584835"/>
            <a:ext cx="1231900" cy="28892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Pick up</a:t>
            </a:r>
            <a:endParaRPr lang="en-US" altLang="zh-CN"/>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2115367" y="60925"/>
            <a:ext cx="4171041" cy="112204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sz="600" dirty="0">
                <a:latin typeface="Meiryo UI" panose="020B0604030504040204" pitchFamily="50" charset="-128"/>
                <a:ea typeface="Meiryo UI" panose="020B0604030504040204" pitchFamily="50" charset="-128"/>
                <a:cs typeface="Meiryo UI" panose="020B0604030504040204" pitchFamily="50" charset="-128"/>
              </a:rPr>
              <a:t> </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休養</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マネジメント</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　「自分</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だけの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み</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方」</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見</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つかる</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忙</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しい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のためのリカバリー</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戦略</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978-47612-7839-7</a:t>
            </a:r>
            <a:endPar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作者秀樹</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232</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81280" y="1113790"/>
            <a:ext cx="6690360" cy="7170420"/>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第</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1</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章　从</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工作至上主义</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到</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休息至上主义</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注意那些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看不见的疲劳</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疲劳分为</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容易察觉的疲劳</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和</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不容易察觉的疲劳</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脑子里总想着工作</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其实是疲劳的表现。</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认识疲劳，是恢复的第一步。</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无法摆脱</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工作至上</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的陷阱</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在昭和时代，人们并非与时间竞争；</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如今的日本人却像</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温水煮青蛙</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一样，正在被慢性疲劳吞噬。</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因此，需要一种新的观念</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战略性休息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欧洲已经开始通过</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工作间隔休息制度</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来设计休息时间。</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如果要</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压缩时间</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，与其压缩</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，不如提高</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工作时的专注效率</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要掌握如何</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创造休息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与</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运用休息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的能力。</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休息方式不懂是很正常的事，但关键是要学会</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个性化休养</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找到适合自己的节奏。</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第</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2</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章　休息是一种</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准备</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构建融合多领域的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休养学</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作者以</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恢复型功能服</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的研发为起点，建立了休养学的概念。</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休养</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不能仅用单一学科解释，它融合了生理学、心理学与社会行为学等知识。</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只睡觉就够了</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的误区</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很多人把休息等同于睡眠，却不知道其他恢复方法。</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因此，出现了即使去医院也得不到解决的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休养难民</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从</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三角循环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到</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四角循环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传统的循环是：活动</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 </a:t>
            </a:r>
            <a:r>
              <a:rPr lang="en-US"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 </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疲劳</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 </a:t>
            </a:r>
            <a:r>
              <a:rPr lang="en-US"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 </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休养。</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但现在我们要进入新的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四角循环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”——VATR</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循环：</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在原有基础上增加</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Vitality</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这一环节。</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是我们最重要的资本。</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没有活力，就无法进行新的活动。</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为什么</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活力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如此重要</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运动员运用</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超量恢复理论</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，通过适度负荷反而提升基础体能。</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工作也应如此：它不是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一场定胜负</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的比赛，</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而是一项需要节奏与恢复的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赛季性竞技</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3" name="图片 2"/>
          <p:cNvPicPr>
            <a:picLocks noChangeAspect="1"/>
          </p:cNvPicPr>
          <p:nvPr/>
        </p:nvPicPr>
        <p:blipFill>
          <a:blip r:embed="rId1"/>
          <a:stretch>
            <a:fillRect/>
          </a:stretch>
        </p:blipFill>
        <p:spPr>
          <a:xfrm>
            <a:off x="528320" y="152400"/>
            <a:ext cx="557530" cy="808355"/>
          </a:xfrm>
          <a:prstGeom prst="rect">
            <a:avLst/>
          </a:prstGeom>
        </p:spPr>
      </p:pic>
      <p:sp>
        <p:nvSpPr>
          <p:cNvPr id="5" name="矩形 4"/>
          <p:cNvSpPr/>
          <p:nvPr/>
        </p:nvSpPr>
        <p:spPr>
          <a:xfrm>
            <a:off x="4847590" y="584835"/>
            <a:ext cx="1231900" cy="28892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chapter</a:t>
            </a:r>
            <a:endParaRPr lang="en-US" altLang="zh-CN"/>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2115367" y="60925"/>
            <a:ext cx="4171041" cy="112204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sz="600" dirty="0">
                <a:latin typeface="Meiryo UI" panose="020B0604030504040204" pitchFamily="50" charset="-128"/>
                <a:ea typeface="Meiryo UI" panose="020B0604030504040204" pitchFamily="50" charset="-128"/>
                <a:cs typeface="Meiryo UI" panose="020B0604030504040204" pitchFamily="50" charset="-128"/>
              </a:rPr>
              <a:t> </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休養</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マネジメント</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　「自分</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だけの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み</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方」</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見</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つかる</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忙</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しい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のためのリカバリー</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戦略</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978-47612-7839-7</a:t>
            </a:r>
            <a:endPar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作者秀樹</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232</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81280" y="1113790"/>
            <a:ext cx="6690360" cy="8093710"/>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第</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3</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章　学会</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设计休息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管理你的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休息时间</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休息的起点，就是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休息的开始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要学会像管理工作一样管理休息。</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检查自己的疲劳度</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前一晚的休息方式，决定了第二天早上的状态。</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通过记录和反思，可以了解哪些行为会提高或降低疲劳度。</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早上记录状态、设定每日目标，晚上回顾目标完成度，</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就能清楚地看到休息质量与表现的关系。</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建立属于自己的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休息惯例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通过反复试验不断优化，以</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八成完成</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为标准，不求完美。</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当感到活力下降时，要及时补充能量</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完全疲惫前</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恢复。</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若疲劳积累过多，就启动备用方案（</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Plan B</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从时间维度思考休息</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以一周为单位：平衡工作与休息，而非</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周末补偿</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以一年为单位：休假不是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努力后的奖励</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，而是规划的一部分。</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像德国人一样，在年度初就决定休假时间，</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以春节或盂兰盆节为起点，提前安排假期计划。</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第</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4</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章　让</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休息方式</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更聪明</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提前设定</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休息规则</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有人害怕</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空闲时间</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，因此更要事先为休息制定规则。</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巧妙切换工作与休息</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分离型（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Segmenter</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）：工作与生活分得越清楚，效率越高。</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融合型（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Integrator</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）：能自由切换工作与生活，在碎片中恢复。</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现实中，多数人无法完全成为其中一种，因此建议采用混合模式：</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白天工作时采用</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融合型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，在工作间插入小休息；</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下班后则切换为</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分离型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，彻底断开与工作的连接。</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不要依赖</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周末补觉</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睡眠储蓄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不存在。</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周末也应保持规律作息，以</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稳定的节奏</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减轻压力。</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顺应自己的节奏</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用</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我的步调（</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My Pace</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来减少心理压力。</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在育儿或家务期，也可以善用周围的帮助与服务。</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即使没有任务，也可以休息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你不需要</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资格</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才能停下来。</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3" name="图片 2"/>
          <p:cNvPicPr>
            <a:picLocks noChangeAspect="1"/>
          </p:cNvPicPr>
          <p:nvPr/>
        </p:nvPicPr>
        <p:blipFill>
          <a:blip r:embed="rId1"/>
          <a:stretch>
            <a:fillRect/>
          </a:stretch>
        </p:blipFill>
        <p:spPr>
          <a:xfrm>
            <a:off x="528320" y="152400"/>
            <a:ext cx="557530" cy="808355"/>
          </a:xfrm>
          <a:prstGeom prst="rect">
            <a:avLst/>
          </a:prstGeom>
        </p:spPr>
      </p:pic>
      <p:sp>
        <p:nvSpPr>
          <p:cNvPr id="5" name="矩形 4"/>
          <p:cNvSpPr/>
          <p:nvPr/>
        </p:nvSpPr>
        <p:spPr>
          <a:xfrm>
            <a:off x="4847590" y="584835"/>
            <a:ext cx="1231900" cy="28892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chapter</a:t>
            </a:r>
            <a:endParaRPr lang="en-US" altLang="zh-CN"/>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2115367" y="60925"/>
            <a:ext cx="4171041" cy="1122045"/>
          </a:xfrm>
          <a:prstGeom prst="rect">
            <a:avLst/>
          </a:prstGeom>
          <a:noFill/>
        </p:spPr>
        <p:txBody>
          <a:bodyPr wrap="square" rtlCol="0">
            <a:spAutoFit/>
          </a:bodyPr>
          <a:lstStyle/>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書名</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sz="600" dirty="0">
                <a:latin typeface="Meiryo UI" panose="020B0604030504040204" pitchFamily="50" charset="-128"/>
                <a:ea typeface="Meiryo UI" panose="020B0604030504040204" pitchFamily="50" charset="-128"/>
                <a:cs typeface="Meiryo UI" panose="020B0604030504040204" pitchFamily="50" charset="-128"/>
              </a:rPr>
              <a:t> </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休養</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マネジメント</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　「自分</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だけの</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休</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み</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方」</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が</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見</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つかる</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忙</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しい</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人</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のためのリカバリー</a:t>
            </a:r>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戦略</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【ISBN】</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rPr>
              <a:t>978-47612-7839-7</a:t>
            </a:r>
            <a:endParaRPr lang="en-US" altLang="ja-JP" sz="700" b="0" i="0" dirty="0">
              <a:solidFill>
                <a:srgbClr val="333333"/>
              </a:solidFill>
              <a:effectLst/>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著者</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zh-CN" sz="600" dirty="0">
              <a:latin typeface="Meiryo UI" panose="020B0604030504040204" pitchFamily="50" charset="-128"/>
              <a:ea typeface="Meiryo UI" panose="020B0604030504040204" pitchFamily="50" charset="-128"/>
              <a:cs typeface="Meiryo UI" panose="020B0604030504040204" pitchFamily="50" charset="-128"/>
            </a:endParaRPr>
          </a:p>
          <a:p>
            <a:r>
              <a:rPr kumimoji="1" lang="zh-CN" altLang="en-US" sz="600" dirty="0">
                <a:latin typeface="Meiryo UI" panose="020B0604030504040204" pitchFamily="50" charset="-128"/>
                <a:ea typeface="Meiryo UI" panose="020B0604030504040204" pitchFamily="50" charset="-128"/>
                <a:cs typeface="Meiryo UI" panose="020B0604030504040204" pitchFamily="50" charset="-128"/>
              </a:rPr>
              <a:t>作者秀樹</a:t>
            </a:r>
            <a:endParaRPr kumimoji="1" lang="zh-CN" altLang="en-US"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【Page】</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232</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6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dirty="0">
                <a:latin typeface="Meiryo UI" panose="020B0604030504040204" pitchFamily="50" charset="-128"/>
                <a:ea typeface="Meiryo UI" panose="020B0604030504040204" pitchFamily="50" charset="-128"/>
                <a:cs typeface="Meiryo UI" panose="020B0604030504040204" pitchFamily="50" charset="-128"/>
              </a:rPr>
              <a:t>発行年月</a:t>
            </a:r>
            <a:r>
              <a:rPr kumimoji="1" lang="en-US" altLang="ja-JP" sz="6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600" b="1"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2025</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600" dirty="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6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600"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81280" y="1113790"/>
            <a:ext cx="6690360" cy="4861560"/>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第</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5</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章　学会</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使用休息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理解</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七种休养类型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每个人的最佳休息方式都不同。</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作者提出七种类型：</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静养型（以安静休息为主）</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运动型（通过运动恢复能量）</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营养型（从饮食中获得能量）</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社交型（与人交往中恢复）</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娱乐型（享受兴趣与娱乐）</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创造型（通过创造或想象恢复）</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转换型（通过环境或思维切换来放松）</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找到自己的</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休息风格</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通过自我诊断，认清自己属于哪种类型。</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最重要的是</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先去尝试。</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休息没有标准答案，只有最适合你的方式。</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结语</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休息不是奖励，而是让明天更强大的投资。</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当你能像管理工作一样管理休息，</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恢复力</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就会成为你最持久的竞争力。</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p:txBody>
      </p:sp>
      <p:pic>
        <p:nvPicPr>
          <p:cNvPr id="3" name="图片 2"/>
          <p:cNvPicPr>
            <a:picLocks noChangeAspect="1"/>
          </p:cNvPicPr>
          <p:nvPr/>
        </p:nvPicPr>
        <p:blipFill>
          <a:blip r:embed="rId1"/>
          <a:stretch>
            <a:fillRect/>
          </a:stretch>
        </p:blipFill>
        <p:spPr>
          <a:xfrm>
            <a:off x="528320" y="152400"/>
            <a:ext cx="557530" cy="808355"/>
          </a:xfrm>
          <a:prstGeom prst="rect">
            <a:avLst/>
          </a:prstGeom>
        </p:spPr>
      </p:pic>
      <p:sp>
        <p:nvSpPr>
          <p:cNvPr id="5" name="矩形 4"/>
          <p:cNvSpPr/>
          <p:nvPr/>
        </p:nvSpPr>
        <p:spPr>
          <a:xfrm>
            <a:off x="4847590" y="584835"/>
            <a:ext cx="1231900" cy="28892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chapter</a:t>
            </a:r>
            <a:endParaRPr lang="en-US" altLang="zh-CN"/>
          </a:p>
        </p:txBody>
      </p:sp>
      <p:sp>
        <p:nvSpPr>
          <p:cNvPr id="2" name="矩形 1"/>
          <p:cNvSpPr/>
          <p:nvPr/>
        </p:nvSpPr>
        <p:spPr>
          <a:xfrm>
            <a:off x="2680335" y="6128385"/>
            <a:ext cx="1231900" cy="28892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author</a:t>
            </a:r>
            <a:endParaRPr lang="en-US" altLang="zh-CN"/>
          </a:p>
        </p:txBody>
      </p:sp>
      <p:sp>
        <p:nvSpPr>
          <p:cNvPr id="4" name="テキスト ボックス 7"/>
          <p:cNvSpPr txBox="1"/>
          <p:nvPr/>
        </p:nvSpPr>
        <p:spPr>
          <a:xfrm>
            <a:off x="81280" y="6481445"/>
            <a:ext cx="6690360" cy="2707005"/>
          </a:xfrm>
          <a:prstGeom prst="rect">
            <a:avLst/>
          </a:prstGeom>
          <a:noFill/>
        </p:spPr>
        <p:txBody>
          <a:bodyPr wrap="square" rtlCol="0">
            <a:spAutoFit/>
          </a:bodyPr>
          <a:lstStyle>
            <a:defPPr>
              <a:defRPr lang="en-US"/>
            </a:defPPr>
            <a:lvl1pPr>
              <a:defRPr kumimoji="1" sz="1200">
                <a:solidFill>
                  <a:srgbClr val="000000"/>
                </a:solidFill>
                <a:latin typeface="メイリオ" panose="020B0604030504040204" pitchFamily="50" charset="-128"/>
                <a:ea typeface="メイリオ" panose="020B0604030504040204" pitchFamily="50" charset="-128"/>
              </a:defRPr>
            </a:lvl1pPr>
          </a:lstStyle>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医学博士。一般社团法人日本恢复协会代表理事，株式会社</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Venex</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执行董事。</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曾任东海大学大学院医学研究科、东海大学健康科学部与医学部研究员，日本体育大学体育学部研究员，以及日本理化学研究所客座研究员。</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现任一般财团法人博慈会老年病研究所客座研究员、一般社团法人日本未病综合研究所认证讲师，从事</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休养学</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的教育与研究工作。</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在日本恢复协会中，他负责休养指导师的教育与培养，举办与休养相关的讲座，致力于提升公众对休养重要性的理解与健康素养的提高。</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主要著作包括：</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《休养学》</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《疲劳学》（均由东洋经济新报社出版）</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endPar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a:p>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《怎么睡都不够？用漫画读懂〈休养学〉</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创造巅峰表现的休息法》（</a:t>
            </a:r>
            <a:r>
              <a:rPr lang="en-US" altLang="zh-CN"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KADOKAWA</a:t>
            </a:r>
            <a:r>
              <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rPr>
              <a:t>出版）等。</a:t>
            </a:r>
            <a:endParaRPr lang="zh-CN" altLang="en-US" sz="1000" b="0" i="0" dirty="0">
              <a:solidFill>
                <a:srgbClr val="333333"/>
              </a:solidFill>
              <a:effectLst/>
              <a:latin typeface="Microsoft YaHei" panose="020B0503020204020204" pitchFamily="34" charset="-122"/>
              <a:ea typeface="Microsoft YaHei" panose="020B0503020204020204" pitchFamily="34" charset="-122"/>
              <a:cs typeface="Microsoft YaHei" panose="020B0503020204020204" pitchFamily="34"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258169</Words>
  <Application>WPS 演示</Application>
  <PresentationFormat>A4 210 x 297 mm</PresentationFormat>
  <Paragraphs>15448</Paragraphs>
  <Slides>291</Slides>
  <Notes>2</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291</vt:i4>
      </vt:variant>
    </vt:vector>
  </HeadingPairs>
  <TitlesOfParts>
    <vt:vector size="308" baseType="lpstr">
      <vt:lpstr>Arial</vt:lpstr>
      <vt:lpstr>SimSun</vt:lpstr>
      <vt:lpstr>Wingdings</vt:lpstr>
      <vt:lpstr>Microsoft YaHei</vt:lpstr>
      <vt:lpstr>Arial Unicode MS</vt:lpstr>
      <vt:lpstr>游ゴシック Light</vt:lpstr>
      <vt:lpstr>Calibri Light</vt:lpstr>
      <vt:lpstr>游ゴシック</vt:lpstr>
      <vt:lpstr>Calibri</vt:lpstr>
      <vt:lpstr>DengXian</vt:lpstr>
      <vt:lpstr>Meiryo UI</vt:lpstr>
      <vt:lpstr>メイリオ</vt:lpstr>
      <vt:lpstr>Leelawadee UI</vt:lpstr>
      <vt:lpstr>Calibri</vt:lpstr>
      <vt:lpstr>Microsoft Uighur</vt:lpstr>
      <vt:lpstr>Wide Latin</vt:lpstr>
      <vt:lpstr>Office テーマ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孫 艷燕</dc:creator>
  <cp:lastModifiedBy>艳燕</cp:lastModifiedBy>
  <cp:revision>1041</cp:revision>
  <cp:lastPrinted>2019-09-26T01:00:00Z</cp:lastPrinted>
  <dcterms:created xsi:type="dcterms:W3CDTF">2019-08-06T00:27:00Z</dcterms:created>
  <dcterms:modified xsi:type="dcterms:W3CDTF">2026-05-27T04:56:22Z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2052-12.1.0.22215</vt:lpwstr>
  </property>
  <property fmtid="{D5CDD505-2E9C-101B-9397-08002B2CF9AE}" pid="3" name="ICV">
    <vt:lpwstr>8842025E1D934E81803AA81C9B0892A7_12</vt:lpwstr>
  </property>
</Properties>
</file>